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23"/>
  </p:notesMasterIdLst>
  <p:handoutMasterIdLst>
    <p:handoutMasterId r:id="rId24"/>
  </p:handoutMasterIdLst>
  <p:sldIdLst>
    <p:sldId id="269" r:id="rId4"/>
    <p:sldId id="264" r:id="rId5"/>
    <p:sldId id="297" r:id="rId6"/>
    <p:sldId id="270" r:id="rId7"/>
    <p:sldId id="271" r:id="rId8"/>
    <p:sldId id="259" r:id="rId9"/>
    <p:sldId id="300" r:id="rId10"/>
    <p:sldId id="301" r:id="rId11"/>
    <p:sldId id="302" r:id="rId12"/>
    <p:sldId id="285" r:id="rId13"/>
    <p:sldId id="294" r:id="rId14"/>
    <p:sldId id="295" r:id="rId15"/>
    <p:sldId id="298" r:id="rId16"/>
    <p:sldId id="303" r:id="rId17"/>
    <p:sldId id="304" r:id="rId18"/>
    <p:sldId id="305" r:id="rId19"/>
    <p:sldId id="299" r:id="rId20"/>
    <p:sldId id="281" r:id="rId21"/>
    <p:sldId id="279" r:id="rId22"/>
  </p:sldIdLst>
  <p:sldSz cx="9144000" cy="6858000" type="screen4x3"/>
  <p:notesSz cx="6648450" cy="98504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6E1A18"/>
    <a:srgbClr val="CC66FF"/>
    <a:srgbClr val="0066FF"/>
    <a:srgbClr val="5B40BE"/>
    <a:srgbClr val="FF9900"/>
    <a:srgbClr val="CC3300"/>
    <a:srgbClr val="9933FF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61" autoAdjust="0"/>
    <p:restoredTop sz="86391" autoAdjust="0"/>
  </p:normalViewPr>
  <p:slideViewPr>
    <p:cSldViewPr snapToGrid="0">
      <p:cViewPr>
        <p:scale>
          <a:sx n="100" d="100"/>
          <a:sy n="100" d="100"/>
        </p:scale>
        <p:origin x="-2094" y="-402"/>
      </p:cViewPr>
      <p:guideLst>
        <p:guide orient="horz" pos="572"/>
        <p:guide pos="2880"/>
      </p:guideLst>
    </p:cSldViewPr>
  </p:slideViewPr>
  <p:outlineViewPr>
    <p:cViewPr>
      <p:scale>
        <a:sx n="33" d="100"/>
        <a:sy n="33" d="100"/>
      </p:scale>
      <p:origin x="0" y="12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3282" y="-90"/>
      </p:cViewPr>
      <p:guideLst>
        <p:guide orient="horz" pos="3103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562" cy="45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2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889" y="0"/>
            <a:ext cx="2832035" cy="45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9489"/>
            <a:ext cx="2906562" cy="53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889" y="9349489"/>
            <a:ext cx="2832035" cy="53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9769DAB-7B9E-4C0A-81A9-96005C7BA45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505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720" cy="49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89" rIns="93978" bIns="46989" numCol="1" anchor="t" anchorCtr="0" compatLnSpc="1">
            <a:prstTxWarp prst="textNoShape">
              <a:avLst/>
            </a:prstTxWarp>
          </a:bodyPr>
          <a:lstStyle>
            <a:lvl1pPr defTabSz="939641">
              <a:defRPr sz="13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178" y="0"/>
            <a:ext cx="2881720" cy="49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89" rIns="93978" bIns="46989" numCol="1" anchor="t" anchorCtr="0" compatLnSpc="1">
            <a:prstTxWarp prst="textNoShape">
              <a:avLst/>
            </a:prstTxWarp>
          </a:bodyPr>
          <a:lstStyle>
            <a:lvl1pPr algn="r" defTabSz="939641">
              <a:defRPr sz="13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3600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535" y="4678682"/>
            <a:ext cx="5319381" cy="443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89" rIns="93978" bIns="469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5790"/>
            <a:ext cx="2881720" cy="49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89" rIns="93978" bIns="46989" numCol="1" anchor="b" anchorCtr="0" compatLnSpc="1">
            <a:prstTxWarp prst="textNoShape">
              <a:avLst/>
            </a:prstTxWarp>
          </a:bodyPr>
          <a:lstStyle>
            <a:lvl1pPr defTabSz="939641">
              <a:defRPr sz="13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178" y="9355790"/>
            <a:ext cx="2881720" cy="49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89" rIns="93978" bIns="46989" numCol="1" anchor="b" anchorCtr="0" compatLnSpc="1">
            <a:prstTxWarp prst="textNoShape">
              <a:avLst/>
            </a:prstTxWarp>
          </a:bodyPr>
          <a:lstStyle>
            <a:lvl1pPr algn="r" defTabSz="939641">
              <a:defRPr sz="13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3E123F8-508A-433C-B3BB-E337271299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539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E123F8-508A-433C-B3BB-E337271299FF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2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38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9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08050"/>
            <a:ext cx="2057400" cy="52181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08050"/>
            <a:ext cx="6019800" cy="52181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84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64116-D129-49A5-9D22-C837015DF98B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CAB73-E405-4CA6-AE2B-47A2046CD9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28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D23D2-CF39-4054-B4C6-2BD05135E24F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09161-B9CC-4622-9911-6C7EB35F4A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157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676E4-40D5-4F07-9199-E5C81E340091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41E5-5DFA-4582-AF15-781D84CC19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901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C81C6-8D20-4104-A2B6-8E1E7B077AB7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390B-B45C-4F43-B682-80152497E3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914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61B9-F77A-49B2-875F-E2D9E7542434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4CE2-E425-4D49-9061-F7C166D082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173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46541-86BF-4468-933B-15DA0291A16F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6636-BA60-4584-A20E-1542E37F7F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079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ED14E-DEF4-446A-877C-B52B7E163A14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A4B3B-6282-4298-83A6-4353DC55CD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718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0EB6B-AEE2-445A-ACFD-F658C7660273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6245D-B318-45FD-92FC-E72DA13416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7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387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39D05-3306-426D-A5EB-BBBC02AA7D83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E59C6-2075-424C-A6AD-2804FE40FD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057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C8D1F-248F-4F5F-A3FA-2998D7DD5BE9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D849F-7B44-46C6-A05F-2EDF89451F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5880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9EAB6-486C-4267-A4DC-0DDEC35DA264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0A0A-15B5-4523-A626-FFCA01559D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41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C0BD4-DBA1-487E-83D0-383202A3C749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55E2-CC04-405F-B2A6-8BC7F00176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99860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795EC-06C7-4F28-9A39-8A44F00F64C7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51F02-4934-4908-924B-C0C61A126C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610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DD76A-C48B-4DC6-949E-B9B7AC6B0E68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08BB2-552D-49CD-8350-E9717326B0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820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700A6-1DB6-4603-BFA5-E132BDC74A6A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A4577-140F-4FAA-8951-C364D606CA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045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CCD6A-267C-49FF-9EB0-118BEF2B5211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4522-1CCB-4EA3-92DB-8EF17E3A96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4023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2999A-34BA-4B72-9519-8D4434678276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BE63-E509-4156-85D6-8D750FEB19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736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DA684-6600-4FCD-9707-33AC1303F086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93F96-3DD9-4D90-A31F-D4D890412D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289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721092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141AA-0473-47B3-ABB5-897CAAA0CC33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0B844-64F1-47F0-9A62-E9C81E6B79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4442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9DF63-DE8C-4CA8-99E8-1A0FBFFF1653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232DB-58B6-43AE-B62C-52ADA0CC41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843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FADFB-9B2A-4F59-9A92-E91CCAEDF95E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993A0-AA82-4F19-884D-6F0E63B793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282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F1D59-5979-49C3-A2C9-1E4C88B96D43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72474-E20E-46C4-A730-0EACE9F63E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3486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813BC-AD46-42C8-9314-73A938392A09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34F60-93BF-48B7-BF63-F866015ED9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71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64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61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23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78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0840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2181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8050"/>
            <a:ext cx="821848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16"/>
          <p:cNvSpPr>
            <a:spLocks noChangeArrowheads="1"/>
          </p:cNvSpPr>
          <p:nvPr/>
        </p:nvSpPr>
        <p:spPr bwMode="auto">
          <a:xfrm>
            <a:off x="0" y="152400"/>
            <a:ext cx="914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b="0" i="0">
              <a:latin typeface="Arial" charset="0"/>
            </a:endParaRPr>
          </a:p>
        </p:txBody>
      </p:sp>
      <p:grpSp>
        <p:nvGrpSpPr>
          <p:cNvPr id="1029" name="Group 17"/>
          <p:cNvGrpSpPr>
            <a:grpSpLocks/>
          </p:cNvGrpSpPr>
          <p:nvPr/>
        </p:nvGrpSpPr>
        <p:grpSpPr bwMode="auto">
          <a:xfrm>
            <a:off x="-22225" y="30163"/>
            <a:ext cx="9144000" cy="857250"/>
            <a:chOff x="0" y="0"/>
            <a:chExt cx="5760" cy="540"/>
          </a:xfrm>
        </p:grpSpPr>
        <p:pic>
          <p:nvPicPr>
            <p:cNvPr id="1030" name="Picture 18" descr="Monogramma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62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3" name="Rectangle 19"/>
            <p:cNvSpPr>
              <a:spLocks noChangeArrowheads="1"/>
            </p:cNvSpPr>
            <p:nvPr userDrawn="1"/>
          </p:nvSpPr>
          <p:spPr bwMode="auto">
            <a:xfrm>
              <a:off x="432" y="210"/>
              <a:ext cx="5328" cy="226"/>
            </a:xfrm>
            <a:prstGeom prst="rect">
              <a:avLst/>
            </a:prstGeom>
            <a:gradFill rotWithShape="1">
              <a:gsLst>
                <a:gs pos="0">
                  <a:srgbClr val="00CCFF">
                    <a:alpha val="64000"/>
                  </a:srgbClr>
                </a:gs>
                <a:gs pos="100000">
                  <a:srgbClr val="33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dist="28398" dir="1593903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GB" b="0" i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BANCA D’ITALIA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4B49CD-C571-4FFA-A7A8-019A96682CB7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Il nuovo sistema di "direct reporting" 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780850A-C64D-45F0-ADD5-D2B5705902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2055" name="Picture 14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53150"/>
            <a:ext cx="22304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15">
            <a:lum bright="70000" contrast="-8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2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20A7DD3-4CEF-4FD0-BA30-7D73E49BD51B}" type="datetime1">
              <a:rPr lang="it-IT"/>
              <a:pPr>
                <a:defRPr/>
              </a:pPr>
              <a:t>10/07/2014</a:t>
            </a:fld>
            <a:endParaRPr lang="it-IT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24D0654-52F5-40D1-B535-B7F043ADBA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5908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803900" y="5251450"/>
            <a:ext cx="2916238" cy="73025"/>
          </a:xfrm>
          <a:prstGeom prst="rect">
            <a:avLst/>
          </a:prstGeom>
          <a:solidFill>
            <a:srgbClr val="A7C2F7"/>
          </a:solidFill>
          <a:ln w="1270">
            <a:solidFill>
              <a:srgbClr val="A7C2F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186112" y="4137025"/>
            <a:ext cx="2663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 dirty="0" smtClean="0">
                <a:solidFill>
                  <a:srgbClr val="003399"/>
                </a:solidFill>
              </a:rPr>
              <a:t>23 giugno 2014</a:t>
            </a:r>
            <a:endParaRPr lang="it-IT" sz="1400" dirty="0">
              <a:solidFill>
                <a:srgbClr val="003399"/>
              </a:solidFill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724525" y="5295900"/>
            <a:ext cx="295116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sz="1200" b="0" i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itchFamily="34" charset="-128"/>
              </a:rPr>
              <a:t>Silvia Sabatini e Simonetta Zappa</a:t>
            </a:r>
          </a:p>
          <a:p>
            <a:pPr>
              <a:spcBef>
                <a:spcPct val="50000"/>
              </a:spcBef>
            </a:pPr>
            <a:r>
              <a:rPr lang="it-IT" sz="1200" i="0" dirty="0" smtClean="0">
                <a:solidFill>
                  <a:srgbClr val="003399"/>
                </a:solidFill>
              </a:rPr>
              <a:t>Servizio Rilevazioni statistiche</a:t>
            </a:r>
          </a:p>
          <a:p>
            <a:pPr>
              <a:spcBef>
                <a:spcPct val="50000"/>
              </a:spcBef>
            </a:pPr>
            <a:r>
              <a:rPr lang="it-IT" sz="1000" b="0" i="0" dirty="0" smtClean="0">
                <a:solidFill>
                  <a:srgbClr val="003399"/>
                </a:solidFill>
              </a:rPr>
              <a:t>Divisione Statistiche sull’estero</a:t>
            </a:r>
            <a:endParaRPr lang="it-IT" sz="1000" b="0" i="0" dirty="0">
              <a:solidFill>
                <a:srgbClr val="003399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03293" y="2076450"/>
            <a:ext cx="803938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i="0" dirty="0">
                <a:solidFill>
                  <a:srgbClr val="003399"/>
                </a:solidFill>
              </a:rPr>
              <a:t>Bilancia dei pagamenti e </a:t>
            </a:r>
          </a:p>
          <a:p>
            <a:pPr algn="ctr"/>
            <a:r>
              <a:rPr lang="it-IT" sz="3200" i="0" dirty="0">
                <a:solidFill>
                  <a:srgbClr val="003399"/>
                </a:solidFill>
              </a:rPr>
              <a:t>posizione patrimoniale verso l’estero: </a:t>
            </a:r>
          </a:p>
          <a:p>
            <a:pPr algn="ctr"/>
            <a:r>
              <a:rPr lang="it-IT" sz="3200" i="0" dirty="0" smtClean="0">
                <a:solidFill>
                  <a:srgbClr val="003399"/>
                </a:solidFill>
              </a:rPr>
              <a:t>il nuovo </a:t>
            </a:r>
            <a:r>
              <a:rPr lang="it-IT" sz="3200" i="0" dirty="0">
                <a:solidFill>
                  <a:srgbClr val="003399"/>
                </a:solidFill>
              </a:rPr>
              <a:t>standard </a:t>
            </a:r>
            <a:r>
              <a:rPr lang="it-IT" sz="3200" i="0" dirty="0" smtClean="0">
                <a:solidFill>
                  <a:srgbClr val="003399"/>
                </a:solidFill>
              </a:rPr>
              <a:t>internazionale</a:t>
            </a:r>
            <a:endParaRPr lang="it-IT" sz="3200" i="0" dirty="0">
              <a:solidFill>
                <a:srgbClr val="003399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22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81075" y="792807"/>
            <a:ext cx="7391399" cy="483544"/>
          </a:xfrm>
        </p:spPr>
        <p:txBody>
          <a:bodyPr/>
          <a:lstStyle/>
          <a:p>
            <a:r>
              <a:rPr lang="it-IT" sz="20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Bilancia dei </a:t>
            </a:r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pagamenti</a:t>
            </a:r>
            <a:b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Conto corrente e Conto capitale: tavola riassuntiva</a:t>
            </a:r>
            <a:b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t-IT" sz="20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47675" y="1378803"/>
            <a:ext cx="1285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BPM5</a:t>
            </a:r>
            <a:endParaRPr lang="it-IT" sz="28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448298" y="1378803"/>
            <a:ext cx="134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BPM6</a:t>
            </a:r>
            <a:endParaRPr lang="it-IT" sz="28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9056" y="2020133"/>
            <a:ext cx="3071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0" dirty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CONTO CORRENTE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204217" y="2020133"/>
            <a:ext cx="2958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0" dirty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CONTO CORRENTE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78644" y="2524957"/>
            <a:ext cx="156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CC66FF"/>
                </a:solidFill>
                <a:ea typeface="Tahoma" pitchFamily="34" charset="0"/>
                <a:cs typeface="Tahoma" pitchFamily="34" charset="0"/>
              </a:rPr>
              <a:t>Merci</a:t>
            </a:r>
            <a:endParaRPr lang="it-IT" sz="1200" i="0" dirty="0">
              <a:solidFill>
                <a:srgbClr val="CC66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595342" y="2524957"/>
            <a:ext cx="926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>
                <a:solidFill>
                  <a:srgbClr val="CC66FF"/>
                </a:solidFill>
                <a:ea typeface="Tahoma" pitchFamily="34" charset="0"/>
                <a:cs typeface="Tahoma" pitchFamily="34" charset="0"/>
              </a:rPr>
              <a:t>Merci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78643" y="2894289"/>
            <a:ext cx="99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Servizi</a:t>
            </a:r>
            <a:endParaRPr lang="it-IT" i="0" dirty="0">
              <a:solidFill>
                <a:srgbClr val="00B05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595932" y="2894289"/>
            <a:ext cx="108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Servizi</a:t>
            </a:r>
            <a:endParaRPr lang="it-IT" sz="1200" i="0" dirty="0">
              <a:solidFill>
                <a:srgbClr val="00B05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78645" y="3286362"/>
            <a:ext cx="1066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Redditi</a:t>
            </a:r>
            <a:endParaRPr lang="it-IT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585220" y="3257787"/>
            <a:ext cx="210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Redditi primari</a:t>
            </a:r>
            <a:endParaRPr lang="it-IT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78645" y="3690819"/>
            <a:ext cx="2717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Trasferimenti correnti</a:t>
            </a:r>
            <a:endParaRPr lang="it-IT" i="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585221" y="3662244"/>
            <a:ext cx="238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Redditi secondari</a:t>
            </a:r>
            <a:endParaRPr lang="it-IT" i="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09534" y="4455492"/>
            <a:ext cx="2759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0" dirty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CONTO CAPITALE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5147068" y="4411502"/>
            <a:ext cx="2958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i="0">
                <a:solidFill>
                  <a:srgbClr val="003399"/>
                </a:solidFill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it-IT" dirty="0"/>
              <a:t>CONTO CAPITALE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578643" y="4884056"/>
            <a:ext cx="3128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7030A0"/>
                </a:solidFill>
                <a:ea typeface="Tahoma" pitchFamily="34" charset="0"/>
                <a:cs typeface="Tahoma" pitchFamily="34" charset="0"/>
              </a:rPr>
              <a:t>Trasferimenti c. capitale</a:t>
            </a:r>
            <a:endParaRPr lang="it-IT" i="0" dirty="0">
              <a:solidFill>
                <a:srgbClr val="7030A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575695" y="4897746"/>
            <a:ext cx="3128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7030A0"/>
                </a:solidFill>
                <a:ea typeface="Tahoma" pitchFamily="34" charset="0"/>
                <a:cs typeface="Tahoma" pitchFamily="34" charset="0"/>
              </a:rPr>
              <a:t>Trasferimenti c. capitale</a:t>
            </a:r>
            <a:endParaRPr lang="it-IT" i="0" dirty="0">
              <a:solidFill>
                <a:srgbClr val="7030A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04835" y="5220648"/>
            <a:ext cx="350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err="1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Acq</a:t>
            </a:r>
            <a:r>
              <a:rPr lang="it-IT" i="0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./</a:t>
            </a:r>
            <a:r>
              <a:rPr lang="it-IT" i="0" dirty="0" err="1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cess</a:t>
            </a:r>
            <a:r>
              <a:rPr lang="it-IT" i="0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. attività </a:t>
            </a:r>
            <a:r>
              <a:rPr lang="it-IT" i="0" dirty="0" smtClean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intangibili</a:t>
            </a:r>
            <a:endParaRPr lang="it-IT" i="0" dirty="0">
              <a:solidFill>
                <a:srgbClr val="0070C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585817" y="5201598"/>
            <a:ext cx="3614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err="1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Acq</a:t>
            </a:r>
            <a:r>
              <a:rPr lang="it-IT" i="0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./</a:t>
            </a:r>
            <a:r>
              <a:rPr lang="it-IT" i="0" dirty="0" err="1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cess</a:t>
            </a:r>
            <a:r>
              <a:rPr lang="it-IT" i="0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. attività </a:t>
            </a:r>
            <a:r>
              <a:rPr lang="it-IT" i="0" dirty="0" smtClean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intangibili</a:t>
            </a:r>
            <a:endParaRPr lang="it-IT" i="0" dirty="0">
              <a:solidFill>
                <a:srgbClr val="0070C0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6" name="Connettore 2 25"/>
          <p:cNvCxnSpPr/>
          <p:nvPr/>
        </p:nvCxnSpPr>
        <p:spPr>
          <a:xfrm>
            <a:off x="1571624" y="2709623"/>
            <a:ext cx="3940378" cy="386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 rot="394428">
            <a:off x="1673215" y="2609953"/>
            <a:ext cx="2945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solidFill>
                  <a:srgbClr val="00B050"/>
                </a:solidFill>
              </a:rPr>
              <a:t>Lavorazioni e riparazioni</a:t>
            </a:r>
            <a:endParaRPr lang="it-IT" sz="1200" dirty="0">
              <a:solidFill>
                <a:srgbClr val="00B050"/>
              </a:solidFill>
            </a:endParaRPr>
          </a:p>
        </p:txBody>
      </p:sp>
      <p:cxnSp>
        <p:nvCxnSpPr>
          <p:cNvPr id="33" name="Connettore 2 32"/>
          <p:cNvCxnSpPr>
            <a:endCxn id="10" idx="1"/>
          </p:cNvCxnSpPr>
          <p:nvPr/>
        </p:nvCxnSpPr>
        <p:spPr>
          <a:xfrm flipV="1">
            <a:off x="1571624" y="2709623"/>
            <a:ext cx="4023718" cy="390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 rot="21220817">
            <a:off x="2150921" y="2961572"/>
            <a:ext cx="1629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>
                <a:solidFill>
                  <a:srgbClr val="CC66FF"/>
                </a:solidFill>
              </a:rPr>
              <a:t>Merchanting</a:t>
            </a:r>
            <a:endParaRPr lang="it-IT" sz="1200" dirty="0">
              <a:solidFill>
                <a:srgbClr val="CC66FF"/>
              </a:solidFill>
            </a:endParaRPr>
          </a:p>
        </p:txBody>
      </p:sp>
      <p:cxnSp>
        <p:nvCxnSpPr>
          <p:cNvPr id="37" name="Connettore 2 36"/>
          <p:cNvCxnSpPr/>
          <p:nvPr/>
        </p:nvCxnSpPr>
        <p:spPr>
          <a:xfrm flipV="1">
            <a:off x="1571624" y="3074311"/>
            <a:ext cx="3940378" cy="443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 rot="21168363">
            <a:off x="3362425" y="3244758"/>
            <a:ext cx="711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solidFill>
                  <a:srgbClr val="00B050"/>
                </a:solidFill>
              </a:rPr>
              <a:t>SIFIM</a:t>
            </a:r>
            <a:endParaRPr lang="it-IT" sz="1200" dirty="0">
              <a:solidFill>
                <a:srgbClr val="00B050"/>
              </a:solidFill>
            </a:endParaRPr>
          </a:p>
        </p:txBody>
      </p:sp>
      <p:cxnSp>
        <p:nvCxnSpPr>
          <p:cNvPr id="39" name="Connettore 2 38"/>
          <p:cNvCxnSpPr>
            <a:stCxn id="15" idx="3"/>
            <a:endCxn id="14" idx="1"/>
          </p:cNvCxnSpPr>
          <p:nvPr/>
        </p:nvCxnSpPr>
        <p:spPr>
          <a:xfrm flipV="1">
            <a:off x="3295651" y="3442453"/>
            <a:ext cx="2289569" cy="433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3" name="CasellaDiTesto 42"/>
          <p:cNvSpPr txBox="1"/>
          <p:nvPr/>
        </p:nvSpPr>
        <p:spPr>
          <a:xfrm rot="20925836">
            <a:off x="3337891" y="3639441"/>
            <a:ext cx="2072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solidFill>
                  <a:srgbClr val="002060"/>
                </a:solidFill>
              </a:rPr>
              <a:t>Imposte e contributi su prodotti e produzione</a:t>
            </a:r>
            <a:endParaRPr lang="it-IT" sz="1200" dirty="0">
              <a:solidFill>
                <a:srgbClr val="002060"/>
              </a:solidFill>
            </a:endParaRPr>
          </a:p>
        </p:txBody>
      </p:sp>
      <p:cxnSp>
        <p:nvCxnSpPr>
          <p:cNvPr id="45" name="Connettore 2 44"/>
          <p:cNvCxnSpPr/>
          <p:nvPr/>
        </p:nvCxnSpPr>
        <p:spPr>
          <a:xfrm flipV="1">
            <a:off x="4040981" y="3191755"/>
            <a:ext cx="1597958" cy="2170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 rot="18332742">
            <a:off x="3659456" y="4356122"/>
            <a:ext cx="2361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solidFill>
                  <a:srgbClr val="00B050"/>
                </a:solidFill>
              </a:rPr>
              <a:t>Risultati ricerca e sviluppo</a:t>
            </a:r>
            <a:endParaRPr lang="it-IT" sz="1200" dirty="0">
              <a:solidFill>
                <a:srgbClr val="00B050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2920067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621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38249" y="588377"/>
            <a:ext cx="6810376" cy="526048"/>
          </a:xfrm>
        </p:spPr>
        <p:txBody>
          <a:bodyPr/>
          <a:lstStyle/>
          <a:p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Bilancia </a:t>
            </a:r>
            <a:r>
              <a:rPr lang="it-IT" sz="20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dei </a:t>
            </a:r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pagamenti - Conto corrente</a:t>
            </a:r>
            <a:b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 merci a servizi</a:t>
            </a:r>
            <a:endParaRPr lang="it-IT" sz="20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2875" y="1290161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0" i="0" dirty="0" smtClean="0">
                <a:solidFill>
                  <a:schemeClr val="accent2"/>
                </a:solidFill>
              </a:rPr>
              <a:t>Nel BPM6 si rispetta rigorosamente il principio, già enunciato nel BPM5, secondo cui</a:t>
            </a:r>
          </a:p>
          <a:p>
            <a:pPr algn="ctr"/>
            <a:r>
              <a:rPr lang="it-IT" i="0" dirty="0" smtClean="0">
                <a:solidFill>
                  <a:srgbClr val="FF0000"/>
                </a:solidFill>
              </a:rPr>
              <a:t>le transazioni si registrano solo se avviene un cambio di proprietà </a:t>
            </a:r>
          </a:p>
          <a:p>
            <a:pPr algn="ctr"/>
            <a:r>
              <a:rPr lang="it-IT" b="0" i="0" dirty="0" smtClean="0">
                <a:solidFill>
                  <a:schemeClr val="accent2"/>
                </a:solidFill>
              </a:rPr>
              <a:t>eliminando </a:t>
            </a:r>
            <a:r>
              <a:rPr lang="it-IT" b="0" i="0" dirty="0">
                <a:solidFill>
                  <a:schemeClr val="accent2"/>
                </a:solidFill>
              </a:rPr>
              <a:t>tutte le </a:t>
            </a:r>
            <a:r>
              <a:rPr lang="it-IT" b="0" i="0" dirty="0" smtClean="0">
                <a:solidFill>
                  <a:schemeClr val="accent2"/>
                </a:solidFill>
              </a:rPr>
              <a:t>eccezioni</a:t>
            </a:r>
            <a:endParaRPr lang="it-IT" i="0" dirty="0">
              <a:solidFill>
                <a:schemeClr val="accent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1203" y="2404496"/>
            <a:ext cx="7317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i="0" dirty="0" smtClean="0">
                <a:solidFill>
                  <a:srgbClr val="9933FF"/>
                </a:solidFill>
              </a:rPr>
              <a:t>Lavorazioni, riparazioni e manutenzioni su </a:t>
            </a:r>
            <a:r>
              <a:rPr lang="it-IT" b="0" i="0" dirty="0">
                <a:solidFill>
                  <a:srgbClr val="9933FF"/>
                </a:solidFill>
              </a:rPr>
              <a:t>beni di proprietà di terzi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04800" y="2688103"/>
            <a:ext cx="8686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0" i="0" dirty="0" smtClean="0">
                <a:solidFill>
                  <a:srgbClr val="003399"/>
                </a:solidFill>
              </a:rPr>
              <a:t>I movimenti di merci che passano il confine per subire o dopo aver subito un processo di lavorazione e/o attività di riparazione o manutenzione SENZA CHE AVVENGA UN CAMBIO DI PROPRIETA’</a:t>
            </a:r>
            <a:r>
              <a:rPr lang="it-IT" sz="1400" b="0" i="0" dirty="0" smtClean="0"/>
              <a:t> </a:t>
            </a:r>
            <a:r>
              <a:rPr lang="it-IT" sz="1400" i="0" dirty="0" smtClean="0">
                <a:solidFill>
                  <a:srgbClr val="003399"/>
                </a:solidFill>
              </a:rPr>
              <a:t>non</a:t>
            </a:r>
            <a:r>
              <a:rPr lang="it-IT" sz="1400" b="0" i="0" dirty="0" smtClean="0">
                <a:solidFill>
                  <a:srgbClr val="003399"/>
                </a:solidFill>
              </a:rPr>
              <a:t> sono più registrati tra le transazioni in</a:t>
            </a:r>
            <a:r>
              <a:rPr lang="it-IT" sz="1400" b="0" i="0" dirty="0" smtClean="0"/>
              <a:t> </a:t>
            </a:r>
            <a:r>
              <a:rPr lang="it-IT" sz="1400" i="0" dirty="0" smtClean="0">
                <a:solidFill>
                  <a:srgbClr val="FF0000"/>
                </a:solidFill>
              </a:rPr>
              <a:t>merci</a:t>
            </a:r>
            <a:r>
              <a:rPr lang="it-IT" sz="1400" b="0" i="0" dirty="0" smtClean="0"/>
              <a:t>. </a:t>
            </a:r>
          </a:p>
          <a:p>
            <a:pPr algn="just"/>
            <a:r>
              <a:rPr lang="it-IT" sz="1400" b="0" i="0" dirty="0" smtClean="0">
                <a:solidFill>
                  <a:srgbClr val="003399"/>
                </a:solidFill>
              </a:rPr>
              <a:t>I servizi di lavorazione, riparazione o manutenzione resi o acquistati all’estero sono registrati tra i </a:t>
            </a:r>
            <a:r>
              <a:rPr lang="it-IT" sz="1400" i="0" dirty="0" smtClean="0">
                <a:solidFill>
                  <a:srgbClr val="00B050"/>
                </a:solidFill>
              </a:rPr>
              <a:t>servizi</a:t>
            </a:r>
            <a:r>
              <a:rPr lang="it-IT" sz="1400" b="0" i="0" dirty="0" smtClean="0">
                <a:solidFill>
                  <a:srgbClr val="003399"/>
                </a:solidFill>
              </a:rPr>
              <a:t>.</a:t>
            </a:r>
          </a:p>
          <a:p>
            <a:pPr algn="just"/>
            <a:endParaRPr lang="it-IT" sz="1200" b="0" i="0" dirty="0" smtClean="0"/>
          </a:p>
          <a:p>
            <a:r>
              <a:rPr lang="it-IT" b="0" i="0" dirty="0" smtClean="0">
                <a:solidFill>
                  <a:srgbClr val="003399"/>
                </a:solidFill>
              </a:rPr>
              <a:t>ESEMPIO:</a:t>
            </a:r>
          </a:p>
          <a:p>
            <a:r>
              <a:rPr lang="it-IT" b="0" i="0" dirty="0"/>
              <a:t>	</a:t>
            </a:r>
            <a:endParaRPr lang="it-IT" b="0" i="0" dirty="0" smtClean="0"/>
          </a:p>
          <a:p>
            <a:endParaRPr lang="en-US" sz="800" b="0" i="0" dirty="0">
              <a:latin typeface="Times-Roman"/>
            </a:endParaRPr>
          </a:p>
          <a:p>
            <a:endParaRPr lang="en-US" i="0" dirty="0" smtClean="0">
              <a:solidFill>
                <a:srgbClr val="FF0000"/>
              </a:solidFill>
              <a:latin typeface="Times-BoldItalic"/>
            </a:endParaRPr>
          </a:p>
          <a:p>
            <a:endParaRPr lang="en-US" i="0" dirty="0" smtClean="0">
              <a:solidFill>
                <a:srgbClr val="FF0000"/>
              </a:solidFill>
              <a:latin typeface="Times-BoldItalic"/>
            </a:endParaRPr>
          </a:p>
          <a:p>
            <a:r>
              <a:rPr lang="en-US" i="0" dirty="0" smtClean="0">
                <a:solidFill>
                  <a:srgbClr val="FF0000"/>
                </a:solidFill>
                <a:latin typeface="Times-BoldItalic"/>
              </a:rPr>
              <a:t>BPM5</a:t>
            </a:r>
            <a:r>
              <a:rPr lang="en-US" sz="1200" i="0" dirty="0" smtClean="0">
                <a:latin typeface="Times-BoldItalic"/>
              </a:rPr>
              <a:t>		 			</a:t>
            </a:r>
            <a:r>
              <a:rPr lang="en-US" i="0" dirty="0" smtClean="0">
                <a:solidFill>
                  <a:srgbClr val="FF0000"/>
                </a:solidFill>
                <a:latin typeface="Times-BoldItalic"/>
              </a:rPr>
              <a:t>BPM6 </a:t>
            </a:r>
            <a:endParaRPr lang="en-US" i="0" dirty="0">
              <a:solidFill>
                <a:srgbClr val="FF0000"/>
              </a:solidFill>
              <a:latin typeface="Times-BoldItalic"/>
            </a:endParaRPr>
          </a:p>
          <a:p>
            <a:r>
              <a:rPr lang="en-US" sz="1200" i="0" dirty="0" smtClean="0">
                <a:latin typeface="Times-BoldItalic"/>
              </a:rPr>
              <a:t> 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80 </a:t>
            </a:r>
            <a:r>
              <a:rPr lang="en-US" sz="1200" b="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euro          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EXP merci 			80 </a:t>
            </a:r>
            <a:r>
              <a:rPr lang="en-US" sz="1200" b="0" i="0" dirty="0" err="1" smtClean="0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 euro             </a:t>
            </a:r>
            <a:r>
              <a:rPr lang="en-US" sz="1200" i="0" dirty="0" err="1" smtClean="0">
                <a:solidFill>
                  <a:srgbClr val="003399"/>
                </a:solidFill>
                <a:latin typeface="Times-BoldItalic"/>
              </a:rPr>
              <a:t>sottratti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da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 EXP merci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(</a:t>
            </a:r>
            <a:r>
              <a:rPr lang="en-US" sz="1200" b="0" i="0" dirty="0" err="1" smtClean="0">
                <a:solidFill>
                  <a:srgbClr val="003399"/>
                </a:solidFill>
                <a:latin typeface="Times-BoldItalic"/>
              </a:rPr>
              <a:t>fonte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 ISTAT)</a:t>
            </a:r>
            <a:endParaRPr lang="en-US" sz="1200" b="0" i="0" dirty="0">
              <a:solidFill>
                <a:srgbClr val="003399"/>
              </a:solidFill>
              <a:latin typeface="Times-BoldItalic"/>
            </a:endParaRPr>
          </a:p>
          <a:p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100 </a:t>
            </a:r>
            <a:r>
              <a:rPr lang="en-US" sz="1200" b="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euro	        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IMP merci 			100 </a:t>
            </a:r>
            <a:r>
              <a:rPr lang="en-US" sz="1200" b="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 euro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          </a:t>
            </a:r>
            <a:r>
              <a:rPr lang="en-US" sz="1200" i="0" dirty="0" err="1" smtClean="0">
                <a:solidFill>
                  <a:srgbClr val="003399"/>
                </a:solidFill>
                <a:latin typeface="Times-BoldItalic"/>
              </a:rPr>
              <a:t>sottratti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da</a:t>
            </a:r>
            <a:r>
              <a:rPr lang="en-US" sz="1200" i="0" dirty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IMP merci 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(</a:t>
            </a:r>
            <a:r>
              <a:rPr lang="en-US" sz="1200" b="0" i="0" dirty="0" err="1">
                <a:solidFill>
                  <a:srgbClr val="003399"/>
                </a:solidFill>
                <a:latin typeface="Times-BoldItalic"/>
              </a:rPr>
              <a:t>fonte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ISTAT)</a:t>
            </a:r>
            <a:endParaRPr lang="en-US" sz="1200" b="0" i="0" dirty="0">
              <a:solidFill>
                <a:srgbClr val="003399"/>
              </a:solidFill>
              <a:latin typeface="Times-BoldItalic"/>
            </a:endParaRPr>
          </a:p>
          <a:p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					_________________________________________</a:t>
            </a:r>
          </a:p>
          <a:p>
            <a:r>
              <a:rPr lang="en-US" sz="1200" i="0" dirty="0">
                <a:solidFill>
                  <a:srgbClr val="003399"/>
                </a:solidFill>
                <a:latin typeface="Times-BoldItalic"/>
              </a:rPr>
              <a:t>	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				20 </a:t>
            </a:r>
            <a:r>
              <a:rPr lang="en-US" sz="1200" b="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200" b="0" i="0" dirty="0">
                <a:solidFill>
                  <a:srgbClr val="003399"/>
                </a:solidFill>
                <a:latin typeface="Times-BoldItalic"/>
              </a:rPr>
              <a:t> euro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	         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IMP </a:t>
            </a:r>
            <a:r>
              <a:rPr lang="en-US" sz="1200" i="0" dirty="0" err="1" smtClean="0">
                <a:solidFill>
                  <a:srgbClr val="003399"/>
                </a:solidFill>
                <a:latin typeface="Times-BoldItalic"/>
              </a:rPr>
              <a:t>servizi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 </a:t>
            </a:r>
            <a:endParaRPr lang="en-US" sz="1200" i="0" dirty="0">
              <a:solidFill>
                <a:srgbClr val="003399"/>
              </a:solidFill>
              <a:latin typeface="Times-BoldItalic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607343" y="4275609"/>
            <a:ext cx="1012032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0" i="0" dirty="0" smtClean="0">
                <a:solidFill>
                  <a:srgbClr val="003399"/>
                </a:solidFill>
              </a:rPr>
              <a:t>ITALIA</a:t>
            </a:r>
            <a:endParaRPr lang="it-IT" sz="2000" b="0" i="0" dirty="0">
              <a:solidFill>
                <a:srgbClr val="003399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210425" y="4306387"/>
            <a:ext cx="866776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0" i="0" dirty="0" smtClean="0">
                <a:solidFill>
                  <a:srgbClr val="003399"/>
                </a:solidFill>
              </a:rPr>
              <a:t>CINA</a:t>
            </a:r>
            <a:endParaRPr lang="it-IT" sz="2000" b="0" i="0" dirty="0">
              <a:solidFill>
                <a:srgbClr val="003399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2686050" y="4391025"/>
            <a:ext cx="4419600" cy="5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2632933" y="4135279"/>
            <a:ext cx="44085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L’Italia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invia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alla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Cina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stoffa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per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confezionare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abiti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per </a:t>
            </a:r>
            <a:r>
              <a:rPr lang="en-US" sz="110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80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mln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euro</a:t>
            </a:r>
            <a:endParaRPr lang="en-US" sz="1100" b="0" i="0" dirty="0">
              <a:solidFill>
                <a:srgbClr val="0033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990850" y="4480441"/>
            <a:ext cx="38010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La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Cina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invia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all’Italia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abiti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confezionati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per </a:t>
            </a:r>
            <a:r>
              <a:rPr lang="en-US" sz="110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100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100" b="0" i="0" dirty="0" err="1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mln</a:t>
            </a:r>
            <a:r>
              <a:rPr lang="en-US" sz="1100" b="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 euro</a:t>
            </a:r>
            <a:endParaRPr lang="en-US" sz="1100" b="0" i="0" dirty="0">
              <a:solidFill>
                <a:srgbClr val="003399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6" name="Connettore 2 25"/>
          <p:cNvCxnSpPr/>
          <p:nvPr/>
        </p:nvCxnSpPr>
        <p:spPr>
          <a:xfrm flipH="1">
            <a:off x="2690083" y="4696972"/>
            <a:ext cx="4415567" cy="2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 flipV="1">
            <a:off x="1343025" y="5381625"/>
            <a:ext cx="30003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 flipV="1">
            <a:off x="1345406" y="5543550"/>
            <a:ext cx="30003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V="1">
            <a:off x="5938875" y="5391150"/>
            <a:ext cx="30003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5938875" y="5562594"/>
            <a:ext cx="30003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5877532" y="5924544"/>
            <a:ext cx="30003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881967" y="12159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81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77055" y="573604"/>
            <a:ext cx="6152470" cy="593724"/>
          </a:xfrm>
        </p:spPr>
        <p:txBody>
          <a:bodyPr/>
          <a:lstStyle/>
          <a:p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Bilancia dei pagamenti - Conto corrente</a:t>
            </a:r>
            <a:b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Da servizi a merci </a:t>
            </a:r>
            <a:endParaRPr lang="it-IT" sz="20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5529" y="2594400"/>
            <a:ext cx="164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b="0" i="0">
                <a:solidFill>
                  <a:srgbClr val="9933FF"/>
                </a:solidFill>
              </a:defRPr>
            </a:lvl1pPr>
          </a:lstStyle>
          <a:p>
            <a:r>
              <a:rPr lang="it-IT" i="1" dirty="0" err="1"/>
              <a:t>Merchanting</a:t>
            </a:r>
            <a:endParaRPr lang="it-IT" i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23899" y="2985015"/>
            <a:ext cx="766762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0" i="0" dirty="0" smtClean="0">
                <a:solidFill>
                  <a:srgbClr val="003399"/>
                </a:solidFill>
              </a:rPr>
              <a:t>Le transazioni in beni che i residenti nell’economia compilante acquistano presso un paese e successivamente rivendono a un paese terzo SENZA CHE LA MERCE TRANSITI NELL’ECONOMIA COMPILANTE sono classificate tra le </a:t>
            </a:r>
            <a:r>
              <a:rPr lang="it-IT" sz="1600" i="0" dirty="0" smtClean="0">
                <a:solidFill>
                  <a:srgbClr val="00B050"/>
                </a:solidFill>
              </a:rPr>
              <a:t>merci</a:t>
            </a:r>
            <a:r>
              <a:rPr lang="it-IT" sz="1600" b="0" i="0" dirty="0" smtClean="0"/>
              <a:t> </a:t>
            </a:r>
            <a:r>
              <a:rPr lang="it-IT" sz="1600" b="0" i="0" dirty="0" smtClean="0">
                <a:solidFill>
                  <a:srgbClr val="003399"/>
                </a:solidFill>
              </a:rPr>
              <a:t>e </a:t>
            </a:r>
            <a:r>
              <a:rPr lang="it-IT" sz="1600" i="0" dirty="0" smtClean="0">
                <a:solidFill>
                  <a:srgbClr val="003399"/>
                </a:solidFill>
              </a:rPr>
              <a:t>non</a:t>
            </a:r>
            <a:r>
              <a:rPr lang="it-IT" sz="1600" b="0" i="0" dirty="0" smtClean="0">
                <a:solidFill>
                  <a:srgbClr val="003399"/>
                </a:solidFill>
              </a:rPr>
              <a:t> più tra i </a:t>
            </a:r>
            <a:r>
              <a:rPr lang="it-IT" sz="1600" i="0" dirty="0" smtClean="0">
                <a:solidFill>
                  <a:srgbClr val="FF0000"/>
                </a:solidFill>
              </a:rPr>
              <a:t>servizi</a:t>
            </a:r>
            <a:r>
              <a:rPr lang="it-IT" sz="1600" b="0" i="0" dirty="0" smtClean="0">
                <a:solidFill>
                  <a:srgbClr val="003399"/>
                </a:solidFill>
              </a:rPr>
              <a:t>.</a:t>
            </a:r>
          </a:p>
          <a:p>
            <a:pPr algn="just"/>
            <a:endParaRPr lang="it-IT" b="0" i="0" dirty="0"/>
          </a:p>
          <a:p>
            <a:pPr algn="just"/>
            <a:r>
              <a:rPr lang="it-IT" sz="1400" b="0" i="0" dirty="0" smtClean="0">
                <a:solidFill>
                  <a:srgbClr val="003399"/>
                </a:solidFill>
              </a:rPr>
              <a:t>Le </a:t>
            </a:r>
            <a:r>
              <a:rPr lang="it-IT" sz="1400" i="0" dirty="0" smtClean="0">
                <a:solidFill>
                  <a:srgbClr val="003399"/>
                </a:solidFill>
              </a:rPr>
              <a:t>esportazioni NETTE </a:t>
            </a:r>
            <a:r>
              <a:rPr lang="it-IT" sz="1400" b="0" i="0" dirty="0" smtClean="0">
                <a:solidFill>
                  <a:srgbClr val="003399"/>
                </a:solidFill>
              </a:rPr>
              <a:t>di beni con operazioni di </a:t>
            </a:r>
            <a:r>
              <a:rPr lang="it-IT" sz="1400" b="0" dirty="0" err="1" smtClean="0">
                <a:solidFill>
                  <a:srgbClr val="003399"/>
                </a:solidFill>
              </a:rPr>
              <a:t>merchanting</a:t>
            </a:r>
            <a:r>
              <a:rPr lang="it-IT" sz="1400" b="0" i="0" dirty="0" smtClean="0">
                <a:solidFill>
                  <a:srgbClr val="003399"/>
                </a:solidFill>
              </a:rPr>
              <a:t>, cioè la </a:t>
            </a:r>
            <a:r>
              <a:rPr lang="it-IT" sz="1400" i="0" dirty="0" smtClean="0">
                <a:solidFill>
                  <a:srgbClr val="003399"/>
                </a:solidFill>
              </a:rPr>
              <a:t>differenza tra vendite e acquisti</a:t>
            </a:r>
            <a:r>
              <a:rPr lang="it-IT" sz="1400" b="0" i="0" dirty="0" smtClean="0">
                <a:solidFill>
                  <a:srgbClr val="003399"/>
                </a:solidFill>
              </a:rPr>
              <a:t> di beni oggetto di </a:t>
            </a:r>
            <a:r>
              <a:rPr lang="it-IT" sz="1400" b="0" dirty="0" err="1" smtClean="0">
                <a:solidFill>
                  <a:srgbClr val="003399"/>
                </a:solidFill>
              </a:rPr>
              <a:t>merchanting</a:t>
            </a:r>
            <a:r>
              <a:rPr lang="it-IT" sz="1400" b="0" i="0" dirty="0" smtClean="0">
                <a:solidFill>
                  <a:srgbClr val="003399"/>
                </a:solidFill>
              </a:rPr>
              <a:t>, rappresentano i margini dei commercianti.</a:t>
            </a:r>
          </a:p>
          <a:p>
            <a:pPr algn="just"/>
            <a:r>
              <a:rPr lang="it-IT" sz="1400" b="0" i="0" dirty="0">
                <a:solidFill>
                  <a:srgbClr val="003399"/>
                </a:solidFill>
              </a:rPr>
              <a:t>S</a:t>
            </a:r>
            <a:r>
              <a:rPr lang="it-IT" sz="1400" b="0" i="0" dirty="0" smtClean="0">
                <a:solidFill>
                  <a:srgbClr val="003399"/>
                </a:solidFill>
              </a:rPr>
              <a:t>i registrano tra le merci anche i flussi lordi, con separata evidenza, cioè sia le operazioni di acquisto di merce con operazioni di </a:t>
            </a:r>
            <a:r>
              <a:rPr lang="it-IT" sz="1400" b="0" dirty="0" err="1" smtClean="0">
                <a:solidFill>
                  <a:srgbClr val="003399"/>
                </a:solidFill>
              </a:rPr>
              <a:t>merchanting</a:t>
            </a:r>
            <a:r>
              <a:rPr lang="it-IT" sz="1400" b="0" dirty="0" smtClean="0">
                <a:solidFill>
                  <a:srgbClr val="003399"/>
                </a:solidFill>
              </a:rPr>
              <a:t>  </a:t>
            </a:r>
            <a:r>
              <a:rPr lang="it-IT" sz="1400" b="0" i="0" dirty="0" smtClean="0">
                <a:solidFill>
                  <a:srgbClr val="003399"/>
                </a:solidFill>
              </a:rPr>
              <a:t>(esportazioni </a:t>
            </a:r>
            <a:r>
              <a:rPr lang="it-IT" sz="1400" i="0" dirty="0" smtClean="0">
                <a:solidFill>
                  <a:srgbClr val="003399"/>
                </a:solidFill>
              </a:rPr>
              <a:t>negative</a:t>
            </a:r>
            <a:r>
              <a:rPr lang="it-IT" sz="1400" b="0" i="0" dirty="0" smtClean="0">
                <a:solidFill>
                  <a:srgbClr val="003399"/>
                </a:solidFill>
              </a:rPr>
              <a:t>) sia le successive rivendite (esportazioni </a:t>
            </a:r>
            <a:r>
              <a:rPr lang="it-IT" sz="1400" i="0" dirty="0" smtClean="0">
                <a:solidFill>
                  <a:srgbClr val="003399"/>
                </a:solidFill>
              </a:rPr>
              <a:t>positive</a:t>
            </a:r>
            <a:r>
              <a:rPr lang="it-IT" sz="1400" b="0" i="0" dirty="0" smtClean="0">
                <a:solidFill>
                  <a:srgbClr val="003399"/>
                </a:solidFill>
              </a:rPr>
              <a:t>).</a:t>
            </a:r>
            <a:endParaRPr lang="it-IT" sz="1400" b="0" i="0" dirty="0">
              <a:solidFill>
                <a:srgbClr val="003399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986742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814678" y="837644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 i="0">
                <a:solidFill>
                  <a:schemeClr val="accent2"/>
                </a:solidFill>
              </a:defRPr>
            </a:lvl1pPr>
          </a:lstStyle>
          <a:p>
            <a:r>
              <a:rPr lang="it-IT" dirty="0" smtClean="0"/>
              <a:t>(1/2)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00025" y="1318736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0" i="0" dirty="0" smtClean="0">
                <a:solidFill>
                  <a:schemeClr val="accent2"/>
                </a:solidFill>
              </a:rPr>
              <a:t>Nel BPM6 si rispetta rigorosamente il principio, già enunciato nel BPM5, secondo cui</a:t>
            </a:r>
          </a:p>
          <a:p>
            <a:pPr algn="ctr"/>
            <a:r>
              <a:rPr lang="it-IT" i="0" dirty="0" smtClean="0">
                <a:solidFill>
                  <a:srgbClr val="FF0000"/>
                </a:solidFill>
              </a:rPr>
              <a:t>le transazioni si registrano solo se avviene un cambio di proprietà </a:t>
            </a:r>
          </a:p>
          <a:p>
            <a:pPr algn="ctr"/>
            <a:r>
              <a:rPr lang="it-IT" b="0" i="0" dirty="0" smtClean="0">
                <a:solidFill>
                  <a:schemeClr val="accent2"/>
                </a:solidFill>
              </a:rPr>
              <a:t>eliminando </a:t>
            </a:r>
            <a:r>
              <a:rPr lang="it-IT" b="0" i="0" dirty="0">
                <a:solidFill>
                  <a:schemeClr val="accent2"/>
                </a:solidFill>
              </a:rPr>
              <a:t>tutte le </a:t>
            </a:r>
            <a:r>
              <a:rPr lang="it-IT" b="0" i="0" dirty="0" smtClean="0">
                <a:solidFill>
                  <a:schemeClr val="accent2"/>
                </a:solidFill>
              </a:rPr>
              <a:t>eccezioni</a:t>
            </a:r>
            <a:endParaRPr lang="it-IT" i="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86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9938" y="1857134"/>
            <a:ext cx="1104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i="0" dirty="0" smtClean="0">
                <a:solidFill>
                  <a:srgbClr val="003399"/>
                </a:solidFill>
              </a:rPr>
              <a:t>ESEMPIO:</a:t>
            </a:r>
            <a:endParaRPr lang="it-IT" b="0" i="0" dirty="0" smtClean="0">
              <a:solidFill>
                <a:srgbClr val="003399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399821" y="3646527"/>
            <a:ext cx="94297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0" i="0" dirty="0" smtClean="0">
                <a:solidFill>
                  <a:srgbClr val="003399"/>
                </a:solidFill>
              </a:rPr>
              <a:t>ITALIA</a:t>
            </a:r>
            <a:endParaRPr lang="it-IT" b="0" i="0" dirty="0">
              <a:solidFill>
                <a:srgbClr val="003399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924050" y="1895234"/>
            <a:ext cx="123824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0" i="0" dirty="0" smtClean="0">
                <a:solidFill>
                  <a:srgbClr val="003399"/>
                </a:solidFill>
              </a:rPr>
              <a:t>POLONIA</a:t>
            </a:r>
            <a:endParaRPr lang="it-IT" b="0" i="0" dirty="0">
              <a:solidFill>
                <a:srgbClr val="003399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048500" y="1933334"/>
            <a:ext cx="12287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0" i="0" dirty="0">
                <a:solidFill>
                  <a:srgbClr val="003399"/>
                </a:solidFill>
              </a:rPr>
              <a:t>FRANCIA</a:t>
            </a:r>
          </a:p>
        </p:txBody>
      </p:sp>
      <p:cxnSp>
        <p:nvCxnSpPr>
          <p:cNvPr id="10" name="Connettore 2 9"/>
          <p:cNvCxnSpPr/>
          <p:nvPr/>
        </p:nvCxnSpPr>
        <p:spPr>
          <a:xfrm>
            <a:off x="3267075" y="2079900"/>
            <a:ext cx="3695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352799" y="1710568"/>
            <a:ext cx="338137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0" dirty="0">
                <a:solidFill>
                  <a:srgbClr val="003399"/>
                </a:solidFill>
              </a:rPr>
              <a:t>2. </a:t>
            </a:r>
            <a:r>
              <a:rPr lang="it-IT" sz="900" b="0" i="0" dirty="0">
                <a:solidFill>
                  <a:srgbClr val="003399"/>
                </a:solidFill>
              </a:rPr>
              <a:t>Le merci </a:t>
            </a:r>
            <a:r>
              <a:rPr lang="it-IT" sz="900" i="0" dirty="0">
                <a:solidFill>
                  <a:srgbClr val="003399"/>
                </a:solidFill>
              </a:rPr>
              <a:t>vendute</a:t>
            </a:r>
            <a:r>
              <a:rPr lang="it-IT" sz="900" b="0" i="0" dirty="0">
                <a:solidFill>
                  <a:srgbClr val="003399"/>
                </a:solidFill>
              </a:rPr>
              <a:t> per </a:t>
            </a:r>
            <a:r>
              <a:rPr lang="it-IT" sz="900" b="0" dirty="0" err="1">
                <a:solidFill>
                  <a:srgbClr val="003399"/>
                </a:solidFill>
              </a:rPr>
              <a:t>merchanting</a:t>
            </a:r>
            <a:r>
              <a:rPr lang="it-IT" sz="900" b="0" i="0" dirty="0">
                <a:solidFill>
                  <a:srgbClr val="003399"/>
                </a:solidFill>
              </a:rPr>
              <a:t> sono consegnate </a:t>
            </a:r>
            <a:endParaRPr lang="it-IT" sz="900" b="0" i="0" dirty="0" smtClean="0">
              <a:solidFill>
                <a:srgbClr val="003399"/>
              </a:solidFill>
            </a:endParaRPr>
          </a:p>
          <a:p>
            <a:r>
              <a:rPr lang="it-IT" sz="900" b="0" i="0" dirty="0" smtClean="0">
                <a:solidFill>
                  <a:srgbClr val="003399"/>
                </a:solidFill>
              </a:rPr>
              <a:t>dalla Polonia </a:t>
            </a:r>
            <a:r>
              <a:rPr lang="it-IT" sz="900" b="0" i="0" dirty="0">
                <a:solidFill>
                  <a:srgbClr val="003399"/>
                </a:solidFill>
              </a:rPr>
              <a:t>alla Francia </a:t>
            </a:r>
            <a:r>
              <a:rPr lang="it-IT" sz="900" b="0" i="0" dirty="0" smtClean="0">
                <a:solidFill>
                  <a:srgbClr val="003399"/>
                </a:solidFill>
              </a:rPr>
              <a:t>senza che transitino per l’Italia  </a:t>
            </a:r>
            <a:endParaRPr lang="it-IT" sz="900" b="0" i="0" dirty="0">
              <a:solidFill>
                <a:srgbClr val="003399"/>
              </a:solidFill>
            </a:endParaRPr>
          </a:p>
        </p:txBody>
      </p:sp>
      <p:cxnSp>
        <p:nvCxnSpPr>
          <p:cNvPr id="11" name="Connettore 2 10"/>
          <p:cNvCxnSpPr/>
          <p:nvPr/>
        </p:nvCxnSpPr>
        <p:spPr>
          <a:xfrm flipH="1" flipV="1">
            <a:off x="2533648" y="2302666"/>
            <a:ext cx="1770922" cy="149756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 rot="2369764">
            <a:off x="2236333" y="3068857"/>
            <a:ext cx="221868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0" dirty="0" smtClean="0">
                <a:solidFill>
                  <a:srgbClr val="003399"/>
                </a:solidFill>
              </a:rPr>
              <a:t>1.</a:t>
            </a:r>
            <a:r>
              <a:rPr lang="it-IT" sz="900" b="0" i="0" dirty="0" smtClean="0">
                <a:solidFill>
                  <a:srgbClr val="003399"/>
                </a:solidFill>
              </a:rPr>
              <a:t> L’Italia paga alla Polonia </a:t>
            </a:r>
            <a:r>
              <a:rPr lang="it-IT" sz="900" i="0" dirty="0" smtClean="0">
                <a:solidFill>
                  <a:srgbClr val="003399"/>
                </a:solidFill>
              </a:rPr>
              <a:t>170</a:t>
            </a:r>
            <a:r>
              <a:rPr lang="it-IT" sz="900" b="0" i="0" dirty="0" smtClean="0">
                <a:solidFill>
                  <a:srgbClr val="003399"/>
                </a:solidFill>
              </a:rPr>
              <a:t> </a:t>
            </a:r>
            <a:r>
              <a:rPr lang="it-IT" sz="900" b="0" i="0" dirty="0">
                <a:solidFill>
                  <a:srgbClr val="003399"/>
                </a:solidFill>
              </a:rPr>
              <a:t>mln di </a:t>
            </a:r>
            <a:r>
              <a:rPr lang="it-IT" sz="900" b="0" i="0" dirty="0" smtClean="0">
                <a:solidFill>
                  <a:srgbClr val="003399"/>
                </a:solidFill>
              </a:rPr>
              <a:t>euro per </a:t>
            </a:r>
            <a:r>
              <a:rPr lang="it-IT" sz="900" i="0" dirty="0" smtClean="0">
                <a:solidFill>
                  <a:srgbClr val="003399"/>
                </a:solidFill>
              </a:rPr>
              <a:t>acquisto </a:t>
            </a:r>
            <a:r>
              <a:rPr lang="it-IT" sz="900" b="0" i="0" dirty="0" smtClean="0">
                <a:solidFill>
                  <a:srgbClr val="003399"/>
                </a:solidFill>
              </a:rPr>
              <a:t>di merce</a:t>
            </a:r>
            <a:endParaRPr lang="it-IT" sz="900" b="0" i="0" dirty="0">
              <a:solidFill>
                <a:srgbClr val="003399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19554803">
            <a:off x="5636644" y="2996913"/>
            <a:ext cx="221868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0" dirty="0">
                <a:solidFill>
                  <a:srgbClr val="003399"/>
                </a:solidFill>
              </a:rPr>
              <a:t>3</a:t>
            </a:r>
            <a:r>
              <a:rPr lang="it-IT" sz="1000" i="0" dirty="0" smtClean="0">
                <a:solidFill>
                  <a:srgbClr val="003399"/>
                </a:solidFill>
              </a:rPr>
              <a:t>.</a:t>
            </a:r>
            <a:r>
              <a:rPr lang="it-IT" sz="900" b="0" i="0" dirty="0" smtClean="0">
                <a:solidFill>
                  <a:srgbClr val="003399"/>
                </a:solidFill>
              </a:rPr>
              <a:t> L’Italia riceve </a:t>
            </a:r>
            <a:r>
              <a:rPr lang="it-IT" sz="900" i="0" dirty="0" smtClean="0">
                <a:solidFill>
                  <a:srgbClr val="003399"/>
                </a:solidFill>
              </a:rPr>
              <a:t>200</a:t>
            </a:r>
            <a:r>
              <a:rPr lang="it-IT" sz="900" b="0" i="0" dirty="0" smtClean="0">
                <a:solidFill>
                  <a:srgbClr val="003399"/>
                </a:solidFill>
              </a:rPr>
              <a:t> mln di euro dalla Francia per la </a:t>
            </a:r>
            <a:r>
              <a:rPr lang="it-IT" sz="900" i="0" dirty="0" smtClean="0">
                <a:solidFill>
                  <a:srgbClr val="003399"/>
                </a:solidFill>
              </a:rPr>
              <a:t>vendita</a:t>
            </a:r>
            <a:r>
              <a:rPr lang="it-IT" sz="900" b="0" i="0" dirty="0" smtClean="0">
                <a:solidFill>
                  <a:srgbClr val="003399"/>
                </a:solidFill>
              </a:rPr>
              <a:t> di merce</a:t>
            </a:r>
            <a:endParaRPr lang="it-IT" sz="900" b="0" i="0" dirty="0">
              <a:solidFill>
                <a:srgbClr val="003399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5364484" y="2388159"/>
            <a:ext cx="2219324" cy="152852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3676649" y="4034602"/>
            <a:ext cx="25285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0" dirty="0" smtClean="0">
                <a:solidFill>
                  <a:srgbClr val="003399"/>
                </a:solidFill>
              </a:rPr>
              <a:t>4. </a:t>
            </a:r>
            <a:r>
              <a:rPr lang="it-IT" sz="900" b="0" i="0" dirty="0" smtClean="0">
                <a:solidFill>
                  <a:srgbClr val="003399"/>
                </a:solidFill>
              </a:rPr>
              <a:t>L’Italia guadagna un margine lordo di </a:t>
            </a:r>
          </a:p>
          <a:p>
            <a:r>
              <a:rPr lang="it-IT" sz="900" i="0" dirty="0" smtClean="0">
                <a:solidFill>
                  <a:srgbClr val="003399"/>
                </a:solidFill>
              </a:rPr>
              <a:t>30</a:t>
            </a:r>
            <a:r>
              <a:rPr lang="it-IT" sz="900" b="0" i="0" dirty="0" smtClean="0">
                <a:solidFill>
                  <a:srgbClr val="003399"/>
                </a:solidFill>
              </a:rPr>
              <a:t> mln di euro dall’operazione di </a:t>
            </a:r>
            <a:r>
              <a:rPr lang="it-IT" sz="900" b="0" dirty="0" err="1" smtClean="0">
                <a:solidFill>
                  <a:srgbClr val="003399"/>
                </a:solidFill>
              </a:rPr>
              <a:t>merchanting</a:t>
            </a:r>
            <a:endParaRPr lang="it-IT" sz="900" b="0" dirty="0">
              <a:solidFill>
                <a:srgbClr val="003399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638174" y="4638674"/>
            <a:ext cx="841057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0" dirty="0">
                <a:solidFill>
                  <a:srgbClr val="FF0000"/>
                </a:solidFill>
                <a:latin typeface="Times-BoldItalic"/>
              </a:rPr>
              <a:t>BPM5</a:t>
            </a:r>
            <a:r>
              <a:rPr lang="en-US" i="0" dirty="0">
                <a:solidFill>
                  <a:srgbClr val="003399"/>
                </a:solidFill>
                <a:latin typeface="Times-BoldItalic"/>
              </a:rPr>
              <a:t>		 		 </a:t>
            </a:r>
            <a:r>
              <a:rPr lang="en-US" i="0" dirty="0" smtClean="0">
                <a:solidFill>
                  <a:srgbClr val="003399"/>
                </a:solidFill>
                <a:latin typeface="Times-BoldItalic"/>
              </a:rPr>
              <a:t>      </a:t>
            </a:r>
            <a:r>
              <a:rPr lang="en-US" i="0" dirty="0" smtClean="0">
                <a:solidFill>
                  <a:srgbClr val="FF0000"/>
                </a:solidFill>
                <a:latin typeface="Times-BoldItalic"/>
              </a:rPr>
              <a:t>BPM6 </a:t>
            </a:r>
            <a:endParaRPr lang="en-US" i="0" dirty="0">
              <a:solidFill>
                <a:srgbClr val="FF0000"/>
              </a:solidFill>
              <a:latin typeface="Times-BoldItalic"/>
            </a:endParaRPr>
          </a:p>
          <a:p>
            <a:r>
              <a:rPr lang="en-US" sz="1400" i="0" dirty="0" smtClean="0">
                <a:solidFill>
                  <a:srgbClr val="003399"/>
                </a:solidFill>
                <a:latin typeface="Times-BoldItalic"/>
              </a:rPr>
              <a:t>30 </a:t>
            </a:r>
            <a:r>
              <a:rPr lang="en-US" sz="1400" b="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400" b="0" i="0" dirty="0">
                <a:solidFill>
                  <a:srgbClr val="003399"/>
                </a:solidFill>
                <a:latin typeface="Times-BoldItalic"/>
              </a:rPr>
              <a:t> euro</a:t>
            </a:r>
            <a:r>
              <a:rPr lang="en-US" sz="1400" i="0" dirty="0">
                <a:solidFill>
                  <a:srgbClr val="003399"/>
                </a:solidFill>
                <a:latin typeface="Times-BoldItalic"/>
              </a:rPr>
              <a:t>          </a:t>
            </a:r>
            <a:r>
              <a:rPr lang="en-US" sz="1400" i="0" dirty="0" smtClean="0">
                <a:solidFill>
                  <a:srgbClr val="003399"/>
                </a:solidFill>
                <a:latin typeface="Times-BoldItalic"/>
              </a:rPr>
              <a:t>  EXP </a:t>
            </a:r>
            <a:r>
              <a:rPr lang="en-US" sz="1400" i="0" dirty="0" err="1" smtClean="0">
                <a:solidFill>
                  <a:srgbClr val="003399"/>
                </a:solidFill>
                <a:latin typeface="Times-BoldItalic"/>
              </a:rPr>
              <a:t>servizi</a:t>
            </a:r>
            <a:r>
              <a:rPr lang="en-US" sz="1400" i="0" dirty="0" smtClean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400" i="0" dirty="0">
                <a:solidFill>
                  <a:srgbClr val="003399"/>
                </a:solidFill>
                <a:latin typeface="Times-BoldItalic"/>
              </a:rPr>
              <a:t>		</a:t>
            </a:r>
            <a:r>
              <a:rPr lang="en-US" sz="1400" i="0" dirty="0" smtClean="0">
                <a:solidFill>
                  <a:srgbClr val="003399"/>
                </a:solidFill>
                <a:latin typeface="Times-BoldItalic"/>
              </a:rPr>
              <a:t>             30 </a:t>
            </a:r>
            <a:r>
              <a:rPr lang="en-US" sz="1400" b="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400" b="0" i="0" dirty="0">
                <a:solidFill>
                  <a:srgbClr val="003399"/>
                </a:solidFill>
                <a:latin typeface="Times-BoldItalic"/>
              </a:rPr>
              <a:t> euro</a:t>
            </a:r>
            <a:r>
              <a:rPr lang="en-US" sz="1400" i="0" dirty="0">
                <a:solidFill>
                  <a:srgbClr val="003399"/>
                </a:solidFill>
                <a:latin typeface="Times-BoldItalic"/>
              </a:rPr>
              <a:t>            </a:t>
            </a:r>
            <a:r>
              <a:rPr lang="en-US" sz="1400" i="0" dirty="0" smtClean="0">
                <a:solidFill>
                  <a:srgbClr val="003399"/>
                </a:solidFill>
                <a:latin typeface="Times-BoldItalic"/>
              </a:rPr>
              <a:t>  EXP merci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______________________________________  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                     </a:t>
            </a:r>
            <a:r>
              <a:rPr lang="en-US" sz="1200" b="0" i="0" dirty="0" smtClean="0">
                <a:solidFill>
                  <a:srgbClr val="003399"/>
                </a:solidFill>
                <a:latin typeface="Times-BoldItalic"/>
              </a:rPr>
              <a:t>_________________________________________</a:t>
            </a:r>
          </a:p>
          <a:p>
            <a:r>
              <a:rPr lang="en-US" sz="1200" i="0" dirty="0">
                <a:solidFill>
                  <a:srgbClr val="003399"/>
                </a:solidFill>
                <a:latin typeface="Times-BoldItalic"/>
              </a:rPr>
              <a:t>	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			            </a:t>
            </a:r>
            <a:r>
              <a:rPr lang="en-US" sz="1200" i="0" dirty="0" smtClean="0">
                <a:solidFill>
                  <a:srgbClr val="003399"/>
                </a:solidFill>
                <a:latin typeface="Times-BoldItalic"/>
              </a:rPr>
              <a:t>   </a:t>
            </a:r>
            <a:r>
              <a:rPr lang="en-US" sz="1000" i="0" dirty="0" smtClean="0">
                <a:solidFill>
                  <a:srgbClr val="003399"/>
                </a:solidFill>
                <a:latin typeface="Times-BoldItalic"/>
              </a:rPr>
              <a:t>170 </a:t>
            </a:r>
            <a:r>
              <a:rPr lang="en-US" sz="100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000" i="0" dirty="0">
                <a:solidFill>
                  <a:srgbClr val="003399"/>
                </a:solidFill>
                <a:latin typeface="Times-BoldItalic"/>
              </a:rPr>
              <a:t> euro </a:t>
            </a:r>
            <a:r>
              <a:rPr lang="en-US" sz="1000" i="0" dirty="0" smtClean="0">
                <a:solidFill>
                  <a:srgbClr val="003399"/>
                </a:solidFill>
                <a:latin typeface="Times-BoldItalic"/>
              </a:rPr>
              <a:t>                    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IMP </a:t>
            </a:r>
            <a:r>
              <a:rPr lang="en-US" sz="1000" b="0" i="0" dirty="0">
                <a:solidFill>
                  <a:srgbClr val="003399"/>
                </a:solidFill>
                <a:latin typeface="Times-BoldItalic"/>
              </a:rPr>
              <a:t>merci 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(</a:t>
            </a:r>
            <a:r>
              <a:rPr lang="en-US" sz="1000" i="0" dirty="0" smtClean="0">
                <a:solidFill>
                  <a:srgbClr val="003399"/>
                </a:solidFill>
                <a:latin typeface="Times-BoldItalic"/>
              </a:rPr>
              <a:t>EXP </a:t>
            </a:r>
            <a:r>
              <a:rPr lang="en-US" sz="1000" i="0" dirty="0">
                <a:solidFill>
                  <a:srgbClr val="003399"/>
                </a:solidFill>
                <a:latin typeface="Times-BoldItalic"/>
              </a:rPr>
              <a:t>negative </a:t>
            </a:r>
            <a:r>
              <a:rPr lang="en-US" sz="1000" i="0" dirty="0" smtClean="0">
                <a:solidFill>
                  <a:srgbClr val="003399"/>
                </a:solidFill>
                <a:latin typeface="Times-BoldItalic"/>
              </a:rPr>
              <a:t>merci) </a:t>
            </a:r>
          </a:p>
          <a:p>
            <a:r>
              <a:rPr lang="en-US" sz="1000" b="0" i="0" dirty="0">
                <a:solidFill>
                  <a:srgbClr val="003399"/>
                </a:solidFill>
                <a:latin typeface="Times-BoldItalic"/>
              </a:rPr>
              <a:t>				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              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  </a:t>
            </a:r>
            <a:r>
              <a:rPr lang="en-US" sz="1000" i="0" dirty="0" smtClean="0">
                <a:solidFill>
                  <a:srgbClr val="003399"/>
                </a:solidFill>
                <a:latin typeface="Times-BoldItalic"/>
              </a:rPr>
              <a:t>200 </a:t>
            </a:r>
            <a:r>
              <a:rPr lang="en-US" sz="100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000" i="0" dirty="0">
                <a:solidFill>
                  <a:srgbClr val="003399"/>
                </a:solidFill>
                <a:latin typeface="Times-BoldItalic"/>
              </a:rPr>
              <a:t> euro            </a:t>
            </a:r>
            <a:r>
              <a:rPr lang="en-US" sz="1000" i="0" dirty="0" smtClean="0">
                <a:solidFill>
                  <a:srgbClr val="003399"/>
                </a:solidFill>
                <a:latin typeface="Times-BoldItalic"/>
              </a:rPr>
              <a:t>         EXP merci</a:t>
            </a:r>
            <a:endParaRPr lang="en-US" sz="1000" b="0" i="0" dirty="0">
              <a:solidFill>
                <a:srgbClr val="003399"/>
              </a:solidFill>
              <a:latin typeface="Times-BoldItalic"/>
            </a:endParaRPr>
          </a:p>
          <a:p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170 </a:t>
            </a:r>
            <a:r>
              <a:rPr lang="en-US" sz="1000" b="0" i="0" dirty="0" err="1" smtClean="0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euro	       non </a:t>
            </a:r>
            <a:r>
              <a:rPr lang="en-US" sz="1000" b="0" i="0" dirty="0" err="1" smtClean="0">
                <a:solidFill>
                  <a:srgbClr val="003399"/>
                </a:solidFill>
                <a:latin typeface="Times-BoldItalic"/>
              </a:rPr>
              <a:t>inclusi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000" b="0" i="0" dirty="0" err="1" smtClean="0">
                <a:solidFill>
                  <a:srgbClr val="003399"/>
                </a:solidFill>
                <a:latin typeface="Times-BoldItalic"/>
              </a:rPr>
              <a:t>nelle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IMP merci                                           </a:t>
            </a:r>
            <a:endParaRPr lang="en-US" sz="1000" b="0" i="0" dirty="0">
              <a:solidFill>
                <a:srgbClr val="003399"/>
              </a:solidFill>
              <a:latin typeface="Times-BoldItalic"/>
            </a:endParaRPr>
          </a:p>
          <a:p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200 </a:t>
            </a:r>
            <a:r>
              <a:rPr lang="en-US" sz="1000" b="0" i="0" dirty="0" err="1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000" b="0" i="0" dirty="0">
                <a:solidFill>
                  <a:srgbClr val="003399"/>
                </a:solidFill>
                <a:latin typeface="Times-BoldItalic"/>
              </a:rPr>
              <a:t> euro	       non </a:t>
            </a:r>
            <a:r>
              <a:rPr lang="en-US" sz="1000" b="0" i="0" dirty="0" err="1">
                <a:solidFill>
                  <a:srgbClr val="003399"/>
                </a:solidFill>
                <a:latin typeface="Times-BoldItalic"/>
              </a:rPr>
              <a:t>inclusi</a:t>
            </a:r>
            <a:r>
              <a:rPr lang="en-US" sz="1000" b="0" i="0" dirty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000" b="0" i="0" dirty="0" err="1">
                <a:solidFill>
                  <a:srgbClr val="003399"/>
                </a:solidFill>
                <a:latin typeface="Times-BoldItalic"/>
              </a:rPr>
              <a:t>nelle</a:t>
            </a:r>
            <a:r>
              <a:rPr lang="en-US" sz="1000" b="0" i="0" dirty="0">
                <a:solidFill>
                  <a:srgbClr val="003399"/>
                </a:solidFill>
                <a:latin typeface="Times-BoldItalic"/>
              </a:rPr>
              <a:t> 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EXP 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merci</a:t>
            </a:r>
            <a:r>
              <a:rPr lang="en-US" sz="1000" i="0" dirty="0" smtClean="0">
                <a:solidFill>
                  <a:srgbClr val="003399"/>
                </a:solidFill>
                <a:latin typeface="Times-BoldItalic"/>
              </a:rPr>
              <a:t>		</a:t>
            </a:r>
            <a:r>
              <a:rPr lang="en-US" sz="1000" b="0" i="0" smtClean="0">
                <a:solidFill>
                  <a:srgbClr val="003399"/>
                </a:solidFill>
                <a:latin typeface="Times-BoldItalic"/>
              </a:rPr>
              <a:t>                   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30 </a:t>
            </a:r>
            <a:r>
              <a:rPr lang="en-US" sz="1000" b="0" i="0" dirty="0" err="1" smtClean="0">
                <a:solidFill>
                  <a:srgbClr val="003399"/>
                </a:solidFill>
                <a:latin typeface="Times-BoldItalic"/>
              </a:rPr>
              <a:t>mln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euro            non </a:t>
            </a:r>
            <a:r>
              <a:rPr lang="en-US" sz="1000" b="0" i="0" dirty="0" err="1" smtClean="0">
                <a:solidFill>
                  <a:srgbClr val="003399"/>
                </a:solidFill>
                <a:latin typeface="Times-BoldItalic"/>
              </a:rPr>
              <a:t>inclusi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in EXP </a:t>
            </a:r>
            <a:r>
              <a:rPr lang="en-US" sz="1000" b="0" i="0" dirty="0" err="1" smtClean="0">
                <a:solidFill>
                  <a:srgbClr val="003399"/>
                </a:solidFill>
                <a:latin typeface="Times-BoldItalic"/>
              </a:rPr>
              <a:t>servizi</a:t>
            </a:r>
            <a:r>
              <a:rPr lang="en-US" sz="1000" b="0" i="0" dirty="0" smtClean="0">
                <a:solidFill>
                  <a:srgbClr val="003399"/>
                </a:solidFill>
                <a:latin typeface="Times-BoldItalic"/>
              </a:rPr>
              <a:t> </a:t>
            </a:r>
            <a:endParaRPr lang="en-US" sz="1000" b="0" i="0" dirty="0">
              <a:solidFill>
                <a:srgbClr val="003399"/>
              </a:solidFill>
              <a:latin typeface="Times-BoldItalic"/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1828798" y="5067302"/>
            <a:ext cx="29527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1543049" y="5753101"/>
            <a:ext cx="29527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6138530" y="5067301"/>
            <a:ext cx="29527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6057567" y="5610227"/>
            <a:ext cx="29527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olo 1"/>
          <p:cNvSpPr txBox="1">
            <a:spLocks/>
          </p:cNvSpPr>
          <p:nvPr/>
        </p:nvSpPr>
        <p:spPr bwMode="auto">
          <a:xfrm>
            <a:off x="1638979" y="573604"/>
            <a:ext cx="5876245" cy="59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i="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Bilancia dei pagamenti - Conto </a:t>
            </a:r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corrente</a:t>
            </a:r>
            <a:endParaRPr lang="it-IT" sz="2000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2000" b="1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 servizi a merci</a:t>
            </a:r>
            <a:endParaRPr lang="it-IT" sz="2000" b="1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801967" y="84292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 i="0">
                <a:solidFill>
                  <a:schemeClr val="accent2"/>
                </a:solidFill>
              </a:defRPr>
            </a:lvl1pPr>
          </a:lstStyle>
          <a:p>
            <a:r>
              <a:rPr lang="it-IT" dirty="0" smtClean="0"/>
              <a:t>(2/2)</a:t>
            </a:r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2986742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226454" y="1368858"/>
            <a:ext cx="164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b="0" i="0">
                <a:solidFill>
                  <a:srgbClr val="9933FF"/>
                </a:solidFill>
              </a:defRPr>
            </a:lvl1pPr>
          </a:lstStyle>
          <a:p>
            <a:r>
              <a:rPr lang="it-IT" i="1" dirty="0" err="1"/>
              <a:t>Merchanting</a:t>
            </a:r>
            <a:endParaRPr lang="it-IT" i="1" dirty="0"/>
          </a:p>
        </p:txBody>
      </p:sp>
      <p:cxnSp>
        <p:nvCxnSpPr>
          <p:cNvPr id="36" name="Connettore 2 35"/>
          <p:cNvCxnSpPr/>
          <p:nvPr/>
        </p:nvCxnSpPr>
        <p:spPr>
          <a:xfrm>
            <a:off x="5908691" y="5438776"/>
            <a:ext cx="54993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195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02652" y="2042040"/>
            <a:ext cx="8117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0" i="0" dirty="0" smtClean="0">
                <a:solidFill>
                  <a:srgbClr val="CC66FF"/>
                </a:solidFill>
              </a:rPr>
              <a:t>SIFIM = Servizi di intermediazione finanziaria </a:t>
            </a:r>
            <a:r>
              <a:rPr lang="it-IT" sz="2000" b="0" i="0" dirty="0">
                <a:solidFill>
                  <a:srgbClr val="CC66FF"/>
                </a:solidFill>
              </a:rPr>
              <a:t>indirettamente misurati</a:t>
            </a:r>
            <a:endParaRPr lang="it-IT" sz="2000" i="0" dirty="0">
              <a:solidFill>
                <a:srgbClr val="CC66FF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76274" y="2568414"/>
            <a:ext cx="77438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dirty="0" smtClean="0">
                <a:solidFill>
                  <a:srgbClr val="003399"/>
                </a:solidFill>
              </a:rPr>
              <a:t>La parte degli interessi </a:t>
            </a:r>
            <a:r>
              <a:rPr lang="it-IT" b="0" i="0" dirty="0">
                <a:solidFill>
                  <a:srgbClr val="003399"/>
                </a:solidFill>
              </a:rPr>
              <a:t>"</a:t>
            </a:r>
            <a:r>
              <a:rPr lang="it-IT" b="0" i="0" dirty="0" smtClean="0">
                <a:solidFill>
                  <a:srgbClr val="003399"/>
                </a:solidFill>
              </a:rPr>
              <a:t>impliciti" (diversi dalle commissioni "esplicite") su prestiti e depositi, che remunera i servizi di intermediazione finanziaria resi dalle società finanziarie alla clientela, è scorporata dalla componente di </a:t>
            </a:r>
            <a:r>
              <a:rPr lang="it-IT" i="0" dirty="0" smtClean="0">
                <a:solidFill>
                  <a:srgbClr val="FF0000"/>
                </a:solidFill>
              </a:rPr>
              <a:t>reddito</a:t>
            </a:r>
            <a:r>
              <a:rPr lang="it-IT" b="0" i="0" dirty="0" smtClean="0"/>
              <a:t> </a:t>
            </a:r>
            <a:r>
              <a:rPr lang="it-IT" b="0" i="0" dirty="0" smtClean="0">
                <a:solidFill>
                  <a:srgbClr val="003399"/>
                </a:solidFill>
              </a:rPr>
              <a:t>(l’interesse puro) e registrata nei </a:t>
            </a:r>
            <a:r>
              <a:rPr lang="it-IT" i="0" dirty="0" smtClean="0">
                <a:solidFill>
                  <a:srgbClr val="00B050"/>
                </a:solidFill>
              </a:rPr>
              <a:t>servizi </a:t>
            </a:r>
            <a:r>
              <a:rPr lang="it-IT" b="0" i="0" dirty="0" smtClean="0">
                <a:solidFill>
                  <a:srgbClr val="003399"/>
                </a:solidFill>
              </a:rPr>
              <a:t>finanziari.</a:t>
            </a:r>
          </a:p>
          <a:p>
            <a:pPr algn="just"/>
            <a:endParaRPr lang="en-US" b="0" i="0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638979" y="573604"/>
            <a:ext cx="5876245" cy="59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i="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Bilancia dei pagamenti - Conto </a:t>
            </a:r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corrente</a:t>
            </a:r>
            <a:endParaRPr lang="it-IT" sz="2000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2000" b="1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 </a:t>
            </a:r>
            <a:r>
              <a:rPr lang="it-IT" sz="2000" i="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redditi a servizi</a:t>
            </a:r>
            <a:endParaRPr lang="it-IT" sz="2000" b="1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986742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95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02652" y="1813440"/>
            <a:ext cx="8117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i="0" dirty="0">
              <a:solidFill>
                <a:srgbClr val="CC33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19099" y="2037218"/>
            <a:ext cx="8000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dirty="0" smtClean="0">
                <a:solidFill>
                  <a:srgbClr val="003399"/>
                </a:solidFill>
              </a:rPr>
              <a:t>I risultati dell’attività di </a:t>
            </a:r>
            <a:r>
              <a:rPr lang="it-IT" i="0" dirty="0" smtClean="0">
                <a:solidFill>
                  <a:srgbClr val="003399"/>
                </a:solidFill>
              </a:rPr>
              <a:t>ricerca e sviluppo </a:t>
            </a:r>
            <a:r>
              <a:rPr lang="it-IT" b="0" i="0" dirty="0" smtClean="0">
                <a:solidFill>
                  <a:srgbClr val="003399"/>
                </a:solidFill>
              </a:rPr>
              <a:t>- relativi all’acquisto o alla vendita di brevetti, copyright, know-how… - non sono più considerati attività intangibili, </a:t>
            </a:r>
            <a:r>
              <a:rPr lang="it-IT" b="0" i="0" dirty="0">
                <a:solidFill>
                  <a:srgbClr val="003399"/>
                </a:solidFill>
              </a:rPr>
              <a:t>ma sono classificati tra le attività </a:t>
            </a:r>
            <a:r>
              <a:rPr lang="it-IT" b="0" i="0" dirty="0" smtClean="0">
                <a:solidFill>
                  <a:srgbClr val="003399"/>
                </a:solidFill>
              </a:rPr>
              <a:t>prodotte.</a:t>
            </a:r>
          </a:p>
          <a:p>
            <a:pPr algn="just"/>
            <a:r>
              <a:rPr lang="it-IT" b="0" i="0" dirty="0" smtClean="0">
                <a:solidFill>
                  <a:srgbClr val="003399"/>
                </a:solidFill>
              </a:rPr>
              <a:t>Le relative transazioni, pertanto, sono registrate non più nel </a:t>
            </a:r>
            <a:r>
              <a:rPr lang="it-IT" i="0" dirty="0" smtClean="0">
                <a:solidFill>
                  <a:srgbClr val="FF0000"/>
                </a:solidFill>
              </a:rPr>
              <a:t>conto capitale</a:t>
            </a:r>
            <a:r>
              <a:rPr lang="it-IT" b="0" i="0" dirty="0" smtClean="0"/>
              <a:t>, </a:t>
            </a:r>
            <a:r>
              <a:rPr lang="it-IT" b="0" i="0" dirty="0" smtClean="0">
                <a:solidFill>
                  <a:srgbClr val="003399"/>
                </a:solidFill>
              </a:rPr>
              <a:t>ma tra i </a:t>
            </a:r>
            <a:r>
              <a:rPr lang="it-IT" i="0" dirty="0" smtClean="0">
                <a:solidFill>
                  <a:srgbClr val="00B050"/>
                </a:solidFill>
              </a:rPr>
              <a:t>servizi</a:t>
            </a:r>
            <a:r>
              <a:rPr lang="it-IT" b="0" i="0" dirty="0" smtClean="0">
                <a:solidFill>
                  <a:srgbClr val="00B050"/>
                </a:solidFill>
              </a:rPr>
              <a:t> </a:t>
            </a:r>
            <a:r>
              <a:rPr lang="it-IT" b="0" i="0" dirty="0" smtClean="0">
                <a:solidFill>
                  <a:srgbClr val="003399"/>
                </a:solidFill>
              </a:rPr>
              <a:t>di ricerca e sviluppo</a:t>
            </a:r>
            <a:r>
              <a:rPr lang="it-IT" b="0" i="0" dirty="0" smtClean="0"/>
              <a:t>.</a:t>
            </a:r>
            <a:endParaRPr lang="it-IT" sz="1400" b="0" i="0" dirty="0"/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638979" y="573604"/>
            <a:ext cx="5876245" cy="59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i="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Bilancia dei </a:t>
            </a:r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pagamenti</a:t>
            </a:r>
            <a:endParaRPr lang="it-IT" sz="2000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2000" i="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 Conto capitale a servizi (Conto corrente)</a:t>
            </a:r>
            <a:endParaRPr lang="it-IT" sz="2000" b="1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986742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88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79444" y="1326118"/>
            <a:ext cx="8378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i="0" dirty="0" smtClean="0">
                <a:solidFill>
                  <a:schemeClr val="accent2"/>
                </a:solidFill>
              </a:rPr>
              <a:t>All’interno dei servizi alcune voci sono riclassificate o raggruppate diversamente, se ne introducono di nuove, il contenuto di alcune di esse è meglio esplicitato e/o aumenta il grado di dettaglio:</a:t>
            </a:r>
            <a:endParaRPr lang="it-IT" i="0" dirty="0">
              <a:solidFill>
                <a:schemeClr val="accent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5028" y="2398659"/>
            <a:ext cx="75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400" b="0" dirty="0" smtClean="0">
                <a:solidFill>
                  <a:srgbClr val="6E1A18"/>
                </a:solidFill>
              </a:rPr>
              <a:t>Servizi postali e di corriere</a:t>
            </a:r>
          </a:p>
          <a:p>
            <a:pPr lvl="1"/>
            <a:r>
              <a:rPr lang="it-IT" sz="1400" b="0" i="0" dirty="0" smtClean="0">
                <a:solidFill>
                  <a:srgbClr val="6E1A18"/>
                </a:solidFill>
              </a:rPr>
              <a:t>sono accorpati e riclassificati dai servizi di comunicazione ai servizi di trasporto</a:t>
            </a:r>
            <a:endParaRPr lang="it-IT" sz="1400" i="0" dirty="0">
              <a:solidFill>
                <a:srgbClr val="6E1A18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82529" y="3631253"/>
            <a:ext cx="74030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400" b="0" dirty="0" smtClean="0">
                <a:solidFill>
                  <a:srgbClr val="CC3300"/>
                </a:solidFill>
              </a:rPr>
              <a:t>Servizi assicurativi 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it-IT" sz="1400" b="0" i="0" dirty="0" smtClean="0">
                <a:solidFill>
                  <a:srgbClr val="CC3300"/>
                </a:solidFill>
              </a:rPr>
              <a:t>i fondi pensione sono distinti dalle assicurazioni vita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it-IT" sz="1400" b="0" i="0" dirty="0" smtClean="0">
                <a:solidFill>
                  <a:srgbClr val="CC3300"/>
                </a:solidFill>
              </a:rPr>
              <a:t>si introducono i servizi assicurativi per garanzie standardizzate del credito </a:t>
            </a:r>
            <a:endParaRPr lang="it-IT" sz="1400" i="0" dirty="0">
              <a:solidFill>
                <a:srgbClr val="CC33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2529" y="2888184"/>
            <a:ext cx="76888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400" b="0" dirty="0" smtClean="0">
                <a:solidFill>
                  <a:srgbClr val="7030A0"/>
                </a:solidFill>
              </a:rPr>
              <a:t>Servizi finanziari</a:t>
            </a:r>
          </a:p>
          <a:p>
            <a:pPr lvl="1"/>
            <a:r>
              <a:rPr lang="it-IT" sz="1400" b="0" i="0" dirty="0" smtClean="0">
                <a:solidFill>
                  <a:srgbClr val="7030A0"/>
                </a:solidFill>
              </a:rPr>
              <a:t>includono anche i margini denaro-lettera dei dealer, derivanti dalla differenza tra i prezzi di acquisto/vendita degli strumenti finanziari e il loro prezzo di riferimento</a:t>
            </a:r>
            <a:endParaRPr lang="it-IT" sz="1400" i="0" dirty="0">
              <a:solidFill>
                <a:srgbClr val="7030A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2529" y="4383724"/>
            <a:ext cx="824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400" b="0" dirty="0" smtClean="0">
                <a:solidFill>
                  <a:srgbClr val="0066FF"/>
                </a:solidFill>
              </a:rPr>
              <a:t>Compensi </a:t>
            </a:r>
            <a:r>
              <a:rPr lang="it-IT" sz="1400" b="0" dirty="0">
                <a:solidFill>
                  <a:srgbClr val="0066FF"/>
                </a:solidFill>
              </a:rPr>
              <a:t>per l’utilizzo della proprietà </a:t>
            </a:r>
            <a:r>
              <a:rPr lang="it-IT" sz="1400" b="0" dirty="0" smtClean="0">
                <a:solidFill>
                  <a:srgbClr val="0066FF"/>
                </a:solidFill>
              </a:rPr>
              <a:t>intellettuale</a:t>
            </a:r>
          </a:p>
          <a:p>
            <a:pPr lvl="1"/>
            <a:r>
              <a:rPr lang="it-IT" sz="1400" b="0" i="0" dirty="0" smtClean="0">
                <a:solidFill>
                  <a:srgbClr val="0066FF"/>
                </a:solidFill>
              </a:rPr>
              <a:t>sostituisce </a:t>
            </a:r>
            <a:r>
              <a:rPr lang="it-IT" sz="1400" b="0" i="0" dirty="0">
                <a:solidFill>
                  <a:srgbClr val="0066FF"/>
                </a:solidFill>
              </a:rPr>
              <a:t>la voce “Royalties e licenze</a:t>
            </a:r>
            <a:r>
              <a:rPr lang="it-IT" sz="1400" b="0" i="0" dirty="0" smtClean="0">
                <a:solidFill>
                  <a:srgbClr val="0066FF"/>
                </a:solidFill>
              </a:rPr>
              <a:t>”</a:t>
            </a:r>
            <a:endParaRPr lang="it-IT" sz="1400" b="0" i="0" dirty="0">
              <a:solidFill>
                <a:srgbClr val="0066FF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82529" y="4930399"/>
            <a:ext cx="7524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400" b="0" dirty="0" smtClean="0">
                <a:solidFill>
                  <a:schemeClr val="accent2"/>
                </a:solidFill>
              </a:rPr>
              <a:t>Servizi scientifici, di architettura, di ingegneria e altri servizi tecnici</a:t>
            </a:r>
          </a:p>
          <a:p>
            <a:pPr lvl="1"/>
            <a:r>
              <a:rPr lang="it-IT" sz="1400" b="0" i="0" dirty="0" smtClean="0">
                <a:solidFill>
                  <a:schemeClr val="accent2"/>
                </a:solidFill>
              </a:rPr>
              <a:t>sono presentati con un maggiore dettaglio</a:t>
            </a:r>
            <a:endParaRPr lang="it-IT" sz="1400" b="0" i="0" dirty="0">
              <a:solidFill>
                <a:schemeClr val="accent2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2529" y="550358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400" b="0" dirty="0">
                <a:solidFill>
                  <a:srgbClr val="FF66FF"/>
                </a:solidFill>
              </a:rPr>
              <a:t>Servizi </a:t>
            </a:r>
            <a:r>
              <a:rPr lang="it-IT" sz="1400" b="0" dirty="0" smtClean="0">
                <a:solidFill>
                  <a:srgbClr val="FF66FF"/>
                </a:solidFill>
              </a:rPr>
              <a:t>personali, culturali e ricreativi</a:t>
            </a:r>
            <a:endParaRPr lang="it-IT" sz="1400" b="0" dirty="0">
              <a:solidFill>
                <a:srgbClr val="FF66FF"/>
              </a:solidFill>
            </a:endParaRPr>
          </a:p>
          <a:p>
            <a:pPr lvl="1"/>
            <a:r>
              <a:rPr lang="it-IT" sz="1400" b="0" i="0" dirty="0">
                <a:solidFill>
                  <a:srgbClr val="FF66FF"/>
                </a:solidFill>
              </a:rPr>
              <a:t>sono presentati con un maggiore dettaglio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 bwMode="auto">
          <a:xfrm>
            <a:off x="1638979" y="573604"/>
            <a:ext cx="5876245" cy="59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i="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Bilancia dei </a:t>
            </a:r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pagamenti – Conto corrente</a:t>
            </a:r>
            <a:endParaRPr lang="it-IT" sz="2000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2000" i="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Servizi</a:t>
            </a:r>
            <a:endParaRPr lang="it-IT" sz="2000" b="1" i="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986742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892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2246" y="692151"/>
            <a:ext cx="7591425" cy="412749"/>
          </a:xfrm>
        </p:spPr>
        <p:txBody>
          <a:bodyPr/>
          <a:lstStyle/>
          <a:p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Bilancia dei pagamenti - Conto corrente </a:t>
            </a:r>
            <a:r>
              <a:rPr lang="it-IT" sz="20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it-IT" sz="20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20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Redditi </a:t>
            </a:r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primari e secondari</a:t>
            </a:r>
            <a:endParaRPr lang="it-IT" sz="20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81025" y="1855053"/>
            <a:ext cx="107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BPM5</a:t>
            </a:r>
            <a:endParaRPr lang="it-IT" sz="24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804171" y="1826478"/>
            <a:ext cx="129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BPM6</a:t>
            </a:r>
            <a:endParaRPr lang="it-IT" sz="24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09304" y="2374104"/>
            <a:ext cx="186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REDDITI</a:t>
            </a:r>
            <a:endParaRPr lang="it-IT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804171" y="2345767"/>
            <a:ext cx="2777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REDDITI PRIMARI</a:t>
            </a:r>
            <a:endParaRPr lang="it-IT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33400" y="3553894"/>
            <a:ext cx="344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TRASFERIMENTI CORRENTI</a:t>
            </a:r>
            <a:endParaRPr lang="it-IT" i="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853284" y="3544311"/>
            <a:ext cx="2899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REDDITI SECONDARI</a:t>
            </a:r>
            <a:endParaRPr lang="it-IT" i="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40218" y="2715099"/>
            <a:ext cx="3971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Redditi da lavoro e da capitale </a:t>
            </a:r>
            <a:r>
              <a:rPr lang="it-IT" sz="1400" b="0" i="0" dirty="0">
                <a:solidFill>
                  <a:srgbClr val="9933FF"/>
                </a:solidFill>
                <a:ea typeface="Tahoma" pitchFamily="34" charset="0"/>
                <a:cs typeface="Tahoma" pitchFamily="34" charset="0"/>
              </a:rPr>
              <a:t>(</a:t>
            </a:r>
            <a:r>
              <a:rPr lang="it-IT" sz="1400" b="0" i="0" dirty="0" err="1">
                <a:solidFill>
                  <a:srgbClr val="9933FF"/>
                </a:solidFill>
                <a:ea typeface="Tahoma" pitchFamily="34" charset="0"/>
                <a:cs typeface="Tahoma" pitchFamily="34" charset="0"/>
              </a:rPr>
              <a:t>incl</a:t>
            </a:r>
            <a:r>
              <a:rPr lang="it-IT" sz="1400" b="0" i="0" dirty="0">
                <a:solidFill>
                  <a:srgbClr val="9933FF"/>
                </a:solidFill>
                <a:ea typeface="Tahoma" pitchFamily="34" charset="0"/>
                <a:cs typeface="Tahoma" pitchFamily="34" charset="0"/>
              </a:rPr>
              <a:t>. SIFIM)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5232499" y="2966619"/>
            <a:ext cx="404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Altri redditi primari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400" b="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Imposte e contributi su prodotti e produzione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785218" y="3894651"/>
            <a:ext cx="2824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Imposte sul reddito e la ricchezza</a:t>
            </a:r>
            <a:endParaRPr lang="it-IT" sz="1400" b="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5061" name="Rettangolo 45060"/>
          <p:cNvSpPr/>
          <p:nvPr/>
        </p:nvSpPr>
        <p:spPr>
          <a:xfrm>
            <a:off x="781050" y="4192903"/>
            <a:ext cx="39052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Imposte e contributi su prodotti e produzione</a:t>
            </a:r>
            <a:endParaRPr lang="it-IT" sz="1400" b="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CasellaDiTesto 53"/>
          <p:cNvSpPr txBox="1"/>
          <p:nvPr/>
        </p:nvSpPr>
        <p:spPr>
          <a:xfrm>
            <a:off x="775694" y="4487937"/>
            <a:ext cx="2529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Contributi e prestazioni sociali</a:t>
            </a:r>
            <a:endParaRPr lang="it-IT" sz="1400" b="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5213450" y="3847026"/>
            <a:ext cx="2824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Imposte sul reddito e la ricchezza</a:t>
            </a:r>
            <a:endParaRPr lang="it-IT" sz="1400" b="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5252736" y="4758758"/>
            <a:ext cx="258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Aiuti internazionali correnti</a:t>
            </a:r>
            <a:endParaRPr lang="it-IT" sz="1400" b="0" i="0" dirty="0">
              <a:solidFill>
                <a:srgbClr val="00B05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766168" y="5275908"/>
            <a:ext cx="2224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Altri trasferimenti correnti</a:t>
            </a:r>
            <a:endParaRPr lang="it-IT" sz="1400" b="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5072" name="Rettangolo 45071"/>
          <p:cNvSpPr/>
          <p:nvPr/>
        </p:nvSpPr>
        <p:spPr>
          <a:xfrm>
            <a:off x="775693" y="5532840"/>
            <a:ext cx="19992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0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Rimesse dei lavoratori</a:t>
            </a:r>
          </a:p>
        </p:txBody>
      </p:sp>
      <p:cxnSp>
        <p:nvCxnSpPr>
          <p:cNvPr id="45076" name="Connettore 2 45075"/>
          <p:cNvCxnSpPr/>
          <p:nvPr/>
        </p:nvCxnSpPr>
        <p:spPr>
          <a:xfrm flipV="1">
            <a:off x="4496394" y="3310525"/>
            <a:ext cx="756342" cy="1036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CasellaDiTesto 65"/>
          <p:cNvSpPr txBox="1"/>
          <p:nvPr/>
        </p:nvSpPr>
        <p:spPr>
          <a:xfrm>
            <a:off x="5232498" y="5272688"/>
            <a:ext cx="3054251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Altri trasferimenti correnti </a:t>
            </a:r>
          </a:p>
          <a:p>
            <a:pPr>
              <a:spcBef>
                <a:spcPts val="300"/>
              </a:spcBef>
            </a:pPr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Trasferimenti personali</a:t>
            </a:r>
          </a:p>
          <a:p>
            <a:r>
              <a:rPr lang="it-IT" sz="1400" b="0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   </a:t>
            </a:r>
            <a:r>
              <a:rPr lang="it-IT" sz="1400" b="0" i="0" dirty="0" smtClean="0">
                <a:solidFill>
                  <a:srgbClr val="9933FF"/>
                </a:solidFill>
                <a:ea typeface="Tahoma" pitchFamily="34" charset="0"/>
                <a:cs typeface="Tahoma" pitchFamily="34" charset="0"/>
              </a:rPr>
              <a:t>(di cui rimesse dei lavoratori)</a:t>
            </a:r>
            <a:endParaRPr lang="it-IT" sz="1400" b="0" i="0" dirty="0">
              <a:solidFill>
                <a:srgbClr val="9933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775693" y="5037663"/>
            <a:ext cx="3720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Premi netti/indennizzi assicurazioni non vita</a:t>
            </a:r>
            <a:endParaRPr lang="it-IT" sz="1400" b="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8" name="CasellaDiTesto 67"/>
          <p:cNvSpPr txBox="1"/>
          <p:nvPr/>
        </p:nvSpPr>
        <p:spPr>
          <a:xfrm>
            <a:off x="5242023" y="5039926"/>
            <a:ext cx="3720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Premi netti/indennizzi assicurazioni non vita</a:t>
            </a:r>
            <a:endParaRPr lang="it-IT" sz="1400" b="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86742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5236069" y="2715099"/>
            <a:ext cx="3971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Redditi da lavoro e da capitale </a:t>
            </a:r>
            <a:r>
              <a:rPr lang="it-IT" sz="1400" b="0" i="0" dirty="0" smtClean="0">
                <a:solidFill>
                  <a:srgbClr val="9933FF"/>
                </a:solidFill>
                <a:ea typeface="Tahoma" pitchFamily="34" charset="0"/>
                <a:cs typeface="Tahoma" pitchFamily="34" charset="0"/>
              </a:rPr>
              <a:t>(</a:t>
            </a:r>
            <a:r>
              <a:rPr lang="it-IT" sz="1400" b="0" i="0" dirty="0" err="1" smtClean="0">
                <a:solidFill>
                  <a:srgbClr val="9933FF"/>
                </a:solidFill>
                <a:ea typeface="Tahoma" pitchFamily="34" charset="0"/>
                <a:cs typeface="Tahoma" pitchFamily="34" charset="0"/>
              </a:rPr>
              <a:t>escl</a:t>
            </a:r>
            <a:r>
              <a:rPr lang="it-IT" sz="1400" b="0" i="0" dirty="0">
                <a:solidFill>
                  <a:srgbClr val="9933FF"/>
                </a:solidFill>
                <a:ea typeface="Tahoma" pitchFamily="34" charset="0"/>
                <a:cs typeface="Tahoma" pitchFamily="34" charset="0"/>
              </a:rPr>
              <a:t>. SIFIM)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5251693" y="4457694"/>
            <a:ext cx="2529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Contributi e prestazioni sociali</a:t>
            </a:r>
            <a:endParaRPr lang="it-IT" sz="1400" b="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492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45D0-EF92-4381-ACA0-087B6AE36DD9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CasellaDiTesto 5"/>
          <p:cNvSpPr txBox="1"/>
          <p:nvPr/>
        </p:nvSpPr>
        <p:spPr>
          <a:xfrm>
            <a:off x="571500" y="285750"/>
            <a:ext cx="799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i="0" dirty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Il calendario di </a:t>
            </a:r>
            <a:r>
              <a:rPr lang="it-IT" sz="240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diffusione nazionale </a:t>
            </a:r>
          </a:p>
          <a:p>
            <a:pPr algn="ctr"/>
            <a:r>
              <a:rPr lang="it-IT" sz="2400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dei </a:t>
            </a:r>
            <a:r>
              <a:rPr lang="it-IT" sz="2400" i="0" dirty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nuovi dati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09598" y="4581614"/>
            <a:ext cx="7953376" cy="984885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0" i="0" dirty="0" smtClean="0">
                <a:solidFill>
                  <a:srgbClr val="003399"/>
                </a:solidFill>
              </a:rPr>
              <a:t>Dati mensili e trimestrali di Bilancia dei pagamenti e Posizione patrimoniale sull’estero: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it-IT" sz="1400" b="0" i="0" dirty="0">
                <a:solidFill>
                  <a:srgbClr val="003399"/>
                </a:solidFill>
              </a:rPr>
              <a:t>2013 – tutte le serie con massimo dettaglio geografico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it-IT" sz="1400" b="0" i="0" dirty="0">
                <a:solidFill>
                  <a:srgbClr val="003399"/>
                </a:solidFill>
              </a:rPr>
              <a:t>2008-2012 – serie selezionate con massimo dettaglio geografico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it-IT" sz="1400" b="0" i="0" dirty="0">
                <a:solidFill>
                  <a:srgbClr val="003399"/>
                </a:solidFill>
              </a:rPr>
              <a:t>a</a:t>
            </a:r>
            <a:r>
              <a:rPr lang="it-IT" sz="1400" b="0" i="0" dirty="0" smtClean="0">
                <a:solidFill>
                  <a:srgbClr val="003399"/>
                </a:solidFill>
              </a:rPr>
              <a:t>nte </a:t>
            </a:r>
            <a:r>
              <a:rPr lang="it-IT" sz="1400" b="0" i="0" dirty="0">
                <a:solidFill>
                  <a:srgbClr val="003399"/>
                </a:solidFill>
              </a:rPr>
              <a:t>2008 – principali serie (senza o con ridotto dettaglio geografico)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04787" y="2044987"/>
            <a:ext cx="872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 smtClean="0">
                <a:solidFill>
                  <a:srgbClr val="FF0000"/>
                </a:solidFill>
              </a:rPr>
              <a:t>23 ottobre 2014 </a:t>
            </a:r>
            <a:r>
              <a:rPr lang="it-IT" sz="1600" i="0" dirty="0" smtClean="0">
                <a:solidFill>
                  <a:srgbClr val="003399"/>
                </a:solidFill>
              </a:rPr>
              <a:t>– </a:t>
            </a:r>
            <a:r>
              <a:rPr lang="it-IT" sz="1600" b="0" i="0" dirty="0" smtClean="0">
                <a:solidFill>
                  <a:srgbClr val="003399"/>
                </a:solidFill>
              </a:rPr>
              <a:t>prima pubblicazione dei dati BPM6 nel supplemento </a:t>
            </a:r>
            <a:r>
              <a:rPr lang="it-IT" sz="1600" b="0" i="0" dirty="0">
                <a:solidFill>
                  <a:srgbClr val="003399"/>
                </a:solidFill>
              </a:rPr>
              <a:t>al Bollettino </a:t>
            </a:r>
            <a:r>
              <a:rPr lang="it-IT" sz="1600" b="0" i="0" dirty="0" smtClean="0">
                <a:solidFill>
                  <a:srgbClr val="003399"/>
                </a:solidFill>
              </a:rPr>
              <a:t>Statistico </a:t>
            </a:r>
            <a:r>
              <a:rPr lang="it-IT" sz="1400" b="0" i="0" dirty="0" smtClean="0">
                <a:solidFill>
                  <a:srgbClr val="003399"/>
                </a:solidFill>
              </a:rPr>
              <a:t>		 </a:t>
            </a:r>
            <a:r>
              <a:rPr lang="it-IT" sz="1600" b="0" i="0" dirty="0" smtClean="0">
                <a:solidFill>
                  <a:srgbClr val="003399"/>
                </a:solidFill>
              </a:rPr>
              <a:t>“</a:t>
            </a:r>
            <a:r>
              <a:rPr lang="it-IT" sz="1600" b="0" i="0" dirty="0">
                <a:solidFill>
                  <a:srgbClr val="003399"/>
                </a:solidFill>
              </a:rPr>
              <a:t>Bilancia dei pagamenti e </a:t>
            </a:r>
            <a:r>
              <a:rPr lang="it-IT" sz="1600" b="0" i="0" dirty="0" smtClean="0">
                <a:solidFill>
                  <a:srgbClr val="003399"/>
                </a:solidFill>
              </a:rPr>
              <a:t>posizione patrimoniale </a:t>
            </a:r>
            <a:r>
              <a:rPr lang="it-IT" sz="1600" b="0" i="0" dirty="0">
                <a:solidFill>
                  <a:srgbClr val="003399"/>
                </a:solidFill>
              </a:rPr>
              <a:t>sull’estero”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35793" y="3240107"/>
            <a:ext cx="7793832" cy="584775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0" i="0" dirty="0">
                <a:solidFill>
                  <a:srgbClr val="003399"/>
                </a:solidFill>
              </a:rPr>
              <a:t>La diffusione dei dati mensili avviene con la consueta </a:t>
            </a:r>
            <a:r>
              <a:rPr lang="it-IT" sz="1600" b="0" i="0" dirty="0" smtClean="0">
                <a:solidFill>
                  <a:srgbClr val="003399"/>
                </a:solidFill>
              </a:rPr>
              <a:t>tempestività: </a:t>
            </a:r>
            <a:endParaRPr lang="it-IT" sz="1600" b="0" i="0" dirty="0">
              <a:solidFill>
                <a:srgbClr val="003399"/>
              </a:solidFill>
            </a:endParaRPr>
          </a:p>
          <a:p>
            <a:r>
              <a:rPr lang="it-IT" sz="1600" b="0" i="0" dirty="0" smtClean="0">
                <a:solidFill>
                  <a:srgbClr val="003399"/>
                </a:solidFill>
              </a:rPr>
              <a:t>primi due trimestri del 2014 e dati mensili provvisori relativi a luglio e agosto 2014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52412" y="4162514"/>
            <a:ext cx="3567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Ricostruzione serie storiche</a:t>
            </a:r>
            <a:endParaRPr lang="it-IT" i="0" dirty="0">
              <a:solidFill>
                <a:srgbClr val="0033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61937" y="2870775"/>
            <a:ext cx="156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0" dirty="0" smtClean="0">
                <a:solidFill>
                  <a:srgbClr val="003399"/>
                </a:solidFill>
                <a:ea typeface="Tahoma" pitchFamily="34" charset="0"/>
                <a:cs typeface="Tahoma" pitchFamily="34" charset="0"/>
              </a:rPr>
              <a:t>Nuovi dati</a:t>
            </a:r>
            <a:endParaRPr lang="it-IT" i="0" dirty="0">
              <a:solidFill>
                <a:srgbClr val="003399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2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5908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457200" y="2492375"/>
            <a:ext cx="822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it-IT" sz="2800" i="0" dirty="0" smtClean="0">
                <a:solidFill>
                  <a:srgbClr val="003399"/>
                </a:solidFill>
                <a:latin typeface="Tahoma" pitchFamily="34" charset="0"/>
              </a:rPr>
              <a:t>Grazie per l’attenzione</a:t>
            </a:r>
            <a:endParaRPr lang="it-IT" sz="2800" i="0" dirty="0">
              <a:solidFill>
                <a:srgbClr val="00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8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9150" y="1695451"/>
            <a:ext cx="7505699" cy="2781300"/>
          </a:xfrm>
        </p:spPr>
        <p:txBody>
          <a:bodyPr>
            <a:noAutofit/>
          </a:bodyPr>
          <a:lstStyle/>
          <a:p>
            <a:pPr algn="just">
              <a:spcAft>
                <a:spcPts val="1800"/>
              </a:spcAft>
            </a:pPr>
            <a:r>
              <a:rPr lang="it-IT" sz="24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Cosa cambia</a:t>
            </a:r>
          </a:p>
          <a:p>
            <a:pPr algn="just">
              <a:spcAft>
                <a:spcPts val="1800"/>
              </a:spcAft>
            </a:pPr>
            <a:r>
              <a:rPr lang="it-IT" sz="24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Perché un nuovo standard</a:t>
            </a:r>
          </a:p>
          <a:p>
            <a:pPr algn="just">
              <a:spcAft>
                <a:spcPts val="1800"/>
              </a:spcAft>
            </a:pPr>
            <a:r>
              <a:rPr lang="it-IT" sz="24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 principali novità</a:t>
            </a:r>
          </a:p>
          <a:p>
            <a:pPr algn="just">
              <a:spcAft>
                <a:spcPts val="1800"/>
              </a:spcAft>
            </a:pPr>
            <a:r>
              <a:rPr lang="it-IT" sz="24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 calendario di diffusione nazionale </a:t>
            </a:r>
            <a:r>
              <a:rPr lang="it-IT" sz="24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dei </a:t>
            </a:r>
            <a:r>
              <a:rPr lang="it-IT" sz="24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nuovi dati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45D0-EF92-4381-ACA0-087B6AE36DD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CasellaDiTesto 5"/>
          <p:cNvSpPr txBox="1"/>
          <p:nvPr/>
        </p:nvSpPr>
        <p:spPr>
          <a:xfrm>
            <a:off x="3495675" y="428625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AGENDA</a:t>
            </a:r>
            <a:endParaRPr lang="it-IT" sz="24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4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45D0-EF92-4381-ACA0-087B6AE36DD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CasellaDiTesto 5"/>
          <p:cNvSpPr txBox="1"/>
          <p:nvPr/>
        </p:nvSpPr>
        <p:spPr>
          <a:xfrm>
            <a:off x="3286051" y="428625"/>
            <a:ext cx="2382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COSA CAMBIA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33841" y="1363558"/>
            <a:ext cx="8686801" cy="438912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 standard internazionale BPM6</a:t>
            </a:r>
          </a:p>
          <a:p>
            <a:pPr algn="just">
              <a:spcAft>
                <a:spcPts val="600"/>
              </a:spcAft>
            </a:pPr>
            <a:endParaRPr lang="it-IT" sz="200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it-IT" sz="20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Piena attuazione, su sollecitazione di </a:t>
            </a:r>
            <a:r>
              <a:rPr lang="it-IT" sz="2000" dirty="0" err="1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Eurostat</a:t>
            </a:r>
            <a:r>
              <a:rPr lang="it-IT" sz="20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delle regole già stabilite dal precedente standard dei </a:t>
            </a:r>
            <a:r>
              <a:rPr lang="it-IT" sz="20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conti </a:t>
            </a:r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nazionali: inclusione della stima dell’economia illegale da parte dell’Istat e recepimento in</a:t>
            </a:r>
            <a:r>
              <a:rPr lang="it-IT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bilancia dei pagamenti</a:t>
            </a:r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it-IT" sz="200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90700" lvl="2" indent="-352425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4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droga (impatto contenuto sulle merci, maggiore sulle importazioni)</a:t>
            </a:r>
          </a:p>
          <a:p>
            <a:pPr marL="1790700" lvl="2" indent="-352425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4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prostituzione (impatto nullo per convenzione)</a:t>
            </a:r>
          </a:p>
          <a:p>
            <a:pPr marL="1790700" lvl="2" indent="-352425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4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contrabbando sigarette (impatto contenuto solo sulle importazioni di merci</a:t>
            </a:r>
            <a:r>
              <a:rPr lang="it-IT" sz="1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1790700" lvl="2" indent="-352425" algn="just">
              <a:spcAft>
                <a:spcPts val="600"/>
              </a:spcAft>
              <a:buNone/>
            </a:pPr>
            <a:endParaRPr lang="it-IT" sz="1400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algn="just">
              <a:spcAft>
                <a:spcPts val="600"/>
              </a:spcAft>
            </a:pPr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 fonti informative: già modificate nel 2008 e ora solo adattate per recepire il nuovo standard</a:t>
            </a:r>
          </a:p>
          <a:p>
            <a:pPr algn="just">
              <a:spcAft>
                <a:spcPts val="600"/>
              </a:spcAft>
            </a:pPr>
            <a:endParaRPr lang="it-IT" sz="2400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Aft>
                <a:spcPts val="1800"/>
              </a:spcAft>
            </a:pPr>
            <a:endParaRPr lang="it-IT" sz="240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34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45D0-EF92-4381-ACA0-087B6AE36DD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CasellaDiTesto 5"/>
          <p:cNvSpPr txBox="1"/>
          <p:nvPr/>
        </p:nvSpPr>
        <p:spPr>
          <a:xfrm>
            <a:off x="1323975" y="285750"/>
            <a:ext cx="63065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COSA CAMBIA</a:t>
            </a:r>
          </a:p>
          <a:p>
            <a:pPr algn="ctr"/>
            <a:endParaRPr lang="it-IT" sz="800" i="0" dirty="0" smtClean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  <a:p>
            <a:r>
              <a:rPr lang="it-IT" sz="24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LO STANDARD INTERNAZIONALE BPM6</a:t>
            </a:r>
            <a:endParaRPr lang="it-IT" sz="24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0258"/>
            <a:ext cx="8229600" cy="43891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it-IT" sz="2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Standard fissato dal Fondo Monetario Internazionale per soddisfare </a:t>
            </a:r>
            <a:r>
              <a:rPr lang="it-IT" sz="26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livello </a:t>
            </a:r>
            <a:r>
              <a:rPr lang="it-IT" sz="26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mondiale </a:t>
            </a:r>
            <a:r>
              <a:rPr lang="it-IT" sz="26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l’esigenza di </a:t>
            </a:r>
            <a:r>
              <a:rPr lang="it-IT" sz="2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armonizzazione delle regole (concetti e definizioni, classificazioni e schemi di presentazione) per la compilazione della bilancia dei pagamenti e della posizione patrimoniale sull’estero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it-IT" sz="2700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27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 BPM6 (*) sostituisce la precedente edizione del 1993</a:t>
            </a:r>
          </a:p>
          <a:p>
            <a:pPr marL="0" indent="0" algn="just">
              <a:spcAft>
                <a:spcPts val="600"/>
              </a:spcAft>
              <a:buNone/>
            </a:pPr>
            <a:endParaRPr lang="it-IT" sz="2700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27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 bilancia dei pagamenti italiana è prodotta e diffusa in conformità con la normativa statistica europea (Indirizzo BCE e Regolamento </a:t>
            </a:r>
            <a:r>
              <a:rPr lang="it-IT" sz="2700" dirty="0" err="1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Eurostat</a:t>
            </a:r>
            <a:r>
              <a:rPr lang="it-IT" sz="27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), che recepisce i criteri e le metodologie definite nel manuale del FMI</a:t>
            </a:r>
          </a:p>
          <a:p>
            <a:pPr marL="0" indent="0" algn="just">
              <a:spcAft>
                <a:spcPts val="600"/>
              </a:spcAft>
              <a:buNone/>
            </a:pPr>
            <a:endParaRPr lang="it-IT" sz="1800" dirty="0" smtClean="0">
              <a:solidFill>
                <a:srgbClr val="003399"/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800" dirty="0" smtClean="0">
                <a:solidFill>
                  <a:srgbClr val="003399"/>
                </a:solidFill>
              </a:rPr>
              <a:t>(*) </a:t>
            </a:r>
            <a:r>
              <a:rPr lang="it-IT" sz="1800" i="1" dirty="0" smtClean="0">
                <a:solidFill>
                  <a:srgbClr val="003399"/>
                </a:solidFill>
              </a:rPr>
              <a:t>Balance of </a:t>
            </a:r>
            <a:r>
              <a:rPr lang="it-IT" sz="1800" i="1" dirty="0" err="1" smtClean="0">
                <a:solidFill>
                  <a:srgbClr val="003399"/>
                </a:solidFill>
              </a:rPr>
              <a:t>Payments</a:t>
            </a:r>
            <a:r>
              <a:rPr lang="it-IT" sz="1800" i="1" dirty="0" smtClean="0">
                <a:solidFill>
                  <a:srgbClr val="003399"/>
                </a:solidFill>
              </a:rPr>
              <a:t> Manual 6</a:t>
            </a:r>
            <a:r>
              <a:rPr lang="it-IT" sz="1800" i="1" baseline="30000" dirty="0" smtClean="0">
                <a:solidFill>
                  <a:srgbClr val="003399"/>
                </a:solidFill>
              </a:rPr>
              <a:t>th</a:t>
            </a:r>
            <a:r>
              <a:rPr lang="it-IT" sz="1800" i="1" dirty="0" smtClean="0">
                <a:solidFill>
                  <a:srgbClr val="003399"/>
                </a:solidFill>
              </a:rPr>
              <a:t> </a:t>
            </a:r>
            <a:r>
              <a:rPr lang="it-IT" sz="1800" i="1" dirty="0" err="1" smtClean="0">
                <a:solidFill>
                  <a:srgbClr val="003399"/>
                </a:solidFill>
              </a:rPr>
              <a:t>edition</a:t>
            </a:r>
            <a:r>
              <a:rPr lang="it-IT" sz="1800" i="1" dirty="0" smtClean="0">
                <a:solidFill>
                  <a:srgbClr val="003399"/>
                </a:solidFill>
              </a:rPr>
              <a:t> (IMF)</a:t>
            </a:r>
          </a:p>
          <a:p>
            <a:pPr marL="0" indent="0" algn="just">
              <a:spcAft>
                <a:spcPts val="600"/>
              </a:spcAft>
              <a:buNone/>
            </a:pPr>
            <a:endParaRPr lang="it-IT" sz="2700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Aft>
                <a:spcPts val="1800"/>
              </a:spcAft>
            </a:pPr>
            <a:endParaRPr lang="it-IT" sz="320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61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45D0-EF92-4381-ACA0-087B6AE36DD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CasellaDiTesto 5"/>
          <p:cNvSpPr txBox="1"/>
          <p:nvPr/>
        </p:nvSpPr>
        <p:spPr>
          <a:xfrm>
            <a:off x="2028825" y="304800"/>
            <a:ext cx="5040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PERCHÉ UN NUOVO STANDARD</a:t>
            </a:r>
            <a:endParaRPr lang="it-IT" sz="24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81705" y="1143000"/>
            <a:ext cx="8490820" cy="4933950"/>
          </a:xfrm>
        </p:spPr>
        <p:txBody>
          <a:bodyPr/>
          <a:lstStyle/>
          <a:p>
            <a:pPr algn="just"/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 rispondere alla necessità di adattare l’informazione statistica alle evoluzioni del contesto economico-finanziario:</a:t>
            </a:r>
          </a:p>
          <a:p>
            <a:pPr lvl="1" algn="just"/>
            <a:r>
              <a:rPr lang="it-IT" sz="1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globalizzazione e catene produttive globali </a:t>
            </a:r>
            <a:r>
              <a:rPr lang="it-IT" sz="12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(es. lavorazioni, </a:t>
            </a:r>
            <a:r>
              <a:rPr lang="it-IT" sz="1200" i="1" dirty="0" err="1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merchanting</a:t>
            </a:r>
            <a:r>
              <a:rPr lang="it-IT" sz="12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lvl="1" algn="just"/>
            <a:r>
              <a:rPr lang="it-IT" sz="1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internazionalizzazione delle imprese e innovazione finanziaria </a:t>
            </a:r>
            <a:r>
              <a:rPr lang="it-IT" sz="12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(es. maggiore articolazione degli investimenti diretti, per cogliere i rapporti tra imprese appartenenti a uno stesso gruppo multinazio</a:t>
            </a:r>
            <a:r>
              <a:rPr lang="en-US" sz="1200" dirty="0" err="1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nale</a:t>
            </a:r>
            <a:r>
              <a:rPr lang="en-US" sz="12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lvl="1" algn="just"/>
            <a:r>
              <a:rPr lang="it-IT" sz="1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maggiore interesse per l'analisi di bilancio, </a:t>
            </a:r>
            <a:r>
              <a:rPr lang="it-IT" sz="16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 comprendere gli sviluppi economici </a:t>
            </a:r>
            <a:r>
              <a:rPr lang="it-IT" sz="1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internazionali </a:t>
            </a:r>
            <a:r>
              <a:rPr lang="it-IT" sz="12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(es. visione integrata flussi/stock)</a:t>
            </a:r>
          </a:p>
          <a:p>
            <a:pPr marL="457200" lvl="1" indent="0">
              <a:buNone/>
            </a:pPr>
            <a:endParaRPr lang="it-IT" sz="1000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 soddisfare gli accresciuti bisogni informativi sui rapporti economici con l’estero (qualità e dettaglio delle informazioni), per finalità di </a:t>
            </a:r>
            <a:r>
              <a:rPr lang="it-IT" sz="2000" i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policy</a:t>
            </a:r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 analisi, a fronte del significativo aumento dei volumi scambiati </a:t>
            </a:r>
          </a:p>
          <a:p>
            <a:endParaRPr lang="it-IT" sz="1000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it-IT" sz="20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 completare il processo di armonizzazione già perseguito dal precedente standard BPM5:</a:t>
            </a:r>
          </a:p>
          <a:p>
            <a:pPr lvl="1" algn="just"/>
            <a:r>
              <a:rPr lang="it-IT" sz="1600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it-IT" sz="1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oerenza tra i diversi schemi statistici macroeconomici </a:t>
            </a:r>
          </a:p>
          <a:p>
            <a:pPr lvl="1" algn="just"/>
            <a:r>
              <a:rPr lang="it-IT" sz="1600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comparabilità delle statistiche tra i diversi paesi</a:t>
            </a:r>
          </a:p>
          <a:p>
            <a:endParaRPr lang="it-IT" sz="2000" dirty="0" smtClean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4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14300" y="518816"/>
            <a:ext cx="9401175" cy="824210"/>
          </a:xfrm>
        </p:spPr>
        <p:txBody>
          <a:bodyPr/>
          <a:lstStyle/>
          <a:p>
            <a:r>
              <a:rPr lang="it-IT" sz="18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Conto finanziario – Bilancia dei pagamenti e Posizione patrimoniale sull’estero</a:t>
            </a:r>
            <a:br>
              <a:rPr lang="it-IT" sz="18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18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it-IT" sz="18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18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CAMBIAMENTI DI CARATTERE GENERALE</a:t>
            </a:r>
            <a:endParaRPr lang="it-IT" sz="1800" b="1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76550" y="171450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28600" y="1562100"/>
            <a:ext cx="730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Conto finanziario della Bilancia dei pagamenti - convenzione di segno</a:t>
            </a:r>
            <a:endParaRPr lang="it-IT" b="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610617" y="2109490"/>
            <a:ext cx="5152383" cy="584775"/>
          </a:xfrm>
          <a:prstGeom prst="rect">
            <a:avLst/>
          </a:prstGeom>
          <a:noFill/>
          <a:ln>
            <a:solidFill>
              <a:srgbClr val="003399">
                <a:alpha val="88000"/>
              </a:srgbClr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i="0">
                <a:solidFill>
                  <a:schemeClr val="accent2"/>
                </a:solidFill>
                <a:ea typeface="Tahoma" pitchFamily="34" charset="0"/>
                <a:cs typeface="Tahoma" pitchFamily="34" charset="0"/>
              </a:defRPr>
            </a:lvl1pPr>
          </a:lstStyle>
          <a:p>
            <a:pPr algn="l"/>
            <a:r>
              <a:rPr lang="it-IT" sz="1600" b="0" spc="-50" dirty="0"/>
              <a:t>Segno positivo </a:t>
            </a:r>
            <a:r>
              <a:rPr lang="it-IT" sz="1600" b="0" spc="-50" dirty="0" smtClean="0"/>
              <a:t>indica </a:t>
            </a:r>
            <a:r>
              <a:rPr lang="it-IT" sz="1600" b="0" spc="-50" dirty="0"/>
              <a:t>aumento di attività/passività</a:t>
            </a:r>
          </a:p>
          <a:p>
            <a:pPr algn="l"/>
            <a:r>
              <a:rPr lang="it-IT" sz="1600" b="0" spc="-50" dirty="0" smtClean="0"/>
              <a:t>Segno </a:t>
            </a:r>
            <a:r>
              <a:rPr lang="it-IT" sz="1600" b="0" spc="-50" dirty="0"/>
              <a:t>negativo </a:t>
            </a:r>
            <a:r>
              <a:rPr lang="it-IT" sz="1600" b="0" spc="-50" dirty="0" smtClean="0"/>
              <a:t>indica diminuzione di attività/passività</a:t>
            </a:r>
            <a:endParaRPr lang="it-IT" sz="1600" b="0" spc="-5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28600" y="2153826"/>
            <a:ext cx="2886075" cy="584775"/>
          </a:xfrm>
          <a:prstGeom prst="rect">
            <a:avLst/>
          </a:prstGeom>
          <a:noFill/>
          <a:ln>
            <a:solidFill>
              <a:srgbClr val="003399">
                <a:alpha val="88000"/>
              </a:srgbClr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i="0">
                <a:solidFill>
                  <a:schemeClr val="accent2"/>
                </a:solidFill>
                <a:ea typeface="Tahoma" pitchFamily="34" charset="0"/>
                <a:cs typeface="Tahoma" pitchFamily="34" charset="0"/>
              </a:defRPr>
            </a:lvl1pPr>
          </a:lstStyle>
          <a:p>
            <a:pPr algn="l"/>
            <a:r>
              <a:rPr lang="it-IT" sz="1600" b="0" spc="-50" dirty="0"/>
              <a:t>Segno positivo </a:t>
            </a:r>
            <a:r>
              <a:rPr lang="it-IT" sz="1600" b="0" spc="-50" dirty="0" smtClean="0"/>
              <a:t>indica introito</a:t>
            </a:r>
          </a:p>
          <a:p>
            <a:pPr algn="l"/>
            <a:r>
              <a:rPr lang="it-IT" sz="1600" b="0" spc="-50" dirty="0" smtClean="0"/>
              <a:t>Segno </a:t>
            </a:r>
            <a:r>
              <a:rPr lang="it-IT" sz="1600" b="0" spc="-50" dirty="0"/>
              <a:t>negativo </a:t>
            </a:r>
            <a:r>
              <a:rPr lang="it-IT" sz="1600" b="0" spc="-50" dirty="0" smtClean="0"/>
              <a:t>indica esito</a:t>
            </a:r>
            <a:endParaRPr lang="it-IT" sz="1600" b="0" spc="-50" dirty="0"/>
          </a:p>
        </p:txBody>
      </p:sp>
      <p:sp>
        <p:nvSpPr>
          <p:cNvPr id="21" name="Freccia a destra con strisce 20"/>
          <p:cNvSpPr/>
          <p:nvPr/>
        </p:nvSpPr>
        <p:spPr>
          <a:xfrm>
            <a:off x="3257550" y="2313607"/>
            <a:ext cx="266700" cy="191185"/>
          </a:xfrm>
          <a:prstGeom prst="stripedRight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28600" y="1916757"/>
            <a:ext cx="627095" cy="276999"/>
          </a:xfrm>
          <a:prstGeom prst="rect">
            <a:avLst/>
          </a:prstGeom>
          <a:solidFill>
            <a:schemeClr val="bg1"/>
          </a:solidFill>
          <a:ln>
            <a:solidFill>
              <a:srgbClr val="003399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i="0" dirty="0" smtClean="0">
                <a:solidFill>
                  <a:srgbClr val="FF0000"/>
                </a:solidFill>
              </a:rPr>
              <a:t>BPM5</a:t>
            </a:r>
            <a:endParaRPr lang="it-IT" sz="1200" i="0" dirty="0">
              <a:solidFill>
                <a:srgbClr val="FF000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609975" y="1878657"/>
            <a:ext cx="627095" cy="276999"/>
          </a:xfrm>
          <a:prstGeom prst="rect">
            <a:avLst/>
          </a:prstGeom>
          <a:gradFill flip="none" rotWithShape="1">
            <a:gsLst>
              <a:gs pos="0">
                <a:srgbClr val="7D8496">
                  <a:lumMod val="33000"/>
                  <a:lumOff val="67000"/>
                </a:srgbClr>
              </a:gs>
              <a:gs pos="41000">
                <a:srgbClr val="E6E6E6">
                  <a:lumMod val="0"/>
                  <a:lumOff val="100000"/>
                </a:srgbClr>
              </a:gs>
              <a:gs pos="100000">
                <a:srgbClr val="7D8496">
                  <a:lumMod val="48000"/>
                  <a:lumOff val="52000"/>
                </a:srgbClr>
              </a:gs>
              <a:gs pos="100000">
                <a:srgbClr val="E6E6E6"/>
              </a:gs>
            </a:gsLst>
            <a:lin ang="2700000" scaled="1"/>
            <a:tileRect/>
          </a:gradFill>
          <a:ln>
            <a:solidFill>
              <a:srgbClr val="003399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i="0" dirty="0" smtClean="0">
                <a:solidFill>
                  <a:srgbClr val="FF0000"/>
                </a:solidFill>
              </a:rPr>
              <a:t>BPM6</a:t>
            </a:r>
            <a:endParaRPr lang="it-IT" sz="1200" i="0" dirty="0">
              <a:solidFill>
                <a:srgbClr val="FF0000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4343400" y="4265295"/>
            <a:ext cx="4419600" cy="1508105"/>
          </a:xfrm>
          <a:prstGeom prst="rect">
            <a:avLst/>
          </a:prstGeom>
          <a:ln>
            <a:solidFill>
              <a:srgbClr val="0066FF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Banca Centrale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Altre IFM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Amministrazioni Pubbliche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Altri settori</a:t>
            </a:r>
          </a:p>
          <a:p>
            <a:pPr marL="800100" lvl="1" indent="-342900">
              <a:buFontTx/>
              <a:buChar char="-"/>
            </a:pPr>
            <a:r>
              <a:rPr lang="it-IT" sz="1400" b="0" i="0" dirty="0" err="1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Soc</a:t>
            </a:r>
            <a:r>
              <a:rPr lang="it-IT" sz="1400" b="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. finanziarie</a:t>
            </a:r>
          </a:p>
          <a:p>
            <a:pPr marL="800100" lvl="1" indent="-342900">
              <a:buFontTx/>
              <a:buChar char="-"/>
            </a:pPr>
            <a:r>
              <a:rPr lang="it-IT" sz="1400" b="0" i="0" dirty="0" err="1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Soc</a:t>
            </a:r>
            <a:r>
              <a:rPr lang="it-IT" sz="1400" b="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. non finanziarie, famiglie e ONLUS</a:t>
            </a:r>
            <a:endParaRPr lang="it-IT" sz="1400" b="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600" y="3657600"/>
            <a:ext cx="7821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Bilancia dei pagamenti e Posizione patrimoniale sull’estero - </a:t>
            </a:r>
            <a:r>
              <a:rPr lang="it-IT" b="0" i="0" dirty="0" err="1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settorizzazione</a:t>
            </a:r>
            <a:endParaRPr lang="it-IT" b="0" dirty="0">
              <a:solidFill>
                <a:srgbClr val="FF0000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246095" y="4265295"/>
            <a:ext cx="3714752" cy="1077218"/>
          </a:xfrm>
          <a:prstGeom prst="rect">
            <a:avLst/>
          </a:prstGeom>
          <a:ln>
            <a:solidFill>
              <a:srgbClr val="0066FF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Autorità monetarie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IFM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Amministrazioni Pubbliche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0" i="0" spc="-5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Altri settori</a:t>
            </a:r>
          </a:p>
        </p:txBody>
      </p:sp>
      <p:sp>
        <p:nvSpPr>
          <p:cNvPr id="29" name="Freccia a destra con strisce 28"/>
          <p:cNvSpPr/>
          <p:nvPr/>
        </p:nvSpPr>
        <p:spPr>
          <a:xfrm>
            <a:off x="4024312" y="4670211"/>
            <a:ext cx="266700" cy="191185"/>
          </a:xfrm>
          <a:prstGeom prst="stripedRight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246097" y="4050357"/>
            <a:ext cx="627095" cy="276999"/>
          </a:xfrm>
          <a:prstGeom prst="rect">
            <a:avLst/>
          </a:prstGeom>
          <a:solidFill>
            <a:schemeClr val="bg1"/>
          </a:solidFill>
          <a:ln>
            <a:solidFill>
              <a:srgbClr val="003399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i="0" dirty="0" smtClean="0">
                <a:solidFill>
                  <a:srgbClr val="FF0000"/>
                </a:solidFill>
              </a:rPr>
              <a:t>BPM5</a:t>
            </a:r>
            <a:endParaRPr lang="it-IT" sz="1200" i="0" dirty="0">
              <a:solidFill>
                <a:srgbClr val="FF0000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4343400" y="4040832"/>
            <a:ext cx="627095" cy="276999"/>
          </a:xfrm>
          <a:prstGeom prst="rect">
            <a:avLst/>
          </a:prstGeom>
          <a:gradFill flip="none" rotWithShape="1">
            <a:gsLst>
              <a:gs pos="0">
                <a:srgbClr val="7D8496">
                  <a:lumMod val="33000"/>
                  <a:lumOff val="67000"/>
                </a:srgbClr>
              </a:gs>
              <a:gs pos="41000">
                <a:srgbClr val="E6E6E6">
                  <a:lumMod val="0"/>
                  <a:lumOff val="100000"/>
                </a:srgbClr>
              </a:gs>
              <a:gs pos="100000">
                <a:srgbClr val="7D8496">
                  <a:lumMod val="48000"/>
                  <a:lumOff val="52000"/>
                </a:srgbClr>
              </a:gs>
              <a:gs pos="100000">
                <a:srgbClr val="E6E6E6"/>
              </a:gs>
            </a:gsLst>
            <a:lin ang="2700000" scaled="1"/>
            <a:tileRect/>
          </a:gradFill>
          <a:ln>
            <a:solidFill>
              <a:srgbClr val="003399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i="0" dirty="0" smtClean="0">
                <a:solidFill>
                  <a:srgbClr val="FF0000"/>
                </a:solidFill>
              </a:rPr>
              <a:t>BPM6</a:t>
            </a:r>
            <a:endParaRPr lang="it-IT" sz="1200" i="0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38125" y="2781300"/>
            <a:ext cx="8763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0" i="0" dirty="0" smtClean="0">
                <a:solidFill>
                  <a:srgbClr val="003399"/>
                </a:solidFill>
              </a:rPr>
              <a:t>La </a:t>
            </a:r>
            <a:r>
              <a:rPr lang="it-IT" sz="1600" i="0" dirty="0" smtClean="0">
                <a:solidFill>
                  <a:srgbClr val="003399"/>
                </a:solidFill>
              </a:rPr>
              <a:t>bilancia dei pagamenti </a:t>
            </a:r>
            <a:r>
              <a:rPr lang="it-IT" sz="1600" b="0" i="0" dirty="0" smtClean="0">
                <a:solidFill>
                  <a:srgbClr val="003399"/>
                </a:solidFill>
              </a:rPr>
              <a:t>registra dati di </a:t>
            </a:r>
            <a:r>
              <a:rPr lang="it-IT" sz="1600" i="0" dirty="0" smtClean="0">
                <a:solidFill>
                  <a:srgbClr val="003399"/>
                </a:solidFill>
              </a:rPr>
              <a:t>flusso</a:t>
            </a:r>
            <a:r>
              <a:rPr lang="it-IT" sz="1600" b="0" i="0" dirty="0" smtClean="0">
                <a:solidFill>
                  <a:srgbClr val="003399"/>
                </a:solidFill>
              </a:rPr>
              <a:t> e si legge ora come un normale</a:t>
            </a:r>
            <a:r>
              <a:rPr lang="it-IT" sz="1600" i="0" dirty="0" smtClean="0">
                <a:solidFill>
                  <a:srgbClr val="003399"/>
                </a:solidFill>
              </a:rPr>
              <a:t> bilancio</a:t>
            </a:r>
            <a:r>
              <a:rPr lang="it-IT" sz="1600" b="0" i="0" dirty="0" smtClean="0">
                <a:solidFill>
                  <a:srgbClr val="003399"/>
                </a:solidFill>
              </a:rPr>
              <a:t>.</a:t>
            </a:r>
          </a:p>
          <a:p>
            <a:pPr algn="just"/>
            <a:r>
              <a:rPr lang="it-IT" sz="1600" i="0" dirty="0" smtClean="0">
                <a:solidFill>
                  <a:srgbClr val="003399"/>
                </a:solidFill>
              </a:rPr>
              <a:t>Raccordo flussi/stock</a:t>
            </a:r>
            <a:r>
              <a:rPr lang="it-IT" sz="1600" b="0" i="0" dirty="0" smtClean="0">
                <a:solidFill>
                  <a:srgbClr val="003399"/>
                </a:solidFill>
              </a:rPr>
              <a:t>, con relativi aggiustamenti, come presentazione standard</a:t>
            </a:r>
            <a:endParaRPr lang="it-IT" sz="1600" b="0" i="0" dirty="0">
              <a:solidFill>
                <a:srgbClr val="FF000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28601" y="5772150"/>
            <a:ext cx="853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0" i="0" dirty="0" smtClean="0">
                <a:solidFill>
                  <a:srgbClr val="003399"/>
                </a:solidFill>
              </a:rPr>
              <a:t>Maggiore coerenza con la </a:t>
            </a:r>
            <a:r>
              <a:rPr lang="it-IT" sz="1600" b="0" i="0" dirty="0" err="1" smtClean="0">
                <a:solidFill>
                  <a:srgbClr val="003399"/>
                </a:solidFill>
              </a:rPr>
              <a:t>settorizzazione</a:t>
            </a:r>
            <a:r>
              <a:rPr lang="it-IT" sz="1600" b="0" i="0" dirty="0" smtClean="0">
                <a:solidFill>
                  <a:srgbClr val="003399"/>
                </a:solidFill>
              </a:rPr>
              <a:t> prevista per i </a:t>
            </a:r>
            <a:r>
              <a:rPr lang="it-IT" sz="1600" i="0" dirty="0" smtClean="0">
                <a:solidFill>
                  <a:srgbClr val="003399"/>
                </a:solidFill>
              </a:rPr>
              <a:t>Conti finanziari</a:t>
            </a:r>
            <a:endParaRPr lang="it-IT" sz="1600" i="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79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09161-B9CC-4622-9911-6C7EB35F4AD5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123950" y="1504950"/>
            <a:ext cx="2364750" cy="369332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lang="en-US" i="0" dirty="0" err="1">
                <a:solidFill>
                  <a:srgbClr val="FF0000"/>
                </a:solidFill>
              </a:rPr>
              <a:t>criterio</a:t>
            </a:r>
            <a:r>
              <a:rPr lang="en-US" i="0" dirty="0">
                <a:solidFill>
                  <a:srgbClr val="FF0000"/>
                </a:solidFill>
              </a:rPr>
              <a:t> </a:t>
            </a:r>
            <a:r>
              <a:rPr lang="en-US" i="0" dirty="0" err="1">
                <a:solidFill>
                  <a:srgbClr val="FF0000"/>
                </a:solidFill>
              </a:rPr>
              <a:t>direzionale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600700" y="1514475"/>
            <a:ext cx="2247731" cy="369332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lang="en-US" i="0" dirty="0" err="1" smtClean="0">
                <a:solidFill>
                  <a:srgbClr val="FF0000"/>
                </a:solidFill>
              </a:rPr>
              <a:t>attività</a:t>
            </a:r>
            <a:r>
              <a:rPr lang="en-US" i="0" dirty="0" smtClean="0">
                <a:solidFill>
                  <a:srgbClr val="FF0000"/>
                </a:solidFill>
              </a:rPr>
              <a:t>/</a:t>
            </a:r>
            <a:r>
              <a:rPr lang="en-US" i="0" dirty="0" err="1" smtClean="0">
                <a:solidFill>
                  <a:srgbClr val="FF0000"/>
                </a:solidFill>
              </a:rPr>
              <a:t>passività</a:t>
            </a:r>
            <a:endParaRPr lang="it-IT" i="0" dirty="0"/>
          </a:p>
        </p:txBody>
      </p:sp>
      <p:sp>
        <p:nvSpPr>
          <p:cNvPr id="15" name="Freccia a destra con strisce 14"/>
          <p:cNvSpPr/>
          <p:nvPr/>
        </p:nvSpPr>
        <p:spPr>
          <a:xfrm>
            <a:off x="3581400" y="1634372"/>
            <a:ext cx="1895475" cy="146803"/>
          </a:xfrm>
          <a:prstGeom prst="stripedRight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876332"/>
              </p:ext>
            </p:extLst>
          </p:nvPr>
        </p:nvGraphicFramePr>
        <p:xfrm>
          <a:off x="866775" y="2090420"/>
          <a:ext cx="721995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638550"/>
              </a:tblGrid>
              <a:tr h="24320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003399"/>
                          </a:solidFill>
                        </a:rPr>
                        <a:t>Attività</a:t>
                      </a:r>
                      <a:endParaRPr lang="it-IT" sz="1400" dirty="0">
                        <a:solidFill>
                          <a:srgbClr val="0033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003399"/>
                          </a:solidFill>
                        </a:rPr>
                        <a:t>Passività</a:t>
                      </a:r>
                      <a:endParaRPr lang="it-IT" sz="1400" dirty="0">
                        <a:solidFill>
                          <a:srgbClr val="00339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t-IT" sz="1200" dirty="0" smtClean="0">
                          <a:solidFill>
                            <a:srgbClr val="003399"/>
                          </a:solidFill>
                        </a:rPr>
                        <a:t>Dell’investitore diretto nell’impresa oggetto di investimento diretto</a:t>
                      </a:r>
                    </a:p>
                    <a:p>
                      <a:pPr lvl="0" rtl="0"/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partecipazioni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lvl="0" rtl="0"/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A2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Strumenti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debito</a:t>
                      </a:r>
                      <a:endParaRPr lang="en-US" sz="1000" i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Dell’impresa oggetto di investimento diretto verso l’investitore diretto (partecipazioni incrociate)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L1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partecipazioni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Strumenti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debito</a:t>
                      </a:r>
                      <a:endParaRPr lang="en-US" sz="1000" i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Dell’impresa oggetto di investimento diretto nell’investitore diretto (partecipazioni incrociate)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A3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partecipazioni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A4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Strumenti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debito</a:t>
                      </a:r>
                      <a:endParaRPr lang="en-US" sz="1000" i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200" dirty="0" smtClean="0">
                          <a:solidFill>
                            <a:srgbClr val="003399"/>
                          </a:solidFill>
                        </a:rPr>
                        <a:t>Dell’investitore diretto verso l’impresa oggetto di investimento diretto</a:t>
                      </a:r>
                    </a:p>
                    <a:p>
                      <a:pPr lvl="0" rtl="0"/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L3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partecipazioni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lvl="0" rtl="0"/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L4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Strumenti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debito</a:t>
                      </a:r>
                      <a:endParaRPr lang="en-US" sz="1000" i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rgbClr val="003399"/>
                          </a:solidFill>
                        </a:rPr>
                        <a:t>Delle imprese sorelle residenti in</a:t>
                      </a:r>
                      <a:r>
                        <a:rPr lang="it-IT" sz="1200" baseline="0" dirty="0" smtClean="0">
                          <a:solidFill>
                            <a:srgbClr val="003399"/>
                          </a:solidFill>
                        </a:rPr>
                        <a:t> imprese sorelle non residenti</a:t>
                      </a:r>
                      <a:endParaRPr lang="it-IT" sz="1200" dirty="0" smtClean="0">
                        <a:solidFill>
                          <a:srgbClr val="003399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A5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partecipazioni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A6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Strumenti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debito</a:t>
                      </a:r>
                      <a:endParaRPr lang="en-US" sz="1000" i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rgbClr val="003399"/>
                          </a:solidFill>
                        </a:rPr>
                        <a:t>Delle imprese sorelle residenti verso</a:t>
                      </a:r>
                      <a:r>
                        <a:rPr lang="it-IT" sz="1200" baseline="0" dirty="0" smtClean="0">
                          <a:solidFill>
                            <a:srgbClr val="003399"/>
                          </a:solidFill>
                        </a:rPr>
                        <a:t> imprese sorelle non residenti</a:t>
                      </a:r>
                      <a:endParaRPr lang="it-IT" sz="1200" dirty="0" smtClean="0">
                        <a:solidFill>
                          <a:srgbClr val="003399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L5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partecipazioni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L6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Strumenti</a:t>
                      </a:r>
                      <a:r>
                        <a:rPr lang="en-US" sz="10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000" i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debito</a:t>
                      </a:r>
                      <a:endParaRPr lang="en-US" sz="1000" i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asellaDiTesto 18"/>
          <p:cNvSpPr txBox="1"/>
          <p:nvPr/>
        </p:nvSpPr>
        <p:spPr>
          <a:xfrm>
            <a:off x="209550" y="4800600"/>
            <a:ext cx="8458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0" dirty="0" err="1" smtClean="0">
                <a:solidFill>
                  <a:srgbClr val="FF0000"/>
                </a:solidFill>
              </a:rPr>
              <a:t>Nel</a:t>
            </a:r>
            <a:r>
              <a:rPr lang="en-US" sz="1600" i="0" dirty="0" smtClean="0">
                <a:solidFill>
                  <a:srgbClr val="FF0000"/>
                </a:solidFill>
              </a:rPr>
              <a:t> </a:t>
            </a:r>
            <a:r>
              <a:rPr lang="en-US" sz="1600" i="0" dirty="0" err="1" smtClean="0">
                <a:solidFill>
                  <a:srgbClr val="FF0000"/>
                </a:solidFill>
              </a:rPr>
              <a:t>nuovo</a:t>
            </a:r>
            <a:r>
              <a:rPr lang="en-US" sz="1600" i="0" dirty="0" smtClean="0">
                <a:solidFill>
                  <a:srgbClr val="FF0000"/>
                </a:solidFill>
              </a:rPr>
              <a:t> schema </a:t>
            </a:r>
            <a:r>
              <a:rPr lang="en-US" sz="1600" i="0" dirty="0" err="1" smtClean="0">
                <a:solidFill>
                  <a:srgbClr val="FF0000"/>
                </a:solidFill>
              </a:rPr>
              <a:t>il</a:t>
            </a:r>
            <a:r>
              <a:rPr lang="en-US" sz="1600" i="0" dirty="0" smtClean="0">
                <a:solidFill>
                  <a:srgbClr val="FF0000"/>
                </a:solidFill>
              </a:rPr>
              <a:t> </a:t>
            </a:r>
            <a:r>
              <a:rPr lang="en-US" sz="1600" i="0" dirty="0" err="1" smtClean="0">
                <a:solidFill>
                  <a:srgbClr val="FF0000"/>
                </a:solidFill>
              </a:rPr>
              <a:t>dato</a:t>
            </a:r>
            <a:r>
              <a:rPr lang="en-US" sz="1600" i="0" dirty="0" smtClean="0">
                <a:solidFill>
                  <a:srgbClr val="FF0000"/>
                </a:solidFill>
              </a:rPr>
              <a:t> BPM5-criterio </a:t>
            </a:r>
            <a:r>
              <a:rPr lang="en-US" sz="1600" i="0" dirty="0" err="1" smtClean="0">
                <a:solidFill>
                  <a:srgbClr val="FF0000"/>
                </a:solidFill>
              </a:rPr>
              <a:t>direzionale</a:t>
            </a:r>
            <a:r>
              <a:rPr lang="en-US" sz="1600" i="0" dirty="0" smtClean="0">
                <a:solidFill>
                  <a:srgbClr val="FF0000"/>
                </a:solidFill>
              </a:rPr>
              <a:t> </a:t>
            </a:r>
            <a:r>
              <a:rPr lang="en-US" sz="1600" i="0" dirty="0" err="1" smtClean="0">
                <a:solidFill>
                  <a:srgbClr val="FF0000"/>
                </a:solidFill>
              </a:rPr>
              <a:t>può</a:t>
            </a:r>
            <a:r>
              <a:rPr lang="en-US" sz="1600" i="0" dirty="0" smtClean="0">
                <a:solidFill>
                  <a:srgbClr val="FF0000"/>
                </a:solidFill>
              </a:rPr>
              <a:t> </a:t>
            </a:r>
            <a:r>
              <a:rPr lang="en-US" sz="1600" i="0" dirty="0" err="1" smtClean="0">
                <a:solidFill>
                  <a:srgbClr val="FF0000"/>
                </a:solidFill>
              </a:rPr>
              <a:t>essere</a:t>
            </a:r>
            <a:r>
              <a:rPr lang="en-US" sz="1600" i="0" dirty="0" smtClean="0">
                <a:solidFill>
                  <a:srgbClr val="FF0000"/>
                </a:solidFill>
              </a:rPr>
              <a:t> </a:t>
            </a:r>
            <a:r>
              <a:rPr lang="en-US" sz="1600" i="0" dirty="0" err="1" smtClean="0">
                <a:solidFill>
                  <a:srgbClr val="FF0000"/>
                </a:solidFill>
              </a:rPr>
              <a:t>ricavato</a:t>
            </a:r>
            <a:r>
              <a:rPr lang="en-US" sz="1600" i="0" dirty="0" smtClean="0">
                <a:solidFill>
                  <a:srgbClr val="FF0000"/>
                </a:solidFill>
              </a:rPr>
              <a:t>:</a:t>
            </a:r>
            <a:endParaRPr lang="it-IT" sz="1600" dirty="0"/>
          </a:p>
        </p:txBody>
      </p:sp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506692"/>
              </p:ext>
            </p:extLst>
          </p:nvPr>
        </p:nvGraphicFramePr>
        <p:xfrm>
          <a:off x="1400175" y="5302250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sz="1400" b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Investimenti</a:t>
                      </a:r>
                      <a:r>
                        <a:rPr lang="en-US" sz="14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diretti</a:t>
                      </a:r>
                      <a:r>
                        <a:rPr lang="en-US" sz="14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all’estero</a:t>
                      </a:r>
                      <a:r>
                        <a:rPr lang="en-US" sz="14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(BPM5):</a:t>
                      </a:r>
                    </a:p>
                    <a:p>
                      <a:pPr rtl="0"/>
                      <a:r>
                        <a:rPr lang="en-US" sz="1400" b="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 + A2 – L3 – L4 + A5 + A6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003399"/>
                          </a:solidFill>
                        </a:rPr>
                        <a:t>Investimenti esteri in Italia (BPM5):</a:t>
                      </a:r>
                    </a:p>
                    <a:p>
                      <a:r>
                        <a:rPr lang="pt-BR" sz="1400" b="0" dirty="0" smtClean="0">
                          <a:solidFill>
                            <a:srgbClr val="003399"/>
                          </a:solidFill>
                        </a:rPr>
                        <a:t>L1 + L2 – A3 – A4 + L5 + L6</a:t>
                      </a:r>
                      <a:endParaRPr lang="it-IT" sz="1400" b="0" dirty="0">
                        <a:solidFill>
                          <a:srgbClr val="003399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123950" y="1297632"/>
            <a:ext cx="627095" cy="276999"/>
          </a:xfrm>
          <a:prstGeom prst="rect">
            <a:avLst/>
          </a:prstGeom>
          <a:solidFill>
            <a:schemeClr val="bg1"/>
          </a:solidFill>
          <a:ln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i="0" dirty="0" smtClean="0">
                <a:solidFill>
                  <a:srgbClr val="FF0000"/>
                </a:solidFill>
              </a:rPr>
              <a:t>BPM5</a:t>
            </a:r>
            <a:endParaRPr lang="it-IT" sz="1200" i="0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600700" y="1297632"/>
            <a:ext cx="627095" cy="276999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7000">
                <a:srgbClr val="7D8496">
                  <a:lumMod val="45000"/>
                  <a:lumOff val="55000"/>
                </a:srgbClr>
              </a:gs>
              <a:gs pos="28000">
                <a:srgbClr val="E6E6E6"/>
              </a:gs>
              <a:gs pos="45000">
                <a:srgbClr val="7D8496">
                  <a:lumMod val="33000"/>
                  <a:lumOff val="67000"/>
                </a:srgbClr>
              </a:gs>
              <a:gs pos="100000">
                <a:srgbClr val="E6E6E6"/>
              </a:gs>
            </a:gsLst>
            <a:lin ang="2700000" scaled="1"/>
            <a:tileRect/>
          </a:gradFill>
          <a:ln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i="0" dirty="0" smtClean="0">
                <a:solidFill>
                  <a:srgbClr val="FF0000"/>
                </a:solidFill>
              </a:rPr>
              <a:t>BPM6</a:t>
            </a:r>
            <a:endParaRPr lang="it-IT" sz="1200" i="0" dirty="0">
              <a:solidFill>
                <a:srgbClr val="FF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996267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olo 1"/>
          <p:cNvSpPr txBox="1">
            <a:spLocks/>
          </p:cNvSpPr>
          <p:nvPr/>
        </p:nvSpPr>
        <p:spPr bwMode="auto">
          <a:xfrm>
            <a:off x="-57152" y="499764"/>
            <a:ext cx="9258301" cy="83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sz="1800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Conto </a:t>
            </a:r>
            <a:r>
              <a:rPr lang="it-IT" sz="1800" i="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finanziario – Bilancia dei pagamenti e Posizione patrimoniale </a:t>
            </a:r>
            <a:r>
              <a:rPr lang="it-IT" sz="1800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sull’estero</a:t>
            </a:r>
          </a:p>
          <a:p>
            <a:endParaRPr lang="it-IT" sz="1000" b="1" i="0" dirty="0" smtClean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1800" b="1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Investimenti diretti</a:t>
            </a:r>
            <a:endParaRPr lang="it-IT" sz="1800" b="1" i="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99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09161-B9CC-4622-9911-6C7EB35F4AD5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609600" y="1493103"/>
            <a:ext cx="2571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BPM5</a:t>
            </a:r>
            <a:endParaRPr lang="it-IT" sz="28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023246" y="1493103"/>
            <a:ext cx="2428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BPM6</a:t>
            </a:r>
            <a:endParaRPr lang="it-IT" sz="28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78644" y="2639257"/>
            <a:ext cx="353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>
                <a:solidFill>
                  <a:srgbClr val="0066FF"/>
                </a:solidFill>
              </a:rPr>
              <a:t>Azioni e altre </a:t>
            </a:r>
            <a:r>
              <a:rPr lang="it-IT" i="0" dirty="0" smtClean="0">
                <a:solidFill>
                  <a:srgbClr val="0066FF"/>
                </a:solidFill>
              </a:rPr>
              <a:t>partecipazioni</a:t>
            </a:r>
            <a:endParaRPr lang="it-IT" i="0" dirty="0">
              <a:solidFill>
                <a:srgbClr val="0066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578645" y="3838812"/>
            <a:ext cx="2364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Titoli di debito 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611982" y="4698679"/>
            <a:ext cx="2717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Obbligazioni e notes </a:t>
            </a:r>
          </a:p>
        </p:txBody>
      </p:sp>
      <p:cxnSp>
        <p:nvCxnSpPr>
          <p:cNvPr id="35" name="Connettore 2 34"/>
          <p:cNvCxnSpPr>
            <a:endCxn id="41" idx="1"/>
          </p:cNvCxnSpPr>
          <p:nvPr/>
        </p:nvCxnSpPr>
        <p:spPr>
          <a:xfrm>
            <a:off x="3933826" y="2829757"/>
            <a:ext cx="1108470" cy="537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609600" y="4288511"/>
            <a:ext cx="387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Strumenti di mercato monetario 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5042296" y="3182182"/>
            <a:ext cx="353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66FF"/>
                </a:solidFill>
              </a:rPr>
              <a:t>Fondi di investimento</a:t>
            </a:r>
            <a:endParaRPr lang="it-IT" i="0" dirty="0">
              <a:solidFill>
                <a:srgbClr val="0066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042296" y="2645091"/>
            <a:ext cx="353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66FF"/>
                </a:solidFill>
              </a:rPr>
              <a:t>Non quotate</a:t>
            </a:r>
            <a:endParaRPr lang="it-IT" i="0" dirty="0">
              <a:solidFill>
                <a:srgbClr val="0066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5042296" y="2155625"/>
            <a:ext cx="353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 smtClean="0">
                <a:solidFill>
                  <a:srgbClr val="0066FF"/>
                </a:solidFill>
              </a:rPr>
              <a:t>Quotate</a:t>
            </a:r>
            <a:endParaRPr lang="it-IT" i="0" dirty="0">
              <a:solidFill>
                <a:srgbClr val="0066FF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4" name="Connettore 2 43"/>
          <p:cNvCxnSpPr>
            <a:endCxn id="42" idx="1"/>
          </p:cNvCxnSpPr>
          <p:nvPr/>
        </p:nvCxnSpPr>
        <p:spPr>
          <a:xfrm>
            <a:off x="3933826" y="2829757"/>
            <a:ext cx="110847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V="1">
            <a:off x="3933826" y="2356003"/>
            <a:ext cx="1117996" cy="473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5066110" y="4277199"/>
            <a:ext cx="386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Titoli di </a:t>
            </a:r>
            <a:r>
              <a:rPr lang="it-IT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debito a breve termine </a:t>
            </a:r>
            <a:endParaRPr lang="it-IT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CasellaDiTesto 47"/>
          <p:cNvSpPr txBox="1"/>
          <p:nvPr/>
        </p:nvSpPr>
        <p:spPr>
          <a:xfrm>
            <a:off x="5066110" y="4696299"/>
            <a:ext cx="386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Titoli di </a:t>
            </a:r>
            <a:r>
              <a:rPr lang="it-IT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debito a lungo termine </a:t>
            </a:r>
            <a:endParaRPr lang="it-IT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9" name="Connettore 2 48"/>
          <p:cNvCxnSpPr/>
          <p:nvPr/>
        </p:nvCxnSpPr>
        <p:spPr>
          <a:xfrm>
            <a:off x="3181350" y="4900374"/>
            <a:ext cx="190857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40" idx="3"/>
            <a:endCxn id="47" idx="1"/>
          </p:cNvCxnSpPr>
          <p:nvPr/>
        </p:nvCxnSpPr>
        <p:spPr>
          <a:xfrm flipV="1">
            <a:off x="4488061" y="4461865"/>
            <a:ext cx="578049" cy="11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2996267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itolo 1"/>
          <p:cNvSpPr txBox="1">
            <a:spLocks/>
          </p:cNvSpPr>
          <p:nvPr/>
        </p:nvSpPr>
        <p:spPr bwMode="auto">
          <a:xfrm>
            <a:off x="-57152" y="585489"/>
            <a:ext cx="9258301" cy="83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sz="1800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Conto </a:t>
            </a:r>
            <a:r>
              <a:rPr lang="it-IT" sz="1800" i="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finanziario – Bilancia dei pagamenti e Posizione patrimoniale </a:t>
            </a:r>
            <a:r>
              <a:rPr lang="it-IT" sz="1800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sull’estero</a:t>
            </a:r>
          </a:p>
          <a:p>
            <a:endParaRPr lang="it-IT" sz="1400" b="1" i="0" dirty="0" smtClean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1800" b="1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Investimenti di portafoglio: più dettagli e cambi di nome</a:t>
            </a:r>
            <a:endParaRPr lang="it-IT" sz="1800" b="1" i="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09161-B9CC-4622-9911-6C7EB35F4AD5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578644" y="2191582"/>
            <a:ext cx="3536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 smtClean="0">
                <a:solidFill>
                  <a:srgbClr val="0066FF"/>
                </a:solidFill>
              </a:rPr>
              <a:t>Crediti commerciali</a:t>
            </a:r>
            <a:endParaRPr lang="it-IT" sz="1600" i="0" dirty="0">
              <a:solidFill>
                <a:srgbClr val="0066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578644" y="2752962"/>
            <a:ext cx="266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Prestiti/biglietti, </a:t>
            </a:r>
            <a:endParaRPr lang="it-IT" sz="1600" i="0" dirty="0" smtClean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  <a:p>
            <a:r>
              <a:rPr lang="it-IT" sz="160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monete </a:t>
            </a:r>
            <a:r>
              <a:rPr lang="it-IT" sz="1600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e depositi 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581025" y="3776544"/>
            <a:ext cx="3114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i="0">
                <a:solidFill>
                  <a:srgbClr val="0066FF"/>
                </a:solidFill>
              </a:defRPr>
            </a:lvl1pPr>
          </a:lstStyle>
          <a:p>
            <a:r>
              <a:rPr lang="it-IT" sz="1600" dirty="0">
                <a:solidFill>
                  <a:schemeClr val="accent1">
                    <a:lumMod val="50000"/>
                  </a:schemeClr>
                </a:solidFill>
              </a:rPr>
              <a:t>Altre attività/passività </a:t>
            </a:r>
          </a:p>
        </p:txBody>
      </p:sp>
      <p:cxnSp>
        <p:nvCxnSpPr>
          <p:cNvPr id="35" name="Connettore 2 34"/>
          <p:cNvCxnSpPr/>
          <p:nvPr/>
        </p:nvCxnSpPr>
        <p:spPr>
          <a:xfrm>
            <a:off x="3105150" y="3945821"/>
            <a:ext cx="1378743" cy="17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2714625" y="2955009"/>
            <a:ext cx="1789112" cy="167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714625" y="2406487"/>
            <a:ext cx="1789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4504135" y="3122768"/>
            <a:ext cx="386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Biglietti</a:t>
            </a:r>
            <a:r>
              <a:rPr lang="it-IT" sz="1600" i="0" dirty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, monete e depositi</a:t>
            </a:r>
          </a:p>
        </p:txBody>
      </p:sp>
      <p:sp>
        <p:nvSpPr>
          <p:cNvPr id="48" name="CasellaDiTesto 47"/>
          <p:cNvSpPr txBox="1"/>
          <p:nvPr/>
        </p:nvSpPr>
        <p:spPr>
          <a:xfrm>
            <a:off x="4509492" y="3793567"/>
            <a:ext cx="386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Altre partecipazioni</a:t>
            </a:r>
            <a:endParaRPr lang="it-IT" sz="1600" i="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483893" y="2192414"/>
            <a:ext cx="3536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 smtClean="0">
                <a:solidFill>
                  <a:srgbClr val="0066FF"/>
                </a:solidFill>
              </a:rPr>
              <a:t>Crediti commerciali</a:t>
            </a:r>
            <a:endParaRPr lang="it-IT" sz="1600" i="0" dirty="0">
              <a:solidFill>
                <a:srgbClr val="0066FF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495997" y="2752962"/>
            <a:ext cx="4602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Prestiti</a:t>
            </a:r>
            <a:endParaRPr lang="it-IT" sz="1600" i="0" dirty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6" name="Connettore 2 25"/>
          <p:cNvCxnSpPr/>
          <p:nvPr/>
        </p:nvCxnSpPr>
        <p:spPr>
          <a:xfrm>
            <a:off x="2714625" y="3122294"/>
            <a:ext cx="1789112" cy="185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4509490" y="4165042"/>
            <a:ext cx="47297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Assicurazioni, pensioni e garanzie </a:t>
            </a:r>
            <a:r>
              <a:rPr lang="it-IT" sz="1600" i="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standard</a:t>
            </a:r>
            <a:endParaRPr lang="it-IT" sz="1600" i="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4509492" y="4546042"/>
            <a:ext cx="386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Altri conti attivi/passivi</a:t>
            </a:r>
            <a:endParaRPr lang="it-IT" sz="1600" i="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9" name="Connettore 2 38"/>
          <p:cNvCxnSpPr/>
          <p:nvPr/>
        </p:nvCxnSpPr>
        <p:spPr>
          <a:xfrm>
            <a:off x="3105150" y="3962844"/>
            <a:ext cx="1388268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3105150" y="3962844"/>
            <a:ext cx="1388268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532312" y="5153025"/>
            <a:ext cx="2082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600" i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>
                <a:solidFill>
                  <a:srgbClr val="5B40BE"/>
                </a:solidFill>
              </a:rPr>
              <a:t>DSP</a:t>
            </a:r>
            <a:endParaRPr lang="it-IT" dirty="0">
              <a:solidFill>
                <a:srgbClr val="5B40BE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09600" y="1493103"/>
            <a:ext cx="2571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BPM5</a:t>
            </a:r>
            <a:endParaRPr lang="it-IT" sz="28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4508896" y="1493103"/>
            <a:ext cx="2428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0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BPM6</a:t>
            </a:r>
            <a:endParaRPr lang="it-IT" sz="2800" i="0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2996267" y="140642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i="0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LE PRINCIPALI </a:t>
            </a:r>
            <a:r>
              <a:rPr lang="it-IT" sz="2000" i="0" dirty="0" smtClean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NOVITÀ</a:t>
            </a:r>
            <a:endParaRPr lang="it-IT" sz="2000" i="0" dirty="0">
              <a:solidFill>
                <a:schemeClr val="accent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itolo 1"/>
          <p:cNvSpPr txBox="1">
            <a:spLocks/>
          </p:cNvSpPr>
          <p:nvPr/>
        </p:nvSpPr>
        <p:spPr bwMode="auto">
          <a:xfrm>
            <a:off x="-57152" y="585489"/>
            <a:ext cx="9258301" cy="83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sz="1800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Conto </a:t>
            </a:r>
            <a:r>
              <a:rPr lang="it-IT" sz="1800" i="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finanziario – Bilancia dei pagamenti e Posizione patrimoniale </a:t>
            </a:r>
            <a:r>
              <a:rPr lang="it-IT" sz="1800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sull’estero</a:t>
            </a:r>
          </a:p>
          <a:p>
            <a:endParaRPr lang="it-IT" sz="1400" b="1" i="0" dirty="0" smtClean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1800" b="1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Altri </a:t>
            </a:r>
            <a:r>
              <a:rPr lang="it-IT" sz="1800" i="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investimenti: più dettagli </a:t>
            </a:r>
            <a:r>
              <a:rPr lang="it-IT" sz="1800" i="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una voce aggiunta</a:t>
            </a:r>
            <a:endParaRPr lang="it-IT" sz="1800" b="1" i="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fondo">
  <a:themeElements>
    <a:clrScheme name="sfon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fon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on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on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on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on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on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on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on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on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on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on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on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on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20031</TotalTime>
  <Words>1726</Words>
  <PresentationFormat>Presentazione su schermo (4:3)</PresentationFormat>
  <Paragraphs>285</Paragraphs>
  <Slides>19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Struttura predefinita</vt:lpstr>
      <vt:lpstr>sfondo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Conto finanziario – Bilancia dei pagamenti e Posizione patrimoniale sull’estero  CAMBIAMENTI DI CARATTERE GENERALE</vt:lpstr>
      <vt:lpstr>Presentazione standard di PowerPoint</vt:lpstr>
      <vt:lpstr>Presentazione standard di PowerPoint</vt:lpstr>
      <vt:lpstr>Presentazione standard di PowerPoint</vt:lpstr>
      <vt:lpstr>Bilancia dei pagamenti Conto corrente e Conto capitale: tavola riassuntiva </vt:lpstr>
      <vt:lpstr>Bilancia dei pagamenti - Conto corrente Da merci a servizi</vt:lpstr>
      <vt:lpstr>     Bilancia dei pagamenti - Conto corrente  Da servizi a merci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Bilancia dei pagamenti - Conto corrente  Redditi primari e secondari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2014-06-17T07:51:19Z</cp:lastPrinted>
  <dcterms:created xsi:type="dcterms:W3CDTF">2006-06-01T14:20:43Z</dcterms:created>
  <dcterms:modified xsi:type="dcterms:W3CDTF">2014-07-10T14:16:27Z</dcterms:modified>
</cp:coreProperties>
</file>