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6"/>
  </p:notesMasterIdLst>
  <p:handoutMasterIdLst>
    <p:handoutMasterId r:id="rId17"/>
  </p:handoutMasterIdLst>
  <p:sldIdLst>
    <p:sldId id="297" r:id="rId3"/>
    <p:sldId id="279" r:id="rId4"/>
    <p:sldId id="387" r:id="rId5"/>
    <p:sldId id="385" r:id="rId6"/>
    <p:sldId id="396" r:id="rId7"/>
    <p:sldId id="397" r:id="rId8"/>
    <p:sldId id="386" r:id="rId9"/>
    <p:sldId id="388" r:id="rId10"/>
    <p:sldId id="389" r:id="rId11"/>
    <p:sldId id="398" r:id="rId12"/>
    <p:sldId id="400" r:id="rId13"/>
    <p:sldId id="393" r:id="rId14"/>
    <p:sldId id="399" r:id="rId15"/>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AEAEA"/>
    <a:srgbClr val="0000CC"/>
    <a:srgbClr val="0000FF"/>
    <a:srgbClr val="FFFF00"/>
    <a:srgbClr val="66CCFF"/>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3" autoAdjust="0"/>
    <p:restoredTop sz="49024" autoAdjust="0"/>
  </p:normalViewPr>
  <p:slideViewPr>
    <p:cSldViewPr>
      <p:cViewPr varScale="1">
        <p:scale>
          <a:sx n="114" d="100"/>
          <a:sy n="114" d="100"/>
        </p:scale>
        <p:origin x="-1020" y="-108"/>
      </p:cViewPr>
      <p:guideLst>
        <p:guide orient="horz" pos="2160"/>
        <p:guide pos="2880"/>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p:cViewPr>
        <p:scale>
          <a:sx n="100" d="100"/>
          <a:sy n="100" d="100"/>
        </p:scale>
        <p:origin x="-1566" y="16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it-IT"/>
          </a:p>
        </p:txBody>
      </p:sp>
      <p:sp>
        <p:nvSpPr>
          <p:cNvPr id="5120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it-IT"/>
          </a:p>
        </p:txBody>
      </p:sp>
      <p:sp>
        <p:nvSpPr>
          <p:cNvPr id="5120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it-IT"/>
          </a:p>
        </p:txBody>
      </p:sp>
      <p:sp>
        <p:nvSpPr>
          <p:cNvPr id="5120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40FF11B-C975-4C33-B901-0D0681939919}" type="slidenum">
              <a:rPr lang="it-IT"/>
              <a:pPr>
                <a:defRPr/>
              </a:pPr>
              <a:t>‹N›</a:t>
            </a:fld>
            <a:endParaRPr lang="it-IT"/>
          </a:p>
        </p:txBody>
      </p:sp>
    </p:spTree>
    <p:extLst>
      <p:ext uri="{BB962C8B-B14F-4D97-AF65-F5344CB8AC3E}">
        <p14:creationId xmlns:p14="http://schemas.microsoft.com/office/powerpoint/2010/main" val="125204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it-IT"/>
          </a:p>
        </p:txBody>
      </p:sp>
      <p:sp>
        <p:nvSpPr>
          <p:cNvPr id="7680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it-IT"/>
          </a:p>
        </p:txBody>
      </p:sp>
      <p:sp>
        <p:nvSpPr>
          <p:cNvPr id="1741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681038" y="4716463"/>
            <a:ext cx="5435600" cy="44656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680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it-IT"/>
          </a:p>
        </p:txBody>
      </p:sp>
      <p:sp>
        <p:nvSpPr>
          <p:cNvPr id="7680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262F857A-FD12-4A0B-88BF-9238E1143F36}" type="slidenum">
              <a:rPr lang="it-IT"/>
              <a:pPr>
                <a:defRPr/>
              </a:pPr>
              <a:t>‹N›</a:t>
            </a:fld>
            <a:endParaRPr lang="it-IT"/>
          </a:p>
        </p:txBody>
      </p:sp>
    </p:spTree>
    <p:extLst>
      <p:ext uri="{BB962C8B-B14F-4D97-AF65-F5344CB8AC3E}">
        <p14:creationId xmlns:p14="http://schemas.microsoft.com/office/powerpoint/2010/main" val="1550280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C80FB0B1-388E-44D0-8408-FCAFA33CCDB1}" type="slidenum">
              <a:rPr lang="it-IT" smtClean="0"/>
              <a:pPr eaLnBrk="1" hangingPunct="1"/>
              <a:t>1</a:t>
            </a:fld>
            <a:endParaRPr lang="it-IT" smtClean="0"/>
          </a:p>
        </p:txBody>
      </p:sp>
      <p:sp>
        <p:nvSpPr>
          <p:cNvPr id="1843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49C85601-9C0C-4AE2-B69D-507D76A94431}" type="slidenum">
              <a:rPr lang="it-IT" sz="1200"/>
              <a:pPr algn="r" eaLnBrk="1" hangingPunct="1"/>
              <a:t>1</a:t>
            </a:fld>
            <a:endParaRPr lang="it-IT" sz="120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5ED9FBA1-5D21-4118-9399-0E8D8BF919A0}" type="slidenum">
              <a:rPr lang="it-IT" smtClean="0"/>
              <a:pPr eaLnBrk="1" hangingPunct="1"/>
              <a:t>2</a:t>
            </a:fld>
            <a:endParaRPr lang="it-IT"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051050" y="360363"/>
            <a:ext cx="5041900" cy="1339850"/>
            <a:chOff x="1110" y="91"/>
            <a:chExt cx="3176" cy="844"/>
          </a:xfrm>
        </p:grpSpPr>
        <p:sp>
          <p:nvSpPr>
            <p:cNvPr id="5" name="Text Box 5"/>
            <p:cNvSpPr txBox="1">
              <a:spLocks noChangeArrowheads="1"/>
            </p:cNvSpPr>
            <p:nvPr/>
          </p:nvSpPr>
          <p:spPr bwMode="auto">
            <a:xfrm>
              <a:off x="1927" y="210"/>
              <a:ext cx="2359"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it-IT" sz="3200" b="1" smtClean="0">
                  <a:solidFill>
                    <a:srgbClr val="1D238F"/>
                  </a:solidFill>
                  <a:latin typeface="Adobe Garamond Pro" pitchFamily="18" charset="0"/>
                </a:rPr>
                <a:t>BANCA D’ITALIA</a:t>
              </a:r>
            </a:p>
            <a:p>
              <a:pPr algn="ctr" eaLnBrk="1" hangingPunct="1">
                <a:spcBef>
                  <a:spcPct val="50000"/>
                </a:spcBef>
                <a:defRPr/>
              </a:pPr>
              <a:r>
                <a:rPr lang="it-IT" b="1" smtClean="0">
                  <a:solidFill>
                    <a:srgbClr val="1D238F"/>
                  </a:solidFill>
                  <a:latin typeface="Adobe Garamond Pro" pitchFamily="18" charset="0"/>
                </a:rPr>
                <a:t>E U R O S I S T E M A</a:t>
              </a:r>
            </a:p>
          </p:txBody>
        </p:sp>
        <p:pic>
          <p:nvPicPr>
            <p:cNvPr id="6" name="Picture 6"/>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0" y="91"/>
              <a:ext cx="822" cy="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0" name="Rectangle 2"/>
          <p:cNvSpPr>
            <a:spLocks noGrp="1" noChangeArrowheads="1"/>
          </p:cNvSpPr>
          <p:nvPr>
            <p:ph type="ctrTitle"/>
          </p:nvPr>
        </p:nvSpPr>
        <p:spPr>
          <a:xfrm>
            <a:off x="685800" y="2130425"/>
            <a:ext cx="7772400" cy="1470025"/>
          </a:xfrm>
        </p:spPr>
        <p:txBody>
          <a:bodyPr/>
          <a:lstStyle>
            <a:lvl1pPr>
              <a:defRPr/>
            </a:lvl1pPr>
          </a:lstStyle>
          <a:p>
            <a:r>
              <a:rPr lang="it-IT"/>
              <a:t>Fare clic per modificare lo stile del titolo</a:t>
            </a:r>
          </a:p>
        </p:txBody>
      </p:sp>
      <p:sp>
        <p:nvSpPr>
          <p:cNvPr id="634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7" name="Rectangle 4"/>
          <p:cNvSpPr>
            <a:spLocks noGrp="1" noChangeArrowheads="1"/>
          </p:cNvSpPr>
          <p:nvPr>
            <p:ph type="dt" sz="half" idx="10"/>
          </p:nvPr>
        </p:nvSpPr>
        <p:spPr/>
        <p:txBody>
          <a:bodyPr/>
          <a:lstStyle>
            <a:lvl1pPr>
              <a:defRPr/>
            </a:lvl1pPr>
          </a:lstStyle>
          <a:p>
            <a:pPr>
              <a:defRPr/>
            </a:pPr>
            <a:fld id="{AA41ABD1-0A68-492E-A021-DA62DC57891F}" type="datetime1">
              <a:rPr lang="it-IT"/>
              <a:pPr>
                <a:defRPr/>
              </a:pPr>
              <a:t>03/07/2014</a:t>
            </a:fld>
            <a:endParaRPr lang="it-IT"/>
          </a:p>
        </p:txBody>
      </p:sp>
      <p:sp>
        <p:nvSpPr>
          <p:cNvPr id="8" name="Rectangle 5"/>
          <p:cNvSpPr>
            <a:spLocks noGrp="1" noChangeArrowheads="1"/>
          </p:cNvSpPr>
          <p:nvPr>
            <p:ph type="ftr" sz="quarter" idx="11"/>
          </p:nvPr>
        </p:nvSpPr>
        <p:spPr/>
        <p:txBody>
          <a:bodyPr/>
          <a:lstStyle>
            <a:lvl1pPr>
              <a:defRPr/>
            </a:lvl1pPr>
          </a:lstStyle>
          <a:p>
            <a:pPr>
              <a:defRPr/>
            </a:pPr>
            <a:endParaRPr lang="it-IT"/>
          </a:p>
        </p:txBody>
      </p:sp>
    </p:spTree>
    <p:extLst>
      <p:ext uri="{BB962C8B-B14F-4D97-AF65-F5344CB8AC3E}">
        <p14:creationId xmlns:p14="http://schemas.microsoft.com/office/powerpoint/2010/main" val="154624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911912-2789-4840-80E8-58FEDDA91776}" type="datetime1">
              <a:rPr lang="it-IT"/>
              <a:pPr>
                <a:defRPr/>
              </a:pPr>
              <a:t>03/07/2014</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21553CD-E5D1-4E92-B1DD-69029F7066A3}" type="slidenum">
              <a:rPr lang="it-IT"/>
              <a:pPr>
                <a:defRPr/>
              </a:pPr>
              <a:t>‹N›</a:t>
            </a:fld>
            <a:endParaRPr lang="it-IT"/>
          </a:p>
        </p:txBody>
      </p:sp>
    </p:spTree>
    <p:extLst>
      <p:ext uri="{BB962C8B-B14F-4D97-AF65-F5344CB8AC3E}">
        <p14:creationId xmlns:p14="http://schemas.microsoft.com/office/powerpoint/2010/main" val="49838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01638"/>
            <a:ext cx="2057400" cy="56515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401638"/>
            <a:ext cx="6019800" cy="56515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40AC212-A2D1-44B6-8F81-4B379BB3DFC0}" type="datetime1">
              <a:rPr lang="it-IT"/>
              <a:pPr>
                <a:defRPr/>
              </a:pPr>
              <a:t>03/07/2014</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7E6FA53-76A2-4A3F-98E4-A81751CE5559}" type="slidenum">
              <a:rPr lang="it-IT"/>
              <a:pPr>
                <a:defRPr/>
              </a:pPr>
              <a:t>‹N›</a:t>
            </a:fld>
            <a:endParaRPr lang="it-IT"/>
          </a:p>
        </p:txBody>
      </p:sp>
    </p:spTree>
    <p:extLst>
      <p:ext uri="{BB962C8B-B14F-4D97-AF65-F5344CB8AC3E}">
        <p14:creationId xmlns:p14="http://schemas.microsoft.com/office/powerpoint/2010/main" val="1808762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401638"/>
            <a:ext cx="8229600" cy="56515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949C050-D89C-4952-9E98-592432F6D549}" type="datetime1">
              <a:rPr lang="it-IT"/>
              <a:pPr>
                <a:defRPr/>
              </a:pPr>
              <a:t>03/07/2014</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EE4CC5C9-C608-4396-86FA-EA1DDF1410BF}" type="slidenum">
              <a:rPr lang="it-IT"/>
              <a:pPr>
                <a:defRPr/>
              </a:pPr>
              <a:t>‹N›</a:t>
            </a:fld>
            <a:endParaRPr lang="it-IT"/>
          </a:p>
        </p:txBody>
      </p:sp>
    </p:spTree>
    <p:extLst>
      <p:ext uri="{BB962C8B-B14F-4D97-AF65-F5344CB8AC3E}">
        <p14:creationId xmlns:p14="http://schemas.microsoft.com/office/powerpoint/2010/main" val="245173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40163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63700"/>
            <a:ext cx="4038600" cy="43894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48200" y="1663700"/>
            <a:ext cx="4038600" cy="2117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648200" y="3933825"/>
            <a:ext cx="4038600" cy="211931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F85424A-2779-436F-B7F7-9F8AE2B1DF53}" type="datetime1">
              <a:rPr lang="it-IT"/>
              <a:pPr>
                <a:defRPr/>
              </a:pPr>
              <a:t>03/07/2014</a:t>
            </a:fld>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E7B42EFB-BC90-496F-BAB1-C7D5CA755C00}" type="slidenum">
              <a:rPr lang="it-IT"/>
              <a:pPr>
                <a:defRPr/>
              </a:pPr>
              <a:t>‹N›</a:t>
            </a:fld>
            <a:endParaRPr lang="it-IT"/>
          </a:p>
        </p:txBody>
      </p:sp>
    </p:spTree>
    <p:extLst>
      <p:ext uri="{BB962C8B-B14F-4D97-AF65-F5344CB8AC3E}">
        <p14:creationId xmlns:p14="http://schemas.microsoft.com/office/powerpoint/2010/main" val="59650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Tree>
    <p:extLst>
      <p:ext uri="{BB962C8B-B14F-4D97-AF65-F5344CB8AC3E}">
        <p14:creationId xmlns:p14="http://schemas.microsoft.com/office/powerpoint/2010/main" val="1693993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en-US"/>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25750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36005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80755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319652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en-US"/>
          </a:p>
        </p:txBody>
      </p:sp>
    </p:spTree>
    <p:extLst>
      <p:ext uri="{BB962C8B-B14F-4D97-AF65-F5344CB8AC3E}">
        <p14:creationId xmlns:p14="http://schemas.microsoft.com/office/powerpoint/2010/main" val="268336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FE1CE5-55E0-4A5D-A09E-D15F84491D28}" type="datetime1">
              <a:rPr lang="it-IT"/>
              <a:pPr>
                <a:defRPr/>
              </a:pPr>
              <a:t>03/07/2014</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6A9954C-CEBE-4FC1-92BA-A4AD016C843E}" type="slidenum">
              <a:rPr lang="it-IT"/>
              <a:pPr>
                <a:defRPr/>
              </a:pPr>
              <a:t>‹N›</a:t>
            </a:fld>
            <a:endParaRPr lang="it-IT"/>
          </a:p>
        </p:txBody>
      </p:sp>
    </p:spTree>
    <p:extLst>
      <p:ext uri="{BB962C8B-B14F-4D97-AF65-F5344CB8AC3E}">
        <p14:creationId xmlns:p14="http://schemas.microsoft.com/office/powerpoint/2010/main" val="2490569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66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720281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72103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828756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70836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885A3AA7-1967-4112-9900-1D853F4A42E8}" type="datetime1">
              <a:rPr lang="it-IT"/>
              <a:pPr>
                <a:defRPr/>
              </a:pPr>
              <a:t>03/07/2014</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2D7183-F9E2-470A-BC75-321E092DAAFF}" type="slidenum">
              <a:rPr lang="it-IT"/>
              <a:pPr>
                <a:defRPr/>
              </a:pPr>
              <a:t>‹N›</a:t>
            </a:fld>
            <a:endParaRPr lang="it-IT"/>
          </a:p>
        </p:txBody>
      </p:sp>
    </p:spTree>
    <p:extLst>
      <p:ext uri="{BB962C8B-B14F-4D97-AF65-F5344CB8AC3E}">
        <p14:creationId xmlns:p14="http://schemas.microsoft.com/office/powerpoint/2010/main" val="385456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63700"/>
            <a:ext cx="4038600" cy="4389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63700"/>
            <a:ext cx="4038600" cy="4389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59B2482-D2A8-458C-B55A-44BFB1246266}" type="datetime1">
              <a:rPr lang="it-IT"/>
              <a:pPr>
                <a:defRPr/>
              </a:pPr>
              <a:t>03/07/2014</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599C62E-2A26-47B4-A6A8-A56362545C5E}" type="slidenum">
              <a:rPr lang="it-IT"/>
              <a:pPr>
                <a:defRPr/>
              </a:pPr>
              <a:t>‹N›</a:t>
            </a:fld>
            <a:endParaRPr lang="it-IT"/>
          </a:p>
        </p:txBody>
      </p:sp>
    </p:spTree>
    <p:extLst>
      <p:ext uri="{BB962C8B-B14F-4D97-AF65-F5344CB8AC3E}">
        <p14:creationId xmlns:p14="http://schemas.microsoft.com/office/powerpoint/2010/main" val="200329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C312290-95FC-4A67-A7E6-F7E24618912D}" type="datetime1">
              <a:rPr lang="it-IT"/>
              <a:pPr>
                <a:defRPr/>
              </a:pPr>
              <a:t>03/07/2014</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157B596-76B3-4FD7-9913-6F8F2AAA8909}" type="slidenum">
              <a:rPr lang="it-IT"/>
              <a:pPr>
                <a:defRPr/>
              </a:pPr>
              <a:t>‹N›</a:t>
            </a:fld>
            <a:endParaRPr lang="it-IT"/>
          </a:p>
        </p:txBody>
      </p:sp>
    </p:spTree>
    <p:extLst>
      <p:ext uri="{BB962C8B-B14F-4D97-AF65-F5344CB8AC3E}">
        <p14:creationId xmlns:p14="http://schemas.microsoft.com/office/powerpoint/2010/main" val="248757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FCCF60A-5A27-4855-8632-5364DACDE3D2}" type="datetime1">
              <a:rPr lang="it-IT"/>
              <a:pPr>
                <a:defRPr/>
              </a:pPr>
              <a:t>03/07/2014</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06E0319-6C58-4F0B-83FA-A3C032B716AC}" type="slidenum">
              <a:rPr lang="it-IT"/>
              <a:pPr>
                <a:defRPr/>
              </a:pPr>
              <a:t>‹N›</a:t>
            </a:fld>
            <a:endParaRPr lang="it-IT"/>
          </a:p>
        </p:txBody>
      </p:sp>
    </p:spTree>
    <p:extLst>
      <p:ext uri="{BB962C8B-B14F-4D97-AF65-F5344CB8AC3E}">
        <p14:creationId xmlns:p14="http://schemas.microsoft.com/office/powerpoint/2010/main" val="46845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61C625C-9ECF-4417-A8CC-710DBEAE4C33}" type="datetime1">
              <a:rPr lang="it-IT"/>
              <a:pPr>
                <a:defRPr/>
              </a:pPr>
              <a:t>03/07/2014</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EA33F6A-2AFE-472E-B73F-3EDE89C81BF8}" type="slidenum">
              <a:rPr lang="it-IT"/>
              <a:pPr>
                <a:defRPr/>
              </a:pPr>
              <a:t>‹N›</a:t>
            </a:fld>
            <a:endParaRPr lang="it-IT"/>
          </a:p>
        </p:txBody>
      </p:sp>
    </p:spTree>
    <p:extLst>
      <p:ext uri="{BB962C8B-B14F-4D97-AF65-F5344CB8AC3E}">
        <p14:creationId xmlns:p14="http://schemas.microsoft.com/office/powerpoint/2010/main" val="228469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0C06EC3F-F2CC-4D45-9A07-6A882AD1E29C}" type="datetime1">
              <a:rPr lang="it-IT"/>
              <a:pPr>
                <a:defRPr/>
              </a:pPr>
              <a:t>03/07/2014</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BE0184D-C90D-4E20-9DAF-B22E10B991A8}" type="slidenum">
              <a:rPr lang="it-IT"/>
              <a:pPr>
                <a:defRPr/>
              </a:pPr>
              <a:t>‹N›</a:t>
            </a:fld>
            <a:endParaRPr lang="it-IT"/>
          </a:p>
        </p:txBody>
      </p:sp>
    </p:spTree>
    <p:extLst>
      <p:ext uri="{BB962C8B-B14F-4D97-AF65-F5344CB8AC3E}">
        <p14:creationId xmlns:p14="http://schemas.microsoft.com/office/powerpoint/2010/main" val="283382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56861435-56B5-4E93-8EA6-E9DCA4784622}" type="datetime1">
              <a:rPr lang="it-IT"/>
              <a:pPr>
                <a:defRPr/>
              </a:pPr>
              <a:t>03/07/2014</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0CD2118-48AE-4692-98B3-678961E794ED}" type="slidenum">
              <a:rPr lang="it-IT"/>
              <a:pPr>
                <a:defRPr/>
              </a:pPr>
              <a:t>‹N›</a:t>
            </a:fld>
            <a:endParaRPr lang="it-IT"/>
          </a:p>
        </p:txBody>
      </p:sp>
    </p:spTree>
    <p:extLst>
      <p:ext uri="{BB962C8B-B14F-4D97-AF65-F5344CB8AC3E}">
        <p14:creationId xmlns:p14="http://schemas.microsoft.com/office/powerpoint/2010/main" val="125742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0"/>
            <a:ext cx="9144000" cy="40481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2"/>
          <p:cNvSpPr>
            <a:spLocks noGrp="1" noChangeArrowheads="1"/>
          </p:cNvSpPr>
          <p:nvPr>
            <p:ph type="title"/>
          </p:nvPr>
        </p:nvSpPr>
        <p:spPr bwMode="auto">
          <a:xfrm>
            <a:off x="457200" y="401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8" name="Rectangle 3"/>
          <p:cNvSpPr>
            <a:spLocks noGrp="1" noChangeArrowheads="1"/>
          </p:cNvSpPr>
          <p:nvPr>
            <p:ph type="body" idx="1"/>
          </p:nvPr>
        </p:nvSpPr>
        <p:spPr bwMode="auto">
          <a:xfrm>
            <a:off x="457200" y="1663700"/>
            <a:ext cx="8229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CC6010CE-2F3D-48F5-8251-968DD0577433}" type="datetime1">
              <a:rPr lang="it-IT"/>
              <a:pPr>
                <a:defRPr/>
              </a:pPr>
              <a:t>03/07/2014</a:t>
            </a:fld>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984BA7-2F45-4536-975A-2CF60333B9B9}" type="slidenum">
              <a:rPr lang="it-IT"/>
              <a:pPr>
                <a:defRPr/>
              </a:pPr>
              <a:t>‹N›</a:t>
            </a:fld>
            <a:endParaRPr lang="it-IT"/>
          </a:p>
        </p:txBody>
      </p:sp>
      <p:grpSp>
        <p:nvGrpSpPr>
          <p:cNvPr id="1032" name="Group 16"/>
          <p:cNvGrpSpPr>
            <a:grpSpLocks/>
          </p:cNvGrpSpPr>
          <p:nvPr userDrawn="1"/>
        </p:nvGrpSpPr>
        <p:grpSpPr bwMode="auto">
          <a:xfrm>
            <a:off x="0" y="0"/>
            <a:ext cx="1385888" cy="404813"/>
            <a:chOff x="0" y="0"/>
            <a:chExt cx="873" cy="255"/>
          </a:xfrm>
        </p:grpSpPr>
        <p:pic>
          <p:nvPicPr>
            <p:cNvPr id="1033" name="Picture 12" descr="bi blu"/>
            <p:cNvPicPr>
              <a:picLocks noChangeAspect="1" noChangeArrowheads="1"/>
            </p:cNvPicPr>
            <p:nvPr userDrawn="1"/>
          </p:nvPicPr>
          <p:blipFill>
            <a:blip r:embed="rId15" cstate="print">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0" y="0"/>
              <a:ext cx="26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Eurosistema BLU"/>
            <p:cNvPicPr>
              <a:picLocks noChangeAspect="1" noChangeArrowheads="1"/>
            </p:cNvPicPr>
            <p:nvPr userDrawn="1"/>
          </p:nvPicPr>
          <p:blipFill>
            <a:blip r:embed="rId16" cstate="print">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249" y="50"/>
              <a:ext cx="6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98"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i bl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890838" y="912813"/>
            <a:ext cx="334645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
          <p:cNvSpPr txBox="1">
            <a:spLocks noChangeArrowheads="1"/>
          </p:cNvSpPr>
          <p:nvPr userDrawn="1"/>
        </p:nvSpPr>
        <p:spPr bwMode="auto">
          <a:xfrm>
            <a:off x="1271588" y="4421188"/>
            <a:ext cx="65881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it-IT" sz="4800" b="1" smtClean="0">
                <a:solidFill>
                  <a:srgbClr val="1D238F"/>
                </a:solidFill>
                <a:latin typeface="Adobe Garamond Pro" pitchFamily="18" charset="0"/>
              </a:rPr>
              <a:t>BANCA D’ITALIA</a:t>
            </a:r>
          </a:p>
          <a:p>
            <a:pPr algn="ctr" eaLnBrk="1" hangingPunct="1">
              <a:spcBef>
                <a:spcPct val="50000"/>
              </a:spcBef>
              <a:defRPr/>
            </a:pPr>
            <a:r>
              <a:rPr lang="it-IT" sz="2400" b="1" smtClean="0">
                <a:solidFill>
                  <a:srgbClr val="1D238F"/>
                </a:solidFill>
                <a:latin typeface="Adobe Garamond Pro" pitchFamily="18" charset="0"/>
              </a:rPr>
              <a:t>E U R O S I S T E M</a:t>
            </a:r>
            <a:r>
              <a:rPr lang="it-IT" sz="2800" b="1" smtClean="0">
                <a:solidFill>
                  <a:srgbClr val="1D238F"/>
                </a:solidFill>
                <a:latin typeface="Adobe Garamond Pro" pitchFamily="18" charset="0"/>
              </a:rPr>
              <a:t> A</a:t>
            </a: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FBF1D8-CAB7-4CC4-A901-4354A509910C}" type="slidenum">
              <a:rPr lang="it-IT" smtClean="0"/>
              <a:pPr eaLnBrk="1" hangingPunct="1"/>
              <a:t>1</a:t>
            </a:fld>
            <a:endParaRPr lang="it-IT" smtClean="0"/>
          </a:p>
        </p:txBody>
      </p:sp>
      <p:pic>
        <p:nvPicPr>
          <p:cNvPr id="4099" name="Picture 16" descr="sfondo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412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2590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9"/>
          <p:cNvSpPr>
            <a:spLocks noChangeArrowheads="1"/>
          </p:cNvSpPr>
          <p:nvPr/>
        </p:nvSpPr>
        <p:spPr bwMode="auto">
          <a:xfrm>
            <a:off x="0" y="1700213"/>
            <a:ext cx="9144000" cy="10890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sz="3200"/>
              <a:t>I conti finanziari dell’Italia: schema analitico, finalità e adeguamento ai nuovi standard internazionali</a:t>
            </a:r>
          </a:p>
        </p:txBody>
      </p:sp>
      <p:sp>
        <p:nvSpPr>
          <p:cNvPr id="4102" name="Text Box 25"/>
          <p:cNvSpPr txBox="1">
            <a:spLocks noChangeArrowheads="1"/>
          </p:cNvSpPr>
          <p:nvPr/>
        </p:nvSpPr>
        <p:spPr bwMode="auto">
          <a:xfrm>
            <a:off x="2339975" y="5157788"/>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400" b="1"/>
              <a:t>Roma, 23 giugno 2014</a:t>
            </a:r>
          </a:p>
        </p:txBody>
      </p:sp>
      <p:sp>
        <p:nvSpPr>
          <p:cNvPr id="4103" name="Text Box 27"/>
          <p:cNvSpPr txBox="1">
            <a:spLocks noChangeArrowheads="1"/>
          </p:cNvSpPr>
          <p:nvPr/>
        </p:nvSpPr>
        <p:spPr bwMode="auto">
          <a:xfrm>
            <a:off x="900113" y="3678238"/>
            <a:ext cx="7343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400" b="1" i="1"/>
              <a:t>Gabriele Semeraro</a:t>
            </a:r>
          </a:p>
          <a:p>
            <a:pPr algn="ctr" eaLnBrk="1" hangingPunct="1"/>
            <a:r>
              <a:rPr lang="it-IT" sz="2000" i="1"/>
              <a:t>Banca d’Italia, Dipartimento Economia e Statistica</a:t>
            </a:r>
          </a:p>
          <a:p>
            <a:pPr algn="ctr" eaLnBrk="1" hangingPunct="1"/>
            <a:r>
              <a:rPr lang="it-IT" sz="2000" i="1"/>
              <a:t>Servizio Statistiche</a:t>
            </a:r>
            <a:r>
              <a:rPr lang="it-IT" sz="2400" i="1"/>
              <a:t> </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179388" y="765175"/>
            <a:ext cx="9145587" cy="1143000"/>
          </a:xfrm>
        </p:spPr>
        <p:txBody>
          <a:bodyPr/>
          <a:lstStyle/>
          <a:p>
            <a:r>
              <a:rPr lang="it-IT" sz="2400" b="1" smtClean="0">
                <a:solidFill>
                  <a:srgbClr val="000099"/>
                </a:solidFill>
              </a:rPr>
              <a:t>Le innovazioni del nuovo sistema europeo dei conti ESA10</a:t>
            </a:r>
            <a:br>
              <a:rPr lang="it-IT" sz="2400" b="1" smtClean="0">
                <a:solidFill>
                  <a:srgbClr val="000099"/>
                </a:solidFill>
              </a:rPr>
            </a:br>
            <a:r>
              <a:rPr lang="it-IT" sz="2000" smtClean="0">
                <a:solidFill>
                  <a:srgbClr val="000099"/>
                </a:solidFill>
              </a:rPr>
              <a:t>riguardano alcuni cambiamenti metodologici, l’inclusione di nuovi strumenti finanziari e un nuovo programma di trasmissione agli organismi internazionali</a:t>
            </a:r>
            <a:r>
              <a:rPr lang="it-IT" sz="2000" smtClean="0"/>
              <a:t/>
            </a:r>
            <a:br>
              <a:rPr lang="it-IT" sz="2000" smtClean="0"/>
            </a:br>
            <a:r>
              <a:rPr lang="it-IT" sz="2800" smtClean="0"/>
              <a:t/>
            </a:r>
            <a:br>
              <a:rPr lang="it-IT" sz="2800" smtClean="0"/>
            </a:br>
            <a:endParaRPr lang="it-IT" sz="2600" smtClean="0"/>
          </a:p>
        </p:txBody>
      </p:sp>
      <p:sp>
        <p:nvSpPr>
          <p:cNvPr id="13315" name="Segnaposto contenuto 2"/>
          <p:cNvSpPr>
            <a:spLocks noGrp="1"/>
          </p:cNvSpPr>
          <p:nvPr>
            <p:ph idx="1"/>
          </p:nvPr>
        </p:nvSpPr>
        <p:spPr>
          <a:xfrm>
            <a:off x="468313" y="1557338"/>
            <a:ext cx="8229600" cy="4389437"/>
          </a:xfrm>
        </p:spPr>
        <p:txBody>
          <a:bodyPr/>
          <a:lstStyle/>
          <a:p>
            <a:r>
              <a:rPr lang="it-IT" sz="2100" dirty="0" smtClean="0">
                <a:solidFill>
                  <a:srgbClr val="C00000"/>
                </a:solidFill>
              </a:rPr>
              <a:t>Ripartizione tra i </a:t>
            </a:r>
            <a:r>
              <a:rPr lang="it-IT" sz="2100" u="sng" dirty="0" smtClean="0">
                <a:solidFill>
                  <a:srgbClr val="C00000"/>
                </a:solidFill>
              </a:rPr>
              <a:t>settori</a:t>
            </a:r>
            <a:r>
              <a:rPr lang="it-IT" sz="2100" dirty="0" smtClean="0">
                <a:solidFill>
                  <a:srgbClr val="C00000"/>
                </a:solidFill>
              </a:rPr>
              <a:t>: le holding «pure», che detengono partecipazioni </a:t>
            </a:r>
            <a:r>
              <a:rPr lang="it-IT" sz="2100" i="1" dirty="0" smtClean="0">
                <a:solidFill>
                  <a:srgbClr val="C00000"/>
                </a:solidFill>
              </a:rPr>
              <a:t>senza esercitare attività di gestione operativa</a:t>
            </a:r>
            <a:r>
              <a:rPr lang="it-IT" sz="2100" dirty="0" smtClean="0">
                <a:solidFill>
                  <a:srgbClr val="C00000"/>
                </a:solidFill>
              </a:rPr>
              <a:t>, saranno classificate tra le società finanziarie. Faranno eccezione le holding «operative» (</a:t>
            </a:r>
            <a:r>
              <a:rPr lang="it-IT" sz="2100" i="1" dirty="0" smtClean="0">
                <a:solidFill>
                  <a:srgbClr val="C00000"/>
                </a:solidFill>
              </a:rPr>
              <a:t>head office)</a:t>
            </a:r>
            <a:r>
              <a:rPr lang="it-IT" sz="2100" dirty="0" smtClean="0">
                <a:solidFill>
                  <a:srgbClr val="C00000"/>
                </a:solidFill>
              </a:rPr>
              <a:t>, che resteranno nel settore delle consociate.</a:t>
            </a:r>
          </a:p>
          <a:p>
            <a:r>
              <a:rPr lang="it-IT" sz="2100" dirty="0" smtClean="0">
                <a:solidFill>
                  <a:srgbClr val="C00000"/>
                </a:solidFill>
              </a:rPr>
              <a:t>Nuovi </a:t>
            </a:r>
            <a:r>
              <a:rPr lang="it-IT" sz="2100" u="sng" dirty="0" smtClean="0">
                <a:solidFill>
                  <a:srgbClr val="C00000"/>
                </a:solidFill>
              </a:rPr>
              <a:t>strumenti finanziari</a:t>
            </a:r>
            <a:r>
              <a:rPr lang="it-IT" sz="2100" dirty="0" smtClean="0">
                <a:solidFill>
                  <a:srgbClr val="C00000"/>
                </a:solidFill>
              </a:rPr>
              <a:t>: </a:t>
            </a:r>
            <a:r>
              <a:rPr lang="it-IT" sz="2100" i="1" dirty="0" smtClean="0">
                <a:solidFill>
                  <a:srgbClr val="C00000"/>
                </a:solidFill>
              </a:rPr>
              <a:t>Diritti dei fondi pensione nei confronti dei gestori dei fondi</a:t>
            </a:r>
            <a:r>
              <a:rPr lang="it-IT" sz="2100" dirty="0" smtClean="0">
                <a:solidFill>
                  <a:srgbClr val="C00000"/>
                </a:solidFill>
              </a:rPr>
              <a:t>; </a:t>
            </a:r>
            <a:r>
              <a:rPr lang="it-IT" sz="2100" i="1" dirty="0" smtClean="0">
                <a:solidFill>
                  <a:srgbClr val="C00000"/>
                </a:solidFill>
              </a:rPr>
              <a:t>Diritti a prestazioni non pensionistiche</a:t>
            </a:r>
            <a:r>
              <a:rPr lang="it-IT" sz="2100" dirty="0" smtClean="0">
                <a:solidFill>
                  <a:srgbClr val="C00000"/>
                </a:solidFill>
              </a:rPr>
              <a:t>; </a:t>
            </a:r>
            <a:r>
              <a:rPr lang="it-IT" sz="2100" i="1" dirty="0" smtClean="0">
                <a:solidFill>
                  <a:srgbClr val="C00000"/>
                </a:solidFill>
              </a:rPr>
              <a:t>Riserve per escussione di garanzie standard</a:t>
            </a:r>
            <a:r>
              <a:rPr lang="it-IT" sz="2100" dirty="0" smtClean="0">
                <a:solidFill>
                  <a:srgbClr val="C00000"/>
                </a:solidFill>
              </a:rPr>
              <a:t>; </a:t>
            </a:r>
            <a:r>
              <a:rPr lang="it-IT" sz="2100" i="1" dirty="0" smtClean="0">
                <a:solidFill>
                  <a:srgbClr val="C00000"/>
                </a:solidFill>
              </a:rPr>
              <a:t>Stock option di dipendenti</a:t>
            </a:r>
            <a:r>
              <a:rPr lang="it-IT" sz="2100" dirty="0" smtClean="0">
                <a:solidFill>
                  <a:srgbClr val="C00000"/>
                </a:solidFill>
              </a:rPr>
              <a:t> (descrizione dettagliata di tali strumenti in: Reg.(UE) N. 549/2013, voci 5.185 - 5.198).</a:t>
            </a:r>
          </a:p>
          <a:p>
            <a:r>
              <a:rPr lang="it-IT" sz="2100" dirty="0" smtClean="0">
                <a:solidFill>
                  <a:srgbClr val="C00000"/>
                </a:solidFill>
              </a:rPr>
              <a:t>Conti per la BCE: maggiore </a:t>
            </a:r>
            <a:r>
              <a:rPr lang="it-IT" sz="2100" u="sng" dirty="0" smtClean="0">
                <a:solidFill>
                  <a:srgbClr val="C00000"/>
                </a:solidFill>
              </a:rPr>
              <a:t>tempestività</a:t>
            </a:r>
            <a:r>
              <a:rPr lang="it-IT" sz="2100" dirty="0" smtClean="0">
                <a:solidFill>
                  <a:srgbClr val="C00000"/>
                </a:solidFill>
              </a:rPr>
              <a:t> di produzione e maggior grado di </a:t>
            </a:r>
            <a:r>
              <a:rPr lang="it-IT" sz="2100" u="sng" dirty="0" smtClean="0">
                <a:solidFill>
                  <a:srgbClr val="C00000"/>
                </a:solidFill>
              </a:rPr>
              <a:t>dettaglio</a:t>
            </a:r>
            <a:r>
              <a:rPr lang="it-IT" sz="2100" dirty="0" smtClean="0">
                <a:solidFill>
                  <a:srgbClr val="C00000"/>
                </a:solidFill>
              </a:rPr>
              <a:t> disponibile, su strumenti e settori (in particolare il settore finanziario).</a:t>
            </a:r>
          </a:p>
        </p:txBody>
      </p:sp>
      <p:sp>
        <p:nvSpPr>
          <p:cNvPr id="1331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474BBE-13D8-4832-8D7E-58906BC3A193}" type="slidenum">
              <a:rPr lang="it-IT" smtClean="0"/>
              <a:pPr eaLnBrk="1" hangingPunct="1"/>
              <a:t>10</a:t>
            </a:fld>
            <a:endParaRPr lang="it-IT" smtClean="0"/>
          </a:p>
        </p:txBody>
      </p:sp>
      <p:sp>
        <p:nvSpPr>
          <p:cNvPr id="13317"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3. Le innovazioni dell’ESA10</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idx="4294967295"/>
          </p:nvPr>
        </p:nvSpPr>
        <p:spPr>
          <a:xfrm>
            <a:off x="468313" y="260350"/>
            <a:ext cx="8229600" cy="1143000"/>
          </a:xfrm>
        </p:spPr>
        <p:txBody>
          <a:bodyPr/>
          <a:lstStyle/>
          <a:p>
            <a:r>
              <a:rPr lang="it-IT" sz="2300" smtClean="0">
                <a:solidFill>
                  <a:srgbClr val="000099"/>
                </a:solidFill>
              </a:rPr>
              <a:t>Il livello di dettaglio già pubblicato in Italia eccede ampiamente quello obbligatorio, e fornisce elementi nazionali aggiuntivi</a:t>
            </a:r>
            <a:r>
              <a:rPr lang="it-IT" sz="2200" smtClean="0">
                <a:solidFill>
                  <a:srgbClr val="000099"/>
                </a:solidFill>
              </a:rPr>
              <a:t>    </a:t>
            </a:r>
          </a:p>
        </p:txBody>
      </p:sp>
      <p:sp>
        <p:nvSpPr>
          <p:cNvPr id="14339" name="Segnaposto numero diapositiva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3868925-0CE8-4451-A4E0-DAFDAA51CEDD}" type="slidenum">
              <a:rPr lang="it-IT" sz="1400"/>
              <a:pPr algn="r" eaLnBrk="1" hangingPunct="1"/>
              <a:t>11</a:t>
            </a:fld>
            <a:endParaRPr lang="it-IT" sz="140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1862" t="13022" r="20518" b="13324"/>
          <a:stretch>
            <a:fillRect/>
          </a:stretch>
        </p:blipFill>
        <p:spPr bwMode="auto">
          <a:xfrm>
            <a:off x="107950" y="1484313"/>
            <a:ext cx="8208963"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ccia circolare a sinistra 4"/>
          <p:cNvSpPr/>
          <p:nvPr/>
        </p:nvSpPr>
        <p:spPr>
          <a:xfrm>
            <a:off x="2195513" y="5013325"/>
            <a:ext cx="1008062" cy="10795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7" name="Ovale 6"/>
          <p:cNvSpPr/>
          <p:nvPr/>
        </p:nvSpPr>
        <p:spPr>
          <a:xfrm>
            <a:off x="107950" y="5300663"/>
            <a:ext cx="2087563" cy="252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343"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4. Valutazione dei principali effetti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idx="4294967295"/>
          </p:nvPr>
        </p:nvSpPr>
        <p:spPr>
          <a:xfrm>
            <a:off x="179388" y="765175"/>
            <a:ext cx="9145587" cy="1143000"/>
          </a:xfrm>
        </p:spPr>
        <p:txBody>
          <a:bodyPr/>
          <a:lstStyle/>
          <a:p>
            <a:r>
              <a:rPr lang="it-IT" sz="2400" b="1" smtClean="0">
                <a:solidFill>
                  <a:srgbClr val="000099"/>
                </a:solidFill>
              </a:rPr>
              <a:t>Per l’Italia, non ci sono conseguenze di particolare rilievo, in ciascuno degli utilizzi principali dei conti finanziari.</a:t>
            </a:r>
            <a:br>
              <a:rPr lang="it-IT" sz="2400" b="1" smtClean="0">
                <a:solidFill>
                  <a:srgbClr val="000099"/>
                </a:solidFill>
              </a:rPr>
            </a:br>
            <a:r>
              <a:rPr lang="it-IT" sz="2000" smtClean="0"/>
              <a:t/>
            </a:r>
            <a:br>
              <a:rPr lang="it-IT" sz="2000" smtClean="0"/>
            </a:br>
            <a:r>
              <a:rPr lang="it-IT" sz="2800" smtClean="0"/>
              <a:t/>
            </a:r>
            <a:br>
              <a:rPr lang="it-IT" sz="2800" smtClean="0"/>
            </a:br>
            <a:endParaRPr lang="it-IT" sz="2600" smtClean="0"/>
          </a:p>
        </p:txBody>
      </p:sp>
      <p:sp>
        <p:nvSpPr>
          <p:cNvPr id="15363" name="Segnaposto contenuto 2"/>
          <p:cNvSpPr>
            <a:spLocks noGrp="1"/>
          </p:cNvSpPr>
          <p:nvPr>
            <p:ph idx="4294967295"/>
          </p:nvPr>
        </p:nvSpPr>
        <p:spPr>
          <a:xfrm>
            <a:off x="468313" y="1196975"/>
            <a:ext cx="8229600" cy="4389438"/>
          </a:xfrm>
        </p:spPr>
        <p:txBody>
          <a:bodyPr/>
          <a:lstStyle/>
          <a:p>
            <a:r>
              <a:rPr lang="it-IT" sz="2300" smtClean="0">
                <a:solidFill>
                  <a:srgbClr val="C00000"/>
                </a:solidFill>
              </a:rPr>
              <a:t>Per i nuovi </a:t>
            </a:r>
            <a:r>
              <a:rPr lang="it-IT" sz="2300" b="1" smtClean="0">
                <a:solidFill>
                  <a:srgbClr val="C00000"/>
                </a:solidFill>
              </a:rPr>
              <a:t>strumenti</a:t>
            </a:r>
            <a:r>
              <a:rPr lang="it-IT" sz="2300" smtClean="0">
                <a:solidFill>
                  <a:srgbClr val="C00000"/>
                </a:solidFill>
              </a:rPr>
              <a:t> finanziari: I </a:t>
            </a:r>
            <a:r>
              <a:rPr lang="it-IT" sz="2300" i="1" smtClean="0">
                <a:solidFill>
                  <a:srgbClr val="C00000"/>
                </a:solidFill>
              </a:rPr>
              <a:t>Diritti dei fondi pensione nei confronti dei gestori dei fondi</a:t>
            </a:r>
            <a:r>
              <a:rPr lang="it-IT" sz="2300" smtClean="0">
                <a:solidFill>
                  <a:srgbClr val="C00000"/>
                </a:solidFill>
              </a:rPr>
              <a:t>, così come i </a:t>
            </a:r>
            <a:r>
              <a:rPr lang="it-IT" sz="2300" i="1" smtClean="0">
                <a:solidFill>
                  <a:srgbClr val="C00000"/>
                </a:solidFill>
              </a:rPr>
              <a:t>Diritti a prestazioni non pensionistiche</a:t>
            </a:r>
            <a:r>
              <a:rPr lang="it-IT" sz="2300" smtClean="0">
                <a:solidFill>
                  <a:srgbClr val="C00000"/>
                </a:solidFill>
              </a:rPr>
              <a:t>, non sono rilevanti. Le </a:t>
            </a:r>
            <a:r>
              <a:rPr lang="it-IT" sz="2300" i="1" smtClean="0">
                <a:solidFill>
                  <a:srgbClr val="C00000"/>
                </a:solidFill>
              </a:rPr>
              <a:t>stock option di dipendenti</a:t>
            </a:r>
            <a:r>
              <a:rPr lang="it-IT" sz="2300" smtClean="0">
                <a:solidFill>
                  <a:srgbClr val="C00000"/>
                </a:solidFill>
              </a:rPr>
              <a:t> esistono, ma gli importi finora misurati sono minimi. Le </a:t>
            </a:r>
            <a:r>
              <a:rPr lang="it-IT" sz="2300" i="1" smtClean="0">
                <a:solidFill>
                  <a:srgbClr val="C00000"/>
                </a:solidFill>
              </a:rPr>
              <a:t>Riserve per escussione di garanzie standard</a:t>
            </a:r>
            <a:r>
              <a:rPr lang="it-IT" sz="2300" smtClean="0">
                <a:solidFill>
                  <a:srgbClr val="C00000"/>
                </a:solidFill>
              </a:rPr>
              <a:t> riguardano solo operazioni condotte dalle Amministrazioni pubbliche, per importi modesti.</a:t>
            </a:r>
          </a:p>
          <a:p>
            <a:endParaRPr lang="it-IT" sz="2300" smtClean="0">
              <a:solidFill>
                <a:srgbClr val="C00000"/>
              </a:solidFill>
            </a:endParaRPr>
          </a:p>
          <a:p>
            <a:r>
              <a:rPr lang="it-IT" sz="2300" smtClean="0">
                <a:solidFill>
                  <a:srgbClr val="C00000"/>
                </a:solidFill>
              </a:rPr>
              <a:t>Per la </a:t>
            </a:r>
            <a:r>
              <a:rPr lang="it-IT" sz="2300" b="1" smtClean="0">
                <a:solidFill>
                  <a:srgbClr val="C00000"/>
                </a:solidFill>
              </a:rPr>
              <a:t>ripartizione settoriale</a:t>
            </a:r>
            <a:r>
              <a:rPr lang="it-IT" sz="2300" smtClean="0">
                <a:solidFill>
                  <a:srgbClr val="C00000"/>
                </a:solidFill>
              </a:rPr>
              <a:t>, l’Italia già pubblica una partizione del settore finanziario più dettagliata di quella prevista dalla normativa della BCE.</a:t>
            </a:r>
          </a:p>
          <a:p>
            <a:pPr>
              <a:buFontTx/>
              <a:buNone/>
            </a:pPr>
            <a:r>
              <a:rPr lang="it-IT" sz="2300" smtClean="0">
                <a:solidFill>
                  <a:srgbClr val="C00000"/>
                </a:solidFill>
              </a:rPr>
              <a:t> </a:t>
            </a:r>
          </a:p>
          <a:p>
            <a:r>
              <a:rPr lang="it-IT" sz="2300" smtClean="0">
                <a:solidFill>
                  <a:srgbClr val="C00000"/>
                </a:solidFill>
              </a:rPr>
              <a:t>Considerazioni simili valgono per la partizione degli </a:t>
            </a:r>
            <a:r>
              <a:rPr lang="it-IT" sz="2300" b="1" smtClean="0">
                <a:solidFill>
                  <a:srgbClr val="C00000"/>
                </a:solidFill>
              </a:rPr>
              <a:t>strumenti finanziari già esistenti</a:t>
            </a:r>
            <a:r>
              <a:rPr lang="it-IT" sz="2300" smtClean="0">
                <a:solidFill>
                  <a:srgbClr val="C00000"/>
                </a:solidFill>
              </a:rPr>
              <a:t>…</a:t>
            </a:r>
          </a:p>
        </p:txBody>
      </p:sp>
      <p:sp>
        <p:nvSpPr>
          <p:cNvPr id="15364" name="Segnaposto numero diapositiva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55B7406-73E6-497D-B0CB-2A6A6ACC97F4}" type="slidenum">
              <a:rPr lang="it-IT" sz="1400"/>
              <a:pPr algn="r" eaLnBrk="1" hangingPunct="1"/>
              <a:t>12</a:t>
            </a:fld>
            <a:endParaRPr lang="it-IT" sz="1400"/>
          </a:p>
        </p:txBody>
      </p:sp>
      <p:sp>
        <p:nvSpPr>
          <p:cNvPr id="15365"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4. Valutazione dei principali effetti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idx="4294967295"/>
          </p:nvPr>
        </p:nvSpPr>
        <p:spPr>
          <a:xfrm>
            <a:off x="179388" y="765175"/>
            <a:ext cx="9145587" cy="1143000"/>
          </a:xfrm>
        </p:spPr>
        <p:txBody>
          <a:bodyPr/>
          <a:lstStyle/>
          <a:p>
            <a:r>
              <a:rPr lang="it-IT" sz="2600" b="1" dirty="0" smtClean="0">
                <a:solidFill>
                  <a:srgbClr val="000099"/>
                </a:solidFill>
              </a:rPr>
              <a:t>Fa eccezione la nuova regola sulla classificazione delle </a:t>
            </a:r>
            <a:r>
              <a:rPr lang="it-IT" sz="2600" b="1" u="sng" dirty="0" smtClean="0">
                <a:solidFill>
                  <a:srgbClr val="000099"/>
                </a:solidFill>
              </a:rPr>
              <a:t>holding</a:t>
            </a:r>
            <a:r>
              <a:rPr lang="it-IT" sz="2600" b="1" dirty="0" smtClean="0">
                <a:solidFill>
                  <a:srgbClr val="000099"/>
                </a:solidFill>
              </a:rPr>
              <a:t>, che avrà effetti sulla misura del </a:t>
            </a:r>
            <a:r>
              <a:rPr lang="it-IT" sz="2600" b="1" u="sng" dirty="0" smtClean="0">
                <a:solidFill>
                  <a:srgbClr val="000099"/>
                </a:solidFill>
              </a:rPr>
              <a:t>debito privato</a:t>
            </a:r>
            <a:r>
              <a:rPr lang="it-IT" sz="2400" b="1" dirty="0" smtClean="0">
                <a:solidFill>
                  <a:srgbClr val="000099"/>
                </a:solidFill>
              </a:rPr>
              <a:t>.</a:t>
            </a:r>
            <a:br>
              <a:rPr lang="it-IT" sz="2400" b="1" dirty="0" smtClean="0">
                <a:solidFill>
                  <a:srgbClr val="000099"/>
                </a:solidFill>
              </a:rPr>
            </a:br>
            <a:r>
              <a:rPr lang="it-IT" sz="2000" dirty="0" smtClean="0"/>
              <a:t/>
            </a:r>
            <a:br>
              <a:rPr lang="it-IT" sz="2000" dirty="0" smtClean="0"/>
            </a:br>
            <a:r>
              <a:rPr lang="it-IT" sz="2800" dirty="0" smtClean="0"/>
              <a:t/>
            </a:r>
            <a:br>
              <a:rPr lang="it-IT" sz="2800" dirty="0" smtClean="0"/>
            </a:br>
            <a:endParaRPr lang="it-IT" sz="2600" dirty="0" smtClean="0"/>
          </a:p>
        </p:txBody>
      </p:sp>
      <p:sp>
        <p:nvSpPr>
          <p:cNvPr id="16387" name="Segnaposto contenuto 2"/>
          <p:cNvSpPr>
            <a:spLocks noGrp="1"/>
          </p:cNvSpPr>
          <p:nvPr>
            <p:ph idx="4294967295"/>
          </p:nvPr>
        </p:nvSpPr>
        <p:spPr>
          <a:xfrm>
            <a:off x="-107950" y="1196975"/>
            <a:ext cx="8877300" cy="2016125"/>
          </a:xfrm>
        </p:spPr>
        <p:txBody>
          <a:bodyPr/>
          <a:lstStyle/>
          <a:p>
            <a:pPr>
              <a:buFontTx/>
              <a:buNone/>
            </a:pPr>
            <a:r>
              <a:rPr lang="it-IT" sz="2100" dirty="0" smtClean="0">
                <a:solidFill>
                  <a:srgbClr val="C00000"/>
                </a:solidFill>
              </a:rPr>
              <a:t>	Secondo le attuali stime, il debito del settore non finanziario (privato) </a:t>
            </a:r>
            <a:r>
              <a:rPr lang="it-IT" sz="2100" u="sng" dirty="0" smtClean="0">
                <a:solidFill>
                  <a:srgbClr val="C00000"/>
                </a:solidFill>
              </a:rPr>
              <a:t>potrebbe ridursi</a:t>
            </a:r>
            <a:r>
              <a:rPr lang="it-IT" sz="2100" dirty="0" smtClean="0">
                <a:solidFill>
                  <a:srgbClr val="C00000"/>
                </a:solidFill>
              </a:rPr>
              <a:t> per un ordine di grandezza di </a:t>
            </a:r>
            <a:r>
              <a:rPr lang="it-IT" sz="2100" u="sng" dirty="0" smtClean="0">
                <a:solidFill>
                  <a:srgbClr val="C00000"/>
                </a:solidFill>
              </a:rPr>
              <a:t>9 miliardi</a:t>
            </a:r>
            <a:r>
              <a:rPr lang="it-IT" sz="2100" dirty="0" smtClean="0">
                <a:solidFill>
                  <a:srgbClr val="C00000"/>
                </a:solidFill>
              </a:rPr>
              <a:t>.  L’effetto non è trascurabile; ma l’indicatore MIP sul debito privato, che è espresso in percentuale del PIL, si scosterebbe molto poco dal livello attuale. </a:t>
            </a:r>
            <a:r>
              <a:rPr lang="it-IT" sz="2100" u="sng" dirty="0" smtClean="0">
                <a:solidFill>
                  <a:srgbClr val="C00000"/>
                </a:solidFill>
              </a:rPr>
              <a:t>Il debito di famiglie e imprese italiane rimarrà ben al di sotto della media dell’eurozona</a:t>
            </a:r>
            <a:r>
              <a:rPr lang="it-IT" sz="2100" dirty="0" smtClean="0">
                <a:solidFill>
                  <a:srgbClr val="C00000"/>
                </a:solidFill>
              </a:rPr>
              <a:t>.</a:t>
            </a:r>
          </a:p>
        </p:txBody>
      </p:sp>
      <p:sp>
        <p:nvSpPr>
          <p:cNvPr id="16388" name="Segnaposto numero diapositiva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C0D8595-8035-4489-87C2-87615482878A}" type="slidenum">
              <a:rPr lang="it-IT" sz="1400"/>
              <a:pPr algn="r" eaLnBrk="1" hangingPunct="1"/>
              <a:t>13</a:t>
            </a:fld>
            <a:endParaRPr lang="it-IT" sz="1400"/>
          </a:p>
        </p:txBody>
      </p:sp>
      <p:sp>
        <p:nvSpPr>
          <p:cNvPr id="16389" name="Titolo 1"/>
          <p:cNvSpPr>
            <a:spLocks/>
          </p:cNvSpPr>
          <p:nvPr/>
        </p:nvSpPr>
        <p:spPr bwMode="auto">
          <a:xfrm>
            <a:off x="0" y="3356992"/>
            <a:ext cx="9145588" cy="171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it-IT" sz="2600" b="1" dirty="0">
                <a:solidFill>
                  <a:srgbClr val="000099"/>
                </a:solidFill>
              </a:rPr>
              <a:t>L’effetto principale dei nuovi standard riguarda l’acquisizione di dati confrontabili </a:t>
            </a:r>
            <a:r>
              <a:rPr lang="it-IT" sz="2600" b="1" u="sng" dirty="0">
                <a:solidFill>
                  <a:srgbClr val="000099"/>
                </a:solidFill>
              </a:rPr>
              <a:t>per gli altri paesi</a:t>
            </a:r>
            <a:r>
              <a:rPr lang="it-IT" sz="2600" b="1" dirty="0">
                <a:solidFill>
                  <a:srgbClr val="000099"/>
                </a:solidFill>
              </a:rPr>
              <a:t>.</a:t>
            </a:r>
            <a:r>
              <a:rPr lang="it-IT" sz="2400" b="1" dirty="0">
                <a:solidFill>
                  <a:srgbClr val="000099"/>
                </a:solidFill>
              </a:rPr>
              <a:t/>
            </a:r>
            <a:br>
              <a:rPr lang="it-IT" sz="2400" b="1" dirty="0">
                <a:solidFill>
                  <a:srgbClr val="000099"/>
                </a:solidFill>
              </a:rPr>
            </a:br>
            <a:r>
              <a:rPr lang="it-IT" sz="2000" dirty="0">
                <a:solidFill>
                  <a:schemeClr val="tx2"/>
                </a:solidFill>
              </a:rPr>
              <a:t/>
            </a:r>
            <a:br>
              <a:rPr lang="it-IT" sz="2000" dirty="0">
                <a:solidFill>
                  <a:schemeClr val="tx2"/>
                </a:solidFill>
              </a:rPr>
            </a:br>
            <a:r>
              <a:rPr lang="it-IT" sz="2800" dirty="0">
                <a:solidFill>
                  <a:schemeClr val="tx2"/>
                </a:solidFill>
              </a:rPr>
              <a:t/>
            </a:r>
            <a:br>
              <a:rPr lang="it-IT" sz="2800" dirty="0">
                <a:solidFill>
                  <a:schemeClr val="tx2"/>
                </a:solidFill>
              </a:rPr>
            </a:br>
            <a:endParaRPr lang="it-IT" sz="2600" dirty="0">
              <a:solidFill>
                <a:schemeClr val="tx2"/>
              </a:solidFill>
            </a:endParaRPr>
          </a:p>
        </p:txBody>
      </p:sp>
      <p:sp>
        <p:nvSpPr>
          <p:cNvPr id="16390" name="Segnaposto contenuto 2"/>
          <p:cNvSpPr>
            <a:spLocks/>
          </p:cNvSpPr>
          <p:nvPr/>
        </p:nvSpPr>
        <p:spPr bwMode="auto">
          <a:xfrm>
            <a:off x="-36513" y="4077073"/>
            <a:ext cx="8805863" cy="237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it-IT" sz="2100" dirty="0">
                <a:solidFill>
                  <a:srgbClr val="C00000"/>
                </a:solidFill>
              </a:rPr>
              <a:t>	Per la maggior parte dei paesi della UE, </a:t>
            </a:r>
            <a:r>
              <a:rPr lang="it-IT" sz="2100" dirty="0" smtClean="0">
                <a:solidFill>
                  <a:srgbClr val="C00000"/>
                </a:solidFill>
              </a:rPr>
              <a:t>a differenza dell’Italia, i </a:t>
            </a:r>
            <a:r>
              <a:rPr lang="it-IT" sz="2100" dirty="0">
                <a:solidFill>
                  <a:srgbClr val="C00000"/>
                </a:solidFill>
              </a:rPr>
              <a:t>conti finanziari non consentono di distinguere all’interno degli strumenti finanziari detenuti dai settori. Non si può verificare, per es., l’evoluzione della quota di obbligazioni bancarie rispetto ai titoli di Stato detenuti dalle famiglie.  Con i nuovi standard, la situazione migliorerà notevolmente, con disponibilità di dati «</a:t>
            </a:r>
            <a:r>
              <a:rPr lang="it-IT" sz="2100" dirty="0" err="1">
                <a:solidFill>
                  <a:srgbClr val="C00000"/>
                </a:solidFill>
              </a:rPr>
              <a:t>who</a:t>
            </a:r>
            <a:r>
              <a:rPr lang="it-IT" sz="2100" dirty="0">
                <a:solidFill>
                  <a:srgbClr val="C00000"/>
                </a:solidFill>
              </a:rPr>
              <a:t>-to-</a:t>
            </a:r>
            <a:r>
              <a:rPr lang="it-IT" sz="2100" dirty="0" err="1">
                <a:solidFill>
                  <a:srgbClr val="C00000"/>
                </a:solidFill>
              </a:rPr>
              <a:t>whom</a:t>
            </a:r>
            <a:r>
              <a:rPr lang="it-IT" sz="2100" dirty="0">
                <a:solidFill>
                  <a:srgbClr val="C00000"/>
                </a:solidFill>
              </a:rPr>
              <a:t>» anche per gli altri paesi.</a:t>
            </a:r>
          </a:p>
        </p:txBody>
      </p:sp>
      <p:sp>
        <p:nvSpPr>
          <p:cNvPr id="16391"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4. Valutazione dei principali effetti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59CC71-C2CD-4FA6-9BBF-DA192DFD0A9A}" type="slidenum">
              <a:rPr lang="it-IT" smtClean="0"/>
              <a:pPr eaLnBrk="1" hangingPunct="1"/>
              <a:t>2</a:t>
            </a:fld>
            <a:endParaRPr lang="it-IT" smtClean="0"/>
          </a:p>
        </p:txBody>
      </p:sp>
      <p:sp>
        <p:nvSpPr>
          <p:cNvPr id="5123" name="Segnaposto numero diapositiva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9F3E095-28FE-4432-9868-890EB2A84DA9}" type="slidenum">
              <a:rPr lang="it-IT" sz="1400"/>
              <a:pPr algn="r" eaLnBrk="1" hangingPunct="1"/>
              <a:t>2</a:t>
            </a:fld>
            <a:endParaRPr lang="it-IT" sz="1400"/>
          </a:p>
        </p:txBody>
      </p:sp>
      <p:sp>
        <p:nvSpPr>
          <p:cNvPr id="5124" name="Line 3"/>
          <p:cNvSpPr>
            <a:spLocks noChangeShapeType="1"/>
          </p:cNvSpPr>
          <p:nvPr/>
        </p:nvSpPr>
        <p:spPr bwMode="auto">
          <a:xfrm flipH="1" flipV="1">
            <a:off x="2565400" y="4405313"/>
            <a:ext cx="45720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125" name="Line 4"/>
          <p:cNvSpPr>
            <a:spLocks noChangeShapeType="1"/>
          </p:cNvSpPr>
          <p:nvPr/>
        </p:nvSpPr>
        <p:spPr bwMode="auto">
          <a:xfrm flipH="1">
            <a:off x="5842000" y="2881313"/>
            <a:ext cx="30480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126" name="Text Box 6"/>
          <p:cNvSpPr txBox="1">
            <a:spLocks noChangeArrowheads="1"/>
          </p:cNvSpPr>
          <p:nvPr/>
        </p:nvSpPr>
        <p:spPr bwMode="auto">
          <a:xfrm>
            <a:off x="7596188" y="0"/>
            <a:ext cx="1223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i="1">
                <a:solidFill>
                  <a:srgbClr val="EAEAEA"/>
                </a:solidFill>
              </a:rPr>
              <a:t>Outline</a:t>
            </a:r>
            <a:endParaRPr lang="it-IT" i="1">
              <a:solidFill>
                <a:srgbClr val="EAEAEA"/>
              </a:solidFill>
            </a:endParaRPr>
          </a:p>
        </p:txBody>
      </p:sp>
      <p:sp>
        <p:nvSpPr>
          <p:cNvPr id="5127" name="Rectangle 8"/>
          <p:cNvSpPr>
            <a:spLocks noChangeArrowheads="1"/>
          </p:cNvSpPr>
          <p:nvPr/>
        </p:nvSpPr>
        <p:spPr bwMode="auto">
          <a:xfrm>
            <a:off x="755650" y="836613"/>
            <a:ext cx="86407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FontTx/>
              <a:buAutoNum type="arabicPeriod"/>
            </a:pPr>
            <a:endParaRPr lang="en-US" sz="2200"/>
          </a:p>
          <a:p>
            <a:pPr marL="533400" indent="-533400">
              <a:spcBef>
                <a:spcPct val="20000"/>
              </a:spcBef>
              <a:buFontTx/>
              <a:buAutoNum type="arabicPeriod"/>
            </a:pPr>
            <a:endParaRPr lang="en-US" sz="800" b="1"/>
          </a:p>
          <a:p>
            <a:pPr marL="533400" indent="-533400">
              <a:spcBef>
                <a:spcPct val="20000"/>
              </a:spcBef>
              <a:buFontTx/>
              <a:buAutoNum type="arabicPeriod"/>
            </a:pPr>
            <a:r>
              <a:rPr lang="en-US" sz="2400"/>
              <a:t>Lo schema contabile dei conti finanziari</a:t>
            </a:r>
          </a:p>
          <a:p>
            <a:pPr marL="533400" indent="-533400">
              <a:spcBef>
                <a:spcPct val="20000"/>
              </a:spcBef>
              <a:buFontTx/>
              <a:buAutoNum type="arabicPeriod"/>
            </a:pPr>
            <a:endParaRPr lang="en-US" sz="2400"/>
          </a:p>
          <a:p>
            <a:pPr marL="533400" indent="-533400">
              <a:spcBef>
                <a:spcPct val="20000"/>
              </a:spcBef>
              <a:buFontTx/>
              <a:buAutoNum type="arabicPeriod"/>
            </a:pPr>
            <a:r>
              <a:rPr lang="en-US" sz="2400"/>
              <a:t>Finalità, utilizzi e relazione con le altre statistiche</a:t>
            </a:r>
          </a:p>
          <a:p>
            <a:pPr marL="533400" indent="-533400">
              <a:spcBef>
                <a:spcPct val="20000"/>
              </a:spcBef>
              <a:buFontTx/>
              <a:buAutoNum type="arabicPeriod"/>
            </a:pPr>
            <a:endParaRPr lang="en-US" sz="2400"/>
          </a:p>
          <a:p>
            <a:pPr marL="533400" indent="-533400">
              <a:spcBef>
                <a:spcPct val="20000"/>
              </a:spcBef>
              <a:buFontTx/>
              <a:buAutoNum type="arabicPeriod"/>
            </a:pPr>
            <a:r>
              <a:rPr lang="en-US" sz="2400"/>
              <a:t>Le innovazioni dell’ESA10</a:t>
            </a:r>
          </a:p>
          <a:p>
            <a:pPr marL="533400" indent="-533400">
              <a:spcBef>
                <a:spcPct val="20000"/>
              </a:spcBef>
              <a:buFontTx/>
              <a:buAutoNum type="arabicPeriod"/>
            </a:pPr>
            <a:endParaRPr lang="en-US" sz="2400"/>
          </a:p>
          <a:p>
            <a:pPr marL="533400" indent="-533400">
              <a:spcBef>
                <a:spcPct val="20000"/>
              </a:spcBef>
              <a:buFontTx/>
              <a:buAutoNum type="arabicPeriod"/>
            </a:pPr>
            <a:r>
              <a:rPr lang="en-US" sz="2400"/>
              <a:t>Valutazione dei principali effetti </a:t>
            </a:r>
          </a:p>
          <a:p>
            <a:pPr marL="533400" indent="-533400">
              <a:spcBef>
                <a:spcPct val="20000"/>
              </a:spcBef>
              <a:buFontTx/>
              <a:buAutoNum type="arabicPeriod"/>
            </a:pPr>
            <a:endParaRPr lang="en-US" sz="2400"/>
          </a:p>
          <a:p>
            <a:pPr marL="533400" indent="-533400">
              <a:spcBef>
                <a:spcPct val="20000"/>
              </a:spcBef>
            </a:pPr>
            <a:endParaRPr lang="en-US" sz="2400"/>
          </a:p>
          <a:p>
            <a:pPr marL="533400" indent="-533400">
              <a:spcBef>
                <a:spcPct val="20000"/>
              </a:spcBef>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F4074A-FB67-478B-859C-61729C92A219}" type="slidenum">
              <a:rPr lang="it-IT" smtClean="0"/>
              <a:pPr eaLnBrk="1" hangingPunct="1"/>
              <a:t>3</a:t>
            </a:fld>
            <a:endParaRPr lang="it-IT" smtClean="0"/>
          </a:p>
        </p:txBody>
      </p:sp>
      <p:sp>
        <p:nvSpPr>
          <p:cNvPr id="6147" name="Rectangle 8"/>
          <p:cNvSpPr>
            <a:spLocks noGrp="1" noChangeArrowheads="1"/>
          </p:cNvSpPr>
          <p:nvPr>
            <p:ph idx="1"/>
          </p:nvPr>
        </p:nvSpPr>
        <p:spPr>
          <a:xfrm>
            <a:off x="539750" y="692150"/>
            <a:ext cx="8229600" cy="4389438"/>
          </a:xfrm>
        </p:spPr>
        <p:txBody>
          <a:bodyPr/>
          <a:lstStyle/>
          <a:p>
            <a:pPr marL="341313" indent="-341313" algn="just" defTabSz="449263">
              <a:lnSpc>
                <a:spcPct val="90000"/>
              </a:lnSpc>
              <a:spcBef>
                <a:spcPts val="800"/>
              </a:spcBef>
              <a:buClr>
                <a:schemeClr val="tx1"/>
              </a:buClr>
              <a:buSzPct val="70000"/>
              <a:buFontTx/>
              <a:buChar char="o"/>
            </a:pPr>
            <a:r>
              <a:rPr lang="it-IT" sz="2200" smtClean="0"/>
              <a:t>I </a:t>
            </a:r>
            <a:r>
              <a:rPr lang="it-IT" sz="2200" b="1" smtClean="0"/>
              <a:t>conti finanziari</a:t>
            </a:r>
            <a:r>
              <a:rPr lang="it-IT" sz="2200" smtClean="0"/>
              <a:t> presentano attività e passività finanziarie per </a:t>
            </a:r>
            <a:r>
              <a:rPr lang="it-IT" sz="2200" b="1" smtClean="0"/>
              <a:t>tutti i settori</a:t>
            </a:r>
            <a:r>
              <a:rPr lang="it-IT" sz="2200" smtClean="0"/>
              <a:t> istituzionali dell’economia (famiglie, imprese, settore pubblico, società finanziarie ed estero)</a:t>
            </a:r>
          </a:p>
          <a:p>
            <a:pPr marL="341313" indent="-341313" algn="just" defTabSz="449263">
              <a:lnSpc>
                <a:spcPct val="90000"/>
              </a:lnSpc>
              <a:spcBef>
                <a:spcPts val="800"/>
              </a:spcBef>
              <a:buClr>
                <a:schemeClr val="tx1"/>
              </a:buClr>
              <a:buSzPct val="70000"/>
              <a:buFontTx/>
              <a:buChar char="o"/>
            </a:pPr>
            <a:endParaRPr lang="it-IT" sz="2200" smtClean="0"/>
          </a:p>
          <a:p>
            <a:pPr marL="341313" indent="-341313" algn="just" defTabSz="449263">
              <a:lnSpc>
                <a:spcPct val="90000"/>
              </a:lnSpc>
              <a:spcBef>
                <a:spcPts val="800"/>
              </a:spcBef>
              <a:buClr>
                <a:schemeClr val="tx1"/>
              </a:buClr>
              <a:buSzPct val="70000"/>
              <a:buFontTx/>
              <a:buChar char="o"/>
            </a:pPr>
            <a:r>
              <a:rPr lang="it-IT" sz="2200" smtClean="0"/>
              <a:t>E’ uno schema contabile utile per l’analisi economica, lo studio dell’evoluzione del sistema finanziario, le decisioni di politica monetaria</a:t>
            </a:r>
          </a:p>
          <a:p>
            <a:pPr marL="341313" indent="-341313" algn="just" defTabSz="449263">
              <a:lnSpc>
                <a:spcPct val="90000"/>
              </a:lnSpc>
              <a:spcBef>
                <a:spcPts val="800"/>
              </a:spcBef>
              <a:buClr>
                <a:schemeClr val="tx1"/>
              </a:buClr>
              <a:buSzPct val="70000"/>
              <a:buFontTx/>
              <a:buChar char="o"/>
            </a:pPr>
            <a:endParaRPr lang="it-IT" sz="2200" smtClean="0"/>
          </a:p>
          <a:p>
            <a:pPr marL="341313" indent="-341313" algn="just" defTabSz="449263">
              <a:lnSpc>
                <a:spcPct val="90000"/>
              </a:lnSpc>
              <a:spcBef>
                <a:spcPts val="800"/>
              </a:spcBef>
              <a:buClr>
                <a:schemeClr val="tx1"/>
              </a:buClr>
              <a:buSzPct val="70000"/>
              <a:buFontTx/>
              <a:buChar char="o"/>
            </a:pPr>
            <a:r>
              <a:rPr lang="it-IT" sz="2200" smtClean="0"/>
              <a:t>Le attività e le passività riportano gli </a:t>
            </a:r>
            <a:r>
              <a:rPr lang="it-IT" sz="2200" b="1" smtClean="0"/>
              <a:t>strumenti finanziari</a:t>
            </a:r>
            <a:r>
              <a:rPr lang="it-IT" sz="2200" smtClean="0"/>
              <a:t> detenuti ed emessi dai settori, ordinati in senso decrescente di liquidità</a:t>
            </a:r>
          </a:p>
          <a:p>
            <a:pPr marL="341313" indent="-341313" algn="just" defTabSz="449263">
              <a:lnSpc>
                <a:spcPct val="90000"/>
              </a:lnSpc>
              <a:spcBef>
                <a:spcPts val="800"/>
              </a:spcBef>
              <a:buClr>
                <a:schemeClr val="tx1"/>
              </a:buClr>
              <a:buSzPct val="70000"/>
              <a:buFontTx/>
              <a:buChar char="o"/>
            </a:pPr>
            <a:endParaRPr lang="it-IT" sz="2200" smtClean="0"/>
          </a:p>
          <a:p>
            <a:pPr marL="341313" indent="-341313" algn="just" defTabSz="449263">
              <a:lnSpc>
                <a:spcPct val="90000"/>
              </a:lnSpc>
              <a:spcBef>
                <a:spcPts val="800"/>
              </a:spcBef>
              <a:buClr>
                <a:schemeClr val="tx1"/>
              </a:buClr>
              <a:buSzPct val="70000"/>
              <a:buFontTx/>
              <a:buChar char="o"/>
            </a:pPr>
            <a:r>
              <a:rPr lang="it-IT" sz="2200" smtClean="0"/>
              <a:t>I dati di flusso sono più adatti a identificare elementi congiunturali e squilibri temporanei. I dati di stock consentono analisi strutturali: per es. il confronto sulla struttura finanziaria tra paesi, o sullo stesso paese considerato in tempi diversi.</a:t>
            </a:r>
          </a:p>
          <a:p>
            <a:pPr marL="341313" indent="-341313" defTabSz="449263"/>
            <a:endParaRPr lang="it-IT" sz="2200" smtClean="0"/>
          </a:p>
          <a:p>
            <a:pPr marL="341313" indent="-341313" defTabSz="449263"/>
            <a:endParaRPr lang="it-IT" sz="2200" smtClean="0">
              <a:latin typeface="Calibri" pitchFamily="34" charset="0"/>
            </a:endParaRPr>
          </a:p>
        </p:txBody>
      </p:sp>
      <p:sp>
        <p:nvSpPr>
          <p:cNvPr id="6148"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1. Lo schema contabile dei conti finanziari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468313" y="188913"/>
            <a:ext cx="8229600" cy="1143000"/>
          </a:xfrm>
        </p:spPr>
        <p:txBody>
          <a:bodyPr/>
          <a:lstStyle/>
          <a:p>
            <a:r>
              <a:rPr lang="it-IT" sz="2400" smtClean="0"/>
              <a:t>I conti finanziari dell’Italia</a:t>
            </a:r>
          </a:p>
        </p:txBody>
      </p:sp>
      <p:sp>
        <p:nvSpPr>
          <p:cNvPr id="717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E198BD-A986-4755-BDE5-82A2B15A73DF}" type="slidenum">
              <a:rPr lang="it-IT" smtClean="0"/>
              <a:pPr eaLnBrk="1" hangingPunct="1"/>
              <a:t>4</a:t>
            </a:fld>
            <a:endParaRPr lang="it-IT" smtClean="0"/>
          </a:p>
        </p:txBody>
      </p:sp>
      <p:pic>
        <p:nvPicPr>
          <p:cNvPr id="717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9750" y="1125538"/>
            <a:ext cx="8424863" cy="4967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1. Lo schema contabile dei conti finanziari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idx="4294967295"/>
          </p:nvPr>
        </p:nvSpPr>
        <p:spPr>
          <a:xfrm>
            <a:off x="468313" y="188913"/>
            <a:ext cx="8229600" cy="1143000"/>
          </a:xfrm>
        </p:spPr>
        <p:txBody>
          <a:bodyPr/>
          <a:lstStyle/>
          <a:p>
            <a:r>
              <a:rPr lang="it-IT" sz="2400" dirty="0" smtClean="0"/>
              <a:t>Struttura dei conti semplificata (ESA 95)</a:t>
            </a:r>
          </a:p>
        </p:txBody>
      </p:sp>
      <p:sp>
        <p:nvSpPr>
          <p:cNvPr id="8195" name="Segnaposto numero diapositiva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CF590EB-2D71-4497-BB00-A799C5D2F1AF}" type="slidenum">
              <a:rPr lang="it-IT" sz="1400"/>
              <a:pPr algn="r" eaLnBrk="1" hangingPunct="1"/>
              <a:t>5</a:t>
            </a:fld>
            <a:endParaRPr lang="it-IT" sz="1400"/>
          </a:p>
        </p:txBody>
      </p:sp>
      <p:pic>
        <p:nvPicPr>
          <p:cNvPr id="8196" name="Picture 2"/>
          <p:cNvPicPr>
            <a:picLocks noGrp="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1196975"/>
            <a:ext cx="9059863" cy="3406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1. Lo schema contabile dei conti finanziari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
        <p:nvSpPr>
          <p:cNvPr id="8198" name="Titolo 1"/>
          <p:cNvSpPr>
            <a:spLocks/>
          </p:cNvSpPr>
          <p:nvPr/>
        </p:nvSpPr>
        <p:spPr bwMode="auto">
          <a:xfrm>
            <a:off x="3348038" y="1196975"/>
            <a:ext cx="11525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it-IT" sz="1300" b="1">
                <a:solidFill>
                  <a:schemeClr val="tx2"/>
                </a:solidFill>
              </a:rPr>
              <a:t>Società non </a:t>
            </a:r>
            <a:br>
              <a:rPr lang="it-IT" sz="1300" b="1">
                <a:solidFill>
                  <a:schemeClr val="tx2"/>
                </a:solidFill>
              </a:rPr>
            </a:br>
            <a:r>
              <a:rPr lang="it-IT" sz="1300" b="1">
                <a:solidFill>
                  <a:schemeClr val="tx2"/>
                </a:solidFill>
              </a:rPr>
              <a:t>finanziarie</a:t>
            </a:r>
          </a:p>
        </p:txBody>
      </p:sp>
      <p:sp>
        <p:nvSpPr>
          <p:cNvPr id="8199" name="Titolo 1"/>
          <p:cNvSpPr>
            <a:spLocks/>
          </p:cNvSpPr>
          <p:nvPr/>
        </p:nvSpPr>
        <p:spPr bwMode="auto">
          <a:xfrm>
            <a:off x="4427538" y="1196975"/>
            <a:ext cx="11525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it-IT" sz="1300" b="1">
                <a:solidFill>
                  <a:schemeClr val="tx2"/>
                </a:solidFill>
              </a:rPr>
              <a:t>Società  </a:t>
            </a:r>
            <a:br>
              <a:rPr lang="it-IT" sz="1300" b="1">
                <a:solidFill>
                  <a:schemeClr val="tx2"/>
                </a:solidFill>
              </a:rPr>
            </a:br>
            <a:r>
              <a:rPr lang="it-IT" sz="1300" b="1">
                <a:solidFill>
                  <a:schemeClr val="tx2"/>
                </a:solidFill>
              </a:rPr>
              <a:t>finanziarie</a:t>
            </a:r>
          </a:p>
        </p:txBody>
      </p:sp>
      <p:sp>
        <p:nvSpPr>
          <p:cNvPr id="8200" name="Titolo 1"/>
          <p:cNvSpPr>
            <a:spLocks/>
          </p:cNvSpPr>
          <p:nvPr/>
        </p:nvSpPr>
        <p:spPr bwMode="auto">
          <a:xfrm>
            <a:off x="5508625" y="1196975"/>
            <a:ext cx="11525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it-IT" sz="1300" b="1">
                <a:solidFill>
                  <a:schemeClr val="tx2"/>
                </a:solidFill>
              </a:rPr>
              <a:t>Amm.ni</a:t>
            </a:r>
            <a:br>
              <a:rPr lang="it-IT" sz="1300" b="1">
                <a:solidFill>
                  <a:schemeClr val="tx2"/>
                </a:solidFill>
              </a:rPr>
            </a:br>
            <a:r>
              <a:rPr lang="it-IT" sz="1300" b="1">
                <a:solidFill>
                  <a:schemeClr val="tx2"/>
                </a:solidFill>
              </a:rPr>
              <a:t>pubbliche</a:t>
            </a:r>
          </a:p>
        </p:txBody>
      </p:sp>
      <p:sp>
        <p:nvSpPr>
          <p:cNvPr id="8201" name="Titolo 1"/>
          <p:cNvSpPr>
            <a:spLocks/>
          </p:cNvSpPr>
          <p:nvPr/>
        </p:nvSpPr>
        <p:spPr bwMode="auto">
          <a:xfrm>
            <a:off x="6659563" y="1196975"/>
            <a:ext cx="11525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it-IT" sz="1400" b="1">
                <a:solidFill>
                  <a:schemeClr val="tx2"/>
                </a:solidFill>
              </a:rPr>
              <a:t>Famiglie</a:t>
            </a:r>
          </a:p>
        </p:txBody>
      </p:sp>
      <p:sp>
        <p:nvSpPr>
          <p:cNvPr id="8202" name="Titolo 1"/>
          <p:cNvSpPr>
            <a:spLocks/>
          </p:cNvSpPr>
          <p:nvPr/>
        </p:nvSpPr>
        <p:spPr bwMode="auto">
          <a:xfrm>
            <a:off x="7812088" y="1196975"/>
            <a:ext cx="11525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it-IT" sz="1300" b="1">
                <a:solidFill>
                  <a:schemeClr val="tx2"/>
                </a:solidFill>
              </a:rPr>
              <a:t>Resto del mondo</a:t>
            </a:r>
          </a:p>
        </p:txBody>
      </p:sp>
      <p:sp>
        <p:nvSpPr>
          <p:cNvPr id="8203" name="Titolo 1"/>
          <p:cNvSpPr>
            <a:spLocks/>
          </p:cNvSpPr>
          <p:nvPr/>
        </p:nvSpPr>
        <p:spPr bwMode="auto">
          <a:xfrm>
            <a:off x="1116013" y="1989138"/>
            <a:ext cx="2160587"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it-IT" sz="1400" b="1">
                <a:solidFill>
                  <a:schemeClr val="tx2"/>
                </a:solidFill>
              </a:rPr>
              <a:t>Oro e DSP</a:t>
            </a:r>
          </a:p>
        </p:txBody>
      </p:sp>
      <p:sp>
        <p:nvSpPr>
          <p:cNvPr id="8204" name="Titolo 1"/>
          <p:cNvSpPr>
            <a:spLocks/>
          </p:cNvSpPr>
          <p:nvPr/>
        </p:nvSpPr>
        <p:spPr bwMode="auto">
          <a:xfrm>
            <a:off x="1116013" y="2351088"/>
            <a:ext cx="2160587"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it-IT" sz="1400" b="1">
                <a:solidFill>
                  <a:schemeClr val="tx2"/>
                </a:solidFill>
              </a:rPr>
              <a:t>Circolante e depositi</a:t>
            </a:r>
          </a:p>
        </p:txBody>
      </p:sp>
      <p:sp>
        <p:nvSpPr>
          <p:cNvPr id="8205" name="Titolo 1"/>
          <p:cNvSpPr>
            <a:spLocks/>
          </p:cNvSpPr>
          <p:nvPr/>
        </p:nvSpPr>
        <p:spPr bwMode="auto">
          <a:xfrm>
            <a:off x="1116013" y="2636838"/>
            <a:ext cx="2160587"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it-IT" sz="1400" b="1">
                <a:solidFill>
                  <a:schemeClr val="tx2"/>
                </a:solidFill>
              </a:rPr>
              <a:t>Titoli</a:t>
            </a:r>
          </a:p>
        </p:txBody>
      </p:sp>
      <p:sp>
        <p:nvSpPr>
          <p:cNvPr id="8206" name="Titolo 1"/>
          <p:cNvSpPr>
            <a:spLocks/>
          </p:cNvSpPr>
          <p:nvPr/>
        </p:nvSpPr>
        <p:spPr bwMode="auto">
          <a:xfrm>
            <a:off x="1116013" y="2927350"/>
            <a:ext cx="2160587"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it-IT" sz="1400" b="1">
                <a:solidFill>
                  <a:schemeClr val="tx2"/>
                </a:solidFill>
              </a:rPr>
              <a:t>Prestiti</a:t>
            </a:r>
          </a:p>
        </p:txBody>
      </p:sp>
      <p:sp>
        <p:nvSpPr>
          <p:cNvPr id="8207" name="Titolo 1"/>
          <p:cNvSpPr>
            <a:spLocks/>
          </p:cNvSpPr>
          <p:nvPr/>
        </p:nvSpPr>
        <p:spPr bwMode="auto">
          <a:xfrm>
            <a:off x="1116013" y="3213100"/>
            <a:ext cx="2160587"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it-IT" sz="1400" b="1">
                <a:solidFill>
                  <a:schemeClr val="tx2"/>
                </a:solidFill>
              </a:rPr>
              <a:t>Azioni e partecipazioni</a:t>
            </a:r>
          </a:p>
        </p:txBody>
      </p:sp>
      <p:sp>
        <p:nvSpPr>
          <p:cNvPr id="8208" name="Titolo 1"/>
          <p:cNvSpPr>
            <a:spLocks/>
          </p:cNvSpPr>
          <p:nvPr/>
        </p:nvSpPr>
        <p:spPr bwMode="auto">
          <a:xfrm>
            <a:off x="1116013" y="3500438"/>
            <a:ext cx="2160587"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it-IT" sz="1400" b="1">
                <a:solidFill>
                  <a:schemeClr val="tx2"/>
                </a:solidFill>
              </a:rPr>
              <a:t>Riserve assicurative</a:t>
            </a:r>
          </a:p>
        </p:txBody>
      </p:sp>
      <p:sp>
        <p:nvSpPr>
          <p:cNvPr id="8209" name="Titolo 1"/>
          <p:cNvSpPr>
            <a:spLocks/>
          </p:cNvSpPr>
          <p:nvPr/>
        </p:nvSpPr>
        <p:spPr bwMode="auto">
          <a:xfrm>
            <a:off x="1116013" y="3790950"/>
            <a:ext cx="2160587"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it-IT" sz="1300" b="1">
                <a:solidFill>
                  <a:schemeClr val="tx2"/>
                </a:solidFill>
              </a:rPr>
              <a:t>Altri conti attivi e passivi</a:t>
            </a:r>
          </a:p>
        </p:txBody>
      </p:sp>
      <p:sp>
        <p:nvSpPr>
          <p:cNvPr id="8210" name="Titolo 1"/>
          <p:cNvSpPr>
            <a:spLocks/>
          </p:cNvSpPr>
          <p:nvPr/>
        </p:nvSpPr>
        <p:spPr bwMode="auto">
          <a:xfrm>
            <a:off x="2124075" y="1125538"/>
            <a:ext cx="863600" cy="21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it-IT" sz="1400">
              <a:solidFill>
                <a:schemeClr val="tx2"/>
              </a:solidFill>
            </a:endParaRPr>
          </a:p>
        </p:txBody>
      </p:sp>
      <p:sp>
        <p:nvSpPr>
          <p:cNvPr id="8211" name="Titolo 1"/>
          <p:cNvSpPr>
            <a:spLocks/>
          </p:cNvSpPr>
          <p:nvPr/>
        </p:nvSpPr>
        <p:spPr bwMode="auto">
          <a:xfrm>
            <a:off x="2430463" y="1241425"/>
            <a:ext cx="287337"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1300" b="1">
              <a:solidFill>
                <a:schemeClr val="tx2"/>
              </a:solidFill>
            </a:endParaRPr>
          </a:p>
        </p:txBody>
      </p:sp>
      <p:sp>
        <p:nvSpPr>
          <p:cNvPr id="8212" name="Titolo 1"/>
          <p:cNvSpPr>
            <a:spLocks/>
          </p:cNvSpPr>
          <p:nvPr/>
        </p:nvSpPr>
        <p:spPr bwMode="auto">
          <a:xfrm>
            <a:off x="1100138" y="2327275"/>
            <a:ext cx="287337"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1300" b="1">
              <a:solidFill>
                <a:schemeClr val="tx2"/>
              </a:solidFill>
            </a:endParaRPr>
          </a:p>
        </p:txBody>
      </p:sp>
      <p:sp>
        <p:nvSpPr>
          <p:cNvPr id="8213" name="Titolo 1"/>
          <p:cNvSpPr>
            <a:spLocks/>
          </p:cNvSpPr>
          <p:nvPr/>
        </p:nvSpPr>
        <p:spPr bwMode="auto">
          <a:xfrm>
            <a:off x="1979613" y="2327275"/>
            <a:ext cx="288925"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1300" b="1">
              <a:solidFill>
                <a:schemeClr val="tx2"/>
              </a:solidFill>
            </a:endParaRPr>
          </a:p>
        </p:txBody>
      </p:sp>
      <p:sp>
        <p:nvSpPr>
          <p:cNvPr id="8214" name="Titolo 1"/>
          <p:cNvSpPr>
            <a:spLocks/>
          </p:cNvSpPr>
          <p:nvPr/>
        </p:nvSpPr>
        <p:spPr bwMode="auto">
          <a:xfrm>
            <a:off x="2546350" y="2322513"/>
            <a:ext cx="287338"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1300" b="1">
              <a:solidFill>
                <a:schemeClr val="tx2"/>
              </a:solidFill>
            </a:endParaRPr>
          </a:p>
        </p:txBody>
      </p:sp>
      <p:sp>
        <p:nvSpPr>
          <p:cNvPr id="8215" name="Titolo 1"/>
          <p:cNvSpPr>
            <a:spLocks/>
          </p:cNvSpPr>
          <p:nvPr/>
        </p:nvSpPr>
        <p:spPr bwMode="auto">
          <a:xfrm>
            <a:off x="3492500" y="1616075"/>
            <a:ext cx="287338"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1300" b="1">
              <a:solidFill>
                <a:schemeClr val="tx2"/>
              </a:solidFill>
            </a:endParaRPr>
          </a:p>
        </p:txBody>
      </p:sp>
      <p:sp>
        <p:nvSpPr>
          <p:cNvPr id="8216" name="Titolo 1"/>
          <p:cNvSpPr>
            <a:spLocks/>
          </p:cNvSpPr>
          <p:nvPr/>
        </p:nvSpPr>
        <p:spPr bwMode="auto">
          <a:xfrm>
            <a:off x="4643438" y="1614488"/>
            <a:ext cx="288925"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1300" b="1">
              <a:solidFill>
                <a:schemeClr val="tx2"/>
              </a:solidFill>
            </a:endParaRPr>
          </a:p>
        </p:txBody>
      </p:sp>
      <p:sp>
        <p:nvSpPr>
          <p:cNvPr id="8217" name="Titolo 1"/>
          <p:cNvSpPr>
            <a:spLocks/>
          </p:cNvSpPr>
          <p:nvPr/>
        </p:nvSpPr>
        <p:spPr bwMode="auto">
          <a:xfrm>
            <a:off x="5508625" y="1614488"/>
            <a:ext cx="287338"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it-IT" sz="1300" b="1">
              <a:solidFill>
                <a:schemeClr val="tx2"/>
              </a:solidFill>
            </a:endParaRPr>
          </a:p>
        </p:txBody>
      </p:sp>
      <p:sp>
        <p:nvSpPr>
          <p:cNvPr id="2" name="CasellaDiTesto 1"/>
          <p:cNvSpPr txBox="1"/>
          <p:nvPr/>
        </p:nvSpPr>
        <p:spPr>
          <a:xfrm>
            <a:off x="827584" y="4941168"/>
            <a:ext cx="7920880" cy="923330"/>
          </a:xfrm>
          <a:prstGeom prst="rect">
            <a:avLst/>
          </a:prstGeom>
          <a:noFill/>
        </p:spPr>
        <p:txBody>
          <a:bodyPr wrap="square" rtlCol="0">
            <a:spAutoFit/>
          </a:bodyPr>
          <a:lstStyle/>
          <a:p>
            <a:r>
              <a:rPr lang="it-IT" dirty="0" smtClean="0"/>
              <a:t>...questo è lo schema che tutti i paesi pubblicano, quello </a:t>
            </a:r>
            <a:r>
              <a:rPr lang="it-IT" dirty="0" smtClean="0"/>
              <a:t>nella slide precedente</a:t>
            </a:r>
            <a:r>
              <a:rPr lang="it-IT" dirty="0" smtClean="0"/>
              <a:t>, con </a:t>
            </a:r>
            <a:r>
              <a:rPr lang="it-IT" dirty="0" smtClean="0"/>
              <a:t>gli stessi strumenti </a:t>
            </a:r>
            <a:r>
              <a:rPr lang="it-IT" dirty="0" smtClean="0"/>
              <a:t>e </a:t>
            </a:r>
            <a:r>
              <a:rPr lang="it-IT" dirty="0" smtClean="0"/>
              <a:t>settori, </a:t>
            </a:r>
            <a:r>
              <a:rPr lang="it-IT" dirty="0" smtClean="0"/>
              <a:t>ma molto </a:t>
            </a:r>
            <a:r>
              <a:rPr lang="it-IT" smtClean="0"/>
              <a:t>più </a:t>
            </a:r>
            <a:r>
              <a:rPr lang="it-IT" smtClean="0"/>
              <a:t>dettagli, </a:t>
            </a:r>
            <a:r>
              <a:rPr lang="it-IT" dirty="0" smtClean="0"/>
              <a:t>è quanto l’Italia già mette a disposizione</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E7DB104-4667-437E-A100-A73A63C65557}" type="slidenum">
              <a:rPr lang="it-IT" sz="1400"/>
              <a:pPr algn="r" eaLnBrk="1" hangingPunct="1"/>
              <a:t>6</a:t>
            </a:fld>
            <a:endParaRPr lang="it-IT" sz="1400"/>
          </a:p>
        </p:txBody>
      </p:sp>
      <p:sp>
        <p:nvSpPr>
          <p:cNvPr id="9219" name="Rectangle 3"/>
          <p:cNvSpPr>
            <a:spLocks noGrp="1" noChangeArrowheads="1"/>
          </p:cNvSpPr>
          <p:nvPr>
            <p:ph idx="4294967295"/>
          </p:nvPr>
        </p:nvSpPr>
        <p:spPr>
          <a:xfrm>
            <a:off x="468313" y="1125538"/>
            <a:ext cx="8229600" cy="5287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buFont typeface="Wingdings" pitchFamily="2" charset="2"/>
              <a:buChar char="q"/>
            </a:pPr>
            <a:r>
              <a:rPr lang="en-US" sz="2400" smtClean="0"/>
              <a:t>I settori dei conti finanziari (colonne) </a:t>
            </a:r>
            <a:r>
              <a:rPr lang="en-US" sz="2400" b="1" smtClean="0"/>
              <a:t>non</a:t>
            </a:r>
            <a:r>
              <a:rPr lang="en-US" sz="2400" smtClean="0"/>
              <a:t> possono riassumere tutte le informazioni presenti nelle statistiche dedicate ai singoli settori (es. bancarie o di finanza pubblica);</a:t>
            </a:r>
          </a:p>
          <a:p>
            <a:pPr marL="609600" indent="-609600">
              <a:lnSpc>
                <a:spcPct val="80000"/>
              </a:lnSpc>
              <a:buFont typeface="Wingdings" pitchFamily="2" charset="2"/>
              <a:buChar char="q"/>
            </a:pPr>
            <a:endParaRPr lang="en-US" sz="2400" smtClean="0"/>
          </a:p>
          <a:p>
            <a:pPr marL="609600" indent="-609600">
              <a:lnSpc>
                <a:spcPct val="80000"/>
              </a:lnSpc>
              <a:buFont typeface="Wingdings" pitchFamily="2" charset="2"/>
              <a:buChar char="q"/>
            </a:pPr>
            <a:r>
              <a:rPr lang="en-US" sz="2400" smtClean="0"/>
              <a:t>ma il loro valore aggiunto è nel mostrare l’</a:t>
            </a:r>
            <a:r>
              <a:rPr lang="en-US" sz="2400" b="1" smtClean="0"/>
              <a:t>interazione</a:t>
            </a:r>
            <a:r>
              <a:rPr lang="en-US" sz="2400" smtClean="0"/>
              <a:t>, la </a:t>
            </a:r>
            <a:r>
              <a:rPr lang="en-US" sz="2400" b="1" smtClean="0"/>
              <a:t>trasformazione di scadenze</a:t>
            </a:r>
            <a:r>
              <a:rPr lang="en-US" sz="2400" smtClean="0"/>
              <a:t>  e  i </a:t>
            </a:r>
            <a:r>
              <a:rPr lang="en-US" sz="2400" b="1" smtClean="0"/>
              <a:t>flussi di fondi tra i diversi settori</a:t>
            </a:r>
            <a:r>
              <a:rPr lang="en-US" sz="2400" smtClean="0"/>
              <a:t>….</a:t>
            </a:r>
          </a:p>
          <a:p>
            <a:pPr marL="609600" indent="-609600">
              <a:lnSpc>
                <a:spcPct val="80000"/>
              </a:lnSpc>
              <a:buFont typeface="Wingdings" pitchFamily="2" charset="2"/>
              <a:buChar char="q"/>
            </a:pPr>
            <a:endParaRPr lang="en-US" sz="2400" smtClean="0"/>
          </a:p>
          <a:p>
            <a:pPr marL="609600" indent="-609600">
              <a:lnSpc>
                <a:spcPct val="80000"/>
              </a:lnSpc>
              <a:buFont typeface="Wingdings" pitchFamily="2" charset="2"/>
              <a:buChar char="q"/>
            </a:pPr>
            <a:r>
              <a:rPr lang="en-US" sz="2400" smtClean="0"/>
              <a:t>…e nel coprire anche settori non rilevati sistematicamente da altre statistiche finanziarie:  in particolare </a:t>
            </a:r>
            <a:r>
              <a:rPr lang="en-US" sz="2400" b="1" smtClean="0"/>
              <a:t>famiglie</a:t>
            </a:r>
            <a:r>
              <a:rPr lang="en-US" sz="2400" smtClean="0"/>
              <a:t> e </a:t>
            </a:r>
            <a:r>
              <a:rPr lang="en-US" sz="2400" b="1" smtClean="0"/>
              <a:t>imprese</a:t>
            </a:r>
            <a:r>
              <a:rPr lang="en-US" sz="2400" smtClean="0"/>
              <a:t>,</a:t>
            </a:r>
          </a:p>
          <a:p>
            <a:pPr marL="609600" indent="-609600">
              <a:lnSpc>
                <a:spcPct val="80000"/>
              </a:lnSpc>
              <a:buFont typeface="Wingdings" pitchFamily="2" charset="2"/>
              <a:buChar char="q"/>
            </a:pPr>
            <a:endParaRPr lang="en-US" sz="2400" smtClean="0"/>
          </a:p>
          <a:p>
            <a:pPr marL="609600" indent="-609600">
              <a:lnSpc>
                <a:spcPct val="80000"/>
              </a:lnSpc>
              <a:buFont typeface="Wingdings" pitchFamily="2" charset="2"/>
              <a:buChar char="q"/>
            </a:pPr>
            <a:r>
              <a:rPr lang="en-US" sz="2400" smtClean="0"/>
              <a:t>Combinando sotto vincoli di coerenza settori diversi, forniscono un importante strumento di analisi di </a:t>
            </a:r>
            <a:r>
              <a:rPr lang="en-US" sz="2400" b="1" smtClean="0"/>
              <a:t>coerenza interna</a:t>
            </a:r>
            <a:r>
              <a:rPr lang="en-US" sz="2400" smtClean="0"/>
              <a:t> e </a:t>
            </a:r>
            <a:r>
              <a:rPr lang="en-US" sz="2400" b="1" smtClean="0"/>
              <a:t>cross-check tra diverse fonti</a:t>
            </a:r>
            <a:r>
              <a:rPr lang="en-US" sz="2400" smtClean="0"/>
              <a:t> statistiche.</a:t>
            </a:r>
            <a:endParaRPr lang="en-US" sz="2400" u="sng" smtClean="0"/>
          </a:p>
        </p:txBody>
      </p:sp>
      <p:sp>
        <p:nvSpPr>
          <p:cNvPr id="9220" name="Text Box 4"/>
          <p:cNvSpPr txBox="1">
            <a:spLocks noChangeArrowheads="1"/>
          </p:cNvSpPr>
          <p:nvPr/>
        </p:nvSpPr>
        <p:spPr bwMode="auto">
          <a:xfrm>
            <a:off x="1547813" y="0"/>
            <a:ext cx="74882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1. Lo schema contabile dei conti finanziari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179388" y="0"/>
            <a:ext cx="8964612" cy="1143000"/>
          </a:xfrm>
        </p:spPr>
        <p:txBody>
          <a:bodyPr/>
          <a:lstStyle/>
          <a:p>
            <a:r>
              <a:rPr lang="it-IT" sz="2800" smtClean="0"/>
              <a:t>Principali utilizzi regolari dei conti finanziari</a:t>
            </a:r>
          </a:p>
        </p:txBody>
      </p:sp>
      <p:sp>
        <p:nvSpPr>
          <p:cNvPr id="10243"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B81976-A096-48B7-9A80-50712B0F78DD}" type="slidenum">
              <a:rPr lang="it-IT" smtClean="0"/>
              <a:pPr eaLnBrk="1" hangingPunct="1"/>
              <a:t>7</a:t>
            </a:fld>
            <a:endParaRPr lang="it-IT" smtClean="0"/>
          </a:p>
        </p:txBody>
      </p:sp>
      <p:sp>
        <p:nvSpPr>
          <p:cNvPr id="10244" name="Rectangle 3"/>
          <p:cNvSpPr>
            <a:spLocks noGrp="1" noChangeArrowheads="1"/>
          </p:cNvSpPr>
          <p:nvPr>
            <p:ph idx="1"/>
          </p:nvPr>
        </p:nvSpPr>
        <p:spPr>
          <a:xfrm>
            <a:off x="468313" y="908050"/>
            <a:ext cx="8229600" cy="43894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buFont typeface="Wingdings" pitchFamily="2" charset="2"/>
              <a:buChar char="q"/>
            </a:pPr>
            <a:r>
              <a:rPr lang="en-US" sz="2000" b="1" dirty="0" err="1" smtClean="0"/>
              <a:t>Produzione</a:t>
            </a:r>
            <a:r>
              <a:rPr lang="en-US" sz="2000" b="1" dirty="0" smtClean="0"/>
              <a:t> </a:t>
            </a:r>
            <a:r>
              <a:rPr lang="en-US" sz="2000" b="1" dirty="0" err="1" smtClean="0"/>
              <a:t>statistica</a:t>
            </a:r>
            <a:r>
              <a:rPr lang="en-US" sz="2000" dirty="0" smtClean="0"/>
              <a:t>: La </a:t>
            </a:r>
            <a:r>
              <a:rPr lang="en-US" sz="2000" dirty="0" err="1" smtClean="0"/>
              <a:t>Banca</a:t>
            </a:r>
            <a:r>
              <a:rPr lang="en-US" sz="2000" dirty="0" smtClean="0"/>
              <a:t> </a:t>
            </a:r>
            <a:r>
              <a:rPr lang="en-US" sz="2000" dirty="0" err="1" smtClean="0"/>
              <a:t>d’Italia</a:t>
            </a:r>
            <a:r>
              <a:rPr lang="en-US" sz="2000" dirty="0" smtClean="0"/>
              <a:t> </a:t>
            </a:r>
            <a:r>
              <a:rPr lang="en-US" sz="2000" dirty="0" err="1" smtClean="0"/>
              <a:t>pubblica</a:t>
            </a:r>
            <a:r>
              <a:rPr lang="en-US" sz="2000" dirty="0" smtClean="0"/>
              <a:t> </a:t>
            </a:r>
            <a:r>
              <a:rPr lang="en-US" sz="2000" dirty="0" err="1" smtClean="0"/>
              <a:t>dati</a:t>
            </a:r>
            <a:r>
              <a:rPr lang="en-US" sz="2000" dirty="0" smtClean="0"/>
              <a:t> sui </a:t>
            </a:r>
            <a:r>
              <a:rPr lang="en-US" sz="2000" dirty="0" err="1" smtClean="0"/>
              <a:t>conti</a:t>
            </a:r>
            <a:r>
              <a:rPr lang="en-US" sz="2000" dirty="0" smtClean="0"/>
              <a:t> </a:t>
            </a:r>
            <a:r>
              <a:rPr lang="en-US" sz="2000" dirty="0" err="1" smtClean="0"/>
              <a:t>finanziari</a:t>
            </a:r>
            <a:r>
              <a:rPr lang="en-US" sz="2000" dirty="0" smtClean="0"/>
              <a:t> </a:t>
            </a:r>
            <a:r>
              <a:rPr lang="en-US" sz="2000" dirty="0" err="1" smtClean="0"/>
              <a:t>dai</a:t>
            </a:r>
            <a:r>
              <a:rPr lang="en-US" sz="2000" dirty="0" smtClean="0"/>
              <a:t> </a:t>
            </a:r>
            <a:r>
              <a:rPr lang="en-US" sz="2000" dirty="0" err="1" smtClean="0"/>
              <a:t>primi</a:t>
            </a:r>
            <a:r>
              <a:rPr lang="en-US" sz="2000" dirty="0" smtClean="0"/>
              <a:t> </a:t>
            </a:r>
            <a:r>
              <a:rPr lang="en-US" sz="2000" dirty="0" err="1" smtClean="0"/>
              <a:t>anni</a:t>
            </a:r>
            <a:r>
              <a:rPr lang="en-US" sz="2000" dirty="0" smtClean="0"/>
              <a:t> ’60, </a:t>
            </a:r>
            <a:r>
              <a:rPr lang="en-US" sz="2000" dirty="0" err="1" smtClean="0"/>
              <a:t>trimestrali</a:t>
            </a:r>
            <a:r>
              <a:rPr lang="en-US" sz="2000" dirty="0" smtClean="0"/>
              <a:t> sin </a:t>
            </a:r>
            <a:r>
              <a:rPr lang="en-US" sz="2000" dirty="0" err="1" smtClean="0"/>
              <a:t>dai</a:t>
            </a:r>
            <a:r>
              <a:rPr lang="en-US" sz="2000" dirty="0" smtClean="0"/>
              <a:t> </a:t>
            </a:r>
            <a:r>
              <a:rPr lang="en-US" sz="2000" dirty="0" err="1" smtClean="0"/>
              <a:t>primi</a:t>
            </a:r>
            <a:r>
              <a:rPr lang="en-US" sz="2000" dirty="0" smtClean="0"/>
              <a:t> </a:t>
            </a:r>
            <a:r>
              <a:rPr lang="en-US" sz="2000" dirty="0" err="1" smtClean="0"/>
              <a:t>anni</a:t>
            </a:r>
            <a:r>
              <a:rPr lang="en-US" sz="2000" dirty="0" smtClean="0"/>
              <a:t> ’90. I </a:t>
            </a:r>
            <a:r>
              <a:rPr lang="en-US" sz="2000" dirty="0" err="1" smtClean="0"/>
              <a:t>conti</a:t>
            </a:r>
            <a:r>
              <a:rPr lang="en-US" sz="2000" dirty="0" smtClean="0"/>
              <a:t> </a:t>
            </a:r>
            <a:r>
              <a:rPr lang="en-US" sz="2000" dirty="0" err="1" smtClean="0"/>
              <a:t>finanziari</a:t>
            </a:r>
            <a:r>
              <a:rPr lang="en-US" sz="2000" dirty="0" smtClean="0"/>
              <a:t> </a:t>
            </a:r>
            <a:r>
              <a:rPr lang="en-US" sz="2000" dirty="0" err="1" smtClean="0"/>
              <a:t>trimestrali</a:t>
            </a:r>
            <a:r>
              <a:rPr lang="en-US" sz="2000" dirty="0" smtClean="0"/>
              <a:t> </a:t>
            </a:r>
            <a:r>
              <a:rPr lang="en-US" sz="2000" dirty="0" err="1" smtClean="0"/>
              <a:t>sono</a:t>
            </a:r>
            <a:r>
              <a:rPr lang="en-US" sz="2000" dirty="0" smtClean="0"/>
              <a:t> </a:t>
            </a:r>
            <a:r>
              <a:rPr lang="en-US" sz="2000" dirty="0" err="1" smtClean="0"/>
              <a:t>regolarmente</a:t>
            </a:r>
            <a:r>
              <a:rPr lang="en-US" sz="2000" dirty="0" smtClean="0"/>
              <a:t> </a:t>
            </a:r>
            <a:r>
              <a:rPr lang="en-US" sz="2000" dirty="0" err="1" smtClean="0"/>
              <a:t>utilizzati</a:t>
            </a:r>
            <a:r>
              <a:rPr lang="en-US" sz="2000" dirty="0" smtClean="0"/>
              <a:t> </a:t>
            </a:r>
            <a:r>
              <a:rPr lang="en-US" sz="2000" dirty="0" err="1" smtClean="0"/>
              <a:t>anche</a:t>
            </a:r>
            <a:r>
              <a:rPr lang="en-US" sz="2000" dirty="0" smtClean="0"/>
              <a:t> da </a:t>
            </a:r>
            <a:r>
              <a:rPr lang="en-US" sz="2000" dirty="0" err="1" smtClean="0"/>
              <a:t>istituzioni</a:t>
            </a:r>
            <a:r>
              <a:rPr lang="en-US" sz="2000" dirty="0" smtClean="0"/>
              <a:t> </a:t>
            </a:r>
            <a:r>
              <a:rPr lang="en-US" sz="2000" dirty="0" err="1" smtClean="0"/>
              <a:t>esterne</a:t>
            </a:r>
            <a:r>
              <a:rPr lang="en-US" sz="2000" dirty="0" smtClean="0"/>
              <a:t>, </a:t>
            </a:r>
            <a:r>
              <a:rPr lang="en-US" sz="2000" dirty="0" err="1" smtClean="0"/>
              <a:t>centri</a:t>
            </a:r>
            <a:r>
              <a:rPr lang="en-US" sz="2000" dirty="0" smtClean="0"/>
              <a:t> </a:t>
            </a:r>
            <a:r>
              <a:rPr lang="en-US" sz="2000" dirty="0" err="1" smtClean="0"/>
              <a:t>studi</a:t>
            </a:r>
            <a:r>
              <a:rPr lang="en-US" sz="2000" dirty="0" smtClean="0"/>
              <a:t> e </a:t>
            </a:r>
            <a:r>
              <a:rPr lang="en-US" sz="2000" dirty="0" err="1" smtClean="0"/>
              <a:t>utilizzatori</a:t>
            </a:r>
            <a:r>
              <a:rPr lang="en-US" sz="2000" dirty="0" smtClean="0"/>
              <a:t> di </a:t>
            </a:r>
            <a:r>
              <a:rPr lang="en-US" sz="2000" dirty="0" err="1" smtClean="0"/>
              <a:t>modelli</a:t>
            </a:r>
            <a:r>
              <a:rPr lang="en-US" sz="2000" dirty="0" smtClean="0"/>
              <a:t> macro-</a:t>
            </a:r>
            <a:r>
              <a:rPr lang="en-US" sz="2000" dirty="0" err="1" smtClean="0"/>
              <a:t>econometrici</a:t>
            </a:r>
            <a:r>
              <a:rPr lang="en-US" sz="2000" dirty="0" smtClean="0"/>
              <a:t>. I </a:t>
            </a:r>
            <a:r>
              <a:rPr lang="en-US" sz="2000" dirty="0" err="1" smtClean="0"/>
              <a:t>dati</a:t>
            </a:r>
            <a:r>
              <a:rPr lang="en-US" sz="2000" dirty="0" smtClean="0"/>
              <a:t>, </a:t>
            </a:r>
            <a:r>
              <a:rPr lang="en-US" sz="2000" u="sng" dirty="0" err="1" smtClean="0"/>
              <a:t>inviati</a:t>
            </a:r>
            <a:r>
              <a:rPr lang="en-US" sz="2000" u="sng" dirty="0" smtClean="0"/>
              <a:t> a BCE </a:t>
            </a:r>
            <a:r>
              <a:rPr lang="en-US" sz="2000" u="sng" dirty="0" err="1" smtClean="0"/>
              <a:t>ed</a:t>
            </a:r>
            <a:r>
              <a:rPr lang="en-US" sz="2000" u="sng" dirty="0" smtClean="0"/>
              <a:t> Eurostat</a:t>
            </a:r>
            <a:r>
              <a:rPr lang="en-US" sz="2000" dirty="0" smtClean="0"/>
              <a:t>, </a:t>
            </a:r>
            <a:r>
              <a:rPr lang="en-US" sz="2000" dirty="0" err="1" smtClean="0"/>
              <a:t>contribuiscono</a:t>
            </a:r>
            <a:r>
              <a:rPr lang="en-US" sz="2000" dirty="0" smtClean="0"/>
              <a:t> </a:t>
            </a:r>
            <a:r>
              <a:rPr lang="en-US" sz="2000" dirty="0" err="1" smtClean="0"/>
              <a:t>alla</a:t>
            </a:r>
            <a:r>
              <a:rPr lang="en-US" sz="2000" dirty="0" smtClean="0"/>
              <a:t> </a:t>
            </a:r>
            <a:r>
              <a:rPr lang="en-US" sz="2000" dirty="0" err="1" smtClean="0"/>
              <a:t>produzione</a:t>
            </a:r>
            <a:r>
              <a:rPr lang="en-US" sz="2000" dirty="0" smtClean="0"/>
              <a:t> </a:t>
            </a:r>
            <a:r>
              <a:rPr lang="en-US" sz="2000" dirty="0" err="1" smtClean="0"/>
              <a:t>armonizzata</a:t>
            </a:r>
            <a:r>
              <a:rPr lang="en-US" sz="2000" dirty="0" smtClean="0"/>
              <a:t> di </a:t>
            </a:r>
            <a:r>
              <a:rPr lang="en-US" sz="2000" u="sng" dirty="0" err="1" smtClean="0"/>
              <a:t>conti</a:t>
            </a:r>
            <a:r>
              <a:rPr lang="en-US" sz="2000" u="sng" dirty="0" smtClean="0"/>
              <a:t> </a:t>
            </a:r>
            <a:r>
              <a:rPr lang="en-US" sz="2000" u="sng" dirty="0" err="1" smtClean="0"/>
              <a:t>finanziari</a:t>
            </a:r>
            <a:r>
              <a:rPr lang="en-US" sz="2000" u="sng" dirty="0" smtClean="0"/>
              <a:t> per la UE</a:t>
            </a:r>
            <a:r>
              <a:rPr lang="en-US" sz="2000" dirty="0" smtClean="0"/>
              <a:t>, in </a:t>
            </a:r>
            <a:r>
              <a:rPr lang="en-US" sz="2000" dirty="0" err="1" smtClean="0"/>
              <a:t>adempimento</a:t>
            </a:r>
            <a:r>
              <a:rPr lang="en-US" sz="2000" dirty="0" smtClean="0"/>
              <a:t> </a:t>
            </a:r>
            <a:r>
              <a:rPr lang="en-US" sz="2000" dirty="0" err="1" smtClean="0"/>
              <a:t>della</a:t>
            </a:r>
            <a:r>
              <a:rPr lang="en-US" sz="2000" dirty="0" smtClean="0"/>
              <a:t> </a:t>
            </a:r>
            <a:r>
              <a:rPr lang="en-US" sz="2000" dirty="0" err="1" smtClean="0"/>
              <a:t>normativa</a:t>
            </a:r>
            <a:r>
              <a:rPr lang="en-US" sz="2000" dirty="0" smtClean="0"/>
              <a:t> </a:t>
            </a:r>
            <a:r>
              <a:rPr lang="en-US" sz="2000" dirty="0" err="1" smtClean="0"/>
              <a:t>comunitaria</a:t>
            </a:r>
            <a:r>
              <a:rPr lang="en-US" sz="2000" dirty="0" smtClean="0"/>
              <a:t>.</a:t>
            </a:r>
          </a:p>
          <a:p>
            <a:pPr marL="609600" indent="-609600">
              <a:lnSpc>
                <a:spcPct val="80000"/>
              </a:lnSpc>
              <a:buFont typeface="Wingdings" pitchFamily="2" charset="2"/>
              <a:buChar char="q"/>
            </a:pPr>
            <a:endParaRPr lang="en-US" sz="2000" dirty="0" smtClean="0"/>
          </a:p>
          <a:p>
            <a:pPr marL="609600" indent="-609600">
              <a:lnSpc>
                <a:spcPct val="80000"/>
              </a:lnSpc>
              <a:buFont typeface="Wingdings" pitchFamily="2" charset="2"/>
              <a:buChar char="q"/>
            </a:pPr>
            <a:r>
              <a:rPr lang="en-US" sz="2000" b="1" dirty="0" err="1" smtClean="0"/>
              <a:t>Analisi</a:t>
            </a:r>
            <a:r>
              <a:rPr lang="en-US" sz="2000" b="1" dirty="0" smtClean="0"/>
              <a:t> </a:t>
            </a:r>
            <a:r>
              <a:rPr lang="en-US" sz="2000" b="1" dirty="0" err="1" smtClean="0"/>
              <a:t>economica</a:t>
            </a:r>
            <a:r>
              <a:rPr lang="en-US" sz="2000" b="1" dirty="0" smtClean="0"/>
              <a:t> e </a:t>
            </a:r>
            <a:r>
              <a:rPr lang="en-US" sz="2000" b="1" dirty="0" err="1" smtClean="0"/>
              <a:t>stabilità</a:t>
            </a:r>
            <a:r>
              <a:rPr lang="en-US" sz="2000" b="1" dirty="0" smtClean="0"/>
              <a:t> </a:t>
            </a:r>
            <a:r>
              <a:rPr lang="en-US" sz="2000" b="1" dirty="0" err="1" smtClean="0"/>
              <a:t>finanziaria</a:t>
            </a:r>
            <a:r>
              <a:rPr lang="en-US" sz="2000" dirty="0" smtClean="0"/>
              <a:t>: La </a:t>
            </a:r>
            <a:r>
              <a:rPr lang="en-US" sz="2000" dirty="0" err="1" smtClean="0"/>
              <a:t>Banca</a:t>
            </a:r>
            <a:r>
              <a:rPr lang="en-US" sz="2000" dirty="0" smtClean="0"/>
              <a:t> </a:t>
            </a:r>
            <a:r>
              <a:rPr lang="en-US" sz="2000" dirty="0" err="1" smtClean="0"/>
              <a:t>d’Italia</a:t>
            </a:r>
            <a:r>
              <a:rPr lang="en-US" sz="2000" dirty="0" smtClean="0"/>
              <a:t> </a:t>
            </a:r>
            <a:r>
              <a:rPr lang="en-US" sz="2000" dirty="0" err="1" smtClean="0"/>
              <a:t>commenta</a:t>
            </a:r>
            <a:r>
              <a:rPr lang="en-US" sz="2000" dirty="0" smtClean="0"/>
              <a:t> </a:t>
            </a:r>
            <a:r>
              <a:rPr lang="en-US" sz="2000" dirty="0" err="1" smtClean="0"/>
              <a:t>periodicamente</a:t>
            </a:r>
            <a:r>
              <a:rPr lang="en-US" sz="2000" dirty="0" smtClean="0"/>
              <a:t> </a:t>
            </a:r>
            <a:r>
              <a:rPr lang="en-US" sz="2000" dirty="0" err="1" smtClean="0"/>
              <a:t>i</a:t>
            </a:r>
            <a:r>
              <a:rPr lang="en-US" sz="2000" dirty="0" smtClean="0"/>
              <a:t> </a:t>
            </a:r>
            <a:r>
              <a:rPr lang="en-US" sz="2000" dirty="0" err="1" smtClean="0"/>
              <a:t>conti</a:t>
            </a:r>
            <a:r>
              <a:rPr lang="en-US" sz="2000" dirty="0" smtClean="0"/>
              <a:t> </a:t>
            </a:r>
            <a:r>
              <a:rPr lang="en-US" sz="2000" dirty="0" err="1" smtClean="0"/>
              <a:t>finanziari</a:t>
            </a:r>
            <a:r>
              <a:rPr lang="en-US" sz="2000" dirty="0" smtClean="0"/>
              <a:t> </a:t>
            </a:r>
            <a:r>
              <a:rPr lang="en-US" sz="2000" dirty="0" err="1" smtClean="0"/>
              <a:t>nella</a:t>
            </a:r>
            <a:r>
              <a:rPr lang="en-US" sz="2000" dirty="0" smtClean="0"/>
              <a:t> </a:t>
            </a:r>
            <a:r>
              <a:rPr lang="en-US" sz="2000" dirty="0" err="1" smtClean="0"/>
              <a:t>Relazione</a:t>
            </a:r>
            <a:r>
              <a:rPr lang="en-US" sz="2000" dirty="0" smtClean="0"/>
              <a:t> </a:t>
            </a:r>
            <a:r>
              <a:rPr lang="en-US" sz="2000" dirty="0" err="1" smtClean="0"/>
              <a:t>annuale</a:t>
            </a:r>
            <a:r>
              <a:rPr lang="en-US" sz="2000" dirty="0" smtClean="0"/>
              <a:t> e </a:t>
            </a:r>
            <a:r>
              <a:rPr lang="en-US" sz="2000" dirty="0" err="1" smtClean="0"/>
              <a:t>nel</a:t>
            </a:r>
            <a:r>
              <a:rPr lang="en-US" sz="2000" dirty="0" smtClean="0"/>
              <a:t> </a:t>
            </a:r>
            <a:r>
              <a:rPr lang="en-US" sz="2000" dirty="0" err="1" smtClean="0"/>
              <a:t>Bollettino</a:t>
            </a:r>
            <a:r>
              <a:rPr lang="en-US" sz="2000" dirty="0" smtClean="0"/>
              <a:t> </a:t>
            </a:r>
            <a:r>
              <a:rPr lang="en-US" sz="2000" dirty="0" err="1" smtClean="0"/>
              <a:t>economico</a:t>
            </a:r>
            <a:r>
              <a:rPr lang="en-US" sz="2000" dirty="0" smtClean="0"/>
              <a:t> </a:t>
            </a:r>
            <a:r>
              <a:rPr lang="en-US" sz="2000" dirty="0" err="1" smtClean="0"/>
              <a:t>trimestrale</a:t>
            </a:r>
            <a:r>
              <a:rPr lang="en-US" sz="2000" dirty="0" smtClean="0"/>
              <a:t>. </a:t>
            </a:r>
            <a:r>
              <a:rPr lang="en-US" sz="2000" dirty="0" err="1" smtClean="0"/>
              <a:t>Entrambe</a:t>
            </a:r>
            <a:r>
              <a:rPr lang="en-US" sz="2000" dirty="0" smtClean="0"/>
              <a:t> le </a:t>
            </a:r>
            <a:r>
              <a:rPr lang="en-US" sz="2000" dirty="0" err="1" smtClean="0"/>
              <a:t>pubblicazioni</a:t>
            </a:r>
            <a:r>
              <a:rPr lang="en-US" sz="2000" dirty="0" smtClean="0"/>
              <a:t> </a:t>
            </a:r>
            <a:r>
              <a:rPr lang="en-US" sz="2000" dirty="0" err="1" smtClean="0"/>
              <a:t>contengono</a:t>
            </a:r>
            <a:r>
              <a:rPr lang="en-US" sz="2000" dirty="0" smtClean="0"/>
              <a:t> </a:t>
            </a:r>
            <a:r>
              <a:rPr lang="en-US" sz="2000" dirty="0" err="1" smtClean="0"/>
              <a:t>capitoli</a:t>
            </a:r>
            <a:r>
              <a:rPr lang="en-US" sz="2000" dirty="0" smtClean="0"/>
              <a:t> </a:t>
            </a:r>
            <a:r>
              <a:rPr lang="en-US" sz="2000" dirty="0" err="1" smtClean="0"/>
              <a:t>sul</a:t>
            </a:r>
            <a:r>
              <a:rPr lang="en-US" sz="2000" dirty="0" smtClean="0"/>
              <a:t> </a:t>
            </a:r>
            <a:r>
              <a:rPr lang="en-US" sz="2000" dirty="0" err="1" smtClean="0"/>
              <a:t>risparmio</a:t>
            </a:r>
            <a:r>
              <a:rPr lang="en-US" sz="2000" dirty="0" smtClean="0"/>
              <a:t> </a:t>
            </a:r>
            <a:r>
              <a:rPr lang="en-US" sz="2000" dirty="0" err="1" smtClean="0"/>
              <a:t>finanziario</a:t>
            </a:r>
            <a:r>
              <a:rPr lang="en-US" sz="2000" dirty="0" smtClean="0"/>
              <a:t> </a:t>
            </a:r>
            <a:r>
              <a:rPr lang="en-US" sz="2000" dirty="0" err="1" smtClean="0"/>
              <a:t>delle</a:t>
            </a:r>
            <a:r>
              <a:rPr lang="en-US" sz="2000" dirty="0" smtClean="0"/>
              <a:t> </a:t>
            </a:r>
            <a:r>
              <a:rPr lang="en-US" sz="2000" dirty="0" err="1" smtClean="0"/>
              <a:t>famiglie</a:t>
            </a:r>
            <a:r>
              <a:rPr lang="en-US" sz="2000" dirty="0" smtClean="0"/>
              <a:t> e </a:t>
            </a:r>
            <a:r>
              <a:rPr lang="en-US" sz="2000" dirty="0" err="1" smtClean="0"/>
              <a:t>l’indebitamento</a:t>
            </a:r>
            <a:r>
              <a:rPr lang="en-US" sz="2000" dirty="0" smtClean="0"/>
              <a:t> </a:t>
            </a:r>
            <a:r>
              <a:rPr lang="en-US" sz="2000" dirty="0" err="1" smtClean="0"/>
              <a:t>delle</a:t>
            </a:r>
            <a:r>
              <a:rPr lang="en-US" sz="2000" dirty="0" smtClean="0"/>
              <a:t> </a:t>
            </a:r>
            <a:r>
              <a:rPr lang="en-US" sz="2000" dirty="0" err="1" smtClean="0"/>
              <a:t>imprese</a:t>
            </a:r>
            <a:r>
              <a:rPr lang="en-US" sz="2000" dirty="0" smtClean="0"/>
              <a:t>. Un </a:t>
            </a:r>
            <a:r>
              <a:rPr lang="en-US" sz="2000" dirty="0" err="1" smtClean="0"/>
              <a:t>utilizzo</a:t>
            </a:r>
            <a:r>
              <a:rPr lang="en-US" sz="2000" dirty="0" smtClean="0"/>
              <a:t> </a:t>
            </a:r>
            <a:r>
              <a:rPr lang="en-US" sz="2000" dirty="0" err="1" smtClean="0"/>
              <a:t>più</a:t>
            </a:r>
            <a:r>
              <a:rPr lang="en-US" sz="2000" dirty="0" smtClean="0"/>
              <a:t> </a:t>
            </a:r>
            <a:r>
              <a:rPr lang="en-US" sz="2000" dirty="0" err="1" smtClean="0"/>
              <a:t>recente</a:t>
            </a:r>
            <a:r>
              <a:rPr lang="en-US" sz="2000" dirty="0" smtClean="0"/>
              <a:t> </a:t>
            </a:r>
            <a:r>
              <a:rPr lang="en-US" sz="2000" dirty="0" err="1" smtClean="0"/>
              <a:t>riguarda</a:t>
            </a:r>
            <a:r>
              <a:rPr lang="en-US" sz="2000" dirty="0" smtClean="0"/>
              <a:t> </a:t>
            </a:r>
            <a:r>
              <a:rPr lang="en-US" sz="2000" dirty="0" err="1" smtClean="0"/>
              <a:t>il</a:t>
            </a:r>
            <a:r>
              <a:rPr lang="en-US" sz="2000" dirty="0" smtClean="0"/>
              <a:t> </a:t>
            </a:r>
            <a:r>
              <a:rPr lang="en-US" sz="2000" dirty="0" err="1" smtClean="0"/>
              <a:t>nuovo</a:t>
            </a:r>
            <a:r>
              <a:rPr lang="en-US" sz="2000" dirty="0" smtClean="0"/>
              <a:t> </a:t>
            </a:r>
            <a:r>
              <a:rPr lang="en-US" sz="2000" u="sng" dirty="0" err="1" smtClean="0"/>
              <a:t>Rapporto</a:t>
            </a:r>
            <a:r>
              <a:rPr lang="en-US" sz="2000" u="sng" dirty="0" smtClean="0"/>
              <a:t> </a:t>
            </a:r>
            <a:r>
              <a:rPr lang="en-US" sz="2000" u="sng" dirty="0" err="1" smtClean="0"/>
              <a:t>sulla</a:t>
            </a:r>
            <a:r>
              <a:rPr lang="en-US" sz="2000" u="sng" dirty="0" smtClean="0"/>
              <a:t> </a:t>
            </a:r>
            <a:r>
              <a:rPr lang="en-US" sz="2000" u="sng" dirty="0" err="1" smtClean="0"/>
              <a:t>stabilità</a:t>
            </a:r>
            <a:r>
              <a:rPr lang="en-US" sz="2000" u="sng" dirty="0" smtClean="0"/>
              <a:t> </a:t>
            </a:r>
            <a:r>
              <a:rPr lang="en-US" sz="2000" u="sng" dirty="0" err="1" smtClean="0"/>
              <a:t>finanziaria</a:t>
            </a:r>
            <a:r>
              <a:rPr lang="en-US" sz="2000" b="1" dirty="0" smtClean="0"/>
              <a:t>.</a:t>
            </a:r>
            <a:endParaRPr lang="en-US" sz="2000" dirty="0" smtClean="0"/>
          </a:p>
          <a:p>
            <a:pPr marL="609600" indent="-609600">
              <a:lnSpc>
                <a:spcPct val="80000"/>
              </a:lnSpc>
              <a:buFont typeface="Wingdings" pitchFamily="2" charset="2"/>
              <a:buChar char="q"/>
            </a:pPr>
            <a:endParaRPr lang="en-US" sz="2000" dirty="0" smtClean="0"/>
          </a:p>
          <a:p>
            <a:pPr marL="609600" indent="-609600">
              <a:lnSpc>
                <a:spcPct val="80000"/>
              </a:lnSpc>
              <a:buFont typeface="Wingdings" pitchFamily="2" charset="2"/>
              <a:buChar char="q"/>
            </a:pPr>
            <a:r>
              <a:rPr lang="en-US" sz="2000" b="1" dirty="0" smtClean="0"/>
              <a:t>Procedure di </a:t>
            </a:r>
            <a:r>
              <a:rPr lang="en-US" sz="2000" b="1" dirty="0" err="1" smtClean="0"/>
              <a:t>sorveglianza</a:t>
            </a:r>
            <a:r>
              <a:rPr lang="en-US" sz="2000" b="1" dirty="0" smtClean="0"/>
              <a:t> </a:t>
            </a:r>
            <a:r>
              <a:rPr lang="en-US" sz="2000" b="1" dirty="0" err="1" smtClean="0"/>
              <a:t>della</a:t>
            </a:r>
            <a:r>
              <a:rPr lang="en-US" sz="2000" b="1" dirty="0" smtClean="0"/>
              <a:t> UE</a:t>
            </a:r>
            <a:r>
              <a:rPr lang="en-US" sz="2000" dirty="0" smtClean="0"/>
              <a:t>: Un </a:t>
            </a:r>
            <a:r>
              <a:rPr lang="en-US" sz="2000" dirty="0" err="1" smtClean="0"/>
              <a:t>utilizzo</a:t>
            </a:r>
            <a:r>
              <a:rPr lang="en-US" sz="2000" dirty="0" smtClean="0"/>
              <a:t> </a:t>
            </a:r>
            <a:r>
              <a:rPr lang="en-US" sz="2000" dirty="0" err="1" smtClean="0"/>
              <a:t>tradizionale</a:t>
            </a:r>
            <a:r>
              <a:rPr lang="en-US" sz="2000" dirty="0" smtClean="0"/>
              <a:t> </a:t>
            </a:r>
            <a:r>
              <a:rPr lang="en-US" sz="2000" dirty="0" err="1" smtClean="0"/>
              <a:t>riguarda</a:t>
            </a:r>
            <a:r>
              <a:rPr lang="en-US" sz="2000" dirty="0" smtClean="0"/>
              <a:t> la </a:t>
            </a:r>
            <a:r>
              <a:rPr lang="en-US" sz="2000" u="sng" dirty="0" err="1" smtClean="0"/>
              <a:t>riconciliazione</a:t>
            </a:r>
            <a:r>
              <a:rPr lang="en-US" sz="2000" u="sng" dirty="0" smtClean="0"/>
              <a:t> </a:t>
            </a:r>
            <a:r>
              <a:rPr lang="en-US" sz="2000" u="sng" dirty="0" err="1" smtClean="0"/>
              <a:t>tra</a:t>
            </a:r>
            <a:r>
              <a:rPr lang="en-US" sz="2000" u="sng" dirty="0" smtClean="0"/>
              <a:t> </a:t>
            </a:r>
            <a:r>
              <a:rPr lang="en-US" sz="2000" u="sng" dirty="0" err="1" smtClean="0"/>
              <a:t>debito</a:t>
            </a:r>
            <a:r>
              <a:rPr lang="en-US" sz="2000" u="sng" dirty="0" smtClean="0"/>
              <a:t> e </a:t>
            </a:r>
            <a:r>
              <a:rPr lang="en-US" sz="2000" u="sng" dirty="0" err="1" smtClean="0"/>
              <a:t>disavanzo</a:t>
            </a:r>
            <a:r>
              <a:rPr lang="en-US" sz="2000" dirty="0" smtClean="0"/>
              <a:t> </a:t>
            </a:r>
            <a:r>
              <a:rPr lang="en-US" sz="2000" dirty="0" err="1" smtClean="0"/>
              <a:t>pubblico</a:t>
            </a:r>
            <a:r>
              <a:rPr lang="en-US" sz="2000" dirty="0" smtClean="0"/>
              <a:t> </a:t>
            </a:r>
            <a:r>
              <a:rPr lang="en-US" sz="2000" dirty="0" err="1" smtClean="0"/>
              <a:t>nell’ambito</a:t>
            </a:r>
            <a:r>
              <a:rPr lang="en-US" sz="2000" dirty="0" smtClean="0"/>
              <a:t> </a:t>
            </a:r>
            <a:r>
              <a:rPr lang="en-US" sz="2000" dirty="0" err="1" smtClean="0"/>
              <a:t>della</a:t>
            </a:r>
            <a:r>
              <a:rPr lang="en-US" sz="2000" dirty="0" smtClean="0"/>
              <a:t> </a:t>
            </a:r>
            <a:r>
              <a:rPr lang="en-US" sz="2000" u="sng" dirty="0" err="1" smtClean="0"/>
              <a:t>Procedura</a:t>
            </a:r>
            <a:r>
              <a:rPr lang="en-US" sz="2000" u="sng" dirty="0" smtClean="0"/>
              <a:t> sui </a:t>
            </a:r>
            <a:r>
              <a:rPr lang="en-US" sz="2000" u="sng" dirty="0" err="1" smtClean="0"/>
              <a:t>disavanzi</a:t>
            </a:r>
            <a:r>
              <a:rPr lang="en-US" sz="2000" u="sng" dirty="0" smtClean="0"/>
              <a:t> </a:t>
            </a:r>
            <a:r>
              <a:rPr lang="en-US" sz="2000" u="sng" dirty="0" err="1" smtClean="0"/>
              <a:t>eccessivi</a:t>
            </a:r>
            <a:r>
              <a:rPr lang="en-US" sz="2000" u="sng" dirty="0" smtClean="0"/>
              <a:t> (EDP)</a:t>
            </a:r>
            <a:r>
              <a:rPr lang="en-US" sz="2000" dirty="0" smtClean="0"/>
              <a:t>. Di </a:t>
            </a:r>
            <a:r>
              <a:rPr lang="en-US" sz="2000" dirty="0" err="1" smtClean="0"/>
              <a:t>recente</a:t>
            </a:r>
            <a:r>
              <a:rPr lang="en-US" sz="2000" dirty="0" smtClean="0"/>
              <a:t> </a:t>
            </a:r>
            <a:r>
              <a:rPr lang="en-US" sz="2000" dirty="0" err="1" smtClean="0"/>
              <a:t>si</a:t>
            </a:r>
            <a:r>
              <a:rPr lang="en-US" sz="2000" dirty="0" smtClean="0"/>
              <a:t> è </a:t>
            </a:r>
            <a:r>
              <a:rPr lang="en-US" sz="2000" dirty="0" err="1" smtClean="0"/>
              <a:t>aggiunta</a:t>
            </a:r>
            <a:r>
              <a:rPr lang="en-US" sz="2000" dirty="0" smtClean="0"/>
              <a:t> la </a:t>
            </a:r>
            <a:r>
              <a:rPr lang="en-US" sz="2000" u="sng" dirty="0" err="1" smtClean="0"/>
              <a:t>produzione</a:t>
            </a:r>
            <a:r>
              <a:rPr lang="en-US" sz="2000" u="sng" dirty="0" smtClean="0"/>
              <a:t> di </a:t>
            </a:r>
            <a:r>
              <a:rPr lang="en-US" sz="2000" u="sng" dirty="0" err="1" smtClean="0"/>
              <a:t>indicatori</a:t>
            </a:r>
            <a:r>
              <a:rPr lang="en-US" sz="2000" u="sng" dirty="0" smtClean="0"/>
              <a:t> per la </a:t>
            </a:r>
            <a:r>
              <a:rPr lang="en-US" sz="2000" u="sng" dirty="0" err="1" smtClean="0"/>
              <a:t>Procedura</a:t>
            </a:r>
            <a:r>
              <a:rPr lang="en-US" sz="2000" u="sng" dirty="0" smtClean="0"/>
              <a:t> </a:t>
            </a:r>
            <a:r>
              <a:rPr lang="en-US" sz="2000" u="sng" dirty="0" err="1" smtClean="0"/>
              <a:t>sugli</a:t>
            </a:r>
            <a:r>
              <a:rPr lang="en-US" sz="2000" u="sng" dirty="0" smtClean="0"/>
              <a:t> </a:t>
            </a:r>
            <a:r>
              <a:rPr lang="en-US" sz="2000" u="sng" dirty="0" err="1" smtClean="0"/>
              <a:t>squilibri</a:t>
            </a:r>
            <a:r>
              <a:rPr lang="en-US" sz="2000" u="sng" dirty="0" smtClean="0"/>
              <a:t> </a:t>
            </a:r>
            <a:r>
              <a:rPr lang="en-US" sz="2000" u="sng" dirty="0" err="1" smtClean="0"/>
              <a:t>macroeconomici</a:t>
            </a:r>
            <a:r>
              <a:rPr lang="en-US" sz="2000" u="sng" dirty="0" smtClean="0"/>
              <a:t> (MIP)</a:t>
            </a:r>
            <a:r>
              <a:rPr lang="en-US" sz="2000" dirty="0" smtClean="0"/>
              <a:t>.</a:t>
            </a:r>
          </a:p>
          <a:p>
            <a:pPr marL="609600" indent="-609600">
              <a:lnSpc>
                <a:spcPct val="80000"/>
              </a:lnSpc>
              <a:buFont typeface="Wingdings" pitchFamily="2" charset="2"/>
              <a:buChar char="q"/>
            </a:pPr>
            <a:endParaRPr lang="en-US" sz="2000" dirty="0" smtClean="0"/>
          </a:p>
          <a:p>
            <a:pPr marL="609600" indent="-609600">
              <a:lnSpc>
                <a:spcPct val="80000"/>
              </a:lnSpc>
              <a:buFont typeface="Wingdings" pitchFamily="2" charset="2"/>
              <a:buChar char="q"/>
            </a:pPr>
            <a:endParaRPr lang="en-US" sz="2000" dirty="0" smtClean="0"/>
          </a:p>
          <a:p>
            <a:pPr marL="609600" indent="-609600">
              <a:lnSpc>
                <a:spcPct val="80000"/>
              </a:lnSpc>
              <a:buFont typeface="Wingdings" pitchFamily="2" charset="2"/>
              <a:buChar char="q"/>
            </a:pPr>
            <a:endParaRPr lang="en-US" sz="2000" dirty="0" smtClean="0"/>
          </a:p>
          <a:p>
            <a:pPr marL="609600" indent="-609600">
              <a:lnSpc>
                <a:spcPct val="80000"/>
              </a:lnSpc>
              <a:buFont typeface="Wingdings" pitchFamily="2" charset="2"/>
              <a:buChar char="q"/>
            </a:pPr>
            <a:endParaRPr lang="en-US" sz="2000" u="sng" dirty="0" smtClean="0"/>
          </a:p>
        </p:txBody>
      </p:sp>
      <p:sp>
        <p:nvSpPr>
          <p:cNvPr id="10245" name="Text Box 4"/>
          <p:cNvSpPr txBox="1">
            <a:spLocks noChangeArrowheads="1"/>
          </p:cNvSpPr>
          <p:nvPr/>
        </p:nvSpPr>
        <p:spPr bwMode="auto">
          <a:xfrm>
            <a:off x="1547813" y="0"/>
            <a:ext cx="74882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2. Finalità e utilizzi dei conti finanziari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414338" y="260350"/>
            <a:ext cx="8229600" cy="1143000"/>
          </a:xfrm>
        </p:spPr>
        <p:txBody>
          <a:bodyPr/>
          <a:lstStyle/>
          <a:p>
            <a:r>
              <a:rPr lang="it-IT" sz="2800" smtClean="0"/>
              <a:t>Rapporto sulla stabilità finanziaria</a:t>
            </a:r>
          </a:p>
        </p:txBody>
      </p:sp>
      <p:sp>
        <p:nvSpPr>
          <p:cNvPr id="11267" name="Segnaposto contenuto 2"/>
          <p:cNvSpPr>
            <a:spLocks noGrp="1"/>
          </p:cNvSpPr>
          <p:nvPr>
            <p:ph idx="1"/>
          </p:nvPr>
        </p:nvSpPr>
        <p:spPr/>
        <p:txBody>
          <a:bodyPr/>
          <a:lstStyle/>
          <a:p>
            <a:endParaRPr lang="it-IT" smtClean="0"/>
          </a:p>
        </p:txBody>
      </p:sp>
      <p:sp>
        <p:nvSpPr>
          <p:cNvPr id="1126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9C7FC5-E850-461F-917E-82B35065C16A}" type="slidenum">
              <a:rPr lang="it-IT" smtClean="0"/>
              <a:pPr eaLnBrk="1" hangingPunct="1"/>
              <a:t>8</a:t>
            </a:fld>
            <a:endParaRPr lang="it-IT" smtClean="0"/>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l="12302" t="18951" r="10155" b="10141"/>
          <a:stretch>
            <a:fillRect/>
          </a:stretch>
        </p:blipFill>
        <p:spPr bwMode="auto">
          <a:xfrm>
            <a:off x="431800" y="1196975"/>
            <a:ext cx="8562975"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e 4"/>
          <p:cNvSpPr/>
          <p:nvPr/>
        </p:nvSpPr>
        <p:spPr>
          <a:xfrm>
            <a:off x="5651500" y="2984500"/>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Ovale 6"/>
          <p:cNvSpPr/>
          <p:nvPr/>
        </p:nvSpPr>
        <p:spPr>
          <a:xfrm>
            <a:off x="6443663" y="2984500"/>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Ovale 7"/>
          <p:cNvSpPr/>
          <p:nvPr/>
        </p:nvSpPr>
        <p:spPr>
          <a:xfrm>
            <a:off x="5651500" y="2997200"/>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Ovale 8"/>
          <p:cNvSpPr/>
          <p:nvPr/>
        </p:nvSpPr>
        <p:spPr>
          <a:xfrm>
            <a:off x="5651500" y="5084763"/>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Ovale 9"/>
          <p:cNvSpPr/>
          <p:nvPr/>
        </p:nvSpPr>
        <p:spPr>
          <a:xfrm>
            <a:off x="6443663" y="5084763"/>
            <a:ext cx="5048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Ovale 10"/>
          <p:cNvSpPr/>
          <p:nvPr/>
        </p:nvSpPr>
        <p:spPr>
          <a:xfrm>
            <a:off x="5364163" y="1196975"/>
            <a:ext cx="1944687" cy="719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276" name="Text Box 4"/>
          <p:cNvSpPr txBox="1">
            <a:spLocks noChangeArrowheads="1"/>
          </p:cNvSpPr>
          <p:nvPr/>
        </p:nvSpPr>
        <p:spPr bwMode="auto">
          <a:xfrm>
            <a:off x="1547813" y="0"/>
            <a:ext cx="74882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2. Finalità e utilizzi dei conti finanziari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it-IT" sz="2800" dirty="0" smtClean="0"/>
              <a:t>Altri indicatori basati sui conti finanziari italiani</a:t>
            </a:r>
            <a:br>
              <a:rPr lang="it-IT" sz="2800" dirty="0" smtClean="0"/>
            </a:br>
            <a:r>
              <a:rPr lang="it-IT" sz="2800" dirty="0" smtClean="0"/>
              <a:t>(diversi dagli </a:t>
            </a:r>
            <a:r>
              <a:rPr lang="it-IT" sz="2800" i="1" dirty="0" err="1" smtClean="0"/>
              <a:t>scoreboard</a:t>
            </a:r>
            <a:r>
              <a:rPr lang="it-IT" sz="2800" dirty="0" smtClean="0"/>
              <a:t>)</a:t>
            </a:r>
          </a:p>
        </p:txBody>
      </p:sp>
      <p:sp>
        <p:nvSpPr>
          <p:cNvPr id="1229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20CB9C-E4A2-4C6D-8E91-79F78E3532F0}" type="slidenum">
              <a:rPr lang="it-IT" smtClean="0"/>
              <a:pPr eaLnBrk="1" hangingPunct="1"/>
              <a:t>9</a:t>
            </a:fld>
            <a:endParaRPr lang="it-IT"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l="5061" t="14696" r="14845" b="25937"/>
          <a:stretch>
            <a:fillRect/>
          </a:stretch>
        </p:blipFill>
        <p:spPr bwMode="auto">
          <a:xfrm>
            <a:off x="0" y="1752600"/>
            <a:ext cx="911225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 Box 4"/>
          <p:cNvSpPr txBox="1">
            <a:spLocks noChangeArrowheads="1"/>
          </p:cNvSpPr>
          <p:nvPr/>
        </p:nvSpPr>
        <p:spPr bwMode="auto">
          <a:xfrm>
            <a:off x="1547813" y="0"/>
            <a:ext cx="74882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t-IT" i="1">
                <a:solidFill>
                  <a:srgbClr val="EAEAEA"/>
                </a:solidFill>
              </a:rPr>
              <a:t>2. Finalità e utilizzi dei conti finanziari</a:t>
            </a:r>
            <a:endParaRPr lang="en-US" i="1">
              <a:solidFill>
                <a:srgbClr val="EAEAEA"/>
              </a:solidFill>
            </a:endParaRPr>
          </a:p>
          <a:p>
            <a:pPr algn="r" eaLnBrk="1" hangingPunct="1">
              <a:spcBef>
                <a:spcPct val="50000"/>
              </a:spcBef>
              <a:buFontTx/>
              <a:buChar char="•"/>
            </a:pPr>
            <a:endParaRPr lang="it-IT" i="1">
              <a:solidFill>
                <a:srgbClr val="EAEAEA"/>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6488</TotalTime>
  <Words>921</Words>
  <PresentationFormat>Presentazione su schermo (4:3)</PresentationFormat>
  <Paragraphs>98</Paragraphs>
  <Slides>13</Slides>
  <Notes>2</Notes>
  <HiddenSlides>0</HiddenSlides>
  <MMClips>0</MMClips>
  <ScaleCrop>false</ScaleCrop>
  <HeadingPairs>
    <vt:vector size="4" baseType="variant">
      <vt:variant>
        <vt:lpstr>Tema</vt:lpstr>
      </vt:variant>
      <vt:variant>
        <vt:i4>2</vt:i4>
      </vt:variant>
      <vt:variant>
        <vt:lpstr>Titoli diapositive</vt:lpstr>
      </vt:variant>
      <vt:variant>
        <vt:i4>13</vt:i4>
      </vt:variant>
    </vt:vector>
  </HeadingPairs>
  <TitlesOfParts>
    <vt:vector size="15" baseType="lpstr">
      <vt:lpstr>Struttura predefinita</vt:lpstr>
      <vt:lpstr>Personalizza struttura</vt:lpstr>
      <vt:lpstr>Presentazione standard di PowerPoint</vt:lpstr>
      <vt:lpstr>Presentazione standard di PowerPoint</vt:lpstr>
      <vt:lpstr>Presentazione standard di PowerPoint</vt:lpstr>
      <vt:lpstr>I conti finanziari dell’Italia</vt:lpstr>
      <vt:lpstr>Struttura dei conti semplificata (ESA 95)</vt:lpstr>
      <vt:lpstr>Presentazione standard di PowerPoint</vt:lpstr>
      <vt:lpstr>Principali utilizzi regolari dei conti finanziari</vt:lpstr>
      <vt:lpstr>Rapporto sulla stabilità finanziaria</vt:lpstr>
      <vt:lpstr>Altri indicatori basati sui conti finanziari italiani (diversi dagli scoreboard)</vt:lpstr>
      <vt:lpstr>Le innovazioni del nuovo sistema europeo dei conti ESA10 riguardano alcuni cambiamenti metodologici, l’inclusione di nuovi strumenti finanziari e un nuovo programma di trasmissione agli organismi internazionali  </vt:lpstr>
      <vt:lpstr>Il livello di dettaglio già pubblicato in Italia eccede ampiamente quello obbligatorio, e fornisce elementi nazionali aggiuntivi    </vt:lpstr>
      <vt:lpstr>Per l’Italia, non ci sono conseguenze di particolare rilievo, in ciascuno degli utilizzi principali dei conti finanziari.   </vt:lpstr>
      <vt:lpstr>Fa eccezione la nuova regola sulla classificazione delle holding, che avrà effetti sulla misura del debito privato.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2006-09-26T07:32:30Z</dcterms:created>
  <dcterms:modified xsi:type="dcterms:W3CDTF">2014-07-03T12:55:44Z</dcterms:modified>
</cp:coreProperties>
</file>