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1" r:id="rId1"/>
  </p:sldMasterIdLst>
  <p:notesMasterIdLst>
    <p:notesMasterId r:id="rId8"/>
  </p:notesMasterIdLst>
  <p:handoutMasterIdLst>
    <p:handoutMasterId r:id="rId9"/>
  </p:handoutMasterIdLst>
  <p:sldIdLst>
    <p:sldId id="613" r:id="rId2"/>
    <p:sldId id="614" r:id="rId3"/>
    <p:sldId id="629" r:id="rId4"/>
    <p:sldId id="645" r:id="rId5"/>
    <p:sldId id="644" r:id="rId6"/>
    <p:sldId id="646" r:id="rId7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0033"/>
    <a:srgbClr val="27279F"/>
    <a:srgbClr val="45563C"/>
    <a:srgbClr val="BCA41E"/>
    <a:srgbClr val="AA951C"/>
    <a:srgbClr val="CCCCFF"/>
    <a:srgbClr val="BBE0E3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55" autoAdjust="0"/>
    <p:restoredTop sz="99882" autoAdjust="0"/>
  </p:normalViewPr>
  <p:slideViewPr>
    <p:cSldViewPr>
      <p:cViewPr varScale="1">
        <p:scale>
          <a:sx n="114" d="100"/>
          <a:sy n="114" d="100"/>
        </p:scale>
        <p:origin x="-12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10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5" tIns="47778" rIns="95555" bIns="47778" numCol="1" anchor="t" anchorCtr="0" compatLnSpc="1">
            <a:prstTxWarp prst="textNoShape">
              <a:avLst/>
            </a:prstTxWarp>
          </a:bodyPr>
          <a:lstStyle>
            <a:lvl1pPr defTabSz="955675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3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5" tIns="47778" rIns="95555" bIns="47778" numCol="1" anchor="t" anchorCtr="0" compatLnSpc="1">
            <a:prstTxWarp prst="textNoShape">
              <a:avLst/>
            </a:prstTxWarp>
          </a:bodyPr>
          <a:lstStyle>
            <a:lvl1pPr algn="r" defTabSz="955675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3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5" tIns="47778" rIns="95555" bIns="47778" numCol="1" anchor="b" anchorCtr="0" compatLnSpc="1">
            <a:prstTxWarp prst="textNoShape">
              <a:avLst/>
            </a:prstTxWarp>
          </a:bodyPr>
          <a:lstStyle>
            <a:lvl1pPr defTabSz="955675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3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5" tIns="47778" rIns="95555" bIns="47778" numCol="1" anchor="b" anchorCtr="0" compatLnSpc="1">
            <a:prstTxWarp prst="textNoShape">
              <a:avLst/>
            </a:prstTxWarp>
          </a:bodyPr>
          <a:lstStyle>
            <a:lvl1pPr algn="r" defTabSz="955675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EB2C3398-8ADD-4CB8-BC03-0B5D27793489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713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5" tIns="47778" rIns="95555" bIns="47778" numCol="1" anchor="t" anchorCtr="0" compatLnSpc="1">
            <a:prstTxWarp prst="textNoShape">
              <a:avLst/>
            </a:prstTxWarp>
          </a:bodyPr>
          <a:lstStyle>
            <a:lvl1pPr defTabSz="955675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5" tIns="47778" rIns="95555" bIns="47778" numCol="1" anchor="t" anchorCtr="0" compatLnSpc="1">
            <a:prstTxWarp prst="textNoShape">
              <a:avLst/>
            </a:prstTxWarp>
          </a:bodyPr>
          <a:lstStyle>
            <a:lvl1pPr algn="r" defTabSz="955675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2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5" tIns="47778" rIns="95555" bIns="477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5" tIns="47778" rIns="95555" bIns="47778" numCol="1" anchor="b" anchorCtr="0" compatLnSpc="1">
            <a:prstTxWarp prst="textNoShape">
              <a:avLst/>
            </a:prstTxWarp>
          </a:bodyPr>
          <a:lstStyle>
            <a:lvl1pPr defTabSz="955675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5" tIns="47778" rIns="95555" bIns="47778" numCol="1" anchor="b" anchorCtr="0" compatLnSpc="1">
            <a:prstTxWarp prst="textNoShape">
              <a:avLst/>
            </a:prstTxWarp>
          </a:bodyPr>
          <a:lstStyle>
            <a:lvl1pPr algn="r" defTabSz="955675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08CFCDAF-67DC-41E8-9B0C-F0073BA03F3C}" type="slidenum">
              <a:rPr lang="de-DE"/>
              <a:pPr>
                <a:defRPr/>
              </a:pPr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59247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75FEF32-2AC5-4F0C-A954-D7A86E625A07}" type="slidenum">
              <a:rPr lang="de-DE" smtClean="0">
                <a:latin typeface="Times New Roman" pitchFamily="18" charset="0"/>
              </a:rPr>
              <a:pPr eaLnBrk="1" hangingPunct="1"/>
              <a:t>1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102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4714875"/>
            <a:ext cx="6119813" cy="4857750"/>
          </a:xfrm>
          <a:noFill/>
        </p:spPr>
        <p:txBody>
          <a:bodyPr/>
          <a:lstStyle/>
          <a:p>
            <a:pPr algn="just" eaLnBrk="1" hangingPunct="1"/>
            <a:endParaRPr lang="it-IT" sz="14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4714875"/>
            <a:ext cx="6119813" cy="4857750"/>
          </a:xfrm>
          <a:noFill/>
        </p:spPr>
        <p:txBody>
          <a:bodyPr/>
          <a:lstStyle/>
          <a:p>
            <a:pPr algn="just" eaLnBrk="1" hangingPunct="1"/>
            <a:endParaRPr lang="it-IT" sz="14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4714875"/>
            <a:ext cx="6119813" cy="4857750"/>
          </a:xfrm>
          <a:noFill/>
        </p:spPr>
        <p:txBody>
          <a:bodyPr/>
          <a:lstStyle/>
          <a:p>
            <a:pPr algn="just" eaLnBrk="1" hangingPunct="1"/>
            <a:endParaRPr lang="it-IT" sz="14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it-IT" sz="2400">
                <a:latin typeface="Times New Roman" pitchFamily="18" charset="0"/>
              </a:endParaRPr>
            </a:p>
          </p:txBody>
        </p:sp>
      </p:grpSp>
      <p:sp>
        <p:nvSpPr>
          <p:cNvPr id="11" name="Rectangle 15"/>
          <p:cNvSpPr>
            <a:spLocks noChangeArrowheads="1"/>
          </p:cNvSpPr>
          <p:nvPr userDrawn="1"/>
        </p:nvSpPr>
        <p:spPr bwMode="auto">
          <a:xfrm>
            <a:off x="0" y="6237288"/>
            <a:ext cx="9144000" cy="620712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/>
          </a:p>
        </p:txBody>
      </p:sp>
      <p:grpSp>
        <p:nvGrpSpPr>
          <p:cNvPr id="12" name="Group 16"/>
          <p:cNvGrpSpPr>
            <a:grpSpLocks/>
          </p:cNvGrpSpPr>
          <p:nvPr userDrawn="1"/>
        </p:nvGrpSpPr>
        <p:grpSpPr bwMode="auto">
          <a:xfrm>
            <a:off x="179388" y="6308725"/>
            <a:ext cx="1584325" cy="433388"/>
            <a:chOff x="0" y="0"/>
            <a:chExt cx="873" cy="255"/>
          </a:xfrm>
        </p:grpSpPr>
        <p:pic>
          <p:nvPicPr>
            <p:cNvPr id="13" name="Picture 12" descr="bi blu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61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13" descr="Eurosistema BLU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" y="50"/>
              <a:ext cx="6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Rectangle 15"/>
          <p:cNvSpPr>
            <a:spLocks noChangeArrowheads="1"/>
          </p:cNvSpPr>
          <p:nvPr userDrawn="1"/>
        </p:nvSpPr>
        <p:spPr bwMode="auto">
          <a:xfrm>
            <a:off x="0" y="0"/>
            <a:ext cx="9144000" cy="981075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223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it-IT" noProof="0" smtClean="0"/>
              <a:t>Fare clic per modificare lo stile del titolo</a:t>
            </a:r>
          </a:p>
        </p:txBody>
      </p:sp>
      <p:sp>
        <p:nvSpPr>
          <p:cNvPr id="5223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it-IT" noProof="0" smtClean="0"/>
              <a:t>Fare clic per modificare lo stile del sottotitolo dello schema</a:t>
            </a:r>
          </a:p>
        </p:txBody>
      </p:sp>
      <p:sp>
        <p:nvSpPr>
          <p:cNvPr id="16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12488-13D5-4EEE-B3BC-99800F4ED088}" type="datetimeFigureOut">
              <a:rPr lang="it-IT"/>
              <a:pPr>
                <a:defRPr/>
              </a:pPr>
              <a:t>03/07/2014</a:t>
            </a:fld>
            <a:endParaRPr lang="it-IT"/>
          </a:p>
        </p:txBody>
      </p:sp>
      <p:sp>
        <p:nvSpPr>
          <p:cNvPr id="17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910BE-A826-42E1-9BF4-CEBACA8752B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9692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72E75-2872-4555-832C-768063419FA7}" type="datetimeFigureOut">
              <a:rPr lang="it-IT"/>
              <a:pPr>
                <a:defRPr/>
              </a:pPr>
              <a:t>03/07/2014</a:t>
            </a:fld>
            <a:endParaRPr lang="it-IT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58140-DB0C-4365-915F-DA0984495B1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029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B4937-B0E2-4FC1-991B-F32B499571EF}" type="datetimeFigureOut">
              <a:rPr lang="it-IT"/>
              <a:pPr>
                <a:defRPr/>
              </a:pPr>
              <a:t>03/07/2014</a:t>
            </a:fld>
            <a:endParaRPr lang="it-IT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79B2A-DD56-4584-92F1-323D41CF1C7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5271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31AEB-AA65-4022-9893-E35882ED5101}" type="datetimeFigureOut">
              <a:rPr lang="it-IT"/>
              <a:pPr>
                <a:defRPr/>
              </a:pPr>
              <a:t>03/07/2014</a:t>
            </a:fld>
            <a:endParaRPr lang="it-IT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16243-C56F-404D-A3E4-7D3C8A5FBCA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7799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819B3-1626-4F18-85AF-27C12A803595}" type="datetimeFigureOut">
              <a:rPr lang="it-IT"/>
              <a:pPr>
                <a:defRPr/>
              </a:pPr>
              <a:t>03/07/2014</a:t>
            </a:fld>
            <a:endParaRPr lang="it-IT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2EE9-B2E8-413D-AC68-075E91A3783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586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4E64C-BBA4-4FD4-8980-374004F5BA28}" type="datetimeFigureOut">
              <a:rPr lang="it-IT"/>
              <a:pPr>
                <a:defRPr/>
              </a:pPr>
              <a:t>03/07/2014</a:t>
            </a:fld>
            <a:endParaRPr lang="it-IT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C226B-199C-475D-9D23-848055258A9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8726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B02AC-6D43-40F6-B653-1BBBDD8D030D}" type="datetimeFigureOut">
              <a:rPr lang="it-IT"/>
              <a:pPr>
                <a:defRPr/>
              </a:pPr>
              <a:t>03/07/2014</a:t>
            </a:fld>
            <a:endParaRPr lang="it-IT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0F1BF-12BA-488E-BC9E-D0405F4BEE3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0943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3AAC9-15EA-4A26-AA84-D711EB337695}" type="datetimeFigureOut">
              <a:rPr lang="it-IT"/>
              <a:pPr>
                <a:defRPr/>
              </a:pPr>
              <a:t>03/07/2014</a:t>
            </a:fld>
            <a:endParaRPr lang="it-IT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F1963-A500-41EA-A40B-1A5F7F9412A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2815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D3A72-9E6A-40DC-9D0A-D5141C6B0BD8}" type="datetimeFigureOut">
              <a:rPr lang="it-IT"/>
              <a:pPr>
                <a:defRPr/>
              </a:pPr>
              <a:t>03/07/2014</a:t>
            </a:fld>
            <a:endParaRPr lang="it-IT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75137-41F1-4EE9-BC74-50909C1E334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4844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4F401-5C8B-46BC-ACE9-2D5BD4E77E60}" type="datetimeFigureOut">
              <a:rPr lang="it-IT"/>
              <a:pPr>
                <a:defRPr/>
              </a:pPr>
              <a:t>03/07/2014</a:t>
            </a:fld>
            <a:endParaRPr lang="it-IT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D5934-EC25-4640-A619-EB942704F94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745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94BDF-F06D-445E-988C-53153DA1CEC1}" type="datetimeFigureOut">
              <a:rPr lang="it-IT"/>
              <a:pPr>
                <a:defRPr/>
              </a:pPr>
              <a:t>03/07/2014</a:t>
            </a:fld>
            <a:endParaRPr lang="it-IT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60A29-EEE4-499B-A240-922BDDDDF9D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2298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7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1038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1039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1040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1041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it-IT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5120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7F861F0F-9232-4BF1-8352-AF6DD7BCCF0A}" type="datetimeFigureOut">
              <a:rPr lang="it-IT"/>
              <a:pPr>
                <a:defRPr/>
              </a:pPr>
              <a:t>03/07/2014</a:t>
            </a:fld>
            <a:endParaRPr lang="it-IT"/>
          </a:p>
        </p:txBody>
      </p:sp>
      <p:sp>
        <p:nvSpPr>
          <p:cNvPr id="5121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1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82114D5D-8389-423F-BD2D-C6F45644501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32" name="Rectangle 15"/>
          <p:cNvSpPr>
            <a:spLocks noChangeArrowheads="1"/>
          </p:cNvSpPr>
          <p:nvPr userDrawn="1"/>
        </p:nvSpPr>
        <p:spPr bwMode="auto">
          <a:xfrm>
            <a:off x="0" y="0"/>
            <a:ext cx="9144000" cy="981075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33" name="Rectangle 15"/>
          <p:cNvSpPr>
            <a:spLocks noChangeArrowheads="1"/>
          </p:cNvSpPr>
          <p:nvPr userDrawn="1"/>
        </p:nvSpPr>
        <p:spPr bwMode="auto">
          <a:xfrm>
            <a:off x="0" y="6237288"/>
            <a:ext cx="9144000" cy="620712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/>
          </a:p>
        </p:txBody>
      </p:sp>
      <p:grpSp>
        <p:nvGrpSpPr>
          <p:cNvPr id="1034" name="Group 16"/>
          <p:cNvGrpSpPr>
            <a:grpSpLocks/>
          </p:cNvGrpSpPr>
          <p:nvPr userDrawn="1"/>
        </p:nvGrpSpPr>
        <p:grpSpPr bwMode="auto">
          <a:xfrm>
            <a:off x="107950" y="6308725"/>
            <a:ext cx="1584325" cy="433388"/>
            <a:chOff x="0" y="0"/>
            <a:chExt cx="873" cy="255"/>
          </a:xfrm>
        </p:grpSpPr>
        <p:pic>
          <p:nvPicPr>
            <p:cNvPr id="1035" name="Picture 12" descr="bi blu"/>
            <p:cNvPicPr>
              <a:picLocks noChangeAspect="1" noChangeArrowheads="1"/>
            </p:cNvPicPr>
            <p:nvPr/>
          </p:nvPicPr>
          <p:blipFill>
            <a:blip r:embed="rId1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61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6" name="Picture 13" descr="Eurosistema BLU"/>
            <p:cNvPicPr>
              <a:picLocks noChangeAspect="1" noChangeArrowheads="1"/>
            </p:cNvPicPr>
            <p:nvPr/>
          </p:nvPicPr>
          <p:blipFill>
            <a:blip r:embed="rId1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" y="50"/>
              <a:ext cx="6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250825" y="1125538"/>
            <a:ext cx="864235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50000"/>
              </a:spcBef>
            </a:pPr>
            <a:endParaRPr lang="en-GB" sz="3200" b="1">
              <a:solidFill>
                <a:srgbClr val="27279F"/>
              </a:solidFill>
              <a:latin typeface="Palatino" pitchFamily="18" charset="0"/>
            </a:endParaRPr>
          </a:p>
          <a:p>
            <a:pPr marL="342900" indent="-342900" algn="ctr">
              <a:spcBef>
                <a:spcPct val="50000"/>
              </a:spcBef>
            </a:pPr>
            <a:r>
              <a:rPr lang="en-GB" sz="3200" b="1">
                <a:solidFill>
                  <a:srgbClr val="27279F"/>
                </a:solidFill>
                <a:latin typeface="Verdana" pitchFamily="34" charset="0"/>
              </a:rPr>
              <a:t>La recente congiuntura economica secondo le statistiche di bilancia dei pagamenti e l’impatto dei nuovi standard</a:t>
            </a:r>
          </a:p>
          <a:p>
            <a:pPr marL="342900" indent="-342900" algn="ctr">
              <a:spcBef>
                <a:spcPct val="50000"/>
              </a:spcBef>
            </a:pPr>
            <a:endParaRPr lang="en-GB" sz="2000" b="1">
              <a:solidFill>
                <a:srgbClr val="990033"/>
              </a:solidFill>
              <a:latin typeface="Verdana" pitchFamily="34" charset="0"/>
            </a:endParaRPr>
          </a:p>
          <a:p>
            <a:pPr marL="342900" indent="-342900" algn="ctr">
              <a:spcBef>
                <a:spcPct val="50000"/>
              </a:spcBef>
            </a:pPr>
            <a:r>
              <a:rPr lang="en-GB" sz="2000" b="1">
                <a:solidFill>
                  <a:srgbClr val="990033"/>
                </a:solidFill>
                <a:latin typeface="Verdana" pitchFamily="34" charset="0"/>
              </a:rPr>
              <a:t>Silvia Fabiani - Banca d’Italia</a:t>
            </a:r>
          </a:p>
          <a:p>
            <a:pPr marL="342900" indent="-342900" algn="ctr">
              <a:spcBef>
                <a:spcPct val="50000"/>
              </a:spcBef>
            </a:pPr>
            <a:endParaRPr lang="en-GB" sz="3200" b="1">
              <a:solidFill>
                <a:srgbClr val="27279F"/>
              </a:solidFill>
              <a:latin typeface="Verdana" pitchFamily="34" charset="0"/>
            </a:endParaRPr>
          </a:p>
          <a:p>
            <a:pPr marL="342900" indent="-342900" algn="ctr"/>
            <a:r>
              <a:rPr lang="it-IT" sz="2400" b="1">
                <a:solidFill>
                  <a:srgbClr val="27279F"/>
                </a:solidFill>
              </a:rPr>
              <a:t>Roma</a:t>
            </a:r>
            <a:r>
              <a:rPr lang="en-GB" sz="2400" b="1">
                <a:solidFill>
                  <a:srgbClr val="27279F"/>
                </a:solidFill>
              </a:rPr>
              <a:t>, 20 giugno 2014</a:t>
            </a:r>
          </a:p>
          <a:p>
            <a:pPr marL="342900" indent="-342900" algn="ctr">
              <a:spcBef>
                <a:spcPct val="50000"/>
              </a:spcBef>
            </a:pPr>
            <a:endParaRPr lang="en-GB" sz="2400" b="1">
              <a:solidFill>
                <a:schemeClr val="folHlink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9"/>
          <p:cNvSpPr>
            <a:spLocks noChangeArrowheads="1"/>
          </p:cNvSpPr>
          <p:nvPr/>
        </p:nvSpPr>
        <p:spPr bwMode="auto">
          <a:xfrm>
            <a:off x="1619250" y="260350"/>
            <a:ext cx="6121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2800" b="1" dirty="0" smtClean="0">
                <a:solidFill>
                  <a:schemeClr val="bg1"/>
                </a:solidFill>
                <a:latin typeface="Gill Sans MT" pitchFamily="34" charset="0"/>
              </a:rPr>
              <a:t>Quattro </a:t>
            </a:r>
            <a:r>
              <a:rPr lang="en-GB" sz="2800" b="1" dirty="0" err="1" smtClean="0">
                <a:solidFill>
                  <a:schemeClr val="bg1"/>
                </a:solidFill>
                <a:latin typeface="Gill Sans MT" pitchFamily="34" charset="0"/>
              </a:rPr>
              <a:t>argomenti</a:t>
            </a:r>
            <a:endParaRPr lang="en-GB" sz="2800" b="1" dirty="0" smtClean="0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5123" name="Rectangle 10"/>
          <p:cNvSpPr>
            <a:spLocks noChangeArrowheads="1"/>
          </p:cNvSpPr>
          <p:nvPr/>
        </p:nvSpPr>
        <p:spPr bwMode="auto">
          <a:xfrm>
            <a:off x="250825" y="1484313"/>
            <a:ext cx="8569325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50000"/>
              </a:spcBef>
              <a:buFontTx/>
              <a:buChar char="•"/>
              <a:defRPr/>
            </a:pPr>
            <a:r>
              <a:rPr lang="en-GB" sz="2400" b="1" dirty="0">
                <a:solidFill>
                  <a:srgbClr val="27279F"/>
                </a:solidFill>
                <a:latin typeface="Gill Sans MT" pitchFamily="34" charset="0"/>
              </a:rPr>
              <a:t>Il </a:t>
            </a:r>
            <a:r>
              <a:rPr lang="en-GB" sz="2400" b="1" dirty="0" err="1">
                <a:solidFill>
                  <a:srgbClr val="C00000"/>
                </a:solidFill>
                <a:latin typeface="Gill Sans MT" pitchFamily="34" charset="0"/>
              </a:rPr>
              <a:t>conto</a:t>
            </a:r>
            <a:r>
              <a:rPr lang="en-GB" sz="2400" b="1" dirty="0">
                <a:solidFill>
                  <a:srgbClr val="C00000"/>
                </a:solidFill>
                <a:latin typeface="Gill Sans MT" pitchFamily="34" charset="0"/>
              </a:rPr>
              <a:t> </a:t>
            </a:r>
            <a:r>
              <a:rPr lang="en-GB" sz="2400" b="1" dirty="0" err="1">
                <a:solidFill>
                  <a:srgbClr val="C00000"/>
                </a:solidFill>
                <a:latin typeface="Gill Sans MT" pitchFamily="34" charset="0"/>
              </a:rPr>
              <a:t>corrente</a:t>
            </a:r>
            <a:r>
              <a:rPr lang="en-GB" sz="2400" b="1" dirty="0">
                <a:solidFill>
                  <a:srgbClr val="27279F"/>
                </a:solidFill>
                <a:latin typeface="Gill Sans MT" pitchFamily="34" charset="0"/>
              </a:rPr>
              <a:t>: </a:t>
            </a:r>
            <a:r>
              <a:rPr lang="en-GB" sz="2400" b="1" dirty="0" err="1">
                <a:solidFill>
                  <a:srgbClr val="27279F"/>
                </a:solidFill>
                <a:latin typeface="Gill Sans MT" pitchFamily="34" charset="0"/>
              </a:rPr>
              <a:t>l’aggiustamento</a:t>
            </a:r>
            <a:r>
              <a:rPr lang="en-GB" sz="2400" b="1" dirty="0">
                <a:solidFill>
                  <a:srgbClr val="27279F"/>
                </a:solidFill>
                <a:latin typeface="Gill Sans MT" pitchFamily="34" charset="0"/>
              </a:rPr>
              <a:t> dal 2010</a:t>
            </a:r>
          </a:p>
          <a:p>
            <a:pPr marL="342900" indent="-342900" algn="just">
              <a:spcBef>
                <a:spcPts val="0"/>
              </a:spcBef>
              <a:buFontTx/>
              <a:buChar char="•"/>
              <a:defRPr/>
            </a:pPr>
            <a:endParaRPr lang="en-GB" sz="2400" b="1" dirty="0">
              <a:solidFill>
                <a:srgbClr val="27279F"/>
              </a:solidFill>
              <a:latin typeface="Gill Sans MT" pitchFamily="34" charset="0"/>
            </a:endParaRPr>
          </a:p>
          <a:p>
            <a:pPr marL="342900" indent="-342900" algn="just">
              <a:spcBef>
                <a:spcPct val="50000"/>
              </a:spcBef>
              <a:buFontTx/>
              <a:buChar char="•"/>
              <a:defRPr/>
            </a:pPr>
            <a:r>
              <a:rPr lang="en-GB" sz="2400" b="1" dirty="0">
                <a:solidFill>
                  <a:srgbClr val="27279F"/>
                </a:solidFill>
                <a:latin typeface="Gill Sans MT" pitchFamily="34" charset="0"/>
              </a:rPr>
              <a:t>La </a:t>
            </a:r>
            <a:r>
              <a:rPr lang="en-GB" sz="2400" b="1" dirty="0" err="1">
                <a:solidFill>
                  <a:srgbClr val="C00000"/>
                </a:solidFill>
                <a:latin typeface="Gill Sans MT" pitchFamily="34" charset="0"/>
              </a:rPr>
              <a:t>posizione</a:t>
            </a:r>
            <a:r>
              <a:rPr lang="en-GB" sz="2400" b="1" dirty="0">
                <a:solidFill>
                  <a:srgbClr val="C00000"/>
                </a:solidFill>
                <a:latin typeface="Gill Sans MT" pitchFamily="34" charset="0"/>
              </a:rPr>
              <a:t> </a:t>
            </a:r>
            <a:r>
              <a:rPr lang="en-GB" sz="2400" b="1" dirty="0" err="1">
                <a:solidFill>
                  <a:srgbClr val="C00000"/>
                </a:solidFill>
                <a:latin typeface="Gill Sans MT" pitchFamily="34" charset="0"/>
              </a:rPr>
              <a:t>netta</a:t>
            </a:r>
            <a:r>
              <a:rPr lang="en-GB" sz="2400" b="1" dirty="0">
                <a:solidFill>
                  <a:srgbClr val="C00000"/>
                </a:solidFill>
                <a:latin typeface="Gill Sans MT" pitchFamily="34" charset="0"/>
              </a:rPr>
              <a:t> </a:t>
            </a:r>
            <a:r>
              <a:rPr lang="en-GB" sz="2400" b="1" dirty="0" err="1">
                <a:solidFill>
                  <a:srgbClr val="C00000"/>
                </a:solidFill>
                <a:latin typeface="Gill Sans MT" pitchFamily="34" charset="0"/>
              </a:rPr>
              <a:t>sull’estero</a:t>
            </a:r>
            <a:r>
              <a:rPr lang="en-GB" sz="2400" b="1" dirty="0">
                <a:solidFill>
                  <a:srgbClr val="27279F"/>
                </a:solidFill>
                <a:latin typeface="Gill Sans MT" pitchFamily="34" charset="0"/>
              </a:rPr>
              <a:t>: </a:t>
            </a:r>
            <a:r>
              <a:rPr lang="en-GB" sz="2400" b="1" dirty="0" err="1">
                <a:solidFill>
                  <a:srgbClr val="27279F"/>
                </a:solidFill>
                <a:latin typeface="Gill Sans MT" pitchFamily="34" charset="0"/>
              </a:rPr>
              <a:t>gli</a:t>
            </a:r>
            <a:r>
              <a:rPr lang="en-GB" sz="2400" b="1" dirty="0">
                <a:solidFill>
                  <a:srgbClr val="27279F"/>
                </a:solidFill>
                <a:latin typeface="Gill Sans MT" pitchFamily="34" charset="0"/>
              </a:rPr>
              <a:t> </a:t>
            </a:r>
            <a:r>
              <a:rPr lang="en-GB" sz="2400" b="1" dirty="0" err="1">
                <a:solidFill>
                  <a:srgbClr val="27279F"/>
                </a:solidFill>
                <a:latin typeface="Gill Sans MT" pitchFamily="34" charset="0"/>
              </a:rPr>
              <a:t>effetti</a:t>
            </a:r>
            <a:r>
              <a:rPr lang="en-GB" sz="2400" b="1" dirty="0">
                <a:solidFill>
                  <a:srgbClr val="27279F"/>
                </a:solidFill>
                <a:latin typeface="Gill Sans MT" pitchFamily="34" charset="0"/>
              </a:rPr>
              <a:t> di </a:t>
            </a:r>
            <a:r>
              <a:rPr lang="en-GB" sz="2400" b="1" dirty="0" err="1">
                <a:solidFill>
                  <a:srgbClr val="27279F"/>
                </a:solidFill>
                <a:latin typeface="Gill Sans MT" pitchFamily="34" charset="0"/>
              </a:rPr>
              <a:t>valutazione</a:t>
            </a:r>
            <a:endParaRPr lang="en-GB" sz="2400" b="1" dirty="0">
              <a:solidFill>
                <a:srgbClr val="27279F"/>
              </a:solidFill>
              <a:latin typeface="Gill Sans MT" pitchFamily="34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en-GB" sz="2400" b="1" dirty="0">
                <a:solidFill>
                  <a:srgbClr val="27279F"/>
                </a:solidFill>
                <a:latin typeface="Gill Sans MT" pitchFamily="34" charset="0"/>
              </a:rPr>
              <a:t> </a:t>
            </a:r>
          </a:p>
          <a:p>
            <a:pPr marL="342900" indent="-342900" algn="just">
              <a:spcBef>
                <a:spcPct val="50000"/>
              </a:spcBef>
              <a:buFontTx/>
              <a:buChar char="•"/>
              <a:defRPr/>
            </a:pPr>
            <a:r>
              <a:rPr lang="en-GB" sz="2400" b="1" dirty="0">
                <a:solidFill>
                  <a:srgbClr val="27279F"/>
                </a:solidFill>
                <a:latin typeface="Gill Sans MT" pitchFamily="34" charset="0"/>
              </a:rPr>
              <a:t>I </a:t>
            </a:r>
            <a:r>
              <a:rPr lang="en-GB" sz="2400" b="1" dirty="0" err="1">
                <a:solidFill>
                  <a:srgbClr val="27279F"/>
                </a:solidFill>
                <a:latin typeface="Gill Sans MT" pitchFamily="34" charset="0"/>
              </a:rPr>
              <a:t>movimenti</a:t>
            </a:r>
            <a:r>
              <a:rPr lang="en-GB" sz="2400" b="1" dirty="0">
                <a:solidFill>
                  <a:srgbClr val="27279F"/>
                </a:solidFill>
                <a:latin typeface="Gill Sans MT" pitchFamily="34" charset="0"/>
              </a:rPr>
              <a:t> di </a:t>
            </a:r>
            <a:r>
              <a:rPr lang="en-GB" sz="2400" b="1" dirty="0" err="1">
                <a:solidFill>
                  <a:srgbClr val="C00000"/>
                </a:solidFill>
                <a:latin typeface="Gill Sans MT" pitchFamily="34" charset="0"/>
              </a:rPr>
              <a:t>capitali</a:t>
            </a:r>
            <a:r>
              <a:rPr lang="en-GB" sz="2400" b="1" dirty="0">
                <a:solidFill>
                  <a:srgbClr val="27279F"/>
                </a:solidFill>
                <a:latin typeface="Gill Sans MT" pitchFamily="34" charset="0"/>
              </a:rPr>
              <a:t> con </a:t>
            </a:r>
            <a:r>
              <a:rPr lang="en-GB" sz="2400" b="1" dirty="0" err="1">
                <a:solidFill>
                  <a:srgbClr val="27279F"/>
                </a:solidFill>
                <a:latin typeface="Gill Sans MT" pitchFamily="34" charset="0"/>
              </a:rPr>
              <a:t>l’estero</a:t>
            </a:r>
            <a:r>
              <a:rPr lang="en-GB" sz="2400" b="1" dirty="0">
                <a:solidFill>
                  <a:srgbClr val="27279F"/>
                </a:solidFill>
                <a:latin typeface="Gill Sans MT" pitchFamily="34" charset="0"/>
              </a:rPr>
              <a:t> e </a:t>
            </a:r>
            <a:r>
              <a:rPr lang="en-GB" sz="2400" b="1" dirty="0" err="1">
                <a:solidFill>
                  <a:srgbClr val="27279F"/>
                </a:solidFill>
                <a:latin typeface="Gill Sans MT" pitchFamily="34" charset="0"/>
              </a:rPr>
              <a:t>gli</a:t>
            </a:r>
            <a:r>
              <a:rPr lang="en-GB" sz="2400" b="1" dirty="0">
                <a:solidFill>
                  <a:srgbClr val="27279F"/>
                </a:solidFill>
                <a:latin typeface="Gill Sans MT" pitchFamily="34" charset="0"/>
              </a:rPr>
              <a:t> </a:t>
            </a:r>
            <a:r>
              <a:rPr lang="en-GB" sz="2400" b="1" dirty="0" err="1">
                <a:solidFill>
                  <a:srgbClr val="27279F"/>
                </a:solidFill>
                <a:latin typeface="Gill Sans MT" pitchFamily="34" charset="0"/>
              </a:rPr>
              <a:t>acquisti</a:t>
            </a:r>
            <a:r>
              <a:rPr lang="en-GB" sz="2400" b="1" dirty="0">
                <a:solidFill>
                  <a:srgbClr val="27279F"/>
                </a:solidFill>
                <a:latin typeface="Gill Sans MT" pitchFamily="34" charset="0"/>
              </a:rPr>
              <a:t> di </a:t>
            </a:r>
            <a:r>
              <a:rPr lang="en-GB" sz="2400" b="1" dirty="0" err="1">
                <a:solidFill>
                  <a:srgbClr val="27279F"/>
                </a:solidFill>
                <a:latin typeface="Gill Sans MT" pitchFamily="34" charset="0"/>
              </a:rPr>
              <a:t>titoli</a:t>
            </a:r>
            <a:r>
              <a:rPr lang="en-GB" sz="2400" b="1" dirty="0">
                <a:solidFill>
                  <a:srgbClr val="27279F"/>
                </a:solidFill>
                <a:latin typeface="Gill Sans MT" pitchFamily="34" charset="0"/>
              </a:rPr>
              <a:t> </a:t>
            </a:r>
            <a:r>
              <a:rPr lang="en-GB" sz="2400" b="1" dirty="0" err="1">
                <a:solidFill>
                  <a:srgbClr val="27279F"/>
                </a:solidFill>
                <a:latin typeface="Gill Sans MT" pitchFamily="34" charset="0"/>
              </a:rPr>
              <a:t>pubblici</a:t>
            </a:r>
            <a:endParaRPr lang="en-GB" sz="2400" b="1" dirty="0">
              <a:solidFill>
                <a:srgbClr val="27279F"/>
              </a:solidFill>
              <a:latin typeface="Gill Sans MT" pitchFamily="34" charset="0"/>
            </a:endParaRPr>
          </a:p>
          <a:p>
            <a:pPr marL="342900" indent="-342900" algn="just">
              <a:spcBef>
                <a:spcPts val="0"/>
              </a:spcBef>
              <a:buFontTx/>
              <a:buChar char="•"/>
              <a:defRPr/>
            </a:pPr>
            <a:endParaRPr lang="en-GB" sz="2400" b="1" dirty="0">
              <a:solidFill>
                <a:srgbClr val="27279F"/>
              </a:solidFill>
              <a:latin typeface="Gill Sans MT" pitchFamily="34" charset="0"/>
            </a:endParaRPr>
          </a:p>
          <a:p>
            <a:pPr marL="342900" indent="-342900" algn="just">
              <a:spcBef>
                <a:spcPct val="50000"/>
              </a:spcBef>
              <a:buFontTx/>
              <a:buChar char="•"/>
              <a:defRPr/>
            </a:pPr>
            <a:r>
              <a:rPr lang="en-GB" sz="2400" b="1" dirty="0" err="1">
                <a:solidFill>
                  <a:srgbClr val="27279F"/>
                </a:solidFill>
                <a:latin typeface="Gill Sans MT" pitchFamily="34" charset="0"/>
              </a:rPr>
              <a:t>Gli</a:t>
            </a:r>
            <a:r>
              <a:rPr lang="en-GB" sz="2400" b="1" dirty="0">
                <a:solidFill>
                  <a:srgbClr val="27279F"/>
                </a:solidFill>
                <a:latin typeface="Gill Sans MT" pitchFamily="34" charset="0"/>
              </a:rPr>
              <a:t> </a:t>
            </a:r>
            <a:r>
              <a:rPr lang="en-GB" sz="2400" b="1" dirty="0" err="1">
                <a:solidFill>
                  <a:srgbClr val="27279F"/>
                </a:solidFill>
                <a:latin typeface="Gill Sans MT" pitchFamily="34" charset="0"/>
              </a:rPr>
              <a:t>indicatori</a:t>
            </a:r>
            <a:r>
              <a:rPr lang="en-GB" sz="2400" b="1" dirty="0">
                <a:solidFill>
                  <a:srgbClr val="27279F"/>
                </a:solidFill>
                <a:latin typeface="Gill Sans MT" pitchFamily="34" charset="0"/>
              </a:rPr>
              <a:t> </a:t>
            </a:r>
            <a:r>
              <a:rPr lang="en-GB" sz="2400" b="1" dirty="0" err="1">
                <a:solidFill>
                  <a:srgbClr val="27279F"/>
                </a:solidFill>
                <a:latin typeface="Gill Sans MT" pitchFamily="34" charset="0"/>
              </a:rPr>
              <a:t>della</a:t>
            </a:r>
            <a:r>
              <a:rPr lang="en-GB" sz="2400" b="1" dirty="0">
                <a:solidFill>
                  <a:srgbClr val="27279F"/>
                </a:solidFill>
                <a:latin typeface="Gill Sans MT" pitchFamily="34" charset="0"/>
              </a:rPr>
              <a:t> </a:t>
            </a:r>
            <a:r>
              <a:rPr lang="en-GB" sz="2400" b="1" i="1" dirty="0">
                <a:solidFill>
                  <a:srgbClr val="C00000"/>
                </a:solidFill>
                <a:latin typeface="Gill Sans MT" pitchFamily="34" charset="0"/>
              </a:rPr>
              <a:t>Macroeconomic Imbalance Procedure</a:t>
            </a:r>
            <a:r>
              <a:rPr lang="en-GB" sz="2400" b="1" dirty="0">
                <a:solidFill>
                  <a:srgbClr val="27279F"/>
                </a:solidFill>
                <a:latin typeface="Gill Sans MT" pitchFamily="34" charset="0"/>
              </a:rPr>
              <a:t> </a:t>
            </a:r>
            <a:r>
              <a:rPr lang="en-GB" sz="2400" b="1" dirty="0" err="1">
                <a:solidFill>
                  <a:srgbClr val="27279F"/>
                </a:solidFill>
                <a:latin typeface="Gill Sans MT" pitchFamily="34" charset="0"/>
              </a:rPr>
              <a:t>della</a:t>
            </a:r>
            <a:r>
              <a:rPr lang="en-GB" sz="2400" b="1" dirty="0">
                <a:solidFill>
                  <a:srgbClr val="27279F"/>
                </a:solidFill>
                <a:latin typeface="Gill Sans MT" pitchFamily="34" charset="0"/>
              </a:rPr>
              <a:t> </a:t>
            </a:r>
            <a:r>
              <a:rPr lang="en-GB" sz="2400" b="1" dirty="0" err="1">
                <a:solidFill>
                  <a:srgbClr val="27279F"/>
                </a:solidFill>
                <a:latin typeface="Gill Sans MT" pitchFamily="34" charset="0"/>
              </a:rPr>
              <a:t>Commissione</a:t>
            </a:r>
            <a:r>
              <a:rPr lang="en-GB" sz="2400" b="1" dirty="0">
                <a:solidFill>
                  <a:srgbClr val="27279F"/>
                </a:solidFill>
                <a:latin typeface="Gill Sans MT" pitchFamily="34" charset="0"/>
              </a:rPr>
              <a:t> </a:t>
            </a:r>
            <a:r>
              <a:rPr lang="en-GB" sz="2400" b="1" dirty="0" err="1">
                <a:solidFill>
                  <a:srgbClr val="27279F"/>
                </a:solidFill>
                <a:latin typeface="Gill Sans MT" pitchFamily="34" charset="0"/>
              </a:rPr>
              <a:t>Europea</a:t>
            </a:r>
            <a:r>
              <a:rPr lang="en-GB" sz="2400" b="1" dirty="0">
                <a:solidFill>
                  <a:srgbClr val="27279F"/>
                </a:solidFill>
                <a:latin typeface="Gill Sans MT" pitchFamily="34" charset="0"/>
              </a:rPr>
              <a:t>: </a:t>
            </a:r>
            <a:r>
              <a:rPr lang="en-GB" sz="2400" b="1" dirty="0" err="1">
                <a:solidFill>
                  <a:srgbClr val="27279F"/>
                </a:solidFill>
                <a:latin typeface="Gill Sans MT" pitchFamily="34" charset="0"/>
              </a:rPr>
              <a:t>soglie</a:t>
            </a:r>
            <a:r>
              <a:rPr lang="en-GB" sz="2400" b="1" dirty="0">
                <a:solidFill>
                  <a:srgbClr val="27279F"/>
                </a:solidFill>
                <a:latin typeface="Gill Sans MT" pitchFamily="34" charset="0"/>
              </a:rPr>
              <a:t> e </a:t>
            </a:r>
            <a:r>
              <a:rPr lang="en-GB" sz="2400" b="1" dirty="0" err="1">
                <a:solidFill>
                  <a:srgbClr val="27279F"/>
                </a:solidFill>
                <a:latin typeface="Gill Sans MT" pitchFamily="34" charset="0"/>
              </a:rPr>
              <a:t>impatto</a:t>
            </a:r>
            <a:r>
              <a:rPr lang="en-GB" sz="2400" b="1" dirty="0">
                <a:solidFill>
                  <a:srgbClr val="27279F"/>
                </a:solidFill>
                <a:latin typeface="Gill Sans MT" pitchFamily="34" charset="0"/>
              </a:rPr>
              <a:t> </a:t>
            </a:r>
            <a:r>
              <a:rPr lang="en-GB" sz="2400" b="1" dirty="0" err="1">
                <a:solidFill>
                  <a:srgbClr val="27279F"/>
                </a:solidFill>
                <a:latin typeface="Gill Sans MT" pitchFamily="34" charset="0"/>
              </a:rPr>
              <a:t>dei</a:t>
            </a:r>
            <a:r>
              <a:rPr lang="en-GB" sz="2400" b="1" dirty="0">
                <a:solidFill>
                  <a:srgbClr val="27279F"/>
                </a:solidFill>
                <a:latin typeface="Gill Sans MT" pitchFamily="34" charset="0"/>
              </a:rPr>
              <a:t> </a:t>
            </a:r>
            <a:r>
              <a:rPr lang="en-GB" sz="2400" b="1" dirty="0" err="1">
                <a:solidFill>
                  <a:srgbClr val="27279F"/>
                </a:solidFill>
                <a:latin typeface="Gill Sans MT" pitchFamily="34" charset="0"/>
              </a:rPr>
              <a:t>nuovi</a:t>
            </a:r>
            <a:r>
              <a:rPr lang="en-GB" sz="2400" b="1" dirty="0">
                <a:solidFill>
                  <a:srgbClr val="27279F"/>
                </a:solidFill>
                <a:latin typeface="Gill Sans MT" pitchFamily="34" charset="0"/>
              </a:rPr>
              <a:t> standard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107950" y="260350"/>
            <a:ext cx="90360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2800" b="1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5123" name="Rectangle 7"/>
          <p:cNvSpPr>
            <a:spLocks noChangeArrowheads="1"/>
          </p:cNvSpPr>
          <p:nvPr/>
        </p:nvSpPr>
        <p:spPr bwMode="auto">
          <a:xfrm>
            <a:off x="179388" y="1125538"/>
            <a:ext cx="8640762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50000"/>
              </a:spcBef>
              <a:buFontTx/>
              <a:buChar char="•"/>
            </a:pPr>
            <a:endParaRPr lang="en-GB" sz="2400" b="1">
              <a:solidFill>
                <a:srgbClr val="990033"/>
              </a:solidFill>
              <a:latin typeface="Gill Sans MT" pitchFamily="34" charset="0"/>
            </a:endParaRPr>
          </a:p>
        </p:txBody>
      </p:sp>
      <p:sp>
        <p:nvSpPr>
          <p:cNvPr id="5124" name="Rectangle 9"/>
          <p:cNvSpPr>
            <a:spLocks noChangeArrowheads="1"/>
          </p:cNvSpPr>
          <p:nvPr/>
        </p:nvSpPr>
        <p:spPr bwMode="auto">
          <a:xfrm>
            <a:off x="611188" y="44450"/>
            <a:ext cx="7993062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2800" b="1">
                <a:solidFill>
                  <a:schemeClr val="bg1"/>
                </a:solidFill>
                <a:latin typeface="Gill Sans MT" pitchFamily="34" charset="0"/>
              </a:rPr>
              <a:t>Il conto corrente è tornato in attivo </a:t>
            </a:r>
          </a:p>
          <a:p>
            <a:pPr algn="ctr"/>
            <a:r>
              <a:rPr lang="en-GB" sz="2800" b="1">
                <a:solidFill>
                  <a:schemeClr val="bg1"/>
                </a:solidFill>
                <a:latin typeface="Gill Sans MT" pitchFamily="34" charset="0"/>
              </a:rPr>
              <a:t>(1,0% del PIL nel 2013 da -3,4% nel 2010)</a:t>
            </a:r>
          </a:p>
        </p:txBody>
      </p:sp>
      <p:pic>
        <p:nvPicPr>
          <p:cNvPr id="5125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408113"/>
            <a:ext cx="5616575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107950" y="1196975"/>
            <a:ext cx="3024188" cy="489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50000"/>
              </a:spcBef>
            </a:pPr>
            <a:r>
              <a:rPr lang="en-GB" sz="20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Secondo le </a:t>
            </a:r>
            <a:r>
              <a:rPr lang="en-GB" sz="2000" b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valutazioni</a:t>
            </a:r>
            <a:r>
              <a:rPr lang="en-GB" sz="20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preliminari</a:t>
            </a:r>
            <a:r>
              <a:rPr lang="en-GB" sz="20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GB" sz="2000" b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l’adozione</a:t>
            </a:r>
            <a:r>
              <a:rPr lang="en-GB" sz="20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dei</a:t>
            </a:r>
            <a:r>
              <a:rPr lang="en-GB" sz="20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nuovi</a:t>
            </a:r>
            <a:r>
              <a:rPr lang="en-GB" sz="20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standard:</a:t>
            </a:r>
          </a:p>
          <a:p>
            <a:pPr algn="just">
              <a:spcBef>
                <a:spcPct val="50000"/>
              </a:spcBef>
            </a:pP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ha un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impatto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lieve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sul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saldo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di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conto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corrente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2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(circa -0,1/-0,2% del PIL)</a:t>
            </a:r>
          </a:p>
          <a:p>
            <a:pPr algn="just">
              <a:spcBef>
                <a:spcPct val="50000"/>
              </a:spcBef>
            </a:pP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non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altera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molto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il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peso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relativo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delle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diverse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voci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nella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correzione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dal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picco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del 2010</a:t>
            </a:r>
          </a:p>
          <a:p>
            <a:pPr algn="just">
              <a:spcBef>
                <a:spcPct val="50000"/>
              </a:spcBef>
            </a:pP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ha un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impatto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contenuto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anche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sui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flussi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lordi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di export e import </a:t>
            </a:r>
          </a:p>
          <a:p>
            <a:pPr algn="just"/>
            <a:r>
              <a:rPr lang="en-GB" sz="22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GB" sz="2200" b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inferiore</a:t>
            </a:r>
            <a:r>
              <a:rPr lang="en-GB" sz="22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all’1% del PIL)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107950" y="260350"/>
            <a:ext cx="90360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2800" b="1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179388" y="1125538"/>
            <a:ext cx="8640762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50000"/>
              </a:spcBef>
              <a:buFontTx/>
              <a:buChar char="•"/>
            </a:pPr>
            <a:endParaRPr lang="en-GB" sz="2400" b="1">
              <a:solidFill>
                <a:srgbClr val="990033"/>
              </a:solidFill>
              <a:latin typeface="Gill Sans MT" pitchFamily="34" charset="0"/>
            </a:endParaRPr>
          </a:p>
        </p:txBody>
      </p:sp>
      <p:sp>
        <p:nvSpPr>
          <p:cNvPr id="6148" name="Rectangle 9"/>
          <p:cNvSpPr>
            <a:spLocks noChangeArrowheads="1"/>
          </p:cNvSpPr>
          <p:nvPr/>
        </p:nvSpPr>
        <p:spPr bwMode="auto">
          <a:xfrm>
            <a:off x="611188" y="260350"/>
            <a:ext cx="7993062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2800" b="1">
                <a:solidFill>
                  <a:schemeClr val="bg1"/>
                </a:solidFill>
                <a:latin typeface="Gill Sans MT" pitchFamily="34" charset="0"/>
              </a:rPr>
              <a:t>Sono ripresi gli afflussi di capitali dall’estero</a:t>
            </a:r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107950" y="4221088"/>
            <a:ext cx="8785225" cy="187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Gli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acquisti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hanno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riguardato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sia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la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componente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dei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titoli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pubblici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dopo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le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ingenti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vendite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fino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alla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metà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del 2012,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sia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quella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dei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titoli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privati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azionari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e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obbligazionari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. Di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riflesso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il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saldo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debitorio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della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Banca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d’Italia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sul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sistema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dei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pagamenti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Target2 è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gradualmente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 smtClean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migliorato</a:t>
            </a:r>
            <a:r>
              <a:rPr lang="en-GB" sz="2000" dirty="0" smtClean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(dal </a:t>
            </a:r>
            <a:r>
              <a:rPr lang="en-GB" sz="2000" dirty="0" err="1" smtClean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Rapporto</a:t>
            </a:r>
            <a:r>
              <a:rPr lang="en-GB" sz="2000" dirty="0" smtClean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 smtClean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sulla</a:t>
            </a:r>
            <a:r>
              <a:rPr lang="en-GB" sz="2000" dirty="0" smtClean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 smtClean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stabilità</a:t>
            </a:r>
            <a:r>
              <a:rPr lang="en-GB" sz="2000" dirty="0" smtClean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 smtClean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finanziaria</a:t>
            </a:r>
            <a:r>
              <a:rPr lang="en-GB" sz="2000" dirty="0" smtClean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).</a:t>
            </a:r>
          </a:p>
          <a:p>
            <a:pPr algn="just">
              <a:spcBef>
                <a:spcPts val="0"/>
              </a:spcBef>
            </a:pPr>
            <a:r>
              <a:rPr lang="en-GB" sz="2200" b="1" dirty="0" err="1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L’adozione</a:t>
            </a:r>
            <a:r>
              <a:rPr lang="en-GB" sz="22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200" b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dei</a:t>
            </a:r>
            <a:r>
              <a:rPr lang="en-GB" sz="22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200" b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nuovi</a:t>
            </a:r>
            <a:r>
              <a:rPr lang="en-GB" sz="22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standard non </a:t>
            </a:r>
            <a:r>
              <a:rPr lang="en-GB" sz="2200" b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modifica</a:t>
            </a:r>
            <a:r>
              <a:rPr lang="en-GB" sz="22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200" b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questa</a:t>
            </a:r>
            <a:r>
              <a:rPr lang="en-GB" sz="22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200" b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lettura</a:t>
            </a:r>
            <a:r>
              <a:rPr lang="en-GB" sz="22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pic>
        <p:nvPicPr>
          <p:cNvPr id="61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825" y="954088"/>
            <a:ext cx="5556250" cy="340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107950" y="260350"/>
            <a:ext cx="90360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2800" b="1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7171" name="Rectangle 7"/>
          <p:cNvSpPr>
            <a:spLocks noChangeArrowheads="1"/>
          </p:cNvSpPr>
          <p:nvPr/>
        </p:nvSpPr>
        <p:spPr bwMode="auto">
          <a:xfrm>
            <a:off x="179388" y="1125538"/>
            <a:ext cx="8640762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50000"/>
              </a:spcBef>
              <a:buFontTx/>
              <a:buChar char="•"/>
            </a:pPr>
            <a:endParaRPr lang="en-GB" sz="2400" b="1">
              <a:solidFill>
                <a:srgbClr val="990033"/>
              </a:solidFill>
              <a:latin typeface="Gill Sans MT" pitchFamily="34" charset="0"/>
            </a:endParaRPr>
          </a:p>
        </p:txBody>
      </p:sp>
      <p:sp>
        <p:nvSpPr>
          <p:cNvPr id="7172" name="Rectangle 9"/>
          <p:cNvSpPr>
            <a:spLocks noChangeArrowheads="1"/>
          </p:cNvSpPr>
          <p:nvPr/>
        </p:nvSpPr>
        <p:spPr bwMode="auto">
          <a:xfrm>
            <a:off x="611188" y="44450"/>
            <a:ext cx="7993062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2800" b="1">
                <a:solidFill>
                  <a:schemeClr val="bg1"/>
                </a:solidFill>
                <a:latin typeface="Gill Sans MT" pitchFamily="34" charset="0"/>
              </a:rPr>
              <a:t>Nel 2013 la PNE è peggiorata, a causa di effetti di valutazione</a:t>
            </a:r>
          </a:p>
        </p:txBody>
      </p:sp>
      <p:sp>
        <p:nvSpPr>
          <p:cNvPr id="7173" name="Rectangle 3"/>
          <p:cNvSpPr>
            <a:spLocks noChangeArrowheads="1"/>
          </p:cNvSpPr>
          <p:nvPr/>
        </p:nvSpPr>
        <p:spPr bwMode="auto">
          <a:xfrm>
            <a:off x="107950" y="4076700"/>
            <a:ext cx="8785225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50000"/>
              </a:spcBef>
            </a:pP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La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riduzione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del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valore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delle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riserve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ufficiali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legata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al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deprezzamento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dell’oro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e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l’aumento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del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valore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dei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titoli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(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contabilizzati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al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valore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di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mercato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nelle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passività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) legato al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calo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dello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spread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hanno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determinato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un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peggioramento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della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posizione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debitoria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dell’Italia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verso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l’estero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(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l’opposto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era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accaduto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000" dirty="0" err="1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nel</a:t>
            </a:r>
            <a:r>
              <a:rPr lang="en-GB" sz="2000" dirty="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2011).</a:t>
            </a:r>
          </a:p>
          <a:p>
            <a:pPr algn="just">
              <a:spcBef>
                <a:spcPct val="50000"/>
              </a:spcBef>
            </a:pPr>
            <a:r>
              <a:rPr lang="en-GB" sz="2200" b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L’adozione</a:t>
            </a:r>
            <a:r>
              <a:rPr lang="en-GB" sz="22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200" b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dei</a:t>
            </a:r>
            <a:r>
              <a:rPr lang="en-GB" sz="22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200" b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nuovi</a:t>
            </a:r>
            <a:r>
              <a:rPr lang="en-GB" sz="22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standard </a:t>
            </a:r>
            <a:r>
              <a:rPr lang="en-GB" sz="2200" b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comporta</a:t>
            </a:r>
            <a:r>
              <a:rPr lang="en-GB" sz="22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un </a:t>
            </a:r>
            <a:r>
              <a:rPr lang="en-GB" sz="2200" b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lieve</a:t>
            </a:r>
            <a:r>
              <a:rPr lang="en-GB" sz="22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200" b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peggioramento</a:t>
            </a:r>
            <a:r>
              <a:rPr lang="en-GB" sz="22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200" b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della</a:t>
            </a:r>
            <a:r>
              <a:rPr lang="en-GB" sz="2200" b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PNE (circa -0,5% del PIL),</a:t>
            </a:r>
            <a:r>
              <a:rPr lang="en-GB" sz="2000">
                <a:solidFill>
                  <a:srgbClr val="27279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200" b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per </a:t>
            </a:r>
            <a:r>
              <a:rPr lang="en-GB" sz="2200" b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l’inclusione</a:t>
            </a:r>
            <a:r>
              <a:rPr lang="en-GB" sz="22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200" b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dei</a:t>
            </a:r>
            <a:r>
              <a:rPr lang="en-GB" sz="22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DSP </a:t>
            </a:r>
            <a:r>
              <a:rPr lang="en-GB" sz="2200" b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tra</a:t>
            </a:r>
            <a:r>
              <a:rPr lang="en-GB" sz="22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le </a:t>
            </a:r>
            <a:r>
              <a:rPr lang="en-GB" sz="2200" b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passività</a:t>
            </a:r>
            <a:endParaRPr lang="en-GB" sz="2000" dirty="0">
              <a:solidFill>
                <a:srgbClr val="27279F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513" y="965200"/>
            <a:ext cx="3995737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1063625"/>
            <a:ext cx="3735387" cy="294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9"/>
          <p:cNvSpPr>
            <a:spLocks noChangeArrowheads="1"/>
          </p:cNvSpPr>
          <p:nvPr/>
        </p:nvSpPr>
        <p:spPr bwMode="auto">
          <a:xfrm>
            <a:off x="395288" y="249238"/>
            <a:ext cx="8424862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2800" b="1">
                <a:solidFill>
                  <a:schemeClr val="bg1"/>
                </a:solidFill>
                <a:latin typeface="Gill Sans MT" pitchFamily="34" charset="0"/>
              </a:rPr>
              <a:t>L’impatto dei nuovi standard sugli indicatori MIP</a:t>
            </a:r>
          </a:p>
        </p:txBody>
      </p:sp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307975" y="1700213"/>
          <a:ext cx="8229600" cy="2762252"/>
        </p:xfrm>
        <a:graphic>
          <a:graphicData uri="http://schemas.openxmlformats.org/drawingml/2006/table">
            <a:tbl>
              <a:tblPr/>
              <a:tblGrid>
                <a:gridCol w="1333041"/>
                <a:gridCol w="2214390"/>
                <a:gridCol w="2005070"/>
                <a:gridCol w="2677099"/>
              </a:tblGrid>
              <a:tr h="6485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  <a:endParaRPr lang="it-IT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3" marR="8263" marT="8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CONTO CORRENTE </a:t>
                      </a:r>
                    </a:p>
                  </a:txBody>
                  <a:tcPr marL="8263" marR="8263" marT="8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PNE</a:t>
                      </a:r>
                    </a:p>
                  </a:txBody>
                  <a:tcPr marL="8263" marR="8263" marT="8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QUOTA DI MERCATO</a:t>
                      </a:r>
                      <a:br>
                        <a:rPr lang="it-IT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it-IT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EXPORT</a:t>
                      </a:r>
                    </a:p>
                  </a:txBody>
                  <a:tcPr marL="8263" marR="8263" marT="82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2278">
                <a:tc>
                  <a:txBody>
                    <a:bodyPr/>
                    <a:lstStyle/>
                    <a:p>
                      <a:pPr algn="l" fontAlgn="b"/>
                      <a:endParaRPr lang="it-IT" sz="2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3" marR="8263" marT="82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(%PIL media 3 anni)</a:t>
                      </a:r>
                    </a:p>
                  </a:txBody>
                  <a:tcPr marL="8263" marR="8263" marT="82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(% PIL)</a:t>
                      </a:r>
                    </a:p>
                  </a:txBody>
                  <a:tcPr marL="8263" marR="8263" marT="82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(variazione % su 5 anni)</a:t>
                      </a:r>
                    </a:p>
                  </a:txBody>
                  <a:tcPr marL="8263" marR="8263" marT="82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278">
                <a:tc>
                  <a:txBody>
                    <a:bodyPr/>
                    <a:lstStyle/>
                    <a:p>
                      <a:pPr algn="l" fontAlgn="b"/>
                      <a:r>
                        <a:rPr lang="it-IT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ITALIA</a:t>
                      </a:r>
                    </a:p>
                  </a:txBody>
                  <a:tcPr marL="8263" marR="8263" marT="82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-2,3</a:t>
                      </a:r>
                    </a:p>
                  </a:txBody>
                  <a:tcPr marL="8263" marR="8263" marT="82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-25</a:t>
                      </a:r>
                    </a:p>
                  </a:txBody>
                  <a:tcPr marL="8263" marR="8263" marT="82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-23,8</a:t>
                      </a:r>
                    </a:p>
                  </a:txBody>
                  <a:tcPr marL="8263" marR="8263" marT="82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2278">
                <a:tc>
                  <a:txBody>
                    <a:bodyPr/>
                    <a:lstStyle/>
                    <a:p>
                      <a:pPr algn="l" fontAlgn="b"/>
                      <a:r>
                        <a:rPr lang="it-IT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GERMANIA</a:t>
                      </a:r>
                    </a:p>
                  </a:txBody>
                  <a:tcPr marL="8263" marR="8263" marT="82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6,5</a:t>
                      </a:r>
                      <a:endParaRPr lang="it-IT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3" marR="8263" marT="82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42</a:t>
                      </a:r>
                      <a:endParaRPr lang="it-IT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263" marR="8263" marT="82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-13,1</a:t>
                      </a:r>
                    </a:p>
                  </a:txBody>
                  <a:tcPr marL="8263" marR="8263" marT="82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2278">
                <a:tc>
                  <a:txBody>
                    <a:bodyPr/>
                    <a:lstStyle/>
                    <a:p>
                      <a:pPr algn="l" fontAlgn="b"/>
                      <a:r>
                        <a:rPr lang="it-IT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FRANCIA</a:t>
                      </a:r>
                    </a:p>
                  </a:txBody>
                  <a:tcPr marL="8263" marR="8263" marT="82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-1,8</a:t>
                      </a:r>
                    </a:p>
                  </a:txBody>
                  <a:tcPr marL="8263" marR="8263" marT="82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</a:t>
                      </a:r>
                    </a:p>
                  </a:txBody>
                  <a:tcPr marL="8263" marR="8263" marT="82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-14,0</a:t>
                      </a:r>
                    </a:p>
                  </a:txBody>
                  <a:tcPr marL="8263" marR="8263" marT="82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2278">
                <a:tc>
                  <a:txBody>
                    <a:bodyPr/>
                    <a:lstStyle/>
                    <a:p>
                      <a:pPr algn="l" fontAlgn="b"/>
                      <a:r>
                        <a:rPr lang="it-IT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SPAGNA</a:t>
                      </a:r>
                    </a:p>
                  </a:txBody>
                  <a:tcPr marL="8263" marR="8263" marT="82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-3,1</a:t>
                      </a:r>
                    </a:p>
                  </a:txBody>
                  <a:tcPr marL="8263" marR="8263" marT="82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-93</a:t>
                      </a:r>
                    </a:p>
                  </a:txBody>
                  <a:tcPr marL="8263" marR="8263" marT="82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-14,6</a:t>
                      </a:r>
                    </a:p>
                  </a:txBody>
                  <a:tcPr marL="8263" marR="8263" marT="82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2278">
                <a:tc>
                  <a:txBody>
                    <a:bodyPr/>
                    <a:lstStyle/>
                    <a:p>
                      <a:pPr algn="l" fontAlgn="ctr"/>
                      <a:r>
                        <a:rPr lang="it-IT" sz="21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SOGLIA</a:t>
                      </a:r>
                    </a:p>
                  </a:txBody>
                  <a:tcPr marL="8263" marR="8263" marT="8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1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-4% / +6%</a:t>
                      </a:r>
                    </a:p>
                  </a:txBody>
                  <a:tcPr marL="8263" marR="8263" marT="8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1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   -</a:t>
                      </a:r>
                      <a:r>
                        <a:rPr lang="it-IT" sz="21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35%</a:t>
                      </a:r>
                    </a:p>
                  </a:txBody>
                  <a:tcPr marL="8263" marR="8263" marT="8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1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-6%</a:t>
                      </a:r>
                    </a:p>
                  </a:txBody>
                  <a:tcPr marL="8263" marR="8263" marT="82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227" name="Rectangle 3"/>
          <p:cNvSpPr>
            <a:spLocks noChangeArrowheads="1"/>
          </p:cNvSpPr>
          <p:nvPr/>
        </p:nvSpPr>
        <p:spPr bwMode="auto">
          <a:xfrm>
            <a:off x="323850" y="4941888"/>
            <a:ext cx="8785225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50000"/>
              </a:spcBef>
            </a:pPr>
            <a:r>
              <a:rPr lang="en-GB" sz="2200" b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LE MODIFICHE PER L’ITALIA DOPO L’ADOZIONE DEI NUOVI STANDARD: </a:t>
            </a:r>
          </a:p>
          <a:p>
            <a:pPr algn="just">
              <a:spcBef>
                <a:spcPct val="50000"/>
              </a:spcBef>
            </a:pPr>
            <a:r>
              <a:rPr lang="en-GB" sz="2200" b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-0,1 / -0,2% conto corrente; circa -0,5% PNE ed esportazioni in % del PIL </a:t>
            </a:r>
          </a:p>
        </p:txBody>
      </p:sp>
      <p:sp>
        <p:nvSpPr>
          <p:cNvPr id="8228" name="Rectangle 3"/>
          <p:cNvSpPr>
            <a:spLocks noChangeArrowheads="1"/>
          </p:cNvSpPr>
          <p:nvPr/>
        </p:nvSpPr>
        <p:spPr bwMode="auto">
          <a:xfrm>
            <a:off x="214313" y="1341438"/>
            <a:ext cx="878522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50000"/>
              </a:spcBef>
            </a:pPr>
            <a:r>
              <a:rPr lang="en-GB" sz="2200" b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IL QUADRO A FINE 2012 SECONDO I VECCHI STANDARD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ligrana">
  <a:themeElements>
    <a:clrScheme name="Filigran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Filigran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ligran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a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a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a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a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a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a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a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a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37863</TotalTime>
  <Words>426</Words>
  <Application>Microsoft Office PowerPoint</Application>
  <PresentationFormat>Presentazione su schermo (4:3)</PresentationFormat>
  <Paragraphs>59</Paragraphs>
  <Slides>6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4" baseType="lpstr">
      <vt:lpstr>Arial</vt:lpstr>
      <vt:lpstr>Wingdings</vt:lpstr>
      <vt:lpstr>Times New Roman</vt:lpstr>
      <vt:lpstr>Palatino</vt:lpstr>
      <vt:lpstr>Verdana</vt:lpstr>
      <vt:lpstr>Gill Sans MT</vt:lpstr>
      <vt:lpstr>Calibri</vt:lpstr>
      <vt:lpstr>Filigrana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European Central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function in the ESCB</dc:title>
  <dc:creator>ana lamo</dc:creator>
  <cp:lastModifiedBy>Roberto Tedeschi</cp:lastModifiedBy>
  <cp:revision>867</cp:revision>
  <cp:lastPrinted>2014-06-13T09:13:55Z</cp:lastPrinted>
  <dcterms:modified xsi:type="dcterms:W3CDTF">2014-07-03T12:53:53Z</dcterms:modified>
  <cp:category>UNCLASSIFIED</cp:category>
</cp:coreProperties>
</file>