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97" r:id="rId4"/>
    <p:sldId id="312" r:id="rId5"/>
    <p:sldId id="269" r:id="rId6"/>
    <p:sldId id="327" r:id="rId7"/>
    <p:sldId id="310" r:id="rId8"/>
    <p:sldId id="311" r:id="rId9"/>
    <p:sldId id="267" r:id="rId10"/>
    <p:sldId id="271" r:id="rId11"/>
    <p:sldId id="315" r:id="rId12"/>
    <p:sldId id="316" r:id="rId13"/>
    <p:sldId id="317" r:id="rId14"/>
    <p:sldId id="318" r:id="rId15"/>
    <p:sldId id="319" r:id="rId16"/>
    <p:sldId id="320" r:id="rId17"/>
    <p:sldId id="322" r:id="rId18"/>
    <p:sldId id="270" r:id="rId19"/>
    <p:sldId id="281" r:id="rId20"/>
    <p:sldId id="282" r:id="rId21"/>
    <p:sldId id="284" r:id="rId22"/>
    <p:sldId id="295" r:id="rId23"/>
    <p:sldId id="296" r:id="rId24"/>
    <p:sldId id="299" r:id="rId25"/>
    <p:sldId id="300" r:id="rId26"/>
    <p:sldId id="301" r:id="rId27"/>
    <p:sldId id="302" r:id="rId28"/>
    <p:sldId id="303" r:id="rId29"/>
    <p:sldId id="323" r:id="rId30"/>
    <p:sldId id="324" r:id="rId31"/>
    <p:sldId id="325" r:id="rId32"/>
    <p:sldId id="326" r:id="rId33"/>
    <p:sldId id="293" r:id="rId34"/>
    <p:sldId id="294" r:id="rId35"/>
    <p:sldId id="306" r:id="rId36"/>
    <p:sldId id="308" r:id="rId37"/>
    <p:sldId id="304" r:id="rId38"/>
    <p:sldId id="305" r:id="rId39"/>
    <p:sldId id="309"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3" d="100"/>
          <a:sy n="63" d="100"/>
        </p:scale>
        <p:origin x="80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0C7A-B273-3F2F-EEED-F84CD29CFD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8D2F95-A8E2-7C13-14F6-663AB96956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2374F3-88D3-CD0C-0D21-34D3087FEC4B}"/>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5" name="Footer Placeholder 4">
            <a:extLst>
              <a:ext uri="{FF2B5EF4-FFF2-40B4-BE49-F238E27FC236}">
                <a16:creationId xmlns:a16="http://schemas.microsoft.com/office/drawing/2014/main" id="{6C15ADCF-6F85-CEBB-2EF2-830AEC4D73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390FFC-A658-DDF9-F335-712206A6AF34}"/>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2910502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697BA-E753-E16D-5C57-BC5BC7AA3B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70D3BB-0483-E2C4-CF15-53E6B61030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C97E8F-B094-67BB-21FB-18C2C93674DD}"/>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5" name="Footer Placeholder 4">
            <a:extLst>
              <a:ext uri="{FF2B5EF4-FFF2-40B4-BE49-F238E27FC236}">
                <a16:creationId xmlns:a16="http://schemas.microsoft.com/office/drawing/2014/main" id="{1C9C2A0D-D8F7-93B9-DA5B-D7DD7F8D6A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A41F85-88CD-ADE0-C09C-AAB0431C4AE1}"/>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2399390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8DDE3B-671D-B4F8-05FD-5206BFABE1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9EE827-101F-2DA0-4FA2-3419D73E49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1E437A-0536-5688-8222-3D1A3970B30D}"/>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5" name="Footer Placeholder 4">
            <a:extLst>
              <a:ext uri="{FF2B5EF4-FFF2-40B4-BE49-F238E27FC236}">
                <a16:creationId xmlns:a16="http://schemas.microsoft.com/office/drawing/2014/main" id="{17001E87-0BB1-A0FC-6759-73EEB9169A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655FB5-1D51-12E4-DB24-4721E6093FF6}"/>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176052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16134-DC16-4A77-4495-89A8555798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16251D-472C-1CEF-9187-F561CA991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040D6B-888F-AF39-65C1-608AF12F2C39}"/>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5" name="Footer Placeholder 4">
            <a:extLst>
              <a:ext uri="{FF2B5EF4-FFF2-40B4-BE49-F238E27FC236}">
                <a16:creationId xmlns:a16="http://schemas.microsoft.com/office/drawing/2014/main" id="{9D49A2D9-9FD3-2D74-1C35-3F007DF5C6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F5B407-A7D0-E56E-BFA4-4B62BF40D8CD}"/>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819799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234BF-2F45-9459-8E86-8B52F7A8A1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E7C055-765F-47A4-A6F1-517040626E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78F123-D92E-462B-6B64-91A22DEF381B}"/>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5" name="Footer Placeholder 4">
            <a:extLst>
              <a:ext uri="{FF2B5EF4-FFF2-40B4-BE49-F238E27FC236}">
                <a16:creationId xmlns:a16="http://schemas.microsoft.com/office/drawing/2014/main" id="{8AD45C9F-9D39-EFB0-49CB-B0FC1A3F8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2B6A6-942F-C5E2-CA29-B7CAB1A4E1E4}"/>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14442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2A276-DEC8-6E05-7D72-C07AEA4A3C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A1BB45-F232-6B9D-1EB9-CF816EA1A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1C53BA-CD23-CA53-51DC-67AC6EEB82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406783-9495-D66A-C9B9-721DEA41ABD5}"/>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6" name="Footer Placeholder 5">
            <a:extLst>
              <a:ext uri="{FF2B5EF4-FFF2-40B4-BE49-F238E27FC236}">
                <a16:creationId xmlns:a16="http://schemas.microsoft.com/office/drawing/2014/main" id="{B46435BB-9836-18D0-FFB2-EABEF1AAFA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5BD33B-293F-2B72-C65E-491B78E96739}"/>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2218265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B9248-147B-3BF3-480A-C67B830D99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77AE7C-F369-7E29-E5C0-960BA0D354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BE5DE-CEC3-E75B-4F10-F5CA6CBE61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75464F-2981-D0BF-0EB3-A0EC60DE08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A9AF14-93F2-B8D2-9742-DA44F76594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64203-ABD7-50DB-1A03-C09AA902BB11}"/>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8" name="Footer Placeholder 7">
            <a:extLst>
              <a:ext uri="{FF2B5EF4-FFF2-40B4-BE49-F238E27FC236}">
                <a16:creationId xmlns:a16="http://schemas.microsoft.com/office/drawing/2014/main" id="{99FC70AD-0FC9-58B0-943E-3944E336D1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A7B5AA-C2CE-6AB8-9F31-DB3476099879}"/>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3426825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3271-1076-FAF5-0080-3711A5D905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0BDE16-5124-9CE3-F594-ECBF3DC18696}"/>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4" name="Footer Placeholder 3">
            <a:extLst>
              <a:ext uri="{FF2B5EF4-FFF2-40B4-BE49-F238E27FC236}">
                <a16:creationId xmlns:a16="http://schemas.microsoft.com/office/drawing/2014/main" id="{BDA1C66B-04FA-9C9A-EEC7-81D31F212F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514514-B6DB-7985-2BE1-887FB3099EA2}"/>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1567684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9DE64C-74C7-9D7D-53A0-2D45A49BEC3F}"/>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3" name="Footer Placeholder 2">
            <a:extLst>
              <a:ext uri="{FF2B5EF4-FFF2-40B4-BE49-F238E27FC236}">
                <a16:creationId xmlns:a16="http://schemas.microsoft.com/office/drawing/2014/main" id="{B1E6A1A2-209B-DEB2-166F-D0219D1EFE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0167CF-A5A6-1D3D-5198-210826888D2D}"/>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3536538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6B10B-88C8-8165-CFC1-57F5E911E6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5FF136-EF62-07AE-EB98-2F9998A8EB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DC4BCC-0C5F-C67E-89F5-D50714B8D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C50466-2046-D77C-60AF-A8D19BD805DC}"/>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6" name="Footer Placeholder 5">
            <a:extLst>
              <a:ext uri="{FF2B5EF4-FFF2-40B4-BE49-F238E27FC236}">
                <a16:creationId xmlns:a16="http://schemas.microsoft.com/office/drawing/2014/main" id="{57476CE7-C4ED-EEAE-F09E-256DE29D41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B95410-8566-FDB9-ADA9-E7940E77081C}"/>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15445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2793F-B5B8-3B65-826F-F49C7F9F5E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43B0F9-627E-69EE-44B9-AB833BA099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52FA71-BD76-AD8E-5E36-230DB8074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B046E3-6C80-08B1-574C-73EE6B3C9B1B}"/>
              </a:ext>
            </a:extLst>
          </p:cNvPr>
          <p:cNvSpPr>
            <a:spLocks noGrp="1"/>
          </p:cNvSpPr>
          <p:nvPr>
            <p:ph type="dt" sz="half" idx="10"/>
          </p:nvPr>
        </p:nvSpPr>
        <p:spPr/>
        <p:txBody>
          <a:bodyPr/>
          <a:lstStyle/>
          <a:p>
            <a:fld id="{52EB54D9-6970-4B86-B697-ADC3F50FA33B}" type="datetimeFigureOut">
              <a:rPr lang="en-US" smtClean="0"/>
              <a:t>4/22/2024</a:t>
            </a:fld>
            <a:endParaRPr lang="en-US"/>
          </a:p>
        </p:txBody>
      </p:sp>
      <p:sp>
        <p:nvSpPr>
          <p:cNvPr id="6" name="Footer Placeholder 5">
            <a:extLst>
              <a:ext uri="{FF2B5EF4-FFF2-40B4-BE49-F238E27FC236}">
                <a16:creationId xmlns:a16="http://schemas.microsoft.com/office/drawing/2014/main" id="{2151447D-D1BB-1004-D4E5-6962BC180C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8DFF75-84D8-9FD3-2603-57D72D2A8972}"/>
              </a:ext>
            </a:extLst>
          </p:cNvPr>
          <p:cNvSpPr>
            <a:spLocks noGrp="1"/>
          </p:cNvSpPr>
          <p:nvPr>
            <p:ph type="sldNum" sz="quarter" idx="12"/>
          </p:nvPr>
        </p:nvSpPr>
        <p:spPr/>
        <p:txBody>
          <a:bodyPr/>
          <a:lstStyle/>
          <a:p>
            <a:fld id="{544DB8FB-EC38-4500-8A09-4AF456A2C654}" type="slidenum">
              <a:rPr lang="en-US" smtClean="0"/>
              <a:t>‹#›</a:t>
            </a:fld>
            <a:endParaRPr lang="en-US"/>
          </a:p>
        </p:txBody>
      </p:sp>
    </p:spTree>
    <p:extLst>
      <p:ext uri="{BB962C8B-B14F-4D97-AF65-F5344CB8AC3E}">
        <p14:creationId xmlns:p14="http://schemas.microsoft.com/office/powerpoint/2010/main" val="3077878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CCF8A8-E278-3764-8BDB-061BF7A926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449747-24F5-BA65-A759-56211C3790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7497AA-BAE8-8A81-174B-B3108C3192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EB54D9-6970-4B86-B697-ADC3F50FA33B}" type="datetimeFigureOut">
              <a:rPr lang="en-US" smtClean="0"/>
              <a:t>4/22/2024</a:t>
            </a:fld>
            <a:endParaRPr lang="en-US"/>
          </a:p>
        </p:txBody>
      </p:sp>
      <p:sp>
        <p:nvSpPr>
          <p:cNvPr id="5" name="Footer Placeholder 4">
            <a:extLst>
              <a:ext uri="{FF2B5EF4-FFF2-40B4-BE49-F238E27FC236}">
                <a16:creationId xmlns:a16="http://schemas.microsoft.com/office/drawing/2014/main" id="{A24DEF4C-6AB4-8CCE-57DE-87F68388A7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9ECCE9-DC70-ADB4-9A44-920276FBB7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DB8FB-EC38-4500-8A09-4AF456A2C654}" type="slidenum">
              <a:rPr lang="en-US" smtClean="0"/>
              <a:t>‹#›</a:t>
            </a:fld>
            <a:endParaRPr lang="en-US"/>
          </a:p>
        </p:txBody>
      </p:sp>
    </p:spTree>
    <p:extLst>
      <p:ext uri="{BB962C8B-B14F-4D97-AF65-F5344CB8AC3E}">
        <p14:creationId xmlns:p14="http://schemas.microsoft.com/office/powerpoint/2010/main" val="2093073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bostonreview.net/forum_response/use-with-extreme-caution/" TargetMode="External"/><Relationship Id="rId2" Type="http://schemas.openxmlformats.org/officeDocument/2006/relationships/hyperlink" Target="https://web.archive.org/web/20140311205618/http:/www.policy-network.net/pno_detail.aspx?ID=3998&amp;title=The+institutional+foundations+of+middle-class+democracy"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bostonreview.net/forum_response/equality-matters/" TargetMode="External"/><Relationship Id="rId2" Type="http://schemas.openxmlformats.org/officeDocument/2006/relationships/hyperlink" Target="https://cepr.org/voxeu/columns/pre-distribution-versus-redistribution-evidence-france-and-us" TargetMode="External"/><Relationship Id="rId1" Type="http://schemas.openxmlformats.org/officeDocument/2006/relationships/slideLayout" Target="../slideLayouts/slideLayout2.xml"/><Relationship Id="rId4" Type="http://schemas.openxmlformats.org/officeDocument/2006/relationships/hyperlink" Target="https://cepr.org/voxeu/columns/pre-distribution-requires-redistribution"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AAB3F-2326-A733-B226-A35FA6D84E52}"/>
              </a:ext>
            </a:extLst>
          </p:cNvPr>
          <p:cNvSpPr>
            <a:spLocks noGrp="1"/>
          </p:cNvSpPr>
          <p:nvPr>
            <p:ph type="ctrTitle"/>
          </p:nvPr>
        </p:nvSpPr>
        <p:spPr/>
        <p:txBody>
          <a:bodyPr>
            <a:normAutofit fontScale="90000"/>
          </a:bodyPr>
          <a:lstStyle/>
          <a:p>
            <a:r>
              <a:rPr lang="en-US" dirty="0" err="1"/>
              <a:t>Predistribution</a:t>
            </a:r>
            <a:r>
              <a:rPr lang="en-US" dirty="0"/>
              <a:t> vs Redistribution </a:t>
            </a:r>
            <a:br>
              <a:rPr lang="en-US" dirty="0"/>
            </a:br>
            <a:r>
              <a:rPr lang="en-US" dirty="0"/>
              <a:t>Ravi Kanbur</a:t>
            </a:r>
          </a:p>
        </p:txBody>
      </p:sp>
      <p:sp>
        <p:nvSpPr>
          <p:cNvPr id="3" name="Subtitle 2">
            <a:extLst>
              <a:ext uri="{FF2B5EF4-FFF2-40B4-BE49-F238E27FC236}">
                <a16:creationId xmlns:a16="http://schemas.microsoft.com/office/drawing/2014/main" id="{53F5A6B6-5051-5C85-7E4B-007DAF67FF96}"/>
              </a:ext>
            </a:extLst>
          </p:cNvPr>
          <p:cNvSpPr>
            <a:spLocks noGrp="1"/>
          </p:cNvSpPr>
          <p:nvPr>
            <p:ph type="subTitle" idx="1"/>
          </p:nvPr>
        </p:nvSpPr>
        <p:spPr/>
        <p:txBody>
          <a:bodyPr>
            <a:normAutofit/>
          </a:bodyPr>
          <a:lstStyle/>
          <a:p>
            <a:r>
              <a:rPr lang="en-US" dirty="0"/>
              <a:t>Bank of Italy</a:t>
            </a:r>
          </a:p>
          <a:p>
            <a:r>
              <a:rPr lang="en-US" dirty="0"/>
              <a:t>Rome</a:t>
            </a:r>
          </a:p>
          <a:p>
            <a:r>
              <a:rPr lang="en-US" dirty="0"/>
              <a:t>24 April 2024</a:t>
            </a:r>
          </a:p>
        </p:txBody>
      </p:sp>
    </p:spTree>
    <p:extLst>
      <p:ext uri="{BB962C8B-B14F-4D97-AF65-F5344CB8AC3E}">
        <p14:creationId xmlns:p14="http://schemas.microsoft.com/office/powerpoint/2010/main" val="3825380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21889-5C07-D82C-656E-238486D6C3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635187-900C-3290-2ADB-796723BECDEB}"/>
              </a:ext>
            </a:extLst>
          </p:cNvPr>
          <p:cNvSpPr>
            <a:spLocks noGrp="1"/>
          </p:cNvSpPr>
          <p:nvPr>
            <p:ph idx="1"/>
          </p:nvPr>
        </p:nvSpPr>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This classic paper has all the ingredients to make it a quintessentially economic analysis.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It has individual choices in response to taxation, thus bringing in incentive effects.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It has a clear statement of the government’s constraints.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It has a clear statement of the government’s objective function.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It has optimization of the objective function subject to the constraints.</a:t>
            </a:r>
          </a:p>
          <a:p>
            <a:r>
              <a:rPr lang="en-US" dirty="0"/>
              <a:t>It provides a framework for thinking about equity and efficiency in discussion of taxation and transfers.</a:t>
            </a:r>
          </a:p>
          <a:p>
            <a:r>
              <a:rPr lang="en-US" dirty="0"/>
              <a:t>It has been hugely influential not only in the analytical realm but directly in the policy discourse, for example in UK decisions on the top rate of marginal tax, via the “</a:t>
            </a:r>
            <a:r>
              <a:rPr lang="en-US" dirty="0" err="1"/>
              <a:t>Mirrlees</a:t>
            </a:r>
            <a:r>
              <a:rPr lang="en-US" dirty="0"/>
              <a:t> Review” of 2010.</a:t>
            </a:r>
          </a:p>
        </p:txBody>
      </p:sp>
    </p:spTree>
    <p:extLst>
      <p:ext uri="{BB962C8B-B14F-4D97-AF65-F5344CB8AC3E}">
        <p14:creationId xmlns:p14="http://schemas.microsoft.com/office/powerpoint/2010/main" val="3326201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480FE-3F4F-DC23-5D7E-8818E145AC0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1CDFDC1-9497-D590-9A77-54D34E1BCCD7}"/>
              </a:ext>
            </a:extLst>
          </p:cNvPr>
          <p:cNvSpPr>
            <a:spLocks noGrp="1"/>
          </p:cNvSpPr>
          <p:nvPr>
            <p:ph idx="1"/>
          </p:nvPr>
        </p:nvSpPr>
        <p:spPr/>
        <p:txBody>
          <a:bodyPr>
            <a:normAutofit lnSpcReduction="10000"/>
          </a:bodyPr>
          <a:lstStyle/>
          <a:p>
            <a:r>
              <a:rPr lang="en-US" dirty="0"/>
              <a:t>In terms of this framing, a statement of a shift to </a:t>
            </a:r>
            <a:r>
              <a:rPr lang="en-US" dirty="0" err="1"/>
              <a:t>predistribution</a:t>
            </a:r>
            <a:r>
              <a:rPr lang="en-US" dirty="0"/>
              <a:t> means is this: Let us focus more on the distribution of productivities individuals bring to the market (equalize education) not so much on the redistribution of post market incomes.</a:t>
            </a:r>
          </a:p>
          <a:p>
            <a:r>
              <a:rPr lang="en-US" dirty="0"/>
              <a:t>This is a way of interpreting the Keen-</a:t>
            </a:r>
            <a:r>
              <a:rPr lang="en-US" dirty="0" err="1"/>
              <a:t>Slemrod</a:t>
            </a:r>
            <a:r>
              <a:rPr lang="en-US" dirty="0"/>
              <a:t> statement quoted earlier.</a:t>
            </a:r>
          </a:p>
          <a:p>
            <a:r>
              <a:rPr lang="en-US" dirty="0"/>
              <a:t>But in order to conduct a rigorous analysis we now need to extend the basic </a:t>
            </a:r>
            <a:r>
              <a:rPr lang="en-US" dirty="0" err="1"/>
              <a:t>Mirrlees</a:t>
            </a:r>
            <a:r>
              <a:rPr lang="en-US" dirty="0"/>
              <a:t> model to incorporate a theory of how market productivities are themselves produced through say education, and how public inputs combine with private inputs to generate the market productivities.</a:t>
            </a:r>
          </a:p>
        </p:txBody>
      </p:sp>
    </p:spTree>
    <p:extLst>
      <p:ext uri="{BB962C8B-B14F-4D97-AF65-F5344CB8AC3E}">
        <p14:creationId xmlns:p14="http://schemas.microsoft.com/office/powerpoint/2010/main" val="3595739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4C20E-BB1D-B5B6-86D4-2B0D636105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462648-4638-BF1D-549F-F119CB5F43A7}"/>
              </a:ext>
            </a:extLst>
          </p:cNvPr>
          <p:cNvSpPr>
            <a:spLocks noGrp="1"/>
          </p:cNvSpPr>
          <p:nvPr>
            <p:ph idx="1"/>
          </p:nvPr>
        </p:nvSpPr>
        <p:spPr/>
        <p:txBody>
          <a:bodyPr/>
          <a:lstStyle/>
          <a:p>
            <a:r>
              <a:rPr lang="en-US" dirty="0"/>
              <a:t>Actually there are many, by now hundreds, of papers which look at income taxation and funding of education jointly in the </a:t>
            </a:r>
            <a:r>
              <a:rPr lang="en-US" dirty="0" err="1"/>
              <a:t>Mirrlees</a:t>
            </a:r>
            <a:r>
              <a:rPr lang="en-US" dirty="0"/>
              <a:t> optimal taxation framework.</a:t>
            </a:r>
          </a:p>
          <a:p>
            <a:r>
              <a:rPr lang="en-US" dirty="0"/>
              <a:t>These papers use different types of modelling of the education sector, private investment in education, deployment of public expenditure in education, how private inputs and public inputs combine to produce market relevant human capital, parental preferences, intergenerational aspects </a:t>
            </a:r>
            <a:r>
              <a:rPr lang="en-US" dirty="0" err="1"/>
              <a:t>etc</a:t>
            </a:r>
            <a:r>
              <a:rPr lang="en-US" dirty="0"/>
              <a:t> etc.</a:t>
            </a:r>
          </a:p>
        </p:txBody>
      </p:sp>
    </p:spTree>
    <p:extLst>
      <p:ext uri="{BB962C8B-B14F-4D97-AF65-F5344CB8AC3E}">
        <p14:creationId xmlns:p14="http://schemas.microsoft.com/office/powerpoint/2010/main" val="3700526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B77B-921E-8E4E-4097-29857B2919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3C11FD-A1AD-84E4-7209-EF8F857414B1}"/>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There are lost of specificities but I would propose one broad summary of the “center of gravity” of </a:t>
            </a:r>
            <a:r>
              <a:rPr lang="en-US" dirty="0">
                <a:solidFill>
                  <a:prstClr val="black"/>
                </a:solidFill>
                <a:latin typeface="Calibri" panose="020F0502020204030204"/>
              </a:rPr>
              <a:t> results as they apply to our concerns: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There is no strong </a:t>
            </a:r>
            <a:r>
              <a:rPr lang="en-US" dirty="0">
                <a:solidFill>
                  <a:prstClr val="black"/>
                </a:solidFill>
                <a:latin typeface="Calibri" panose="020F0502020204030204"/>
              </a:rPr>
              <a:t>presumption</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for the broad narrative that progressivity of income tax should be zero or low to raise revenue in order to finance a progressive public input to education.</a:t>
            </a:r>
          </a:p>
          <a:p>
            <a:endParaRPr lang="en-US" dirty="0"/>
          </a:p>
        </p:txBody>
      </p:sp>
    </p:spTree>
    <p:extLst>
      <p:ext uri="{BB962C8B-B14F-4D97-AF65-F5344CB8AC3E}">
        <p14:creationId xmlns:p14="http://schemas.microsoft.com/office/powerpoint/2010/main" val="3458043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B9F23-B85F-10DF-F0B8-EFA0D01CB6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096967A-E402-D4A8-D63B-E159E6F21576}"/>
              </a:ext>
            </a:extLst>
          </p:cNvPr>
          <p:cNvSpPr>
            <a:spLocks noGrp="1"/>
          </p:cNvSpPr>
          <p:nvPr>
            <p:ph idx="1"/>
          </p:nvPr>
        </p:nvSpPr>
        <p:spPr/>
        <p:txBody>
          <a:bodyPr>
            <a:normAutofit fontScale="92500" lnSpcReduction="10000"/>
          </a:bodyPr>
          <a:lstStyle/>
          <a:p>
            <a:r>
              <a:rPr lang="en-US" dirty="0"/>
              <a:t>Ulph (1977):</a:t>
            </a:r>
          </a:p>
          <a:p>
            <a:r>
              <a:rPr lang="en-US" dirty="0"/>
              <a:t>“…there seems to be support for the argument that when there is redistribution one uses a more regressive educational system.”</a:t>
            </a:r>
          </a:p>
          <a:p>
            <a:r>
              <a:rPr lang="en-US" dirty="0" err="1"/>
              <a:t>Fraja</a:t>
            </a:r>
            <a:r>
              <a:rPr lang="en-US" dirty="0"/>
              <a:t> (2002):</a:t>
            </a:r>
          </a:p>
          <a:p>
            <a:r>
              <a:rPr lang="en-US" b="0" i="0" u="none" strike="noStrike" baseline="0" dirty="0"/>
              <a:t>“This paper studies the education policy chosen by a utilitarian government…..Households can use private education, but cannot borrow to finance it. The government can finance education with income tax, but at the cost of blunting the individuals' incentive to exert </a:t>
            </a:r>
            <a:r>
              <a:rPr lang="en-US" b="0" i="0" u="none" strike="noStrike" baseline="0" dirty="0" err="1"/>
              <a:t>labour</a:t>
            </a:r>
            <a:r>
              <a:rPr lang="en-US" b="0" i="0" u="none" strike="noStrike" baseline="0" dirty="0"/>
              <a:t> market effort. The optimal education policy we derive is elitist: it increases the spread between the educational achievement of the bright and the less bright individuals, compared to private provision.”</a:t>
            </a:r>
            <a:r>
              <a:rPr lang="en-US" dirty="0"/>
              <a:t> </a:t>
            </a:r>
          </a:p>
        </p:txBody>
      </p:sp>
    </p:spTree>
    <p:extLst>
      <p:ext uri="{BB962C8B-B14F-4D97-AF65-F5344CB8AC3E}">
        <p14:creationId xmlns:p14="http://schemas.microsoft.com/office/powerpoint/2010/main" val="3544076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FE9D9-58B9-196B-D78E-3E543C70C5D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E38A4B3-5882-0036-4294-AD8B138E02D4}"/>
              </a:ext>
            </a:extLst>
          </p:cNvPr>
          <p:cNvSpPr>
            <a:spLocks noGrp="1"/>
          </p:cNvSpPr>
          <p:nvPr>
            <p:ph idx="1"/>
          </p:nvPr>
        </p:nvSpPr>
        <p:spPr/>
        <p:txBody>
          <a:bodyPr>
            <a:normAutofit/>
          </a:bodyPr>
          <a:lstStyle/>
          <a:p>
            <a:r>
              <a:rPr lang="en-US" dirty="0" err="1"/>
              <a:t>Balestrino</a:t>
            </a:r>
            <a:r>
              <a:rPr lang="en-US" dirty="0"/>
              <a:t> et. al. (2017):</a:t>
            </a:r>
          </a:p>
          <a:p>
            <a:pPr algn="l"/>
            <a:r>
              <a:rPr lang="en-US" sz="2800" b="0" i="0" u="none" strike="noStrike" baseline="0" dirty="0">
                <a:latin typeface="ChdhpcTimes-Roman"/>
              </a:rPr>
              <a:t>“Using a household production model of educational choices, we </a:t>
            </a:r>
            <a:r>
              <a:rPr lang="en-US" sz="2800" b="0" i="0" u="none" strike="noStrike" baseline="0" dirty="0" err="1">
                <a:latin typeface="ChdhpcTimes-Roman"/>
              </a:rPr>
              <a:t>characterise</a:t>
            </a:r>
            <a:r>
              <a:rPr lang="en-US" sz="2800" b="0" i="0" u="none" strike="noStrike" baseline="0" dirty="0">
                <a:latin typeface="ChdhpcTimes-Roman"/>
              </a:rPr>
              <a:t> a free market situation in which some agents (high wagers) fully educate their</a:t>
            </a:r>
            <a:r>
              <a:rPr lang="en-US" dirty="0">
                <a:latin typeface="ChdhpcTimes-Roman"/>
              </a:rPr>
              <a:t> </a:t>
            </a:r>
            <a:r>
              <a:rPr lang="en-US" sz="2800" b="0" i="0" u="none" strike="noStrike" baseline="0" dirty="0">
                <a:latin typeface="ChdhpcTimes-Roman"/>
              </a:rPr>
              <a:t>children and spend a sizable amount of resources on them, while others (low wagers) educate them only partially…. Redistributive taxation and compulsory education are…best seen as complementary</a:t>
            </a:r>
            <a:r>
              <a:rPr lang="en-US" dirty="0">
                <a:latin typeface="ChdhpcTimes-Roman"/>
              </a:rPr>
              <a:t> </a:t>
            </a:r>
            <a:r>
              <a:rPr lang="en-US" sz="2800" b="0" i="0" u="none" strike="noStrike" baseline="0" dirty="0">
                <a:latin typeface="ChdhpcTimes-Roman"/>
              </a:rPr>
              <a:t>policies.”</a:t>
            </a:r>
            <a:endParaRPr lang="en-US" dirty="0"/>
          </a:p>
        </p:txBody>
      </p:sp>
    </p:spTree>
    <p:extLst>
      <p:ext uri="{BB962C8B-B14F-4D97-AF65-F5344CB8AC3E}">
        <p14:creationId xmlns:p14="http://schemas.microsoft.com/office/powerpoint/2010/main" val="2751415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803BF-006D-6097-F6EB-FC1BD0B4EB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29013A-18BA-901B-0DD8-61872D03C911}"/>
              </a:ext>
            </a:extLst>
          </p:cNvPr>
          <p:cNvSpPr>
            <a:spLocks noGrp="1"/>
          </p:cNvSpPr>
          <p:nvPr>
            <p:ph idx="1"/>
          </p:nvPr>
        </p:nvSpPr>
        <p:spPr/>
        <p:txBody>
          <a:bodyPr/>
          <a:lstStyle/>
          <a:p>
            <a:r>
              <a:rPr lang="en-US" dirty="0"/>
              <a:t>The basic intuitions center on two factors:</a:t>
            </a:r>
          </a:p>
          <a:p>
            <a:r>
              <a:rPr lang="en-US" dirty="0"/>
              <a:t>Once choices are introduced on the education side, there are incentive effects there as well, the relative magnitudes of these compared to labor-leisure choice distortions become important, and these depend on quite specific features of the education production function and the utility functions.</a:t>
            </a:r>
          </a:p>
          <a:p>
            <a:r>
              <a:rPr lang="en-US" dirty="0"/>
              <a:t>Second, if private inputs matter along with public inputs to the final outcome through a human capital production function, then inequality of market income is itself a key determinant of the inequality of human capital.</a:t>
            </a:r>
          </a:p>
        </p:txBody>
      </p:sp>
    </p:spTree>
    <p:extLst>
      <p:ext uri="{BB962C8B-B14F-4D97-AF65-F5344CB8AC3E}">
        <p14:creationId xmlns:p14="http://schemas.microsoft.com/office/powerpoint/2010/main" val="4042662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DF8C8-C045-5A11-8525-79574A1336A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D1C8FB6-B9C2-2842-2CB1-BA3CAFB1F87A}"/>
              </a:ext>
            </a:extLst>
          </p:cNvPr>
          <p:cNvSpPr>
            <a:spLocks noGrp="1"/>
          </p:cNvSpPr>
          <p:nvPr>
            <p:ph idx="1"/>
          </p:nvPr>
        </p:nvSpPr>
        <p:spPr/>
        <p:txBody>
          <a:bodyPr>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dirty="0">
                <a:solidFill>
                  <a:prstClr val="black"/>
                </a:solidFill>
                <a:latin typeface="Calibri" panose="020F0502020204030204"/>
              </a:rPr>
              <a:t>So…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Just because redistributing through income taxation is difficult does not mean that redistributing through other avenues is easy.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It is not that there are no incentive effects in redistributing education.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It is not that state educational expenditures are themselves particularly equally distributed.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And the moment we model market relevant human capital as being the product of both public inputs and private parental inputs, the distribution of income is seen to play a key role in the distribution of education and human capital. Thus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Predistribution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Requires Redistribution (Tuomala et. al.  et al 2022).</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 grass is not greener on the other side. At the very least we need to fully assess the difficulties in other channels before quite so easily advocating a shift away from income redistribution through (positive and negative) taxes.</a:t>
            </a:r>
          </a:p>
          <a:p>
            <a:endParaRPr lang="en-US" dirty="0"/>
          </a:p>
        </p:txBody>
      </p:sp>
    </p:spTree>
    <p:extLst>
      <p:ext uri="{BB962C8B-B14F-4D97-AF65-F5344CB8AC3E}">
        <p14:creationId xmlns:p14="http://schemas.microsoft.com/office/powerpoint/2010/main" val="2545407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A1307-911B-9F6C-4BD4-700B7BA9E3D5}"/>
              </a:ext>
            </a:extLst>
          </p:cNvPr>
          <p:cNvSpPr>
            <a:spLocks noGrp="1"/>
          </p:cNvSpPr>
          <p:nvPr>
            <p:ph type="title"/>
          </p:nvPr>
        </p:nvSpPr>
        <p:spPr/>
        <p:txBody>
          <a:bodyPr/>
          <a:lstStyle/>
          <a:p>
            <a:pPr algn="ctr"/>
            <a:r>
              <a:rPr kumimoji="0" lang="en-US" sz="4400" b="0" i="0" u="none" strike="noStrike" kern="1200" cap="none" spc="0" normalizeH="0" baseline="0" noProof="0" dirty="0">
                <a:ln>
                  <a:noFill/>
                </a:ln>
                <a:solidFill>
                  <a:prstClr val="black"/>
                </a:solidFill>
                <a:effectLst/>
                <a:uLnTx/>
                <a:uFillTx/>
                <a:latin typeface="Calibri Light" panose="020F0302020204030204"/>
                <a:ea typeface="+mj-ea"/>
                <a:cs typeface="+mj-cs"/>
              </a:rPr>
              <a:t>Non-Utilitarian Objectives</a:t>
            </a:r>
            <a:endParaRPr lang="en-US" dirty="0"/>
          </a:p>
        </p:txBody>
      </p:sp>
      <p:sp>
        <p:nvSpPr>
          <p:cNvPr id="3" name="Content Placeholder 2">
            <a:extLst>
              <a:ext uri="{FF2B5EF4-FFF2-40B4-BE49-F238E27FC236}">
                <a16:creationId xmlns:a16="http://schemas.microsoft.com/office/drawing/2014/main" id="{1C1E923F-4098-EFB9-96EE-BD500110B92C}"/>
              </a:ext>
            </a:extLst>
          </p:cNvPr>
          <p:cNvSpPr>
            <a:spLocks noGrp="1"/>
          </p:cNvSpPr>
          <p:nvPr>
            <p:ph idx="1"/>
          </p:nvPr>
        </p:nvSpPr>
        <p:spPr/>
        <p:txBody>
          <a:bodyPr>
            <a:normAutofit/>
          </a:bodyPr>
          <a:lstStyle/>
          <a:p>
            <a:r>
              <a:rPr lang="en-US" dirty="0"/>
              <a:t>The </a:t>
            </a:r>
            <a:r>
              <a:rPr lang="en-US" dirty="0" err="1"/>
              <a:t>Mirrleesian</a:t>
            </a:r>
            <a:r>
              <a:rPr lang="en-US" dirty="0"/>
              <a:t> objective function is Utilitarian--an aggregate of individual utilities. </a:t>
            </a:r>
          </a:p>
          <a:p>
            <a:r>
              <a:rPr lang="en-US" dirty="0"/>
              <a:t>“The greatest happiness of the greatest number is the foundation of morals and legislation” (Jeremy Bentham).</a:t>
            </a:r>
          </a:p>
          <a:p>
            <a:r>
              <a:rPr lang="en-US" dirty="0"/>
              <a:t>The </a:t>
            </a:r>
            <a:r>
              <a:rPr lang="en-US" dirty="0" err="1"/>
              <a:t>Mirrleesian</a:t>
            </a:r>
            <a:r>
              <a:rPr lang="en-US" dirty="0"/>
              <a:t> twist is that inequality in wellbeing is also part of the objective function. The </a:t>
            </a:r>
            <a:r>
              <a:rPr lang="en-US" dirty="0" err="1"/>
              <a:t>Mirrlees</a:t>
            </a:r>
            <a:r>
              <a:rPr lang="en-US" dirty="0"/>
              <a:t> framework allows a formalization which provides a range of possibilities from simple Benthamite summation of utilities to Rawlsian focus only on the worst off. </a:t>
            </a:r>
          </a:p>
          <a:p>
            <a:r>
              <a:rPr lang="en-US" dirty="0"/>
              <a:t>But now consider the following:</a:t>
            </a:r>
          </a:p>
        </p:txBody>
      </p:sp>
    </p:spTree>
    <p:extLst>
      <p:ext uri="{BB962C8B-B14F-4D97-AF65-F5344CB8AC3E}">
        <p14:creationId xmlns:p14="http://schemas.microsoft.com/office/powerpoint/2010/main" val="203796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D2A27-61AA-8D54-8471-CACBE9DFA73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8B9291-3513-E3F5-34B3-2C1E7F77D757}"/>
              </a:ext>
            </a:extLst>
          </p:cNvPr>
          <p:cNvSpPr>
            <a:spLocks noGrp="1"/>
          </p:cNvSpPr>
          <p:nvPr>
            <p:ph idx="1"/>
          </p:nvPr>
        </p:nvSpPr>
        <p:spPr/>
        <p:txBody>
          <a:bodyPr/>
          <a:lstStyle/>
          <a:p>
            <a:r>
              <a:rPr lang="en-US" dirty="0"/>
              <a:t>Roemer and Trannoy (2017):</a:t>
            </a:r>
          </a:p>
          <a:p>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“In the welfarist tradition of social-choice theory, egalitarianism means equality of welfare or utility. Conservative critics of egalitarianism rightly protest that it is highly questionable that this kind of equality is ethically desirable, as it fails to hold persons responsible for their choices, or for their preferences…”</a:t>
            </a:r>
            <a:endParaRPr lang="en-US" dirty="0"/>
          </a:p>
          <a:p>
            <a:r>
              <a:rPr lang="en-US" dirty="0"/>
              <a:t>However, variations in income attributable to factors outside the individual’s control, such as Race or Parental Wealth, ARE ethically legitimate targets for redistribution.</a:t>
            </a:r>
          </a:p>
        </p:txBody>
      </p:sp>
    </p:spTree>
    <p:extLst>
      <p:ext uri="{BB962C8B-B14F-4D97-AF65-F5344CB8AC3E}">
        <p14:creationId xmlns:p14="http://schemas.microsoft.com/office/powerpoint/2010/main" val="3555175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2D3A2-DD70-088F-A728-267ED6CC7CFD}"/>
              </a:ext>
            </a:extLst>
          </p:cNvPr>
          <p:cNvSpPr>
            <a:spLocks noGrp="1"/>
          </p:cNvSpPr>
          <p:nvPr>
            <p:ph type="title"/>
          </p:nvPr>
        </p:nvSpPr>
        <p:spPr/>
        <p:txBody>
          <a:bodyPr/>
          <a:lstStyle/>
          <a:p>
            <a:pPr algn="ctr"/>
            <a:r>
              <a:rPr lang="en-US" dirty="0"/>
              <a:t>The Issue</a:t>
            </a:r>
          </a:p>
        </p:txBody>
      </p:sp>
      <p:sp>
        <p:nvSpPr>
          <p:cNvPr id="3" name="Content Placeholder 2">
            <a:extLst>
              <a:ext uri="{FF2B5EF4-FFF2-40B4-BE49-F238E27FC236}">
                <a16:creationId xmlns:a16="http://schemas.microsoft.com/office/drawing/2014/main" id="{6A458E53-59E1-5E00-A15F-5AB6DC27876E}"/>
              </a:ext>
            </a:extLst>
          </p:cNvPr>
          <p:cNvSpPr>
            <a:spLocks noGrp="1"/>
          </p:cNvSpPr>
          <p:nvPr>
            <p:ph idx="1"/>
          </p:nvPr>
        </p:nvSpPr>
        <p:spPr/>
        <p:txBody>
          <a:bodyPr/>
          <a:lstStyle/>
          <a:p>
            <a:r>
              <a:rPr lang="en-US" dirty="0"/>
              <a:t>In this presentation I want to examine the roots of what I see as a trend in the analytical literature and policy discourse of the last quarter century.</a:t>
            </a:r>
          </a:p>
          <a:p>
            <a:r>
              <a:rPr lang="en-US"/>
              <a:t>There </a:t>
            </a:r>
            <a:r>
              <a:rPr lang="en-US" dirty="0"/>
              <a:t>is a disenchantment with redistribution through progressive income taxation and transfers to address market inequality, and a turn towards what has been termed </a:t>
            </a:r>
            <a:r>
              <a:rPr lang="en-US" dirty="0" err="1"/>
              <a:t>predistribution</a:t>
            </a:r>
            <a:r>
              <a:rPr lang="en-US" dirty="0"/>
              <a:t>—addressing inequality of human capital and income earning capacity that individuals bring to the market in the first place.</a:t>
            </a:r>
          </a:p>
          <a:p>
            <a:pPr marL="0" indent="0">
              <a:buNone/>
            </a:pPr>
            <a:endParaRPr lang="en-US" dirty="0"/>
          </a:p>
        </p:txBody>
      </p:sp>
    </p:spTree>
    <p:extLst>
      <p:ext uri="{BB962C8B-B14F-4D97-AF65-F5344CB8AC3E}">
        <p14:creationId xmlns:p14="http://schemas.microsoft.com/office/powerpoint/2010/main" val="1338870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E7410-0A3D-581F-FA6C-1464B30669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670BD27-EEAF-9BD8-D0C6-DD739E4E1330}"/>
              </a:ext>
            </a:extLst>
          </p:cNvPr>
          <p:cNvSpPr>
            <a:spLocks noGrp="1"/>
          </p:cNvSpPr>
          <p:nvPr>
            <p:ph idx="1"/>
          </p:nvPr>
        </p:nvSpPr>
        <p:spPr/>
        <p:txBody>
          <a:bodyPr>
            <a:normAutofit fontScale="92500"/>
          </a:bodyPr>
          <a:lstStyle/>
          <a:p>
            <a:r>
              <a:rPr lang="en-US" dirty="0"/>
              <a:t>This will immediately be recognized as the “inequality of opportunity” rationale for taxation to redistribute, as opposed to solely “inequality of outcomes.”</a:t>
            </a:r>
          </a:p>
          <a:p>
            <a:r>
              <a:rPr lang="en-US" dirty="0"/>
              <a:t>The modern revival of this perspective in economics owes much to John Roemer (1998), who coined the terms “circumstance” and “effort” for factors respectively outside and inside the control of the individual.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It also has a pedigree in moral and political philosophy, going back least to Ronald Dworkin (1981a,b). Indeed, Marxist philosopher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Gerry Cohen (1989) lauded Ronald Dworkin for helping </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S Mincho" panose="02020609040205080304" pitchFamily="49" charset="-128"/>
                <a:cs typeface="+mn-cs"/>
              </a:rPr>
              <a:t>egalitarianism by “incorporating within it the most powerful idea in the arsenal of the anti-egalitarian right: the idea of choice and responsibility.”</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744670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F9B6B-C43E-C190-B97B-63833227C3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017EEB-0B55-D9A7-48D9-78B9D650BC22}"/>
              </a:ext>
            </a:extLst>
          </p:cNvPr>
          <p:cNvSpPr>
            <a:spLocks noGrp="1"/>
          </p:cNvSpPr>
          <p:nvPr>
            <p:ph idx="1"/>
          </p:nvPr>
        </p:nvSpPr>
        <p:spPr/>
        <p:txBody>
          <a:bodyPr/>
          <a:lstStyle/>
          <a:p>
            <a:r>
              <a:rPr lang="en-US" dirty="0"/>
              <a:t>The upshot this line of argument is the position that while it is morally legitimate to redistribute the “circumstances” which individuals bring to the market, it is not legitimate to further redistribute market outcomes (incomes) which are the result of individual effort, choice and responsibility.</a:t>
            </a:r>
          </a:p>
          <a:p>
            <a:r>
              <a:rPr lang="en-US" dirty="0"/>
              <a:t>I believe that this argument, apparently now conceded by many egalitarians as well, has been instrumental in the twenty first century drift away from the impulse to redistribute market incomes and to try something else—for example “redistributing” education. In other words, </a:t>
            </a:r>
            <a:r>
              <a:rPr lang="en-US" dirty="0" err="1"/>
              <a:t>predistribution</a:t>
            </a:r>
            <a:r>
              <a:rPr lang="en-US" dirty="0"/>
              <a:t>.</a:t>
            </a:r>
          </a:p>
        </p:txBody>
      </p:sp>
    </p:spTree>
    <p:extLst>
      <p:ext uri="{BB962C8B-B14F-4D97-AF65-F5344CB8AC3E}">
        <p14:creationId xmlns:p14="http://schemas.microsoft.com/office/powerpoint/2010/main" val="904085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78320-B628-9E11-BA2D-49EEDC440DD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35A907-0910-09F4-0DE7-919ABD647F68}"/>
              </a:ext>
            </a:extLst>
          </p:cNvPr>
          <p:cNvSpPr>
            <a:spLocks noGrp="1"/>
          </p:cNvSpPr>
          <p:nvPr>
            <p:ph idx="1"/>
          </p:nvPr>
        </p:nvSpPr>
        <p:spPr/>
        <p:txBody>
          <a:bodyPr>
            <a:normAutofit/>
          </a:bodyPr>
          <a:lstStyle/>
          <a:p>
            <a:r>
              <a:rPr lang="en-US" dirty="0"/>
              <a:t>But…</a:t>
            </a:r>
          </a:p>
          <a:p>
            <a:r>
              <a:rPr lang="en-US" dirty="0"/>
              <a:t>I have written elsewhere (Kanbur, 2023) about the empirical difficulties of make the distinction between circumstance and effort in practice in order calculate measures of “inequality of opportunity”.</a:t>
            </a:r>
          </a:p>
          <a:p>
            <a:r>
              <a:rPr lang="en-US" dirty="0"/>
              <a:t>But consider now some conceptual difficulties of the circumstance/effort distinction.</a:t>
            </a:r>
          </a:p>
        </p:txBody>
      </p:sp>
    </p:spTree>
    <p:extLst>
      <p:ext uri="{BB962C8B-B14F-4D97-AF65-F5344CB8AC3E}">
        <p14:creationId xmlns:p14="http://schemas.microsoft.com/office/powerpoint/2010/main" val="499338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9D9E4-238C-2E48-99DD-EE1367F3DD2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7BB4E4-5552-ABCC-2D7F-190569CE2A21}"/>
              </a:ext>
            </a:extLst>
          </p:cNvPr>
          <p:cNvSpPr>
            <a:spLocks noGrp="1"/>
          </p:cNvSpPr>
          <p:nvPr>
            <p:ph idx="1"/>
          </p:nvPr>
        </p:nvSpPr>
        <p:spPr/>
        <p:txBody>
          <a:bodyPr/>
          <a:lstStyle/>
          <a:p>
            <a:r>
              <a:rPr lang="en-US" dirty="0"/>
              <a:t>Consider first the following conundrum. </a:t>
            </a:r>
          </a:p>
          <a:p>
            <a:r>
              <a:rPr lang="en-US" dirty="0"/>
              <a:t>What happens when one person’s effort becomes another person’s circumstance?</a:t>
            </a:r>
          </a:p>
          <a:p>
            <a:r>
              <a:rPr lang="en-US" dirty="0"/>
              <a:t>The effort doctrine says that the consequences of that effort “belong” to the individual and we have no moral right to alter those consequences.</a:t>
            </a:r>
          </a:p>
          <a:p>
            <a:r>
              <a:rPr lang="en-US" dirty="0"/>
              <a:t>But the circumstance doctrine says that factors outside an individual’s control are a morally legitimate target.</a:t>
            </a:r>
          </a:p>
          <a:p>
            <a:r>
              <a:rPr lang="en-US" dirty="0"/>
              <a:t>Both doctrines cannot be satisfied simultaneously.</a:t>
            </a:r>
          </a:p>
        </p:txBody>
      </p:sp>
    </p:spTree>
    <p:extLst>
      <p:ext uri="{BB962C8B-B14F-4D97-AF65-F5344CB8AC3E}">
        <p14:creationId xmlns:p14="http://schemas.microsoft.com/office/powerpoint/2010/main" val="1073273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877E1-A1D5-E425-75B0-614DEEA4E3F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A79B823-AC55-6250-DDD6-8754BC0E671E}"/>
              </a:ext>
            </a:extLst>
          </p:cNvPr>
          <p:cNvSpPr>
            <a:spLocks noGrp="1"/>
          </p:cNvSpPr>
          <p:nvPr>
            <p:ph idx="1"/>
          </p:nvPr>
        </p:nvSpPr>
        <p:spPr/>
        <p:txBody>
          <a:bodyPr>
            <a:normAutofit fontScale="92500" lnSpcReduction="20000"/>
          </a:bodyPr>
          <a:lstStyle/>
          <a:p>
            <a:r>
              <a:rPr lang="en-US" dirty="0"/>
              <a:t>The most obvious example of such interconnection is parents and children. If free and full knowledge parental choices lead to a poor start for their children, which doctrine is to rule?</a:t>
            </a:r>
          </a:p>
          <a:p>
            <a:r>
              <a:rPr lang="en-US" dirty="0"/>
              <a:t>The answer is not clear and cannot be given within the philosophical framework of the current equality of opportunity discourse. </a:t>
            </a:r>
          </a:p>
          <a:p>
            <a:r>
              <a:rPr lang="en-US" dirty="0"/>
              <a:t>Biblical injunctions also reflect age old ambiguity on this question.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a:ln>
                  <a:noFill/>
                </a:ln>
                <a:solidFill>
                  <a:prstClr val="black"/>
                </a:solidFill>
                <a:effectLst/>
                <a:uLnTx/>
                <a:uFillTx/>
                <a:latin typeface="Calibri"/>
                <a:ea typeface="+mn-ea"/>
                <a:cs typeface="+mn-cs"/>
              </a:rPr>
              <a:t>“for I, the Lord your God, am a jealous God, visiting the iniquity of the fathers on the children, and on the third and the fourth generations of those who hate Me” (Deuteronomy 5:9)</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a:ln>
                  <a:noFill/>
                </a:ln>
                <a:solidFill>
                  <a:prstClr val="black"/>
                </a:solidFill>
                <a:effectLst/>
                <a:uLnTx/>
                <a:uFillTx/>
                <a:latin typeface="Calibri"/>
                <a:ea typeface="+mn-ea"/>
                <a:cs typeface="+mn-cs"/>
              </a:rPr>
              <a:t>"Fathers shall not be put to death for their sons, nor shall sons be put to death for their fathers; everyone shall be put to death for his own sin.“ (Deuteronomy 24: 16)</a:t>
            </a:r>
          </a:p>
          <a:p>
            <a:endParaRPr lang="en-US" dirty="0"/>
          </a:p>
        </p:txBody>
      </p:sp>
    </p:spTree>
    <p:extLst>
      <p:ext uri="{BB962C8B-B14F-4D97-AF65-F5344CB8AC3E}">
        <p14:creationId xmlns:p14="http://schemas.microsoft.com/office/powerpoint/2010/main" val="1150593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B2529-05BC-9608-95C9-0C182353A0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767B161-0660-B417-F4A3-08179ECF9CF9}"/>
              </a:ext>
            </a:extLst>
          </p:cNvPr>
          <p:cNvSpPr>
            <a:spLocks noGrp="1"/>
          </p:cNvSpPr>
          <p:nvPr>
            <p:ph idx="1"/>
          </p:nvPr>
        </p:nvSpPr>
        <p:spPr/>
        <p:txBody>
          <a:bodyPr/>
          <a:lstStyle/>
          <a:p>
            <a:r>
              <a:rPr lang="en-US" dirty="0"/>
              <a:t>Conceptually, any form of social connectedness leads to similar difficulties.</a:t>
            </a:r>
          </a:p>
          <a:p>
            <a:r>
              <a:rPr lang="en-US" dirty="0"/>
              <a:t>An executive’s freely chosen decisions lead to the circumstances for the firm’s workers.</a:t>
            </a:r>
          </a:p>
          <a:p>
            <a:r>
              <a:rPr lang="en-US" dirty="0"/>
              <a:t>Freely chosen housing decisions of high income individuals lead to rising house prices and rising rents for low income individuals.</a:t>
            </a:r>
          </a:p>
          <a:p>
            <a:r>
              <a:rPr lang="en-US" dirty="0"/>
              <a:t>What Amartya Sen called “entitlement failure” in his study of the 1943 West Bengal Famine was the freely made market decisions of grain hoarders pushing up food prices, thereby altering the circumstances of artisans and causing famine deaths. </a:t>
            </a:r>
          </a:p>
        </p:txBody>
      </p:sp>
    </p:spTree>
    <p:extLst>
      <p:ext uri="{BB962C8B-B14F-4D97-AF65-F5344CB8AC3E}">
        <p14:creationId xmlns:p14="http://schemas.microsoft.com/office/powerpoint/2010/main" val="2321595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CCE07-DB9E-4067-4716-E10843FB69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6A57965-9FFD-F57D-0FA0-4C9F50C72A83}"/>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But the conceptual difficulty arises even when there is no social connectedness and we consider individuals in isolation.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Imagine yourself serving on a soup line.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As one particular indigent approaches you and you reach out with a cup of soup, the equality of opportunity police, the circumstance/effort monitors, step in and inform you that the reason why the indigent is an indigent is not because of circumstance but because of effort and choice.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In what moral universe would you pull away the cup of soup?</a:t>
            </a:r>
          </a:p>
          <a:p>
            <a:endParaRPr lang="en-US" dirty="0"/>
          </a:p>
        </p:txBody>
      </p:sp>
    </p:spTree>
    <p:extLst>
      <p:ext uri="{BB962C8B-B14F-4D97-AF65-F5344CB8AC3E}">
        <p14:creationId xmlns:p14="http://schemas.microsoft.com/office/powerpoint/2010/main" val="3861607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91584-6455-3A11-865E-4DDE4950F1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EC07EE-84CB-929C-E52D-3B92568E1330}"/>
              </a:ext>
            </a:extLst>
          </p:cNvPr>
          <p:cNvSpPr>
            <a:spLocks noGrp="1"/>
          </p:cNvSpPr>
          <p:nvPr>
            <p:ph idx="1"/>
          </p:nvPr>
        </p:nvSpPr>
        <p:spPr/>
        <p:txBody>
          <a:bodyPr>
            <a:normAutofit lnSpcReduction="10000"/>
          </a:bodyPr>
          <a:lstStyle/>
          <a:p>
            <a:r>
              <a:rPr lang="en-US" dirty="0"/>
              <a:t>If your moral intuition recoils from doing that then it is conceding that outcomes can matter irrespective of choice and that at the very least we have to carry with us both moral intuitions.</a:t>
            </a:r>
          </a:p>
          <a:p>
            <a:r>
              <a:rPr lang="en-US" dirty="0"/>
              <a:t>Again, note that acting on the intuition by providing support to the worst outcomes will have incentive effects, but so will acting on the other moral intuition. Or any moral intuition. The point here is to specify the objective function that is to be optimized subject to incentive compatibility and other constraints.</a:t>
            </a:r>
          </a:p>
          <a:p>
            <a:r>
              <a:rPr lang="en-US" dirty="0"/>
              <a:t>A formal axiomatization of accommodating or balancing both intuitions is presented in Hufe, Kanbur and Peichl, </a:t>
            </a:r>
            <a:r>
              <a:rPr lang="en-US" i="1" dirty="0"/>
              <a:t>Review of Economic Studies</a:t>
            </a:r>
            <a:r>
              <a:rPr lang="en-US" dirty="0"/>
              <a:t> 2022.</a:t>
            </a:r>
          </a:p>
        </p:txBody>
      </p:sp>
    </p:spTree>
    <p:extLst>
      <p:ext uri="{BB962C8B-B14F-4D97-AF65-F5344CB8AC3E}">
        <p14:creationId xmlns:p14="http://schemas.microsoft.com/office/powerpoint/2010/main" val="181841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A012C-95DE-5AD6-FF56-CAD04CF00D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62D84B1-C7C1-2944-BB55-4C5A3BD25C2A}"/>
              </a:ext>
            </a:extLst>
          </p:cNvPr>
          <p:cNvSpPr>
            <a:spLocks noGrp="1"/>
          </p:cNvSpPr>
          <p:nvPr>
            <p:ph idx="1"/>
          </p:nvPr>
        </p:nvSpPr>
        <p:spPr/>
        <p:txBody>
          <a:bodyPr/>
          <a:lstStyle/>
          <a:p>
            <a:r>
              <a:rPr lang="en-US" dirty="0"/>
              <a:t>I have argued elsewhere that these conceptual difficulties significantly undermine the circumstance/effort distinction, quite apart from the empirical difficulties in implementing the distinction in practice (Kanbur and Wagstaff, 2015).</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But here I would like to say that even if you do not come with me all the way, at least you should question the </a:t>
            </a:r>
            <a:r>
              <a:rPr lang="en-US" sz="2600" dirty="0">
                <a:solidFill>
                  <a:prstClr val="black"/>
                </a:solidFill>
                <a:latin typeface="Calibri" panose="020F0502020204030204"/>
              </a:rPr>
              <a:t>second</a:t>
            </a: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 argument for the move away from taxation of market incomes for redistribution—that it is morally illegitimate because it interferes with the free choices which lead to those incomes.</a:t>
            </a:r>
          </a:p>
        </p:txBody>
      </p:sp>
    </p:spTree>
    <p:extLst>
      <p:ext uri="{BB962C8B-B14F-4D97-AF65-F5344CB8AC3E}">
        <p14:creationId xmlns:p14="http://schemas.microsoft.com/office/powerpoint/2010/main" val="2247676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9BC7B-9BE7-8356-FDCB-17CBC72CE4AF}"/>
              </a:ext>
            </a:extLst>
          </p:cNvPr>
          <p:cNvSpPr>
            <a:spLocks noGrp="1"/>
          </p:cNvSpPr>
          <p:nvPr>
            <p:ph type="title"/>
          </p:nvPr>
        </p:nvSpPr>
        <p:spPr/>
        <p:txBody>
          <a:bodyPr/>
          <a:lstStyle/>
          <a:p>
            <a:pPr algn="ctr"/>
            <a:r>
              <a:rPr lang="en-US" dirty="0"/>
              <a:t>Political Economy of </a:t>
            </a:r>
            <a:r>
              <a:rPr lang="en-US" dirty="0" err="1"/>
              <a:t>Predistribution</a:t>
            </a:r>
            <a:r>
              <a:rPr lang="en-US" dirty="0"/>
              <a:t> and Redistribution</a:t>
            </a:r>
          </a:p>
        </p:txBody>
      </p:sp>
      <p:sp>
        <p:nvSpPr>
          <p:cNvPr id="3" name="Content Placeholder 2">
            <a:extLst>
              <a:ext uri="{FF2B5EF4-FFF2-40B4-BE49-F238E27FC236}">
                <a16:creationId xmlns:a16="http://schemas.microsoft.com/office/drawing/2014/main" id="{801F2F97-0237-AB38-56A6-B027452506B6}"/>
              </a:ext>
            </a:extLst>
          </p:cNvPr>
          <p:cNvSpPr>
            <a:spLocks noGrp="1"/>
          </p:cNvSpPr>
          <p:nvPr>
            <p:ph idx="1"/>
          </p:nvPr>
        </p:nvSpPr>
        <p:spPr/>
        <p:txBody>
          <a:bodyPr>
            <a:normAutofit fontScale="92500" lnSpcReduction="10000"/>
          </a:bodyPr>
          <a:lstStyle/>
          <a:p>
            <a:r>
              <a:rPr lang="en-US" dirty="0"/>
              <a:t>In 2023, philosopher Christine </a:t>
            </a:r>
            <a:r>
              <a:rPr lang="en-US" dirty="0" err="1"/>
              <a:t>Synpowich</a:t>
            </a:r>
            <a:r>
              <a:rPr lang="en-US" dirty="0"/>
              <a:t> published a lead essay in the general readership magazine Boston Review, entitled “Is Equal Opportunity Enough?” Her answer to the question was: No. </a:t>
            </a:r>
          </a:p>
          <a:p>
            <a:r>
              <a:rPr lang="en-US" dirty="0"/>
              <a:t>But others took issue with her on political economy grounds. Thus educationist Leah Gordon responded:</a:t>
            </a:r>
          </a:p>
          <a:p>
            <a:r>
              <a:rPr lang="en-US" b="0" i="0" dirty="0">
                <a:solidFill>
                  <a:srgbClr val="4D4D4D"/>
                </a:solidFill>
                <a:effectLst/>
                <a:latin typeface="Crimson Text"/>
              </a:rPr>
              <a:t>“I applaud Sypnowich for reviving attention to equality of results in a manner that is sensitive to the challenges of past efforts. Even so, since outcome-oriented egalitarianism competes with other deeply held American values—merit, private property, and a notion of family according to which one should be free to pass privilege to one’s children—those of us who join Sypnowich in a pluralist, communitarian effort to promote equality of outcome should brace for a fight.”</a:t>
            </a:r>
            <a:endParaRPr lang="en-US" dirty="0"/>
          </a:p>
        </p:txBody>
      </p:sp>
    </p:spTree>
    <p:extLst>
      <p:ext uri="{BB962C8B-B14F-4D97-AF65-F5344CB8AC3E}">
        <p14:creationId xmlns:p14="http://schemas.microsoft.com/office/powerpoint/2010/main" val="615761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D41C4-D667-86FD-150E-6CA67E87A1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D134419-40DB-CE12-E736-71C8A282A51C}"/>
              </a:ext>
            </a:extLst>
          </p:cNvPr>
          <p:cNvSpPr>
            <a:spLocks noGrp="1"/>
          </p:cNvSpPr>
          <p:nvPr>
            <p:ph idx="1"/>
          </p:nvPr>
        </p:nvSpPr>
        <p:spPr/>
        <p:txBody>
          <a:bodyPr/>
          <a:lstStyle/>
          <a:p>
            <a:r>
              <a:rPr lang="en-US" dirty="0"/>
              <a:t>Here is how the then </a:t>
            </a:r>
            <a:r>
              <a:rPr lang="en-US" dirty="0" err="1"/>
              <a:t>Labour</a:t>
            </a:r>
            <a:r>
              <a:rPr lang="en-US" dirty="0"/>
              <a:t> Party Leader Ed Miliband (2012) presented it to a general audience in a political setting:</a:t>
            </a:r>
          </a:p>
          <a:p>
            <a:r>
              <a:rPr kumimoji="0" lang="en-US" sz="2800" b="0" i="0" u="none" strike="noStrike" kern="1200" cap="none" spc="0" normalizeH="0" baseline="0" noProof="0" dirty="0">
                <a:ln>
                  <a:noFill/>
                </a:ln>
                <a:solidFill>
                  <a:srgbClr val="000000"/>
                </a:solidFill>
                <a:effectLst/>
                <a:uLnTx/>
                <a:uFillTx/>
                <a:ea typeface="+mn-ea"/>
                <a:cs typeface="+mn-cs"/>
              </a:rPr>
              <a:t>"Think about somebody working in a call </a:t>
            </a:r>
            <a:r>
              <a:rPr kumimoji="0" lang="en-US" sz="2800" b="0" i="0" u="none" strike="noStrike" kern="1200" cap="none" spc="0" normalizeH="0" baseline="0" noProof="0" dirty="0" err="1">
                <a:ln>
                  <a:noFill/>
                </a:ln>
                <a:solidFill>
                  <a:srgbClr val="000000"/>
                </a:solidFill>
                <a:effectLst/>
                <a:uLnTx/>
                <a:uFillTx/>
                <a:ea typeface="+mn-ea"/>
                <a:cs typeface="+mn-cs"/>
              </a:rPr>
              <a:t>centre</a:t>
            </a:r>
            <a:r>
              <a:rPr kumimoji="0" lang="en-US" sz="2800" b="0" i="0" u="none" strike="noStrike" kern="1200" cap="none" spc="0" normalizeH="0" baseline="0" noProof="0" dirty="0">
                <a:ln>
                  <a:noFill/>
                </a:ln>
                <a:solidFill>
                  <a:srgbClr val="000000"/>
                </a:solidFill>
                <a:effectLst/>
                <a:uLnTx/>
                <a:uFillTx/>
                <a:ea typeface="+mn-ea"/>
                <a:cs typeface="+mn-cs"/>
              </a:rPr>
              <a:t>, a supermarket, or in an old peoples' home. Redistribution offers a top-up to their wages. Pre-distribution seeks to go further - higher skills with higher wages.”</a:t>
            </a:r>
          </a:p>
          <a:p>
            <a:r>
              <a:rPr lang="en-US" dirty="0">
                <a:solidFill>
                  <a:srgbClr val="000000"/>
                </a:solidFill>
              </a:rPr>
              <a:t>In other words, move away from redistribution (</a:t>
            </a:r>
            <a:r>
              <a:rPr lang="en-US" dirty="0" err="1">
                <a:solidFill>
                  <a:srgbClr val="000000"/>
                </a:solidFill>
              </a:rPr>
              <a:t>ie</a:t>
            </a:r>
            <a:r>
              <a:rPr lang="en-US" dirty="0">
                <a:solidFill>
                  <a:srgbClr val="000000"/>
                </a:solidFill>
              </a:rPr>
              <a:t> equalization of post-market incomes) to </a:t>
            </a:r>
            <a:r>
              <a:rPr lang="en-US" dirty="0" err="1">
                <a:solidFill>
                  <a:srgbClr val="000000"/>
                </a:solidFill>
              </a:rPr>
              <a:t>predistribution</a:t>
            </a:r>
            <a:r>
              <a:rPr lang="en-US" dirty="0">
                <a:solidFill>
                  <a:srgbClr val="000000"/>
                </a:solidFill>
              </a:rPr>
              <a:t> (</a:t>
            </a:r>
            <a:r>
              <a:rPr lang="en-US" dirty="0" err="1">
                <a:solidFill>
                  <a:srgbClr val="000000"/>
                </a:solidFill>
              </a:rPr>
              <a:t>ie</a:t>
            </a:r>
            <a:r>
              <a:rPr lang="en-US" dirty="0">
                <a:solidFill>
                  <a:srgbClr val="000000"/>
                </a:solidFill>
              </a:rPr>
              <a:t> equalization of pre-market human capital).</a:t>
            </a:r>
            <a:endParaRPr lang="en-US" dirty="0"/>
          </a:p>
          <a:p>
            <a:endParaRPr lang="en-US" dirty="0"/>
          </a:p>
        </p:txBody>
      </p:sp>
    </p:spTree>
    <p:extLst>
      <p:ext uri="{BB962C8B-B14F-4D97-AF65-F5344CB8AC3E}">
        <p14:creationId xmlns:p14="http://schemas.microsoft.com/office/powerpoint/2010/main" val="32583970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0A4A6-4F09-0D1D-5753-EA6A909E06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628B72-30E8-CF46-209F-2E3476B06D83}"/>
              </a:ext>
            </a:extLst>
          </p:cNvPr>
          <p:cNvSpPr>
            <a:spLocks noGrp="1"/>
          </p:cNvSpPr>
          <p:nvPr>
            <p:ph idx="1"/>
          </p:nvPr>
        </p:nvSpPr>
        <p:spPr/>
        <p:txBody>
          <a:bodyPr>
            <a:normAutofit fontScale="92500" lnSpcReduction="10000"/>
          </a:bodyPr>
          <a:lstStyle/>
          <a:p>
            <a:r>
              <a:rPr lang="en-US" dirty="0"/>
              <a:t>In the same issue, sociologist Claude Fischer wrote:</a:t>
            </a:r>
          </a:p>
          <a:p>
            <a:r>
              <a:rPr lang="en-US" dirty="0"/>
              <a:t> “</a:t>
            </a:r>
            <a:r>
              <a:rPr lang="en-US" b="0" i="0" dirty="0">
                <a:solidFill>
                  <a:srgbClr val="4D4D4D"/>
                </a:solidFill>
                <a:effectLst/>
                <a:latin typeface="Crimson Text"/>
              </a:rPr>
              <a:t>While Americans endorse egalitarianism in rights, dignity, and opportunity, they still want competitions that result in inequality. That fact, along with other realities, calls for modesty in goals and programs.”</a:t>
            </a:r>
          </a:p>
          <a:p>
            <a:r>
              <a:rPr lang="en-US" dirty="0">
                <a:solidFill>
                  <a:srgbClr val="4D4D4D"/>
                </a:solidFill>
                <a:latin typeface="Crimson Text"/>
              </a:rPr>
              <a:t>Elsewhere, Alex Raskolnikov of the Columbia Law School argues:</a:t>
            </a:r>
          </a:p>
          <a:p>
            <a:r>
              <a:rPr lang="en-US" dirty="0"/>
              <a:t>“Formal equality—same rules for the rich and the poor, the strong and the weak—is essential to a modern capitalist democracy…. [L]</a:t>
            </a:r>
            <a:r>
              <a:rPr lang="en-US" dirty="0" err="1"/>
              <a:t>eading</a:t>
            </a:r>
            <a:r>
              <a:rPr lang="en-US" dirty="0"/>
              <a:t> redistributive policies currently advocated by the left will continue to garner only limited support, while alternative emphasis on </a:t>
            </a:r>
            <a:r>
              <a:rPr lang="en-US" dirty="0" err="1"/>
              <a:t>predistribution</a:t>
            </a:r>
            <a:r>
              <a:rPr lang="en-US" dirty="0"/>
              <a:t> rather than redistribution is likely to succeed both in the short and the long run.”</a:t>
            </a:r>
            <a:endParaRPr lang="en-US" b="0" i="0" dirty="0">
              <a:solidFill>
                <a:srgbClr val="4D4D4D"/>
              </a:solidFill>
              <a:effectLst/>
              <a:latin typeface="Crimson Text"/>
            </a:endParaRPr>
          </a:p>
          <a:p>
            <a:endParaRPr lang="en-US" dirty="0"/>
          </a:p>
        </p:txBody>
      </p:sp>
    </p:spTree>
    <p:extLst>
      <p:ext uri="{BB962C8B-B14F-4D97-AF65-F5344CB8AC3E}">
        <p14:creationId xmlns:p14="http://schemas.microsoft.com/office/powerpoint/2010/main" val="41874502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B9C23-9B36-9477-30CF-607F19C2B9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DDB447B-9113-4A96-9BD5-31D83C27D1E5}"/>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4D4D4D"/>
                </a:solidFill>
                <a:effectLst/>
                <a:uLnTx/>
                <a:uFillTx/>
                <a:latin typeface="Crimson Text"/>
                <a:ea typeface="+mn-ea"/>
                <a:cs typeface="+mn-cs"/>
              </a:rPr>
              <a:t>In related vein but through methods more congenial to economists, Kuziemko et. Al. (2023) argue that:</a:t>
            </a:r>
          </a:p>
          <a:p>
            <a:r>
              <a:rPr lang="en-US" dirty="0"/>
              <a:t>“….less-educated Americans differentially demand “</a:t>
            </a:r>
            <a:r>
              <a:rPr lang="en-US" dirty="0" err="1"/>
              <a:t>predistribution</a:t>
            </a:r>
            <a:r>
              <a:rPr lang="en-US" dirty="0"/>
              <a:t>” policies (e.g., a federal jobs guarantee, higher minimum wages, protectionism, and stronger unions), while more-educated Americans differentially favor redistribution (taxes and transfers).”</a:t>
            </a:r>
          </a:p>
          <a:p>
            <a:r>
              <a:rPr lang="en-US" dirty="0"/>
              <a:t>They use these findings to explain shifts in support for the Democratic party over the last few years.</a:t>
            </a:r>
          </a:p>
        </p:txBody>
      </p:sp>
    </p:spTree>
    <p:extLst>
      <p:ext uri="{BB962C8B-B14F-4D97-AF65-F5344CB8AC3E}">
        <p14:creationId xmlns:p14="http://schemas.microsoft.com/office/powerpoint/2010/main" val="7522632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C9F28-A197-0EAD-0F9B-4D32F6B83A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77FD5FB-9615-2203-C235-F50E3475CE67}"/>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Note here again a broader conception of </a:t>
            </a:r>
            <a:r>
              <a:rPr kumimoji="0" lang="en-US" sz="2800" b="0" i="0" u="none" strike="noStrike" kern="1200" cap="none" spc="0" normalizeH="0" baseline="0" noProof="0" dirty="0" err="1">
                <a:ln>
                  <a:noFill/>
                </a:ln>
                <a:solidFill>
                  <a:prstClr val="black"/>
                </a:solidFill>
                <a:effectLst/>
                <a:uLnTx/>
                <a:uFillTx/>
                <a:latin typeface="Calibri" panose="020F0502020204030204"/>
                <a:ea typeface="+mn-ea"/>
                <a:cs typeface="+mn-cs"/>
              </a:rPr>
              <a:t>predistribtuion</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than I have used in this presentation.</a:t>
            </a:r>
          </a:p>
          <a:p>
            <a:r>
              <a:rPr lang="en-US" dirty="0"/>
              <a:t>My point however, is that there is a definite trend away from redistribution in these types of analyses as well.</a:t>
            </a:r>
          </a:p>
        </p:txBody>
      </p:sp>
    </p:spTree>
    <p:extLst>
      <p:ext uri="{BB962C8B-B14F-4D97-AF65-F5344CB8AC3E}">
        <p14:creationId xmlns:p14="http://schemas.microsoft.com/office/powerpoint/2010/main" val="3616341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E4FAC-233F-3563-992B-BD5881E9BA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F0EB93-BCF1-4BDB-2E08-3F433A53790B}"/>
              </a:ext>
            </a:extLst>
          </p:cNvPr>
          <p:cNvSpPr>
            <a:spLocks noGrp="1"/>
          </p:cNvSpPr>
          <p:nvPr>
            <p:ph idx="1"/>
          </p:nvPr>
        </p:nvSpPr>
        <p:spPr/>
        <p:txBody>
          <a:bodyPr>
            <a:normAutofit lnSpcReduction="10000"/>
          </a:bodyPr>
          <a:lstStyle/>
          <a:p>
            <a:r>
              <a:rPr lang="en-US" dirty="0"/>
              <a:t>I think this is a powerful line of argument but needs to be debated as well. I think a fair read of the experimental literature suggests that BOTH elements are present in normative evaluations:</a:t>
            </a:r>
          </a:p>
          <a:p>
            <a:pPr algn="l"/>
            <a:r>
              <a:rPr lang="en-US" sz="2800" b="0" i="0" u="none" strike="noStrike" baseline="0" dirty="0">
                <a:solidFill>
                  <a:srgbClr val="000000"/>
                </a:solidFill>
                <a:latin typeface="Times-Roman"/>
              </a:rPr>
              <a:t>“….individuals are more willing to accept income differences which are due to effort and preferences… Yet, in spite of its wide acceptance, the notion of individual responsibility is insufficient to define fairness. For example, when an outcome is such that it brings deep deprivation to an individual, questions of how it came about seem secondary to the moral imperative of addressing the extremity of the outcome, be it hunger, homelessness, violence or insecurity.” (Hufe, Kanbur and Peichl, 2022).</a:t>
            </a:r>
            <a:endParaRPr lang="en-US" dirty="0"/>
          </a:p>
        </p:txBody>
      </p:sp>
    </p:spTree>
    <p:extLst>
      <p:ext uri="{BB962C8B-B14F-4D97-AF65-F5344CB8AC3E}">
        <p14:creationId xmlns:p14="http://schemas.microsoft.com/office/powerpoint/2010/main" val="21909765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D3A41-D0A8-5D1F-4740-40E0AB1913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DA03C1E-45F9-06F9-BEBE-ACDD17F4CECA}"/>
              </a:ext>
            </a:extLst>
          </p:cNvPr>
          <p:cNvSpPr>
            <a:spLocks noGrp="1"/>
          </p:cNvSpPr>
          <p:nvPr>
            <p:ph idx="1"/>
          </p:nvPr>
        </p:nvSpPr>
        <p:spPr/>
        <p:txBody>
          <a:bodyPr/>
          <a:lstStyle/>
          <a:p>
            <a:r>
              <a:rPr lang="en-US" dirty="0"/>
              <a:t>Going beyond the empirical, however, philosopher Christine Sypnowich (2023) concludes:</a:t>
            </a:r>
          </a:p>
          <a:p>
            <a:r>
              <a:rPr lang="en-US" sz="2800" dirty="0">
                <a:effectLst/>
                <a:latin typeface="Calibri" panose="020F0502020204030204" pitchFamily="34" charset="0"/>
                <a:ea typeface="Calibri" panose="020F0502020204030204" pitchFamily="34" charset="0"/>
                <a:cs typeface="Times New Roman" panose="02020603050405020304" pitchFamily="18" charset="0"/>
              </a:rPr>
              <a:t>In my view, if we heed the realists’ advice, we risk capitulating to a grudging outlook that is unwilling to remedy disadvantage that, though ostensibly the result of free choices, is mired in unchosen and unjust social conditions.”</a:t>
            </a:r>
            <a:endParaRPr lang="en-US" dirty="0"/>
          </a:p>
        </p:txBody>
      </p:sp>
    </p:spTree>
    <p:extLst>
      <p:ext uri="{BB962C8B-B14F-4D97-AF65-F5344CB8AC3E}">
        <p14:creationId xmlns:p14="http://schemas.microsoft.com/office/powerpoint/2010/main" val="20547589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46E78-CB31-EAFE-8D04-456E33490FE7}"/>
              </a:ext>
            </a:extLst>
          </p:cNvPr>
          <p:cNvSpPr>
            <a:spLocks noGrp="1"/>
          </p:cNvSpPr>
          <p:nvPr>
            <p:ph type="title"/>
          </p:nvPr>
        </p:nvSpPr>
        <p:spPr/>
        <p:txBody>
          <a:bodyPr/>
          <a:lstStyle/>
          <a:p>
            <a:pPr algn="ctr"/>
            <a:r>
              <a:rPr lang="en-US" dirty="0"/>
              <a:t>Conclusion</a:t>
            </a:r>
          </a:p>
        </p:txBody>
      </p:sp>
      <p:sp>
        <p:nvSpPr>
          <p:cNvPr id="3" name="Content Placeholder 2">
            <a:extLst>
              <a:ext uri="{FF2B5EF4-FFF2-40B4-BE49-F238E27FC236}">
                <a16:creationId xmlns:a16="http://schemas.microsoft.com/office/drawing/2014/main" id="{B3C42E83-13B9-DDBE-4711-96254DBF5DA9}"/>
              </a:ext>
            </a:extLst>
          </p:cNvPr>
          <p:cNvSpPr>
            <a:spLocks noGrp="1"/>
          </p:cNvSpPr>
          <p:nvPr>
            <p:ph idx="1"/>
          </p:nvPr>
        </p:nvSpPr>
        <p:spPr/>
        <p:txBody>
          <a:bodyPr>
            <a:normAutofit lnSpcReduction="10000"/>
          </a:bodyPr>
          <a:lstStyle/>
          <a:p>
            <a:r>
              <a:rPr lang="en-US" dirty="0"/>
              <a:t>There is an undeniable trend in the policy and analytical discourse away from redistribution of market incomes through taxes and transfers towards attempts to arrive at the market with a more equal distribution of income earning capacities—in other words, </a:t>
            </a:r>
            <a:r>
              <a:rPr lang="en-US" dirty="0" err="1"/>
              <a:t>predistribution</a:t>
            </a:r>
            <a:r>
              <a:rPr lang="en-US" dirty="0"/>
              <a:t>.</a:t>
            </a:r>
          </a:p>
          <a:p>
            <a:r>
              <a:rPr lang="en-US" dirty="0"/>
              <a:t>There are three rationales underpinning this shift:</a:t>
            </a:r>
          </a:p>
          <a:p>
            <a:pPr lvl="1"/>
            <a:r>
              <a:rPr lang="en-US" dirty="0"/>
              <a:t>A claim that </a:t>
            </a:r>
            <a:r>
              <a:rPr lang="en-US" dirty="0" err="1"/>
              <a:t>predistribution</a:t>
            </a:r>
            <a:r>
              <a:rPr lang="en-US" dirty="0"/>
              <a:t> does not face to the same extent the problems of redistribution—information, incentives, implementation, etc.</a:t>
            </a:r>
          </a:p>
          <a:p>
            <a:pPr lvl="1"/>
            <a:r>
              <a:rPr lang="en-US" dirty="0"/>
              <a:t>A claim that </a:t>
            </a:r>
            <a:r>
              <a:rPr lang="en-US" dirty="0" err="1"/>
              <a:t>predistribution</a:t>
            </a:r>
            <a:r>
              <a:rPr lang="en-US" dirty="0"/>
              <a:t> is morally superior to redistribution because the latter attempts to undo the consequences of differences in effort.</a:t>
            </a:r>
          </a:p>
          <a:p>
            <a:pPr lvl="1"/>
            <a:r>
              <a:rPr lang="en-US" dirty="0"/>
              <a:t>A claim that people in general and thus politicians who represent them prefer </a:t>
            </a:r>
            <a:r>
              <a:rPr lang="en-US" dirty="0" err="1"/>
              <a:t>predistribution</a:t>
            </a:r>
            <a:r>
              <a:rPr lang="en-US" dirty="0"/>
              <a:t> to redistribution.</a:t>
            </a:r>
          </a:p>
        </p:txBody>
      </p:sp>
    </p:spTree>
    <p:extLst>
      <p:ext uri="{BB962C8B-B14F-4D97-AF65-F5344CB8AC3E}">
        <p14:creationId xmlns:p14="http://schemas.microsoft.com/office/powerpoint/2010/main" val="9305045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F824-8A5A-B1E1-230E-ED505D31DF6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067428-84E3-9CB5-73CD-F6753A4CD36A}"/>
              </a:ext>
            </a:extLst>
          </p:cNvPr>
          <p:cNvSpPr>
            <a:spLocks noGrp="1"/>
          </p:cNvSpPr>
          <p:nvPr>
            <p:ph idx="1"/>
          </p:nvPr>
        </p:nvSpPr>
        <p:spPr/>
        <p:txBody>
          <a:bodyPr>
            <a:normAutofit/>
          </a:bodyPr>
          <a:lstStyle/>
          <a:p>
            <a:r>
              <a:rPr lang="en-US" dirty="0"/>
              <a:t>I have argued that these rationales, while powerful in their own right, have had too easy a run, and they need to be scrutinized carefully.</a:t>
            </a:r>
          </a:p>
          <a:p>
            <a:r>
              <a:rPr lang="en-US" dirty="0"/>
              <a:t>The drift away from redistribution needs to be closely examined on conceptual, empirical and policy grounds and, I believe, it needs to resisted by egalitarians.</a:t>
            </a:r>
          </a:p>
        </p:txBody>
      </p:sp>
    </p:spTree>
    <p:extLst>
      <p:ext uri="{BB962C8B-B14F-4D97-AF65-F5344CB8AC3E}">
        <p14:creationId xmlns:p14="http://schemas.microsoft.com/office/powerpoint/2010/main" val="3724258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84D94-A371-1D51-F310-26804BED9770}"/>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C961624C-CF81-E2EB-680C-0486768C49E9}"/>
              </a:ext>
            </a:extLst>
          </p:cNvPr>
          <p:cNvSpPr>
            <a:spLocks noGrp="1"/>
          </p:cNvSpPr>
          <p:nvPr>
            <p:ph idx="1"/>
          </p:nvPr>
        </p:nvSpPr>
        <p:spPr/>
        <p:txBody>
          <a:bodyPr>
            <a:normAutofit fontScale="62500" lnSpcReduction="20000"/>
          </a:bodyPr>
          <a:lstStyle/>
          <a:p>
            <a:r>
              <a:rPr lang="en-US" sz="2900" dirty="0">
                <a:effectLst/>
                <a:ea typeface="Calibri" panose="020F0502020204030204" pitchFamily="34" charset="0"/>
                <a:cs typeface="Times New Roman" panose="02020603050405020304" pitchFamily="18" charset="0"/>
              </a:rPr>
              <a:t>Atkinson, Anthony. 2015. </a:t>
            </a:r>
            <a:r>
              <a:rPr lang="en-US" sz="2900" i="1" dirty="0">
                <a:effectLst/>
                <a:ea typeface="Calibri" panose="020F0502020204030204" pitchFamily="34" charset="0"/>
                <a:cs typeface="Times New Roman" panose="02020603050405020304" pitchFamily="18" charset="0"/>
              </a:rPr>
              <a:t>Inequality: What Can </a:t>
            </a:r>
            <a:r>
              <a:rPr lang="en-US" sz="2900" i="1" dirty="0">
                <a:ea typeface="Calibri" panose="020F0502020204030204" pitchFamily="34" charset="0"/>
                <a:cs typeface="Times New Roman" panose="02020603050405020304" pitchFamily="18" charset="0"/>
              </a:rPr>
              <a:t>B</a:t>
            </a:r>
            <a:r>
              <a:rPr lang="en-US" sz="2900" i="1" dirty="0">
                <a:effectLst/>
                <a:ea typeface="Calibri" panose="020F0502020204030204" pitchFamily="34" charset="0"/>
                <a:cs typeface="Times New Roman" panose="02020603050405020304" pitchFamily="18" charset="0"/>
              </a:rPr>
              <a:t>e Done? </a:t>
            </a:r>
            <a:r>
              <a:rPr lang="en-US" sz="2900" dirty="0">
                <a:effectLst/>
                <a:ea typeface="Calibri" panose="020F0502020204030204" pitchFamily="34" charset="0"/>
                <a:cs typeface="Times New Roman" panose="02020603050405020304" pitchFamily="18" charset="0"/>
              </a:rPr>
              <a:t>Harvard University Press.</a:t>
            </a:r>
          </a:p>
          <a:p>
            <a:r>
              <a:rPr lang="en-US" sz="2900" b="0" i="0" u="none" strike="noStrike" baseline="0" dirty="0">
                <a:solidFill>
                  <a:srgbClr val="000000"/>
                </a:solidFill>
              </a:rPr>
              <a:t>Cohen, G.A. 1989. “On the Currency of Egalitarian </a:t>
            </a:r>
            <a:r>
              <a:rPr lang="en-US" sz="2900" b="0" i="0" u="none" strike="noStrike" baseline="0" dirty="0" err="1">
                <a:solidFill>
                  <a:srgbClr val="000000"/>
                </a:solidFill>
              </a:rPr>
              <a:t>Justice”,</a:t>
            </a:r>
            <a:r>
              <a:rPr lang="en-US" sz="2900" b="0" i="1" u="none" strike="noStrike" baseline="0" dirty="0" err="1">
                <a:solidFill>
                  <a:srgbClr val="000000"/>
                </a:solidFill>
              </a:rPr>
              <a:t>Ethics</a:t>
            </a:r>
            <a:endParaRPr lang="en-US" sz="2900" b="0" i="0" u="none" strike="noStrike" baseline="0" dirty="0">
              <a:solidFill>
                <a:srgbClr val="000000"/>
              </a:solidFill>
            </a:endParaRPr>
          </a:p>
          <a:p>
            <a:r>
              <a:rPr lang="en-US" sz="2900" b="0" i="0" u="none" strike="noStrike" baseline="0" dirty="0"/>
              <a:t>Dworkin, Ronald. 1981a. "Equality of Welfare," </a:t>
            </a:r>
            <a:r>
              <a:rPr lang="en-US" sz="2900" b="0" i="1" u="none" strike="noStrike" baseline="0" dirty="0"/>
              <a:t>Philosophy and Public Affairs</a:t>
            </a:r>
            <a:r>
              <a:rPr lang="en-US" sz="2900" b="0" i="0" u="none" strike="noStrike" baseline="0" dirty="0"/>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solidFill>
                  <a:prstClr val="black"/>
                </a:solidFill>
                <a:effectLst/>
                <a:uLnTx/>
                <a:uFillTx/>
                <a:ea typeface="+mn-ea"/>
                <a:cs typeface="+mn-cs"/>
              </a:rPr>
              <a:t>Dworkin, Ronald. 1981b. "Equality of Resources," </a:t>
            </a:r>
            <a:r>
              <a:rPr kumimoji="0" lang="en-US" sz="2900" b="0" i="1" u="none" strike="noStrike" kern="1200" cap="none" spc="0" normalizeH="0" baseline="0" noProof="0" dirty="0">
                <a:ln>
                  <a:noFill/>
                </a:ln>
                <a:solidFill>
                  <a:prstClr val="black"/>
                </a:solidFill>
                <a:effectLst/>
                <a:uLnTx/>
                <a:uFillTx/>
                <a:ea typeface="+mn-ea"/>
                <a:cs typeface="+mn-cs"/>
              </a:rPr>
              <a:t>Philosophy and Public Affairs</a:t>
            </a:r>
            <a:r>
              <a:rPr kumimoji="0" lang="en-US" sz="2900" b="0" i="0" u="none" strike="noStrike" kern="1200" cap="none" spc="0" normalizeH="0" baseline="0" noProof="0" dirty="0">
                <a:ln>
                  <a:noFill/>
                </a:ln>
                <a:solidFill>
                  <a:prstClr val="black"/>
                </a:solidFill>
                <a:effectLst/>
                <a:uLnTx/>
                <a:uFillTx/>
                <a:ea typeface="+mn-ea"/>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900" dirty="0">
                <a:effectLst/>
                <a:ea typeface="Calibri" panose="020F0502020204030204" pitchFamily="34" charset="0"/>
                <a:cs typeface="Times New Roman" panose="02020603050405020304" pitchFamily="18" charset="0"/>
              </a:rPr>
              <a:t>Ferreira, Francisco. 2023. “A London Consensus on Inequality?” London School of Economics.</a:t>
            </a:r>
          </a:p>
          <a:p>
            <a:r>
              <a:rPr lang="en-US" sz="2900" dirty="0">
                <a:effectLst/>
                <a:ea typeface="Calibri" panose="020F0502020204030204" pitchFamily="34" charset="0"/>
                <a:cs typeface="Times New Roman" panose="02020603050405020304" pitchFamily="18" charset="0"/>
              </a:rPr>
              <a:t>Frankfurter, Felix. 1938. “</a:t>
            </a:r>
            <a:r>
              <a:rPr kumimoji="0" lang="en-US" sz="29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Justice Holmes Defines the Constitution”. </a:t>
            </a:r>
            <a:r>
              <a:rPr kumimoji="0" lang="en-US" sz="2900" b="0" i="1"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The Atlantic Monthly</a:t>
            </a:r>
            <a:r>
              <a:rPr kumimoji="0" lang="en-US" sz="2900" b="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a:t>
            </a:r>
            <a:r>
              <a:rPr kumimoji="0" lang="en-US" sz="29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 </a:t>
            </a:r>
          </a:p>
          <a:p>
            <a:r>
              <a:rPr lang="en-US" sz="2900" b="0" i="0" dirty="0">
                <a:solidFill>
                  <a:srgbClr val="000000"/>
                </a:solidFill>
                <a:effectLst/>
              </a:rPr>
              <a:t>Hacker, J (2011), “</a:t>
            </a:r>
            <a:r>
              <a:rPr lang="en-US" sz="2900" b="0" i="0" u="none" strike="noStrike" dirty="0">
                <a:solidFill>
                  <a:srgbClr val="BB0F33"/>
                </a:solidFill>
                <a:effectLst/>
                <a:hlinkClick r:id="rId2"/>
              </a:rPr>
              <a:t>The institutional foundations of middle-class democracy</a:t>
            </a:r>
            <a:r>
              <a:rPr lang="en-US" sz="2900" b="0" i="0" dirty="0">
                <a:solidFill>
                  <a:srgbClr val="000000"/>
                </a:solidFill>
                <a:effectLst/>
              </a:rPr>
              <a:t>”, Policy Network, 6 May.</a:t>
            </a:r>
          </a:p>
          <a:p>
            <a:r>
              <a:rPr lang="en-US" dirty="0">
                <a:effectLst/>
                <a:ea typeface="Calibri" panose="020F0502020204030204" pitchFamily="34" charset="0"/>
                <a:cs typeface="Times New Roman" panose="02020603050405020304" pitchFamily="18" charset="0"/>
              </a:rPr>
              <a:t>Hufe, Paul, Ravi Kanbur and Andreas Peichl. 2022. “Measuring Unfair Inequality: Reconciling Equality of Opportunity and Freedom from Poverty,” Review of Economic Studies, Vol. 89, Issue 6, pp. 3345-3380</a:t>
            </a:r>
          </a:p>
          <a:p>
            <a:r>
              <a:rPr lang="en-US" dirty="0">
                <a:ea typeface="Calibri" panose="020F0502020204030204" pitchFamily="34" charset="0"/>
                <a:cs typeface="Times New Roman" panose="02020603050405020304" pitchFamily="18" charset="0"/>
              </a:rPr>
              <a:t>Kanbur, Ravi and Adam </a:t>
            </a:r>
            <a:r>
              <a:rPr lang="en-US" dirty="0" err="1">
                <a:ea typeface="Calibri" panose="020F0502020204030204" pitchFamily="34" charset="0"/>
                <a:cs typeface="Times New Roman" panose="02020603050405020304" pitchFamily="18" charset="0"/>
              </a:rPr>
              <a:t>Wagsatff</a:t>
            </a:r>
            <a:r>
              <a:rPr lang="en-US" dirty="0">
                <a:ea typeface="Calibri" panose="020F0502020204030204" pitchFamily="34" charset="0"/>
                <a:cs typeface="Times New Roman" panose="02020603050405020304" pitchFamily="18" charset="0"/>
              </a:rPr>
              <a:t>. 2015.  </a:t>
            </a:r>
            <a:r>
              <a:rPr lang="en-US" dirty="0"/>
              <a:t>“Inequality of Opportunity: The New Motherhood and Apple Pie?” (with A. Wagstaff), </a:t>
            </a:r>
            <a:r>
              <a:rPr lang="en-US" i="1" dirty="0"/>
              <a:t>Health Economics</a:t>
            </a:r>
            <a:r>
              <a:rPr lang="en-US" dirty="0"/>
              <a:t>, Vol. 24, No. 10, pp. 1243-1247, 2015. </a:t>
            </a:r>
          </a:p>
          <a:p>
            <a:r>
              <a:rPr kumimoji="0" lang="en-US"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Kanbur, Ravi. 2023.</a:t>
            </a:r>
            <a:r>
              <a:rPr lang="en-US" dirty="0">
                <a:solidFill>
                  <a:prstClr val="black"/>
                </a:solidFill>
                <a:ea typeface="Calibri" panose="020F0502020204030204" pitchFamily="34" charset="0"/>
                <a:cs typeface="Times New Roman" panose="02020603050405020304" pitchFamily="18" charset="0"/>
              </a:rPr>
              <a:t> “Equality of Opportunity: Use with Extreme Caution!.” </a:t>
            </a:r>
            <a:r>
              <a:rPr lang="en-US" i="1" dirty="0">
                <a:solidFill>
                  <a:prstClr val="black"/>
                </a:solidFill>
                <a:ea typeface="Calibri" panose="020F0502020204030204" pitchFamily="34" charset="0"/>
                <a:cs typeface="Times New Roman" panose="02020603050405020304" pitchFamily="18" charset="0"/>
              </a:rPr>
              <a:t>Boston Review.</a:t>
            </a:r>
            <a:r>
              <a:rPr lang="en-US" dirty="0">
                <a:solidFill>
                  <a:prstClr val="black"/>
                </a:solidFill>
                <a:ea typeface="Calibri" panose="020F0502020204030204" pitchFamily="34" charset="0"/>
                <a:cs typeface="Times New Roman" panose="02020603050405020304" pitchFamily="18" charset="0"/>
              </a:rPr>
              <a:t> </a:t>
            </a:r>
            <a:r>
              <a:rPr lang="en-US" dirty="0">
                <a:solidFill>
                  <a:prstClr val="black"/>
                </a:solidFill>
                <a:ea typeface="Calibri" panose="020F0502020204030204" pitchFamily="34" charset="0"/>
                <a:cs typeface="Times New Roman" panose="02020603050405020304" pitchFamily="18" charset="0"/>
                <a:hlinkClick r:id="rId3"/>
              </a:rPr>
              <a:t>https://www.bostonreview.net/forum_response/use-with-extreme-caution/</a:t>
            </a:r>
            <a:r>
              <a:rPr lang="en-US" dirty="0">
                <a:solidFill>
                  <a:prstClr val="black"/>
                </a:solidFill>
                <a:ea typeface="Calibri" panose="020F0502020204030204" pitchFamily="34" charset="0"/>
                <a:cs typeface="Times New Roman" panose="02020603050405020304" pitchFamily="18" charset="0"/>
              </a:rPr>
              <a:t> </a:t>
            </a:r>
            <a:endParaRPr kumimoji="0" lang="en-US"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kumimoji="0" lang="en-US" sz="2900" b="0" i="0" u="none" strike="noStrike" kern="1200" cap="none" spc="0" normalizeH="0" baseline="0" noProof="0" dirty="0">
              <a:ln>
                <a:noFill/>
              </a:ln>
              <a:solidFill>
                <a:prstClr val="black"/>
              </a:solidFill>
              <a:effectLst/>
              <a:uLnTx/>
              <a:uFillTx/>
              <a:ea typeface="+mn-ea"/>
              <a:cs typeface="+mn-cs"/>
            </a:endParaRPr>
          </a:p>
          <a:p>
            <a:endParaRPr lang="en-US" dirty="0"/>
          </a:p>
        </p:txBody>
      </p:sp>
    </p:spTree>
    <p:extLst>
      <p:ext uri="{BB962C8B-B14F-4D97-AF65-F5344CB8AC3E}">
        <p14:creationId xmlns:p14="http://schemas.microsoft.com/office/powerpoint/2010/main" val="40718658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2E8C-937F-BD76-AF88-C920A9581E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F75136-0643-D09D-EBD0-23FD4FDDB1FB}"/>
              </a:ext>
            </a:extLst>
          </p:cNvPr>
          <p:cNvSpPr>
            <a:spLocks noGrp="1"/>
          </p:cNvSpPr>
          <p:nvPr>
            <p:ph idx="1"/>
          </p:nvPr>
        </p:nvSpPr>
        <p:spPr/>
        <p:txBody>
          <a:bodyPr>
            <a:normAutofit fontScale="77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Keen, Michael and Joel </a:t>
            </a:r>
            <a:r>
              <a:rPr kumimoji="0" lang="en-US" sz="1800" b="0" i="0" u="none" strike="noStrike" kern="1200" cap="none" spc="0" normalizeH="0" baseline="0" noProof="0" dirty="0" err="1">
                <a:ln>
                  <a:noFill/>
                </a:ln>
                <a:solidFill>
                  <a:prstClr val="black"/>
                </a:solidFill>
                <a:effectLst/>
                <a:uLnTx/>
                <a:uFillTx/>
                <a:ea typeface="Calibri" panose="020F0502020204030204" pitchFamily="34" charset="0"/>
                <a:cs typeface="Times New Roman" panose="02020603050405020304" pitchFamily="18" charset="0"/>
              </a:rPr>
              <a:t>Slemrod</a:t>
            </a:r>
            <a:r>
              <a:rPr kumimoji="0" lang="en-US" sz="18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 </a:t>
            </a:r>
            <a:r>
              <a:rPr kumimoji="0" lang="en-US" sz="1800" b="0" i="1"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Rebellion, Rascals and Revenue: Tax Follies and Wisdom Through the Ages</a:t>
            </a:r>
            <a:r>
              <a:rPr kumimoji="0" lang="en-US" sz="18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 Princeton University Press, 2021.</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t>Kuziemko, Iliana, Nicolas </a:t>
            </a:r>
            <a:r>
              <a:rPr lang="en-US" sz="1800" dirty="0" err="1"/>
              <a:t>Longuet</a:t>
            </a:r>
            <a:r>
              <a:rPr lang="en-US" sz="1800" dirty="0"/>
              <a:t>-Marx, Suresh Naidu. 2023. “Compensate the Losers?” Economic policy and partisan realignment in the US.”</a:t>
            </a:r>
            <a:endParaRPr kumimoji="0" lang="en-US" sz="18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err="1">
                <a:ln>
                  <a:noFill/>
                </a:ln>
                <a:solidFill>
                  <a:prstClr val="black"/>
                </a:solidFill>
                <a:effectLst/>
                <a:uLnTx/>
                <a:uFillTx/>
                <a:ea typeface="Calibri" panose="020F0502020204030204" pitchFamily="34" charset="0"/>
                <a:cs typeface="Times New Roman" panose="02020603050405020304" pitchFamily="18" charset="0"/>
              </a:rPr>
              <a:t>Mirrlees</a:t>
            </a:r>
            <a:r>
              <a:rPr kumimoji="0" lang="en-US" sz="18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 James. 1971. “An Exploration in the Theory of Optimal Income Taxation”, </a:t>
            </a:r>
            <a:r>
              <a:rPr kumimoji="0" lang="en-US" sz="1800" b="0" i="1"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Review of Economic Studies</a:t>
            </a:r>
            <a:r>
              <a:rPr kumimoji="0" lang="en-US" sz="18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Nozick, Robert. 1974.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Anarchy, State and Utopia</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Basic Books.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Piketty, T, M Guillot, B </a:t>
            </a:r>
            <a:r>
              <a:rPr kumimoji="0" lang="en-US" sz="1800" b="0" i="0" u="none" strike="noStrike" kern="1200" cap="none" spc="0" normalizeH="0" baseline="0" noProof="0" dirty="0" err="1">
                <a:ln>
                  <a:noFill/>
                </a:ln>
                <a:solidFill>
                  <a:srgbClr val="000000"/>
                </a:solidFill>
                <a:effectLst/>
                <a:uLnTx/>
                <a:uFillTx/>
                <a:latin typeface="Calibri" panose="020F0502020204030204"/>
                <a:ea typeface="+mn-ea"/>
                <a:cs typeface="+mn-cs"/>
              </a:rPr>
              <a:t>Garbinti</a:t>
            </a: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 J </a:t>
            </a:r>
            <a:r>
              <a:rPr kumimoji="0" lang="en-US" sz="1800" b="0" i="0" u="none" strike="noStrike" kern="1200" cap="none" spc="0" normalizeH="0" baseline="0" noProof="0" dirty="0" err="1">
                <a:ln>
                  <a:noFill/>
                </a:ln>
                <a:solidFill>
                  <a:srgbClr val="000000"/>
                </a:solidFill>
                <a:effectLst/>
                <a:uLnTx/>
                <a:uFillTx/>
                <a:latin typeface="Calibri" panose="020F0502020204030204"/>
                <a:ea typeface="+mn-ea"/>
                <a:cs typeface="+mn-cs"/>
              </a:rPr>
              <a:t>Goupille</a:t>
            </a: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-Lebret and A </a:t>
            </a:r>
            <a:r>
              <a:rPr kumimoji="0" lang="en-US" sz="1800" b="0" i="0" u="none" strike="noStrike" kern="1200" cap="none" spc="0" normalizeH="0" baseline="0" noProof="0" dirty="0" err="1">
                <a:ln>
                  <a:noFill/>
                </a:ln>
                <a:solidFill>
                  <a:srgbClr val="000000"/>
                </a:solidFill>
                <a:effectLst/>
                <a:uLnTx/>
                <a:uFillTx/>
                <a:latin typeface="Calibri" panose="020F0502020204030204"/>
                <a:ea typeface="+mn-ea"/>
                <a:cs typeface="+mn-cs"/>
              </a:rPr>
              <a:t>Bozio</a:t>
            </a: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 (2022), “</a:t>
            </a:r>
            <a:r>
              <a:rPr kumimoji="0" lang="en-US" sz="1800" b="0" i="0" u="none" strike="noStrike" kern="1200" cap="none" spc="0" normalizeH="0" baseline="0" noProof="0" dirty="0">
                <a:ln>
                  <a:noFill/>
                </a:ln>
                <a:solidFill>
                  <a:srgbClr val="BB0F33"/>
                </a:solidFill>
                <a:effectLst/>
                <a:uLnTx/>
                <a:uFillTx/>
                <a:latin typeface="Calibri" panose="020F0502020204030204"/>
                <a:ea typeface="+mn-ea"/>
                <a:cs typeface="+mn-cs"/>
                <a:hlinkClick r:id="rId2"/>
              </a:rPr>
              <a:t>Pre-distribution versus redistribution: Evidence from France and the US</a:t>
            </a: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 VoxEU.org, 18 November.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1800" dirty="0">
                <a:solidFill>
                  <a:prstClr val="black"/>
                </a:solidFill>
                <a:latin typeface="Calibri" panose="020F0502020204030204"/>
              </a:rPr>
              <a:t>Raskolnikov, Alex. 2024.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Equality Plus Equity: Law and Redistribution in a Capitalist Democracy.”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Rawls, John.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A Theory of Justice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Harvard University Press.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Roemer, John.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Equality of Opportunity</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Harvard University Press.</a:t>
            </a:r>
          </a:p>
          <a:p>
            <a:pPr marL="0" marR="0" lvl="0" indent="-2286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Roemer, John and Alain Trannoy. 2016.  “Equality of opportunity,” in A. Atkinson and F.        Bourguignon (eds.), </a:t>
            </a:r>
            <a:r>
              <a:rPr kumimoji="0" lang="en-US" sz="1800" b="0" i="1"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Handbook of Income Distribution</a:t>
            </a:r>
            <a:r>
              <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vol.2A Amsterdam: Elsevier-</a:t>
            </a:r>
            <a:r>
              <a:rPr kumimoji="0" lang="en-US" sz="1800" b="0" i="0" u="none" strike="noStrike" kern="1200" cap="none" spc="0" normalizeH="0" baseline="0" noProof="0" dirty="0" err="1">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NorthHolland</a:t>
            </a:r>
            <a:r>
              <a:rPr kumimoji="0" lang="en-US" sz="18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a:t>
            </a:r>
          </a:p>
          <a:p>
            <a:pPr marL="0" marR="0" lvl="0" indent="-2286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Sen, Amartya and Bernard Williams. </a:t>
            </a: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Utilitarianism and Beyond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Cambridge University Press.</a:t>
            </a:r>
          </a:p>
          <a:p>
            <a:pPr marL="0" marR="0" lvl="0" indent="-2286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Sypnowich, Christine. 2023b. “Equality Matters.” </a:t>
            </a:r>
            <a:r>
              <a:rPr kumimoji="0" lang="en-US" sz="18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Boston Review</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180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3"/>
              </a:rPr>
              <a:t>https://www.bostonreview.net/forum_response/equality-matters/</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2286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Tuomala, Matti, Jukka Pirttilä, Ravi Kanbur, Tuuli Paukkeri and Pertti Haaparanta. 2022. </a:t>
            </a:r>
            <a:r>
              <a:rPr kumimoji="0" lang="en-US" sz="180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4"/>
              </a:rPr>
              <a:t>Pre-distribution requires redistribution | CEPR</a:t>
            </a: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Vox EU.</a:t>
            </a:r>
          </a:p>
          <a:p>
            <a:endParaRPr lang="en-US" dirty="0"/>
          </a:p>
        </p:txBody>
      </p:sp>
    </p:spTree>
    <p:extLst>
      <p:ext uri="{BB962C8B-B14F-4D97-AF65-F5344CB8AC3E}">
        <p14:creationId xmlns:p14="http://schemas.microsoft.com/office/powerpoint/2010/main" val="5649148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325F-9F9A-3453-2627-E9522538C9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5FA61F-BAB1-053A-7558-893B228BB353}"/>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Thank You!</a:t>
            </a:r>
          </a:p>
        </p:txBody>
      </p:sp>
    </p:spTree>
    <p:extLst>
      <p:ext uri="{BB962C8B-B14F-4D97-AF65-F5344CB8AC3E}">
        <p14:creationId xmlns:p14="http://schemas.microsoft.com/office/powerpoint/2010/main" val="320498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F0C23-E89A-FB82-8928-6D517C300DD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467D19B-79DC-655D-BA7B-F1CE4783BA59}"/>
              </a:ext>
            </a:extLst>
          </p:cNvPr>
          <p:cNvSpPr>
            <a:spLocks noGrp="1"/>
          </p:cNvSpPr>
          <p:nvPr>
            <p:ph idx="1"/>
          </p:nvPr>
        </p:nvSpPr>
        <p:spPr/>
        <p:txBody>
          <a:bodyPr>
            <a:normAutofit fontScale="92500" lnSpcReduction="10000"/>
          </a:bodyPr>
          <a:lstStyle/>
          <a:p>
            <a:r>
              <a:rPr lang="en-US" dirty="0"/>
              <a:t>The political discourse is underpinned by a growing consensus in the academic literature.</a:t>
            </a:r>
          </a:p>
          <a:p>
            <a:r>
              <a:rPr lang="en-US" dirty="0"/>
              <a:t>In their magisterial review of Taxation through the ages, Keen and </a:t>
            </a:r>
            <a:r>
              <a:rPr lang="en-US" dirty="0" err="1"/>
              <a:t>Slemrod</a:t>
            </a:r>
            <a:r>
              <a:rPr lang="en-US" dirty="0"/>
              <a:t> (2022) summarize one of their lessons as follows: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“But it is important to remember that taxes, even including negative ones in the form of cash benefits, are only one weapon in the policy arsenal for addressing vertical equity, and may not even be the most effective of them. One of the most powerful ways in which governments support the poor—especially in low income countries—is by providing basic education and health care. By enabling such spending, a not-very progressive tax that raises a lot of revenue such as VAT, can do more for the poor than a very progressive one that raises little.”</a:t>
            </a:r>
          </a:p>
          <a:p>
            <a:endParaRPr lang="en-US" dirty="0"/>
          </a:p>
        </p:txBody>
      </p:sp>
    </p:spTree>
    <p:extLst>
      <p:ext uri="{BB962C8B-B14F-4D97-AF65-F5344CB8AC3E}">
        <p14:creationId xmlns:p14="http://schemas.microsoft.com/office/powerpoint/2010/main" val="344641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864C4-5CF0-69EB-C7C0-B5DCAF1B2E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F157CA-03F9-59EE-5278-80570F48E927}"/>
              </a:ext>
            </a:extLst>
          </p:cNvPr>
          <p:cNvSpPr>
            <a:spLocks noGrp="1"/>
          </p:cNvSpPr>
          <p:nvPr>
            <p:ph idx="1"/>
          </p:nvPr>
        </p:nvSpPr>
        <p:spPr/>
        <p:txBody>
          <a:bodyPr>
            <a:normAutofit fontScale="92500" lnSpcReduction="10000"/>
          </a:bodyPr>
          <a:lstStyle/>
          <a:p>
            <a:r>
              <a:rPr lang="en-US" dirty="0"/>
              <a:t>In a recent review of the academic literature, particularly focused on developing countries, Chico Ferreira (2023) concludes:</a:t>
            </a:r>
          </a:p>
          <a:p>
            <a:r>
              <a:rPr lang="en-US" sz="2800" dirty="0">
                <a:effectLst/>
                <a:latin typeface="Calibri" panose="020F0502020204030204" pitchFamily="34" charset="0"/>
                <a:ea typeface="Calibri" panose="020F0502020204030204" pitchFamily="34" charset="0"/>
                <a:cs typeface="Times New Roman" panose="02020603050405020304" pitchFamily="18" charset="0"/>
              </a:rPr>
              <a:t>“My reading is that there is a growing consensus on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“pre-distribution” </a:t>
            </a:r>
            <a:r>
              <a:rPr lang="en-US" sz="2800" dirty="0">
                <a:effectLst/>
                <a:latin typeface="Calibri" panose="020F0502020204030204" pitchFamily="34" charset="0"/>
                <a:ea typeface="Calibri" panose="020F0502020204030204" pitchFamily="34" charset="0"/>
                <a:cs typeface="Times New Roman" panose="02020603050405020304" pitchFamily="18" charset="0"/>
              </a:rPr>
              <a:t>policies, but perhaps less so on re-distribution policies. Pre-distribution refers to public investments intended to enhance the human capital accumulation of the least advantaged…”</a:t>
            </a:r>
          </a:p>
          <a:p>
            <a:r>
              <a:rPr lang="en-US" dirty="0">
                <a:latin typeface="Calibri" panose="020F0502020204030204" pitchFamily="34" charset="0"/>
                <a:ea typeface="Calibri" panose="020F0502020204030204" pitchFamily="34" charset="0"/>
                <a:cs typeface="Times New Roman" panose="02020603050405020304" pitchFamily="18" charset="0"/>
              </a:rPr>
              <a:t>Piketty et. al. (2022) echo the same sentiment more generally when they say:</a:t>
            </a:r>
          </a:p>
          <a:p>
            <a:pPr marL="0" marR="0" indent="457200">
              <a:lnSpc>
                <a:spcPct val="107000"/>
              </a:lnSpc>
              <a:spcBef>
                <a:spcPts val="0"/>
              </a:spcBef>
              <a:spcAft>
                <a:spcPts val="800"/>
              </a:spcAf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“…policy discussions on inequality should pay more attention to policies affecting pre-tax inequality and should not focus exclusively on redistribution.”</a:t>
            </a:r>
          </a:p>
          <a:p>
            <a:pPr marL="0" indent="0">
              <a:buNone/>
            </a:pPr>
            <a:endParaRPr lang="en-US" dirty="0"/>
          </a:p>
        </p:txBody>
      </p:sp>
    </p:spTree>
    <p:extLst>
      <p:ext uri="{BB962C8B-B14F-4D97-AF65-F5344CB8AC3E}">
        <p14:creationId xmlns:p14="http://schemas.microsoft.com/office/powerpoint/2010/main" val="290853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3E7B1-0279-32EC-C0C6-8323B1E273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3B337C-D97D-81E7-404E-3C6D691424B6}"/>
              </a:ext>
            </a:extLst>
          </p:cNvPr>
          <p:cNvSpPr>
            <a:spLocks noGrp="1"/>
          </p:cNvSpPr>
          <p:nvPr>
            <p:ph idx="1"/>
          </p:nvPr>
        </p:nvSpPr>
        <p:spPr/>
        <p:txBody>
          <a:bodyPr>
            <a:normAutofit lnSpcReduction="10000"/>
          </a:bodyPr>
          <a:lstStyle/>
          <a:p>
            <a:r>
              <a:rPr lang="en-US" dirty="0"/>
              <a:t>Note:</a:t>
            </a:r>
          </a:p>
          <a:p>
            <a:r>
              <a:rPr lang="en-US" dirty="0"/>
              <a:t>My focus here is on </a:t>
            </a:r>
            <a:r>
              <a:rPr lang="en-US" dirty="0" err="1"/>
              <a:t>predistribution</a:t>
            </a:r>
            <a:r>
              <a:rPr lang="en-US" dirty="0"/>
              <a:t> seen in the way Ferreira characterizes it: “</a:t>
            </a:r>
            <a:r>
              <a:rPr kumimoji="0" lang="en-US" sz="2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public investments intended to enhance the human capital accumulation of the least advantaged.”</a:t>
            </a:r>
          </a:p>
          <a:p>
            <a:r>
              <a:rPr lang="en-US" sz="26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Predistribution</a:t>
            </a:r>
            <a:r>
              <a:rPr lang="en-US" sz="2600" dirty="0">
                <a:solidFill>
                  <a:prstClr val="black"/>
                </a:solidFill>
                <a:latin typeface="Calibri" panose="020F0502020204030204" pitchFamily="34" charset="0"/>
                <a:ea typeface="Calibri" panose="020F0502020204030204" pitchFamily="34" charset="0"/>
                <a:cs typeface="Times New Roman" panose="02020603050405020304" pitchFamily="18" charset="0"/>
              </a:rPr>
              <a:t> has also been seen in wider terms, as characterized for example by Hacker (2011): </a:t>
            </a:r>
            <a:r>
              <a:rPr lang="en-US" dirty="0"/>
              <a:t>“focus on market reforms that encourage a more equal distribution of economic power and rewards even before government collects taxes or pays out benefits.”</a:t>
            </a:r>
          </a:p>
          <a:p>
            <a:r>
              <a:rPr lang="en-US" dirty="0"/>
              <a:t>Regulation of monopsony power through minimum wages or support of unions, for example, would also fit this bill. But here I take the route of public investments and human capital</a:t>
            </a:r>
          </a:p>
        </p:txBody>
      </p:sp>
    </p:spTree>
    <p:extLst>
      <p:ext uri="{BB962C8B-B14F-4D97-AF65-F5344CB8AC3E}">
        <p14:creationId xmlns:p14="http://schemas.microsoft.com/office/powerpoint/2010/main" val="211962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67214-E071-5ED8-325D-5450A1C1AB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6E7EF5D-FA1A-BF06-85A3-40F1CFC3A350}"/>
              </a:ext>
            </a:extLst>
          </p:cNvPr>
          <p:cNvSpPr>
            <a:spLocks noGrp="1"/>
          </p:cNvSpPr>
          <p:nvPr>
            <p:ph idx="1"/>
          </p:nvPr>
        </p:nvSpPr>
        <p:spPr/>
        <p:txBody>
          <a:bodyPr>
            <a:normAutofit fontScale="92500" lnSpcReduction="20000"/>
          </a:bodyPr>
          <a:lstStyle/>
          <a:p>
            <a:r>
              <a:rPr lang="en-US" dirty="0"/>
              <a:t>I think there are three underlying arguments which underpin this trend from redistribution to </a:t>
            </a:r>
            <a:r>
              <a:rPr lang="en-US" dirty="0" err="1"/>
              <a:t>predistribution</a:t>
            </a:r>
            <a:r>
              <a:rPr lang="en-US" dirty="0"/>
              <a:t>.</a:t>
            </a:r>
          </a:p>
          <a:p>
            <a:r>
              <a:rPr lang="en-US" dirty="0"/>
              <a:t>First is the accumulation of knowledge about the many issues with taxation of market incomes—incentive effects, information costs, implementation and compliance. With this comes the sense that it may be better to redistribute pre-market human capital, even to achieve equality of post market incomes.</a:t>
            </a:r>
          </a:p>
          <a:p>
            <a:r>
              <a:rPr lang="en-US" dirty="0"/>
              <a:t>Second is the argument that it is morally superior to target pre-market income earning capacity because post-market inequality incorporates variations in effort, and individuals have a legitimate moral claim to the outcomes of their effort.</a:t>
            </a:r>
          </a:p>
          <a:p>
            <a:r>
              <a:rPr lang="en-US" dirty="0"/>
              <a:t>Third is the argument that </a:t>
            </a:r>
            <a:r>
              <a:rPr lang="en-US" dirty="0" err="1"/>
              <a:t>predistribution</a:t>
            </a:r>
            <a:r>
              <a:rPr lang="en-US" dirty="0"/>
              <a:t> is an easier political sell than redistribution, perhaps for a combination of the first two reasons.</a:t>
            </a:r>
          </a:p>
        </p:txBody>
      </p:sp>
    </p:spTree>
    <p:extLst>
      <p:ext uri="{BB962C8B-B14F-4D97-AF65-F5344CB8AC3E}">
        <p14:creationId xmlns:p14="http://schemas.microsoft.com/office/powerpoint/2010/main" val="3862114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B45EB-22BE-3B5D-01F3-399053E1FF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B8151-00F1-0613-38EF-ED3D355C185A}"/>
              </a:ext>
            </a:extLst>
          </p:cNvPr>
          <p:cNvSpPr>
            <a:spLocks noGrp="1"/>
          </p:cNvSpPr>
          <p:nvPr>
            <p:ph idx="1"/>
          </p:nvPr>
        </p:nvSpPr>
        <p:spPr/>
        <p:txBody>
          <a:bodyPr/>
          <a:lstStyle/>
          <a:p>
            <a:r>
              <a:rPr lang="en-US" dirty="0"/>
              <a:t>I believe that each of these arguments can be challenged. </a:t>
            </a:r>
          </a:p>
          <a:p>
            <a:r>
              <a:rPr lang="en-US" dirty="0"/>
              <a:t>At least, they have had a too easy a ride in the analytical literature, and the crystallizing consensus on the shift away from redistribution towards </a:t>
            </a:r>
            <a:r>
              <a:rPr lang="en-US" dirty="0" err="1"/>
              <a:t>predistribution</a:t>
            </a:r>
            <a:r>
              <a:rPr lang="en-US" dirty="0"/>
              <a:t> needs to be examined more closely.</a:t>
            </a:r>
          </a:p>
        </p:txBody>
      </p:sp>
    </p:spTree>
    <p:extLst>
      <p:ext uri="{BB962C8B-B14F-4D97-AF65-F5344CB8AC3E}">
        <p14:creationId xmlns:p14="http://schemas.microsoft.com/office/powerpoint/2010/main" val="304504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50E75-C469-CE45-956E-CFA49E635C72}"/>
              </a:ext>
            </a:extLst>
          </p:cNvPr>
          <p:cNvSpPr>
            <a:spLocks noGrp="1"/>
          </p:cNvSpPr>
          <p:nvPr>
            <p:ph type="title"/>
          </p:nvPr>
        </p:nvSpPr>
        <p:spPr/>
        <p:txBody>
          <a:bodyPr/>
          <a:lstStyle/>
          <a:p>
            <a:pPr algn="ctr"/>
            <a:r>
              <a:rPr lang="en-US" dirty="0"/>
              <a:t>Optimal Income Taxation: The </a:t>
            </a:r>
            <a:r>
              <a:rPr lang="en-US" dirty="0" err="1"/>
              <a:t>Mirrlees</a:t>
            </a:r>
            <a:r>
              <a:rPr lang="en-US" dirty="0"/>
              <a:t> Framework</a:t>
            </a:r>
          </a:p>
        </p:txBody>
      </p:sp>
      <p:sp>
        <p:nvSpPr>
          <p:cNvPr id="3" name="Content Placeholder 2">
            <a:extLst>
              <a:ext uri="{FF2B5EF4-FFF2-40B4-BE49-F238E27FC236}">
                <a16:creationId xmlns:a16="http://schemas.microsoft.com/office/drawing/2014/main" id="{A2B95DBF-49B0-EA91-1F39-CB5CE04A6454}"/>
              </a:ext>
            </a:extLst>
          </p:cNvPr>
          <p:cNvSpPr>
            <a:spLocks noGrp="1"/>
          </p:cNvSpPr>
          <p:nvPr>
            <p:ph idx="1"/>
          </p:nvPr>
        </p:nvSpPr>
        <p:spPr/>
        <p:txBody>
          <a:bodyPr>
            <a:normAutofit fontScale="92500" lnSpcReduction="10000"/>
          </a:bodyPr>
          <a:lstStyle/>
          <a:p>
            <a:r>
              <a:rPr lang="en-US" dirty="0"/>
              <a:t>The essence of the economic analysis of income taxation and distribution is present in James </a:t>
            </a:r>
            <a:r>
              <a:rPr lang="en-US" dirty="0" err="1"/>
              <a:t>Mirrlees’s</a:t>
            </a:r>
            <a:r>
              <a:rPr lang="en-US" dirty="0"/>
              <a:t> 1971 Nobel prize winning paper, “An Exploration in the Theory of Optimum Income Taxation.”</a:t>
            </a:r>
          </a:p>
          <a:p>
            <a:r>
              <a:rPr lang="en-US" dirty="0"/>
              <a:t>In the </a:t>
            </a:r>
            <a:r>
              <a:rPr lang="en-US" dirty="0" err="1"/>
              <a:t>Mirrlees</a:t>
            </a:r>
            <a:r>
              <a:rPr lang="en-US" dirty="0"/>
              <a:t> model individuals bring different degrees of exogenously given productivity to the market place and translate it into market income through their choice of labor supply. </a:t>
            </a:r>
          </a:p>
          <a:p>
            <a:r>
              <a:rPr lang="en-US" dirty="0"/>
              <a:t>The government implements an income tax regime, which affects labor supply.</a:t>
            </a:r>
          </a:p>
          <a:p>
            <a:r>
              <a:rPr lang="en-US" dirty="0"/>
              <a:t>The government chooses a tax regime to maximize an objective function defined on individual </a:t>
            </a:r>
            <a:r>
              <a:rPr lang="en-US" dirty="0" err="1"/>
              <a:t>wellbeings</a:t>
            </a:r>
            <a:r>
              <a:rPr lang="en-US" dirty="0"/>
              <a:t>, subject to the constraint of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respecting individual choices and the constraint of </a:t>
            </a:r>
            <a:r>
              <a:rPr lang="en-US" dirty="0"/>
              <a:t>raising a given amount of revenue.</a:t>
            </a:r>
          </a:p>
        </p:txBody>
      </p:sp>
    </p:spTree>
    <p:extLst>
      <p:ext uri="{BB962C8B-B14F-4D97-AF65-F5344CB8AC3E}">
        <p14:creationId xmlns:p14="http://schemas.microsoft.com/office/powerpoint/2010/main" val="1217374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5393</TotalTime>
  <Words>3934</Words>
  <Application>Microsoft Office PowerPoint</Application>
  <PresentationFormat>Widescreen</PresentationFormat>
  <Paragraphs>152</Paragraphs>
  <Slides>39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Aptos</vt:lpstr>
      <vt:lpstr>Arial</vt:lpstr>
      <vt:lpstr>Calibri</vt:lpstr>
      <vt:lpstr>Calibri Light</vt:lpstr>
      <vt:lpstr>ChdhpcTimes-Roman</vt:lpstr>
      <vt:lpstr>Crimson Text</vt:lpstr>
      <vt:lpstr>Times New Roman</vt:lpstr>
      <vt:lpstr>Times-Roman</vt:lpstr>
      <vt:lpstr>Office Theme</vt:lpstr>
      <vt:lpstr>Predistribution vs Redistribution  Ravi Kanbur</vt:lpstr>
      <vt:lpstr>The Issue</vt:lpstr>
      <vt:lpstr>PowerPoint Presentation</vt:lpstr>
      <vt:lpstr>PowerPoint Presentation</vt:lpstr>
      <vt:lpstr>PowerPoint Presentation</vt:lpstr>
      <vt:lpstr>PowerPoint Presentation</vt:lpstr>
      <vt:lpstr>PowerPoint Presentation</vt:lpstr>
      <vt:lpstr>PowerPoint Presentation</vt:lpstr>
      <vt:lpstr>Optimal Income Taxation: The Mirrlees Framework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Non-Utilitarian 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Political Economy of Predistribution and Redistribution</vt:lpstr>
      <vt:lpstr>PowerPoint Presentation</vt:lpstr>
      <vt:lpstr>PowerPoint Presentation</vt:lpstr>
      <vt:lpstr>PowerPoint Presentation</vt:lpstr>
      <vt:lpstr>PowerPoint Presentation</vt:lpstr>
      <vt:lpstr>PowerPoint Presentation</vt:lpstr>
      <vt:lpstr>Conclusion</vt:lpstr>
      <vt:lpstr>PowerPoint Presentation</vt:lpstr>
      <vt:lpstr>References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Taxation and Morality  Ravi Kanbur</dc:title>
  <dc:creator>Ravi Kanbur</dc:creator>
  <cp:lastModifiedBy>Sanjiv M. Kanbur</cp:lastModifiedBy>
  <cp:revision>149</cp:revision>
  <dcterms:created xsi:type="dcterms:W3CDTF">2023-10-07T15:23:10Z</dcterms:created>
  <dcterms:modified xsi:type="dcterms:W3CDTF">2024-04-22T10:05:40Z</dcterms:modified>
</cp:coreProperties>
</file>