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0" r:id="rId2"/>
    <p:sldId id="802" r:id="rId3"/>
    <p:sldId id="718" r:id="rId4"/>
    <p:sldId id="803" r:id="rId5"/>
    <p:sldId id="720" r:id="rId6"/>
    <p:sldId id="781" r:id="rId7"/>
    <p:sldId id="782" r:id="rId8"/>
    <p:sldId id="783" r:id="rId9"/>
    <p:sldId id="784" r:id="rId10"/>
    <p:sldId id="785" r:id="rId11"/>
    <p:sldId id="791" r:id="rId12"/>
    <p:sldId id="792" r:id="rId13"/>
    <p:sldId id="786" r:id="rId14"/>
    <p:sldId id="793" r:id="rId15"/>
    <p:sldId id="794" r:id="rId16"/>
    <p:sldId id="787" r:id="rId17"/>
    <p:sldId id="795" r:id="rId18"/>
    <p:sldId id="796" r:id="rId19"/>
    <p:sldId id="788" r:id="rId20"/>
    <p:sldId id="798" r:id="rId21"/>
    <p:sldId id="789" r:id="rId22"/>
    <p:sldId id="799" r:id="rId23"/>
    <p:sldId id="800" r:id="rId24"/>
    <p:sldId id="801" r:id="rId25"/>
  </p:sldIdLst>
  <p:sldSz cx="9144000" cy="6858000" type="letter"/>
  <p:notesSz cx="7010400" cy="9296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600" b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45">
          <p15:clr>
            <a:srgbClr val="A4A3A4"/>
          </p15:clr>
        </p15:guide>
        <p15:guide id="2" orient="horz" pos="4065">
          <p15:clr>
            <a:srgbClr val="A4A3A4"/>
          </p15:clr>
        </p15:guide>
        <p15:guide id="3" pos="2880">
          <p15:clr>
            <a:srgbClr val="A4A3A4"/>
          </p15:clr>
        </p15:guide>
        <p15:guide id="4" pos="46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1CC"/>
    <a:srgbClr val="0066FF"/>
    <a:srgbClr val="B9E6FF"/>
    <a:srgbClr val="00639A"/>
    <a:srgbClr val="FDFAB5"/>
    <a:srgbClr val="CCD1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58" autoAdjust="0"/>
    <p:restoredTop sz="84339" autoAdjust="0"/>
  </p:normalViewPr>
  <p:slideViewPr>
    <p:cSldViewPr snapToGrid="0">
      <p:cViewPr varScale="1">
        <p:scale>
          <a:sx n="57" d="100"/>
          <a:sy n="57" d="100"/>
        </p:scale>
        <p:origin x="1512" y="14"/>
      </p:cViewPr>
      <p:guideLst>
        <p:guide orient="horz" pos="2445"/>
        <p:guide orient="horz" pos="4065"/>
        <p:guide pos="2880"/>
        <p:guide pos="464"/>
      </p:guideLst>
    </p:cSldViewPr>
  </p:slideViewPr>
  <p:outlineViewPr>
    <p:cViewPr>
      <p:scale>
        <a:sx n="33" d="100"/>
        <a:sy n="33" d="100"/>
      </p:scale>
      <p:origin x="0" y="7908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77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t" anchorCtr="0" compatLnSpc="1">
            <a:prstTxWarp prst="textNoShape">
              <a:avLst/>
            </a:prstTxWarp>
          </a:bodyPr>
          <a:lstStyle>
            <a:lvl1pPr defTabSz="930275">
              <a:defRPr sz="13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b" anchorCtr="0" compatLnSpc="1">
            <a:prstTxWarp prst="textNoShape">
              <a:avLst/>
            </a:prstTxWarp>
          </a:bodyPr>
          <a:lstStyle>
            <a:lvl1pPr defTabSz="930275">
              <a:defRPr sz="13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b="0">
                <a:solidFill>
                  <a:schemeClr val="tx1"/>
                </a:solidFill>
              </a:defRPr>
            </a:lvl1pPr>
          </a:lstStyle>
          <a:p>
            <a:fld id="{9756BA01-DC2C-4297-B7A7-569B2C062C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50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t" anchorCtr="0" compatLnSpc="1">
            <a:prstTxWarp prst="textNoShape">
              <a:avLst/>
            </a:prstTxWarp>
          </a:bodyPr>
          <a:lstStyle>
            <a:lvl1pPr defTabSz="930275">
              <a:defRPr sz="13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4838"/>
            <a:ext cx="5607050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b" anchorCtr="0" compatLnSpc="1">
            <a:prstTxWarp prst="textNoShape">
              <a:avLst/>
            </a:prstTxWarp>
          </a:bodyPr>
          <a:lstStyle>
            <a:lvl1pPr defTabSz="930275">
              <a:defRPr sz="1300" b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40" tIns="46568" rIns="93140" bIns="46568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b="0">
                <a:solidFill>
                  <a:schemeClr val="tx1"/>
                </a:solidFill>
              </a:defRPr>
            </a:lvl1pPr>
          </a:lstStyle>
          <a:p>
            <a:fld id="{3AB689F4-EE7A-4895-BA03-49EB323A7A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644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D89086-54AB-4504-8BD0-66558296F73C}" type="slidenum">
              <a:rPr lang="en-US"/>
              <a:pPr/>
              <a:t>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1450" indent="-171450" eaLnBrk="1" hangingPunct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904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98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94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242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75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84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7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2866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8880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23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355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6201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882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1240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181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5226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42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51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678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Sample</a:t>
            </a:r>
            <a:r>
              <a:rPr lang="en-US" baseline="0" dirty="0"/>
              <a:t> is OECD, excluding Chile, Mexico, South Korea, Turkey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Almost all other advanced economies</a:t>
            </a:r>
            <a:r>
              <a:rPr lang="en-US" baseline="0" dirty="0"/>
              <a:t> experienced a rise in debt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All of them driven by higher spending since taxes increased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This does not even count the off-balance-sheet liabilities. Six times GDP in the US, similar levels for Euro area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672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840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904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8735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3450" y="4416425"/>
            <a:ext cx="5143500" cy="4181475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356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3881438"/>
            <a:ext cx="9144000" cy="2976562"/>
          </a:xfrm>
          <a:prstGeom prst="rect">
            <a:avLst/>
          </a:prstGeom>
          <a:solidFill>
            <a:srgbClr val="0081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2" tIns="45716" rIns="91432" bIns="45716" anchor="ctr"/>
          <a:lstStyle/>
          <a:p>
            <a:pPr algn="ctr">
              <a:defRPr/>
            </a:pPr>
            <a:endParaRPr lang="en-US" sz="1800" b="0"/>
          </a:p>
        </p:txBody>
      </p:sp>
      <p:pic>
        <p:nvPicPr>
          <p:cNvPr id="5" name="Picture 7" descr="cover_header"/>
          <p:cNvPicPr>
            <a:picLocks noChangeAspect="1" noChangeArrowheads="1"/>
          </p:cNvPicPr>
          <p:nvPr userDrawn="1"/>
        </p:nvPicPr>
        <p:blipFill>
          <a:blip r:embed="rId2" cstate="print"/>
          <a:srcRect r="7268"/>
          <a:stretch>
            <a:fillRect/>
          </a:stretch>
        </p:blipFill>
        <p:spPr bwMode="gray">
          <a:xfrm>
            <a:off x="-11113" y="-17463"/>
            <a:ext cx="9155113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15950" y="854075"/>
            <a:ext cx="7772400" cy="1470025"/>
          </a:xfrm>
        </p:spPr>
        <p:txBody>
          <a:bodyPr/>
          <a:lstStyle>
            <a:lvl1pPr algn="l">
              <a:defRPr sz="4000">
                <a:solidFill>
                  <a:srgbClr val="0081CC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15950" y="4191000"/>
            <a:ext cx="6399213" cy="1882775"/>
          </a:xfrm>
        </p:spPr>
        <p:txBody>
          <a:bodyPr/>
          <a:lstStyle>
            <a:lvl1pPr marL="0" indent="0">
              <a:lnSpc>
                <a:spcPts val="1700"/>
              </a:lnSpc>
              <a:buFont typeface="Arial" charset="0"/>
              <a:buNone/>
              <a:defRPr sz="1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3A9D-FA63-4278-916D-AE7C9B1055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1163" y="107950"/>
            <a:ext cx="2100262" cy="60182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7950"/>
            <a:ext cx="6151563" cy="60182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FA405-59CA-48D8-BA9E-C22F6517D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867525" y="64738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A5A774-DDA5-42C1-B317-1F3B7CBF86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107950"/>
            <a:ext cx="8229600" cy="6477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6500"/>
            <a:ext cx="3922713" cy="4919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2313" y="1206500"/>
            <a:ext cx="3922712" cy="4919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867525" y="64738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E9060F6-DA2E-44F3-A184-2AF9A3BB5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3EBE41-F704-4738-8DAE-94472AE7737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13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666" y="1206500"/>
            <a:ext cx="7653359" cy="4919663"/>
          </a:xfrm>
        </p:spPr>
        <p:txBody>
          <a:bodyPr/>
          <a:lstStyle>
            <a:lvl1pPr marL="292100" indent="-231775">
              <a:buClrTx/>
              <a:buFont typeface="Arial" pitchFamily="34" charset="0"/>
              <a:buChar char="•"/>
              <a:defRPr sz="2800"/>
            </a:lvl1pPr>
            <a:lvl2pPr marL="514350" indent="-225425">
              <a:buClrTx/>
              <a:buFont typeface="Arial" pitchFamily="34" charset="0"/>
              <a:buChar char="•"/>
              <a:defRPr sz="2400"/>
            </a:lvl2pPr>
            <a:lvl3pPr marL="857250" indent="-234950">
              <a:buClrTx/>
              <a:buFont typeface="Arial" pitchFamily="34" charset="0"/>
              <a:buChar char="•"/>
              <a:defRPr sz="2200"/>
            </a:lvl3pPr>
            <a:lvl4pPr>
              <a:buClrTx/>
              <a:buFont typeface="Arial" pitchFamily="34" charset="0"/>
              <a:buChar char="•"/>
              <a:defRPr sz="2000"/>
            </a:lvl4pPr>
            <a:lvl5pPr>
              <a:buClrTx/>
              <a:buFont typeface="Arial" pitchFamily="34" charset="0"/>
              <a:buChar char="•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9CF0D-8045-40C2-ACE2-FF9C0390A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84CA5-9889-46C5-A352-3B515C83F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6500"/>
            <a:ext cx="3922713" cy="4919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2313" y="1206500"/>
            <a:ext cx="3922712" cy="4919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8E299-E12F-4CC4-9A3C-CF67663B3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A1F48-69F4-432A-90EC-A40D00A65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B1A0D-A644-454F-B0CA-974E9FE58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5AFFE-28DF-4ACB-B203-35F238F5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3DE95-2ADD-4D4D-93D6-EE6685D02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0B4C6-45E2-4037-A9C3-168E4A32D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0" y="3175"/>
            <a:ext cx="9144000" cy="850900"/>
          </a:xfrm>
          <a:prstGeom prst="rect">
            <a:avLst/>
          </a:prstGeom>
          <a:solidFill>
            <a:srgbClr val="0081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31825" y="107950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6500"/>
            <a:ext cx="7997825" cy="491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 Click to edit Master text styles</a:t>
            </a:r>
          </a:p>
          <a:p>
            <a:pPr lvl="1"/>
            <a:r>
              <a:rPr lang="en-US"/>
              <a:t> Second level</a:t>
            </a:r>
          </a:p>
          <a:p>
            <a:pPr lvl="2"/>
            <a:r>
              <a:rPr lang="en-US"/>
              <a:t> Third level</a:t>
            </a:r>
          </a:p>
          <a:p>
            <a:pPr lvl="3"/>
            <a:r>
              <a:rPr lang="en-US"/>
              <a:t> Fourth level</a:t>
            </a:r>
          </a:p>
          <a:p>
            <a:pPr lvl="4"/>
            <a:r>
              <a:rPr lang="en-US"/>
              <a:t> 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4738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73EBE41-F704-4738-8DAE-94472AE77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 flipV="1">
            <a:off x="8534400" y="6365875"/>
            <a:ext cx="609600" cy="4763"/>
          </a:xfrm>
          <a:prstGeom prst="line">
            <a:avLst/>
          </a:prstGeom>
          <a:noFill/>
          <a:ln w="25400">
            <a:solidFill>
              <a:srgbClr val="0081C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8534400" y="6372225"/>
            <a:ext cx="0" cy="485775"/>
          </a:xfrm>
          <a:prstGeom prst="line">
            <a:avLst/>
          </a:prstGeom>
          <a:noFill/>
          <a:ln w="12700">
            <a:solidFill>
              <a:srgbClr val="0081C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0" r:id="rId12"/>
    <p:sldLayoutId id="2147483661" r:id="rId13"/>
    <p:sldLayoutId id="2147483663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174625" indent="-174625" algn="l" rtl="0" eaLnBrk="0" fontAlgn="base" hangingPunct="0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508000" indent="-219075" algn="l" rtl="0" eaLnBrk="0" fontAlgn="base" hangingPunct="0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2300">
          <a:solidFill>
            <a:schemeClr val="tx1"/>
          </a:solidFill>
          <a:latin typeface="+mn-lt"/>
          <a:cs typeface="+mn-cs"/>
        </a:defRPr>
      </a:lvl2pPr>
      <a:lvl3pPr marL="782638" indent="-160338" algn="l" rtl="0" eaLnBrk="0" fontAlgn="base" hangingPunct="0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900">
          <a:solidFill>
            <a:schemeClr val="tx1"/>
          </a:solidFill>
          <a:latin typeface="+mn-lt"/>
          <a:cs typeface="+mn-cs"/>
        </a:defRPr>
      </a:lvl3pPr>
      <a:lvl4pPr marL="1123950" indent="-227013" algn="l" rtl="0" eaLnBrk="0" fontAlgn="base" hangingPunct="0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700">
          <a:solidFill>
            <a:schemeClr val="tx1"/>
          </a:solidFill>
          <a:latin typeface="+mn-lt"/>
          <a:cs typeface="+mn-cs"/>
        </a:defRPr>
      </a:lvl4pPr>
      <a:lvl5pPr marL="1468438" indent="-228600" algn="l" rtl="0" eaLnBrk="0" fontAlgn="base" hangingPunct="0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700">
          <a:solidFill>
            <a:schemeClr val="tx1"/>
          </a:solidFill>
          <a:latin typeface="+mn-lt"/>
          <a:cs typeface="+mn-cs"/>
        </a:defRPr>
      </a:lvl5pPr>
      <a:lvl6pPr marL="1925638" indent="-228600" algn="l" rtl="0" fontAlgn="base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700">
          <a:solidFill>
            <a:schemeClr val="tx1"/>
          </a:solidFill>
          <a:latin typeface="+mn-lt"/>
          <a:cs typeface="+mn-cs"/>
        </a:defRPr>
      </a:lvl6pPr>
      <a:lvl7pPr marL="2382838" indent="-228600" algn="l" rtl="0" fontAlgn="base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700">
          <a:solidFill>
            <a:schemeClr val="tx1"/>
          </a:solidFill>
          <a:latin typeface="+mn-lt"/>
          <a:cs typeface="+mn-cs"/>
        </a:defRPr>
      </a:lvl7pPr>
      <a:lvl8pPr marL="2840038" indent="-228600" algn="l" rtl="0" fontAlgn="base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700">
          <a:solidFill>
            <a:schemeClr val="tx1"/>
          </a:solidFill>
          <a:latin typeface="+mn-lt"/>
          <a:cs typeface="+mn-cs"/>
        </a:defRPr>
      </a:lvl8pPr>
      <a:lvl9pPr marL="3297238" indent="-228600" algn="l" rtl="0" fontAlgn="base">
        <a:spcBef>
          <a:spcPct val="20000"/>
        </a:spcBef>
        <a:spcAft>
          <a:spcPct val="0"/>
        </a:spcAft>
        <a:buSzPct val="120000"/>
        <a:buFont typeface="Arial" charset="0"/>
        <a:buChar char="•"/>
        <a:defRPr sz="17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88759" y="1250754"/>
            <a:ext cx="8855242" cy="1316038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rgbClr val="00639A"/>
                </a:solidFill>
              </a:rPr>
              <a:t>Fiscal Rules and Discretion</a:t>
            </a:r>
            <a:r>
              <a:rPr lang="en-US" sz="2800">
                <a:solidFill>
                  <a:srgbClr val="00639A"/>
                </a:solidFill>
              </a:rPr>
              <a:t>: Insights </a:t>
            </a:r>
            <a:r>
              <a:rPr lang="en-US" sz="2800" dirty="0">
                <a:solidFill>
                  <a:srgbClr val="00639A"/>
                </a:solidFill>
              </a:rPr>
              <a:t>from Theory</a:t>
            </a: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88759" y="2259157"/>
            <a:ext cx="808343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 anchor="ctr"/>
          <a:lstStyle/>
          <a:p>
            <a:endParaRPr lang="en-US" sz="2700" b="0" dirty="0">
              <a:solidFill>
                <a:schemeClr val="tx1"/>
              </a:solidFill>
            </a:endParaRPr>
          </a:p>
          <a:p>
            <a:r>
              <a:rPr lang="en-US" sz="2700" b="0" dirty="0">
                <a:solidFill>
                  <a:schemeClr val="tx1"/>
                </a:solidFill>
              </a:rPr>
              <a:t>Marina </a:t>
            </a:r>
            <a:r>
              <a:rPr lang="en-US" sz="2700" b="0" dirty="0" err="1">
                <a:solidFill>
                  <a:schemeClr val="tx1"/>
                </a:solidFill>
              </a:rPr>
              <a:t>Halac</a:t>
            </a:r>
            <a:r>
              <a:rPr lang="en-US" sz="2700" b="0" dirty="0">
                <a:solidFill>
                  <a:schemeClr val="tx1"/>
                </a:solidFill>
              </a:rPr>
              <a:t> (Yale University)</a:t>
            </a:r>
          </a:p>
          <a:p>
            <a:r>
              <a:rPr lang="en-US" sz="2700" b="0" dirty="0">
                <a:solidFill>
                  <a:schemeClr val="tx1"/>
                </a:solidFill>
              </a:rPr>
              <a:t>Pierre Yared (Columbia University)</a:t>
            </a:r>
          </a:p>
          <a:p>
            <a:endParaRPr lang="en-US" sz="2700" b="0" dirty="0">
              <a:solidFill>
                <a:schemeClr val="tx1"/>
              </a:solidFill>
            </a:endParaRPr>
          </a:p>
          <a:p>
            <a:r>
              <a:rPr lang="en-US" sz="2700" b="0" dirty="0">
                <a:solidFill>
                  <a:schemeClr val="tx1"/>
                </a:solidFill>
              </a:rPr>
              <a:t>Bank of Italy Presentation </a:t>
            </a: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548" y="4085122"/>
            <a:ext cx="6633616" cy="1882775"/>
          </a:xfrm>
        </p:spPr>
        <p:txBody>
          <a:bodyPr/>
          <a:lstStyle/>
          <a:p>
            <a:r>
              <a:rPr lang="en-US" dirty="0"/>
              <a:t>March 11,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/>
              <a:t>Optimal Design </a:t>
            </a:r>
            <a:r>
              <a:rPr lang="en-US" sz="2300" dirty="0"/>
              <a:t>of 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017" y="1430425"/>
            <a:ext cx="83115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Conditioning on public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Enforcement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Cross-country coordination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Escape clauses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Instrument-based vs. target-based criteria</a:t>
            </a:r>
          </a:p>
          <a:p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ight Arrow 8">
            <a:extLst>
              <a:ext uri="{FF2B5EF4-FFF2-40B4-BE49-F238E27FC236}">
                <a16:creationId xmlns:a16="http://schemas.microsoft.com/office/drawing/2014/main" id="{F09A439E-C016-492C-BC86-1A7E6E714FD4}"/>
              </a:ext>
            </a:extLst>
          </p:cNvPr>
          <p:cNvSpPr/>
          <p:nvPr/>
        </p:nvSpPr>
        <p:spPr bwMode="auto">
          <a:xfrm>
            <a:off x="77002" y="1430425"/>
            <a:ext cx="539015" cy="50596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27549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How to Condition on Information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Measure </a:t>
            </a:r>
            <a:r>
              <a:rPr lang="en-US" sz="2400" dirty="0">
                <a:solidFill>
                  <a:schemeClr val="tx1"/>
                </a:solidFill>
              </a:rPr>
              <a:t>average </a:t>
            </a:r>
            <a:r>
              <a:rPr lang="en-US" sz="2400" b="0" dirty="0">
                <a:solidFill>
                  <a:schemeClr val="tx1"/>
                </a:solidFill>
              </a:rPr>
              <a:t>optimal primary deficit </a:t>
            </a:r>
            <a:r>
              <a:rPr lang="en-US" sz="2400" b="0" dirty="0" err="1">
                <a:solidFill>
                  <a:schemeClr val="tx1"/>
                </a:solidFill>
              </a:rPr>
              <a:t>d</a:t>
            </a:r>
            <a:r>
              <a:rPr lang="en-US" sz="2400" b="0" baseline="30000" dirty="0" err="1">
                <a:solidFill>
                  <a:schemeClr val="tx1"/>
                </a:solidFill>
              </a:rPr>
              <a:t>Forecast</a:t>
            </a:r>
            <a:endParaRPr lang="en-US" sz="24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Can condition on GDP, cycle, etc.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When is </a:t>
            </a:r>
            <a:r>
              <a:rPr lang="en-US" sz="2400" b="0" dirty="0" err="1">
                <a:solidFill>
                  <a:schemeClr val="tx1"/>
                </a:solidFill>
              </a:rPr>
              <a:t>d</a:t>
            </a:r>
            <a:r>
              <a:rPr lang="en-US" sz="2400" b="0" baseline="30000" dirty="0" err="1">
                <a:solidFill>
                  <a:schemeClr val="tx1"/>
                </a:solidFill>
              </a:rPr>
              <a:t>Forecast</a:t>
            </a:r>
            <a:r>
              <a:rPr lang="en-US" sz="2400" b="0" dirty="0">
                <a:solidFill>
                  <a:schemeClr val="tx1"/>
                </a:solidFill>
              </a:rPr>
              <a:t> the optimal rule with deficit limit d* = </a:t>
            </a:r>
            <a:r>
              <a:rPr lang="en-US" sz="2400" b="0" dirty="0" err="1">
                <a:solidFill>
                  <a:schemeClr val="tx1"/>
                </a:solidFill>
              </a:rPr>
              <a:t>d</a:t>
            </a:r>
            <a:r>
              <a:rPr lang="en-US" sz="2400" b="0" baseline="30000" dirty="0" err="1">
                <a:solidFill>
                  <a:schemeClr val="tx1"/>
                </a:solidFill>
              </a:rPr>
              <a:t>Forecast</a:t>
            </a:r>
            <a:r>
              <a:rPr lang="en-US" sz="2400" b="0" dirty="0">
                <a:solidFill>
                  <a:schemeClr val="tx1"/>
                </a:solidFill>
              </a:rPr>
              <a:t>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If deficit bias is severe and government borrows maximally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Government can choose any deficit below </a:t>
            </a:r>
            <a:r>
              <a:rPr lang="en-US" sz="1800" b="0" dirty="0" err="1">
                <a:solidFill>
                  <a:schemeClr val="tx1"/>
                </a:solidFill>
              </a:rPr>
              <a:t>d</a:t>
            </a:r>
            <a:r>
              <a:rPr lang="en-US" sz="1800" b="0" baseline="30000" dirty="0" err="1">
                <a:solidFill>
                  <a:schemeClr val="tx1"/>
                </a:solidFill>
              </a:rPr>
              <a:t>Forecast</a:t>
            </a:r>
            <a:r>
              <a:rPr lang="en-US" sz="1800" b="0" dirty="0">
                <a:solidFill>
                  <a:schemeClr val="tx1"/>
                </a:solidFill>
              </a:rPr>
              <a:t>, but chooses not to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Otherwise, optimal rule is more relaxed: d* &gt; </a:t>
            </a:r>
            <a:r>
              <a:rPr lang="en-US" sz="2400" b="0" dirty="0" err="1">
                <a:solidFill>
                  <a:schemeClr val="tx1"/>
                </a:solidFill>
              </a:rPr>
              <a:t>d</a:t>
            </a:r>
            <a:r>
              <a:rPr lang="en-US" sz="2400" b="0" baseline="30000" dirty="0" err="1">
                <a:solidFill>
                  <a:schemeClr val="tx1"/>
                </a:solidFill>
              </a:rPr>
              <a:t>Forecast</a:t>
            </a:r>
            <a:endParaRPr lang="en-US" sz="24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d*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0" dirty="0">
                <a:solidFill>
                  <a:schemeClr val="tx1"/>
                </a:solidFill>
              </a:rPr>
              <a:t>is optimal </a:t>
            </a:r>
            <a:r>
              <a:rPr lang="en-US" sz="2000" b="0" u="sng" dirty="0">
                <a:solidFill>
                  <a:schemeClr val="tx1"/>
                </a:solidFill>
              </a:rPr>
              <a:t>on average</a:t>
            </a:r>
            <a:r>
              <a:rPr lang="en-US" sz="2000" b="0" dirty="0">
                <a:solidFill>
                  <a:schemeClr val="tx1"/>
                </a:solidFill>
              </a:rPr>
              <a:t> whenever government chooses it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Example: Government wants to borrow 2 percent more than optimal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In equilibrium, d*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chosen whenever social needs exceed d* - 2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800" b="0" dirty="0">
                <a:solidFill>
                  <a:schemeClr val="tx1"/>
                </a:solidFill>
              </a:rPr>
              <a:t>Optimal d* : Avg social needs conditional on exceeding d* - 2 should be d*</a:t>
            </a:r>
            <a:endParaRPr lang="en-US" sz="20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d*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b="0" dirty="0">
                <a:solidFill>
                  <a:schemeClr val="tx1"/>
                </a:solidFill>
              </a:rPr>
              <a:t>higher if bias low or shocks volatile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7879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Challenges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How do we measure average optimal primary deficit </a:t>
            </a:r>
            <a:r>
              <a:rPr lang="en-US" sz="2400" b="0" dirty="0" err="1">
                <a:solidFill>
                  <a:schemeClr val="tx1"/>
                </a:solidFill>
              </a:rPr>
              <a:t>d</a:t>
            </a:r>
            <a:r>
              <a:rPr lang="en-US" sz="2400" b="0" baseline="30000" dirty="0" err="1">
                <a:solidFill>
                  <a:schemeClr val="tx1"/>
                </a:solidFill>
              </a:rPr>
              <a:t>Forecast</a:t>
            </a:r>
            <a:r>
              <a:rPr lang="en-US" sz="2400" b="0" dirty="0">
                <a:solidFill>
                  <a:schemeClr val="tx1"/>
                </a:solidFill>
              </a:rPr>
              <a:t> ? 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Need appropriate normative model of social needs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Note: If goal is debt stabilization </a:t>
            </a:r>
            <a:r>
              <a:rPr lang="en-U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n-US" sz="2000" b="0" dirty="0" err="1">
                <a:solidFill>
                  <a:schemeClr val="tx1"/>
                </a:solidFill>
              </a:rPr>
              <a:t>d</a:t>
            </a:r>
            <a:r>
              <a:rPr lang="en-US" sz="2000" b="0" baseline="30000" dirty="0" err="1">
                <a:solidFill>
                  <a:schemeClr val="tx1"/>
                </a:solidFill>
              </a:rPr>
              <a:t>Forecast</a:t>
            </a:r>
            <a:r>
              <a:rPr lang="en-US" sz="2000" baseline="30000" dirty="0">
                <a:solidFill>
                  <a:schemeClr val="tx1"/>
                </a:solidFill>
              </a:rPr>
              <a:t> </a:t>
            </a:r>
            <a:r>
              <a:rPr lang="en-US" sz="2000" b="0" dirty="0">
                <a:solidFill>
                  <a:schemeClr val="tx1"/>
                </a:solidFill>
              </a:rPr>
              <a:t>= -(</a:t>
            </a:r>
            <a:r>
              <a:rPr lang="en-US" sz="2000" b="0" dirty="0" err="1">
                <a:solidFill>
                  <a:schemeClr val="tx1"/>
                </a:solidFill>
              </a:rPr>
              <a:t>avg</a:t>
            </a:r>
            <a:r>
              <a:rPr lang="en-US" sz="2000" b="0" dirty="0">
                <a:solidFill>
                  <a:schemeClr val="tx1"/>
                </a:solidFill>
              </a:rPr>
              <a:t> interest expense)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Dependence on cycle poses challenges</a:t>
            </a: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Could additional information help?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Optimal rule could depend on whether past policies agreed with targets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How to provide dynamic incentives challenging in practice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Perceptions of immediate and distant future can differ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Government wants to spend in immediate future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Does not want future governments to spend in distant future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How do we measure the deficit bias?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Can compare historical deficit absent rule to normative benchmark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More sophisticated approach conditions bias on state of economy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2499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Design of 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017" y="1430425"/>
            <a:ext cx="83115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Conditioning on public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Enforcement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Cross-country coordination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Escape clauses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Instrument-based vs. target-based criteria</a:t>
            </a:r>
          </a:p>
          <a:p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ight Arrow 8">
            <a:extLst>
              <a:ext uri="{FF2B5EF4-FFF2-40B4-BE49-F238E27FC236}">
                <a16:creationId xmlns:a16="http://schemas.microsoft.com/office/drawing/2014/main" id="{F09A439E-C016-492C-BC86-1A7E6E714FD4}"/>
              </a:ext>
            </a:extLst>
          </p:cNvPr>
          <p:cNvSpPr/>
          <p:nvPr/>
        </p:nvSpPr>
        <p:spPr bwMode="auto">
          <a:xfrm>
            <a:off x="77002" y="2155849"/>
            <a:ext cx="539015" cy="50596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8948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How to Address Lack of Enforcement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Governments comply with rules 50 percent of the time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Formal enforcement: Excessive Deficit Procedure in EU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Informal enforcement: Market punishment, bad precedent for future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Under lack of enforcement, d* should be more relaxed</a:t>
            </a:r>
            <a:endParaRPr lang="en-US" sz="20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Also, if extreme shocks unlikely, sanctions weak </a:t>
            </a:r>
            <a:r>
              <a:rPr lang="en-U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 Occasional breach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Inefficient to impose a rule lax enough that it can always be respected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Optimal breach likelihood rises the weaker enforcement mechanisms</a:t>
            </a:r>
            <a:endParaRPr lang="en-US" sz="20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How to calibrate d*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If rule never breached, corresponds to tightest enforceable rule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Under probabilistic breach, d* weighs costs and benefits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Benefit of tightening d*: More discipline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Cost of tightening d*: More likely breach and sanctions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d* is above average social needs conditional on binding limit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Additional benefit of relaxing limit is fewer costly sanctions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95066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Challenges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Determining whether rules have been broken is difficult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Off-balance sheet liabilities can grow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Need for independent fiscal councils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Credibility of penalty mechanism is critical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Punishment through austerity measures hard to enforce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Credible punishments require a constituency that gains under penalty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Rule abandonment for the next administration more credible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Private sector response to rule breach should be considered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Higher interest spreads in response to rule breach is a market penalty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71014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Design of 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017" y="1430425"/>
            <a:ext cx="83115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Conditioning on public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Enforcement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Cross-country coordination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Escape clauses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Instrument-based vs. target-based criteria</a:t>
            </a:r>
          </a:p>
          <a:p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ight Arrow 8">
            <a:extLst>
              <a:ext uri="{FF2B5EF4-FFF2-40B4-BE49-F238E27FC236}">
                <a16:creationId xmlns:a16="http://schemas.microsoft.com/office/drawing/2014/main" id="{F09A439E-C016-492C-BC86-1A7E6E714FD4}"/>
              </a:ext>
            </a:extLst>
          </p:cNvPr>
          <p:cNvSpPr/>
          <p:nvPr/>
        </p:nvSpPr>
        <p:spPr bwMode="auto">
          <a:xfrm>
            <a:off x="77002" y="2917849"/>
            <a:ext cx="539015" cy="50596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60187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Supranational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More than half of fiscal rules are supranational</a:t>
            </a:r>
            <a:endParaRPr lang="en-US" sz="240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Many countries have national and supranational rules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Rationale for supranational rules: Tragedy of the Commons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Individual borrowing decisions affect regional interest rates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High borrowing by one country risks future inflation in region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Future default by one country can have contagion effect on region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Can frame as commitment vs. flexibility plus externality</a:t>
            </a: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8243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Challenges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Imposition of uniform threshold may be inappropriate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Countries differ on bias, fiscal needs, and benefit of flexibility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Conditioning on market signals (spreads) potentially more appropriate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Direction and magnitude of externality is ambiguous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Tight rules can reduce regional interest rates, promote irresponsibility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Countries with more stringent national rules impose externality on others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This force pushes for even tighter supranational rules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Issues with enforcement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Collective action problem and disagreement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External authority ideally less subject to political pressure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4351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Design of 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017" y="1430425"/>
            <a:ext cx="83115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Conditioning on public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Enforcement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Cross-country coordination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Escape clauses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Instrument-based vs. target-based criteria</a:t>
            </a:r>
          </a:p>
          <a:p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ight Arrow 8">
            <a:extLst>
              <a:ext uri="{FF2B5EF4-FFF2-40B4-BE49-F238E27FC236}">
                <a16:creationId xmlns:a16="http://schemas.microsoft.com/office/drawing/2014/main" id="{F09A439E-C016-492C-BC86-1A7E6E714FD4}"/>
              </a:ext>
            </a:extLst>
          </p:cNvPr>
          <p:cNvSpPr/>
          <p:nvPr/>
        </p:nvSpPr>
        <p:spPr bwMode="auto">
          <a:xfrm>
            <a:off x="77002" y="3618889"/>
            <a:ext cx="539015" cy="50596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19299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Our Work on 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" y="856357"/>
            <a:ext cx="8997696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0" dirty="0">
                <a:solidFill>
                  <a:schemeClr val="tx1"/>
                </a:solidFill>
              </a:rPr>
              <a:t>“Fiscal Rules and Discretion under Persistent Shocks,” 2014, </a:t>
            </a:r>
            <a:r>
              <a:rPr lang="en-US" sz="2200" b="0" i="1" dirty="0" err="1">
                <a:solidFill>
                  <a:schemeClr val="tx1"/>
                </a:solidFill>
              </a:rPr>
              <a:t>Econometrica</a:t>
            </a:r>
            <a:endParaRPr lang="en-US" sz="2200" b="0" i="1" dirty="0">
              <a:solidFill>
                <a:schemeClr val="tx1"/>
              </a:solidFill>
            </a:endParaRPr>
          </a:p>
          <a:p>
            <a:endParaRPr lang="en-US" sz="2200" b="0" i="1" dirty="0">
              <a:solidFill>
                <a:schemeClr val="tx1"/>
              </a:solidFill>
            </a:endParaRPr>
          </a:p>
          <a:p>
            <a:r>
              <a:rPr lang="en-US" sz="2200" b="0" dirty="0">
                <a:solidFill>
                  <a:schemeClr val="tx1"/>
                </a:solidFill>
              </a:rPr>
              <a:t>“Fiscal Rules and Discretion in a World Economy,” 2018, </a:t>
            </a:r>
            <a:r>
              <a:rPr lang="en-US" sz="2200" b="0" i="1" dirty="0">
                <a:solidFill>
                  <a:schemeClr val="tx1"/>
                </a:solidFill>
              </a:rPr>
              <a:t>American Economic Review</a:t>
            </a:r>
            <a:endParaRPr lang="en-US" sz="2200" b="0" dirty="0">
              <a:solidFill>
                <a:schemeClr val="tx1"/>
              </a:solidFill>
            </a:endParaRPr>
          </a:p>
          <a:p>
            <a:endParaRPr lang="en-US" sz="2200" b="0" i="1" dirty="0">
              <a:solidFill>
                <a:schemeClr val="tx1"/>
              </a:solidFill>
            </a:endParaRPr>
          </a:p>
          <a:p>
            <a:r>
              <a:rPr lang="en-US" sz="2200" b="0" dirty="0">
                <a:solidFill>
                  <a:schemeClr val="tx1"/>
                </a:solidFill>
              </a:rPr>
              <a:t>“Commitment vs. Flexibility with Costly Verification,” 2020, </a:t>
            </a:r>
            <a:r>
              <a:rPr lang="en-US" sz="2200" b="0" i="1" dirty="0">
                <a:solidFill>
                  <a:schemeClr val="tx1"/>
                </a:solidFill>
              </a:rPr>
              <a:t>Journal of Political Economy</a:t>
            </a:r>
          </a:p>
          <a:p>
            <a:endParaRPr lang="en-US" sz="2200" b="0" dirty="0">
              <a:solidFill>
                <a:schemeClr val="tx1"/>
              </a:solidFill>
            </a:endParaRPr>
          </a:p>
          <a:p>
            <a:r>
              <a:rPr lang="en-US" sz="2200" b="0" dirty="0">
                <a:solidFill>
                  <a:schemeClr val="tx1"/>
                </a:solidFill>
              </a:rPr>
              <a:t>“Fiscal Rules and Discretion under Limited Enforcement,” 2022, </a:t>
            </a:r>
            <a:r>
              <a:rPr lang="en-US" sz="2200" b="0" i="1" dirty="0" err="1">
                <a:solidFill>
                  <a:schemeClr val="tx1"/>
                </a:solidFill>
              </a:rPr>
              <a:t>Econometrica</a:t>
            </a:r>
            <a:endParaRPr lang="en-US" sz="2200" b="0" i="1" dirty="0">
              <a:solidFill>
                <a:schemeClr val="tx1"/>
              </a:solidFill>
            </a:endParaRPr>
          </a:p>
          <a:p>
            <a:endParaRPr lang="en-US" sz="2200" b="0" dirty="0">
              <a:solidFill>
                <a:schemeClr val="tx1"/>
              </a:solidFill>
            </a:endParaRPr>
          </a:p>
          <a:p>
            <a:r>
              <a:rPr lang="en-US" sz="2200" b="0" dirty="0">
                <a:solidFill>
                  <a:schemeClr val="tx1"/>
                </a:solidFill>
              </a:rPr>
              <a:t>“Instrument-Based vs. Target-Based Rules,” 2022, </a:t>
            </a:r>
            <a:r>
              <a:rPr lang="en-US" sz="2200" b="0" i="1" dirty="0">
                <a:solidFill>
                  <a:schemeClr val="tx1"/>
                </a:solidFill>
              </a:rPr>
              <a:t>Review of Economic Studies</a:t>
            </a:r>
          </a:p>
          <a:p>
            <a:endParaRPr lang="en-US" sz="2200" b="0" i="1" dirty="0">
              <a:solidFill>
                <a:schemeClr val="tx1"/>
              </a:solidFill>
            </a:endParaRPr>
          </a:p>
          <a:p>
            <a:r>
              <a:rPr lang="en-US" sz="2200" b="0" dirty="0">
                <a:solidFill>
                  <a:schemeClr val="tx1"/>
                </a:solidFill>
              </a:rPr>
              <a:t>“Rising Government Debt: Causes and Solutions for a Decades-Old Trend,” 2019, </a:t>
            </a:r>
            <a:r>
              <a:rPr lang="en-US" sz="2200" b="0" i="1" dirty="0">
                <a:solidFill>
                  <a:schemeClr val="tx1"/>
                </a:solidFill>
              </a:rPr>
              <a:t>Journal of Economic Perspectives</a:t>
            </a:r>
            <a:endParaRPr lang="en-US" sz="22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0257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Escape Clause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Costly review process to break rule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Decision by independent fiscal council, legislature, or referendum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Example of reasons: natural disaster, financial crisis, accounting change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Comparison to enforcement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Like enforcement, costly to trigger, deters government from spending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Unlike enforcement, costs directly related to evaluation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Useful even in absence of enforcement issues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With escape clause, deficit limit d* can be tighter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Allows more flexibility in response to extreme conditions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Optimal if review is cheap, shocks volatile, deficit bias severe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d* above average social needs conditional on binding limit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Additional benefit of relaxing limit is fewer costly reviews on margin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Main challenge: Interpretation of events subjective, costly delays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92120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Design of 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6017" y="1430425"/>
            <a:ext cx="83115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Conditioning on public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Enforcement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Cross-country coordination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Escape clauses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Instrument-based vs. target-based criteria</a:t>
            </a:r>
          </a:p>
          <a:p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Right Arrow 8">
            <a:extLst>
              <a:ext uri="{FF2B5EF4-FFF2-40B4-BE49-F238E27FC236}">
                <a16:creationId xmlns:a16="http://schemas.microsoft.com/office/drawing/2014/main" id="{F09A439E-C016-492C-BC86-1A7E6E714FD4}"/>
              </a:ext>
            </a:extLst>
          </p:cNvPr>
          <p:cNvSpPr/>
          <p:nvPr/>
        </p:nvSpPr>
        <p:spPr bwMode="auto">
          <a:xfrm>
            <a:off x="77002" y="4338217"/>
            <a:ext cx="539015" cy="505968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6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44777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Instrument-Based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Rules can constrain different instruments of policy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Example: tax rate/spending rules, “golden rules” on capital spending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Rationale for different thresholds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Slacker rules for tools associated with volatile needs (e.g., military)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Slacker rules for tools associated with less bias (e.g., capital)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lvl="1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Multiple layers optimal if complementarities in instruments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e.g., forecasted deficit rule on top of tax rate/spending rule</a:t>
            </a:r>
            <a:endParaRPr lang="en-US" sz="2400" b="0" dirty="0">
              <a:solidFill>
                <a:schemeClr val="tx1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Optimal if temptation to spend rises if tax rates low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343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Instrument-Based vs. Target-Based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079639"/>
            <a:ext cx="92293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Target-based rule focus on outcome of policy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Example: deficit to GDP ratio, tax revenue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Comparison to instrument-based rule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Directly ties incentives to economic goals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More instrument discretion to respond to macro conditions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Macro surprise risk: Penalties for rule breach despite best efforts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Optimal rule balances this risk against benefit of reining in bias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Rule admits threshold outcome beyond which penalties ensue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Target (average) outcome below threshold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When are target-based rules better?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If government has sufficiently superior information about macro risks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If government bias not very severe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If penalties for rule breach are very severe, impose lots of discipline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Hybrid rules dominates either (e.g., Switzerland)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Instrument rule threshold, switches to target when violated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4115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Fiscal rules counteract rise in debt driven by political factors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Commitment vs. flexibility tradeoff with many considerations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Information dependence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Enforcement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Cross-country coordination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Escape clauses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Instrument vs. target criteria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Open questions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How do we reform the budget process to complement fiscal rule?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How do fiscal policy and rules impact political forces behind bias?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How can governments be compelled to adopt effective fiscal rules?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0475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/>
              <a:t>Rising Government Debt in the U.S.</a:t>
            </a:r>
            <a:endParaRPr lang="en-US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559" y="1010599"/>
            <a:ext cx="8176332" cy="521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90706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/>
              <a:t>Projected to Rise Much Further Post-Pandemic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DCB364-3AA3-4899-A6C4-982C9BA457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96" y="1737336"/>
            <a:ext cx="8513008" cy="423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91729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/>
              <a:t>Shared Pattern across Advanced Economies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53813"/>
            <a:ext cx="9001125" cy="439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633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Fiscal Rules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7536" y="1259737"/>
            <a:ext cx="89976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Political explanations for rising debt justify fiscal rules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Current governments want to be fiscally irresponsible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They want future governments to be fiscally responsible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Governments across the world have adopted fiscal rules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Types: expenditure, revenue, deficit, debt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Level: subnational, national, supranational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Rules are an effective force against rising debt in some cases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496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01328" cy="647700"/>
          </a:xfrm>
        </p:spPr>
        <p:txBody>
          <a:bodyPr/>
          <a:lstStyle/>
          <a:p>
            <a:r>
              <a:rPr lang="en-US" sz="2400" dirty="0"/>
              <a:t>Fiscal Rules Across the World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6" name="Picture 5" descr="fig11.wmf"/>
          <p:cNvPicPr/>
          <p:nvPr/>
        </p:nvPicPr>
        <p:blipFill>
          <a:blip r:embed="rId3"/>
          <a:stretch>
            <a:fillRect/>
          </a:stretch>
        </p:blipFill>
        <p:spPr>
          <a:xfrm>
            <a:off x="1282446" y="1054607"/>
            <a:ext cx="6727698" cy="546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40729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01328" cy="647700"/>
          </a:xfrm>
        </p:spPr>
        <p:txBody>
          <a:bodyPr/>
          <a:lstStyle/>
          <a:p>
            <a:r>
              <a:rPr lang="en-US" sz="2400" dirty="0"/>
              <a:t>Adoption of Fiscal Rule in Switzerland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 descr="fig12.wmf"/>
          <p:cNvPicPr/>
          <p:nvPr/>
        </p:nvPicPr>
        <p:blipFill>
          <a:blip r:embed="rId3"/>
          <a:stretch>
            <a:fillRect/>
          </a:stretch>
        </p:blipFill>
        <p:spPr>
          <a:xfrm>
            <a:off x="1240059" y="1091183"/>
            <a:ext cx="6621209" cy="551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88162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07950"/>
            <a:ext cx="9144000" cy="647700"/>
          </a:xfrm>
        </p:spPr>
        <p:txBody>
          <a:bodyPr/>
          <a:lstStyle/>
          <a:p>
            <a:r>
              <a:rPr lang="en-US" sz="2300" dirty="0"/>
              <a:t>Commitment vs. Flexibility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259737"/>
            <a:ext cx="922934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Commitment vs. flexibility tradeoff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Commitment: Tighter rules limit present bias and debt accumulation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Flexibility: Tighter rules reduce flexibility to unexpected shocks</a:t>
            </a:r>
          </a:p>
          <a:p>
            <a:pPr lvl="1"/>
            <a:endParaRPr lang="en-US" sz="20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Two modeling approaches to tradeoff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#1: Restricted rule structure </a:t>
            </a:r>
            <a:r>
              <a:rPr lang="en-U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 Determine o</a:t>
            </a:r>
            <a:r>
              <a:rPr lang="en-US" sz="2000" b="0" dirty="0">
                <a:solidFill>
                  <a:schemeClr val="tx1"/>
                </a:solidFill>
              </a:rPr>
              <a:t>ptimal stringency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#2: Unrestricted rule structure </a:t>
            </a:r>
            <a:r>
              <a:rPr lang="en-US" sz="2000" b="0" dirty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en-US" sz="2000" b="0" dirty="0">
                <a:solidFill>
                  <a:schemeClr val="tx1"/>
                </a:solidFill>
              </a:rPr>
              <a:t> Determine optimal stringency and form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Distinguish between contractible and non-contractible fiscal info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Approach: Mechanism design with private government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0" dirty="0">
              <a:solidFill>
                <a:schemeClr val="tx1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/>
                </a:solidFill>
              </a:rPr>
              <a:t>Advantage of each approach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#1: Analysis feasible in rich political-economic framework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#2: Bird’s eye view of optimal structure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Global vs. partial reform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</a:rPr>
              <a:t>Decompose factors behind different rule features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39CF0D-8045-40C2-ACE2-FF9C0390A80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3340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3.1.3337"/>
  <p:tag name="PPTVERSION" val="14"/>
  <p:tag name="TPOS" val="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20168</TotalTime>
  <Words>1486</Words>
  <Application>Microsoft Office PowerPoint</Application>
  <PresentationFormat>Letter Paper (8.5x11 in)</PresentationFormat>
  <Paragraphs>269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Arial</vt:lpstr>
      <vt:lpstr>Default Design</vt:lpstr>
      <vt:lpstr>Fiscal Rules and Discretion: Insights from Theory</vt:lpstr>
      <vt:lpstr>Our Work on Fiscal Rules</vt:lpstr>
      <vt:lpstr>Rising Government Debt in the U.S.</vt:lpstr>
      <vt:lpstr>Projected to Rise Much Further Post-Pandemic</vt:lpstr>
      <vt:lpstr>Shared Pattern across Advanced Economies</vt:lpstr>
      <vt:lpstr>Fiscal Rules</vt:lpstr>
      <vt:lpstr>Fiscal Rules Across the World</vt:lpstr>
      <vt:lpstr>Adoption of Fiscal Rule in Switzerland</vt:lpstr>
      <vt:lpstr>Commitment vs. Flexibility</vt:lpstr>
      <vt:lpstr>Optimal Design of Fiscal Rules</vt:lpstr>
      <vt:lpstr>How to Condition on Information</vt:lpstr>
      <vt:lpstr>Challenges</vt:lpstr>
      <vt:lpstr>Design of Fiscal Rules</vt:lpstr>
      <vt:lpstr>How to Address Lack of Enforcement</vt:lpstr>
      <vt:lpstr>Challenges</vt:lpstr>
      <vt:lpstr>Design of Fiscal Rules</vt:lpstr>
      <vt:lpstr>Supranational Rules</vt:lpstr>
      <vt:lpstr>Challenges</vt:lpstr>
      <vt:lpstr>Design of Fiscal Rules</vt:lpstr>
      <vt:lpstr>Escape Clause</vt:lpstr>
      <vt:lpstr>Design of Fiscal Rules</vt:lpstr>
      <vt:lpstr>Instrument-Based Rules</vt:lpstr>
      <vt:lpstr>Instrument-Based vs. Target-Based Rules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FRW class notes</dc:title>
  <dc:creator>Stephen P. Zeldes</dc:creator>
  <cp:lastModifiedBy>Yared, Pierre</cp:lastModifiedBy>
  <cp:revision>1501</cp:revision>
  <cp:lastPrinted>2007-06-20T18:06:32Z</cp:lastPrinted>
  <dcterms:created xsi:type="dcterms:W3CDTF">2007-06-19T19:59:29Z</dcterms:created>
  <dcterms:modified xsi:type="dcterms:W3CDTF">2022-03-10T22:07:55Z</dcterms:modified>
</cp:coreProperties>
</file>