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8" r:id="rId3"/>
    <p:sldId id="263" r:id="rId4"/>
    <p:sldId id="264" r:id="rId5"/>
    <p:sldId id="261" r:id="rId6"/>
    <p:sldId id="262" r:id="rId7"/>
    <p:sldId id="265" r:id="rId8"/>
    <p:sldId id="266" r:id="rId9"/>
    <p:sldId id="270" r:id="rId10"/>
    <p:sldId id="269"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50"/>
    <p:restoredTop sz="96405"/>
  </p:normalViewPr>
  <p:slideViewPr>
    <p:cSldViewPr snapToGrid="0" snapToObjects="1">
      <p:cViewPr varScale="1">
        <p:scale>
          <a:sx n="78" d="100"/>
          <a:sy n="78" d="100"/>
        </p:scale>
        <p:origin x="184" y="1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DDF1C8-4A1E-467F-7516-C9BF55AF797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BAE66A1C-34AE-46AB-BFCF-AC8BCBDE9C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C5A0BAE4-1014-3DD2-E154-9FFB0A9E1495}"/>
              </a:ext>
            </a:extLst>
          </p:cNvPr>
          <p:cNvSpPr>
            <a:spLocks noGrp="1"/>
          </p:cNvSpPr>
          <p:nvPr>
            <p:ph type="dt" sz="half" idx="10"/>
          </p:nvPr>
        </p:nvSpPr>
        <p:spPr/>
        <p:txBody>
          <a:bodyPr/>
          <a:lstStyle/>
          <a:p>
            <a:fld id="{375C0C89-E104-8D48-BC77-F7EB8A233C65}" type="datetimeFigureOut">
              <a:rPr lang="en-US" smtClean="0"/>
              <a:t>6/21/22</a:t>
            </a:fld>
            <a:endParaRPr lang="en-US"/>
          </a:p>
        </p:txBody>
      </p:sp>
      <p:sp>
        <p:nvSpPr>
          <p:cNvPr id="5" name="Segnaposto piè di pagina 4">
            <a:extLst>
              <a:ext uri="{FF2B5EF4-FFF2-40B4-BE49-F238E27FC236}">
                <a16:creationId xmlns:a16="http://schemas.microsoft.com/office/drawing/2014/main" id="{0D18DE13-C258-A912-2AA3-B22AEF843E8C}"/>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684AAD12-C52B-E7A8-3F27-1C0F56374CC4}"/>
              </a:ext>
            </a:extLst>
          </p:cNvPr>
          <p:cNvSpPr>
            <a:spLocks noGrp="1"/>
          </p:cNvSpPr>
          <p:nvPr>
            <p:ph type="sldNum" sz="quarter" idx="12"/>
          </p:nvPr>
        </p:nvSpPr>
        <p:spPr/>
        <p:txBody>
          <a:bodyPr/>
          <a:lstStyle/>
          <a:p>
            <a:fld id="{141C5BE2-0393-1142-B57D-BA1CD5FE432D}" type="slidenum">
              <a:rPr lang="en-US" smtClean="0"/>
              <a:t>‹N›</a:t>
            </a:fld>
            <a:endParaRPr lang="en-US"/>
          </a:p>
        </p:txBody>
      </p:sp>
    </p:spTree>
    <p:extLst>
      <p:ext uri="{BB962C8B-B14F-4D97-AF65-F5344CB8AC3E}">
        <p14:creationId xmlns:p14="http://schemas.microsoft.com/office/powerpoint/2010/main" val="386192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5E440-36AC-5459-3EE3-CBAF120E911F}"/>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C64FD5BA-D36B-BAFF-C02B-4A0F25F8FBC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CE0EB9E1-C11A-96D6-35E9-26B0919534C3}"/>
              </a:ext>
            </a:extLst>
          </p:cNvPr>
          <p:cNvSpPr>
            <a:spLocks noGrp="1"/>
          </p:cNvSpPr>
          <p:nvPr>
            <p:ph type="dt" sz="half" idx="10"/>
          </p:nvPr>
        </p:nvSpPr>
        <p:spPr/>
        <p:txBody>
          <a:bodyPr/>
          <a:lstStyle/>
          <a:p>
            <a:fld id="{375C0C89-E104-8D48-BC77-F7EB8A233C65}" type="datetimeFigureOut">
              <a:rPr lang="en-US" smtClean="0"/>
              <a:t>6/21/22</a:t>
            </a:fld>
            <a:endParaRPr lang="en-US"/>
          </a:p>
        </p:txBody>
      </p:sp>
      <p:sp>
        <p:nvSpPr>
          <p:cNvPr id="5" name="Segnaposto piè di pagina 4">
            <a:extLst>
              <a:ext uri="{FF2B5EF4-FFF2-40B4-BE49-F238E27FC236}">
                <a16:creationId xmlns:a16="http://schemas.microsoft.com/office/drawing/2014/main" id="{ABD8032E-DC17-833C-EB0D-FF0FD2AD7FDC}"/>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804EB5B4-B74B-FBC2-FC64-A99B8DAA73E5}"/>
              </a:ext>
            </a:extLst>
          </p:cNvPr>
          <p:cNvSpPr>
            <a:spLocks noGrp="1"/>
          </p:cNvSpPr>
          <p:nvPr>
            <p:ph type="sldNum" sz="quarter" idx="12"/>
          </p:nvPr>
        </p:nvSpPr>
        <p:spPr/>
        <p:txBody>
          <a:bodyPr/>
          <a:lstStyle/>
          <a:p>
            <a:fld id="{141C5BE2-0393-1142-B57D-BA1CD5FE432D}" type="slidenum">
              <a:rPr lang="en-US" smtClean="0"/>
              <a:t>‹N›</a:t>
            </a:fld>
            <a:endParaRPr lang="en-US"/>
          </a:p>
        </p:txBody>
      </p:sp>
    </p:spTree>
    <p:extLst>
      <p:ext uri="{BB962C8B-B14F-4D97-AF65-F5344CB8AC3E}">
        <p14:creationId xmlns:p14="http://schemas.microsoft.com/office/powerpoint/2010/main" val="428236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6CD3253-9F04-9EE1-F70E-2AC92D42994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087D85DD-4BFE-3548-0FDB-7AF4C793BC6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619A8350-DEE6-9282-F62B-6B8F891AD6C3}"/>
              </a:ext>
            </a:extLst>
          </p:cNvPr>
          <p:cNvSpPr>
            <a:spLocks noGrp="1"/>
          </p:cNvSpPr>
          <p:nvPr>
            <p:ph type="dt" sz="half" idx="10"/>
          </p:nvPr>
        </p:nvSpPr>
        <p:spPr/>
        <p:txBody>
          <a:bodyPr/>
          <a:lstStyle/>
          <a:p>
            <a:fld id="{375C0C89-E104-8D48-BC77-F7EB8A233C65}" type="datetimeFigureOut">
              <a:rPr lang="en-US" smtClean="0"/>
              <a:t>6/21/22</a:t>
            </a:fld>
            <a:endParaRPr lang="en-US"/>
          </a:p>
        </p:txBody>
      </p:sp>
      <p:sp>
        <p:nvSpPr>
          <p:cNvPr id="5" name="Segnaposto piè di pagina 4">
            <a:extLst>
              <a:ext uri="{FF2B5EF4-FFF2-40B4-BE49-F238E27FC236}">
                <a16:creationId xmlns:a16="http://schemas.microsoft.com/office/drawing/2014/main" id="{7BF9D9CA-CFB6-019F-5CFF-6F06D76C2C12}"/>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EB39153E-5816-A5ED-98D4-4761853F7CCF}"/>
              </a:ext>
            </a:extLst>
          </p:cNvPr>
          <p:cNvSpPr>
            <a:spLocks noGrp="1"/>
          </p:cNvSpPr>
          <p:nvPr>
            <p:ph type="sldNum" sz="quarter" idx="12"/>
          </p:nvPr>
        </p:nvSpPr>
        <p:spPr/>
        <p:txBody>
          <a:bodyPr/>
          <a:lstStyle/>
          <a:p>
            <a:fld id="{141C5BE2-0393-1142-B57D-BA1CD5FE432D}" type="slidenum">
              <a:rPr lang="en-US" smtClean="0"/>
              <a:t>‹N›</a:t>
            </a:fld>
            <a:endParaRPr lang="en-US"/>
          </a:p>
        </p:txBody>
      </p:sp>
    </p:spTree>
    <p:extLst>
      <p:ext uri="{BB962C8B-B14F-4D97-AF65-F5344CB8AC3E}">
        <p14:creationId xmlns:p14="http://schemas.microsoft.com/office/powerpoint/2010/main" val="162082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0F727-F3C4-0D82-F4D2-5336C68FA4CA}"/>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C46B24B8-180B-2082-97E7-87EF71137F7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FB34F2E5-9C61-6FCF-8750-DB62A24BF14D}"/>
              </a:ext>
            </a:extLst>
          </p:cNvPr>
          <p:cNvSpPr>
            <a:spLocks noGrp="1"/>
          </p:cNvSpPr>
          <p:nvPr>
            <p:ph type="dt" sz="half" idx="10"/>
          </p:nvPr>
        </p:nvSpPr>
        <p:spPr/>
        <p:txBody>
          <a:bodyPr/>
          <a:lstStyle/>
          <a:p>
            <a:fld id="{375C0C89-E104-8D48-BC77-F7EB8A233C65}" type="datetimeFigureOut">
              <a:rPr lang="en-US" smtClean="0"/>
              <a:t>6/21/22</a:t>
            </a:fld>
            <a:endParaRPr lang="en-US"/>
          </a:p>
        </p:txBody>
      </p:sp>
      <p:sp>
        <p:nvSpPr>
          <p:cNvPr id="5" name="Segnaposto piè di pagina 4">
            <a:extLst>
              <a:ext uri="{FF2B5EF4-FFF2-40B4-BE49-F238E27FC236}">
                <a16:creationId xmlns:a16="http://schemas.microsoft.com/office/drawing/2014/main" id="{8672A505-00E5-A29E-8FA8-CDB5D94088EC}"/>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005D7F7C-6732-70DB-0662-AD9F333968B8}"/>
              </a:ext>
            </a:extLst>
          </p:cNvPr>
          <p:cNvSpPr>
            <a:spLocks noGrp="1"/>
          </p:cNvSpPr>
          <p:nvPr>
            <p:ph type="sldNum" sz="quarter" idx="12"/>
          </p:nvPr>
        </p:nvSpPr>
        <p:spPr/>
        <p:txBody>
          <a:bodyPr/>
          <a:lstStyle/>
          <a:p>
            <a:fld id="{141C5BE2-0393-1142-B57D-BA1CD5FE432D}" type="slidenum">
              <a:rPr lang="en-US" smtClean="0"/>
              <a:t>‹N›</a:t>
            </a:fld>
            <a:endParaRPr lang="en-US"/>
          </a:p>
        </p:txBody>
      </p:sp>
    </p:spTree>
    <p:extLst>
      <p:ext uri="{BB962C8B-B14F-4D97-AF65-F5344CB8AC3E}">
        <p14:creationId xmlns:p14="http://schemas.microsoft.com/office/powerpoint/2010/main" val="313184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B70CAA-DD30-3B2C-83E3-710DD4F8240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B4DD7896-5101-60BB-C596-C578A1E3D0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6410BA2-969A-471F-050D-E2D5EF573986}"/>
              </a:ext>
            </a:extLst>
          </p:cNvPr>
          <p:cNvSpPr>
            <a:spLocks noGrp="1"/>
          </p:cNvSpPr>
          <p:nvPr>
            <p:ph type="dt" sz="half" idx="10"/>
          </p:nvPr>
        </p:nvSpPr>
        <p:spPr/>
        <p:txBody>
          <a:bodyPr/>
          <a:lstStyle/>
          <a:p>
            <a:fld id="{375C0C89-E104-8D48-BC77-F7EB8A233C65}" type="datetimeFigureOut">
              <a:rPr lang="en-US" smtClean="0"/>
              <a:t>6/21/22</a:t>
            </a:fld>
            <a:endParaRPr lang="en-US"/>
          </a:p>
        </p:txBody>
      </p:sp>
      <p:sp>
        <p:nvSpPr>
          <p:cNvPr id="5" name="Segnaposto piè di pagina 4">
            <a:extLst>
              <a:ext uri="{FF2B5EF4-FFF2-40B4-BE49-F238E27FC236}">
                <a16:creationId xmlns:a16="http://schemas.microsoft.com/office/drawing/2014/main" id="{D1D82C8B-9192-378F-0AED-67B92BA82D3E}"/>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7C6FA6DB-6C21-22FB-F92B-08746DEC6266}"/>
              </a:ext>
            </a:extLst>
          </p:cNvPr>
          <p:cNvSpPr>
            <a:spLocks noGrp="1"/>
          </p:cNvSpPr>
          <p:nvPr>
            <p:ph type="sldNum" sz="quarter" idx="12"/>
          </p:nvPr>
        </p:nvSpPr>
        <p:spPr/>
        <p:txBody>
          <a:bodyPr/>
          <a:lstStyle/>
          <a:p>
            <a:fld id="{141C5BE2-0393-1142-B57D-BA1CD5FE432D}" type="slidenum">
              <a:rPr lang="en-US" smtClean="0"/>
              <a:t>‹N›</a:t>
            </a:fld>
            <a:endParaRPr lang="en-US"/>
          </a:p>
        </p:txBody>
      </p:sp>
    </p:spTree>
    <p:extLst>
      <p:ext uri="{BB962C8B-B14F-4D97-AF65-F5344CB8AC3E}">
        <p14:creationId xmlns:p14="http://schemas.microsoft.com/office/powerpoint/2010/main" val="275054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69781F-A8C3-4E25-84F6-F5BF4C889D5F}"/>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6D4CCA79-28F0-6FD0-95E9-D941DA0EE4C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1B50DB5D-4E2A-73B3-F206-03F539C8ED9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DB69DC88-9F08-35E0-50F7-B68DAB5E76B7}"/>
              </a:ext>
            </a:extLst>
          </p:cNvPr>
          <p:cNvSpPr>
            <a:spLocks noGrp="1"/>
          </p:cNvSpPr>
          <p:nvPr>
            <p:ph type="dt" sz="half" idx="10"/>
          </p:nvPr>
        </p:nvSpPr>
        <p:spPr/>
        <p:txBody>
          <a:bodyPr/>
          <a:lstStyle/>
          <a:p>
            <a:fld id="{375C0C89-E104-8D48-BC77-F7EB8A233C65}" type="datetimeFigureOut">
              <a:rPr lang="en-US" smtClean="0"/>
              <a:t>6/21/22</a:t>
            </a:fld>
            <a:endParaRPr lang="en-US"/>
          </a:p>
        </p:txBody>
      </p:sp>
      <p:sp>
        <p:nvSpPr>
          <p:cNvPr id="6" name="Segnaposto piè di pagina 5">
            <a:extLst>
              <a:ext uri="{FF2B5EF4-FFF2-40B4-BE49-F238E27FC236}">
                <a16:creationId xmlns:a16="http://schemas.microsoft.com/office/drawing/2014/main" id="{8079487E-DD1F-3EC6-C6A9-8BEDA9FDEC2A}"/>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AC553D6C-DCA4-0F7B-47A1-C9BF861B93D8}"/>
              </a:ext>
            </a:extLst>
          </p:cNvPr>
          <p:cNvSpPr>
            <a:spLocks noGrp="1"/>
          </p:cNvSpPr>
          <p:nvPr>
            <p:ph type="sldNum" sz="quarter" idx="12"/>
          </p:nvPr>
        </p:nvSpPr>
        <p:spPr/>
        <p:txBody>
          <a:bodyPr/>
          <a:lstStyle/>
          <a:p>
            <a:fld id="{141C5BE2-0393-1142-B57D-BA1CD5FE432D}" type="slidenum">
              <a:rPr lang="en-US" smtClean="0"/>
              <a:t>‹N›</a:t>
            </a:fld>
            <a:endParaRPr lang="en-US"/>
          </a:p>
        </p:txBody>
      </p:sp>
    </p:spTree>
    <p:extLst>
      <p:ext uri="{BB962C8B-B14F-4D97-AF65-F5344CB8AC3E}">
        <p14:creationId xmlns:p14="http://schemas.microsoft.com/office/powerpoint/2010/main" val="41016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FEE4C7-9926-95DA-E1AD-4258838C9240}"/>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3C60EE97-8F8C-99BA-8C54-1E3DED0E2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DDF8052-8E52-5BF0-DA5E-3EFA007D0E5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433C395B-9441-7D85-33D0-7442F788D0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D0C19AF-EE6A-B2CD-AA70-2B55F7CBD86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605DCEC7-FFD3-7CEC-F23F-2CFEBFF6E1C1}"/>
              </a:ext>
            </a:extLst>
          </p:cNvPr>
          <p:cNvSpPr>
            <a:spLocks noGrp="1"/>
          </p:cNvSpPr>
          <p:nvPr>
            <p:ph type="dt" sz="half" idx="10"/>
          </p:nvPr>
        </p:nvSpPr>
        <p:spPr/>
        <p:txBody>
          <a:bodyPr/>
          <a:lstStyle/>
          <a:p>
            <a:fld id="{375C0C89-E104-8D48-BC77-F7EB8A233C65}" type="datetimeFigureOut">
              <a:rPr lang="en-US" smtClean="0"/>
              <a:t>6/21/22</a:t>
            </a:fld>
            <a:endParaRPr lang="en-US"/>
          </a:p>
        </p:txBody>
      </p:sp>
      <p:sp>
        <p:nvSpPr>
          <p:cNvPr id="8" name="Segnaposto piè di pagina 7">
            <a:extLst>
              <a:ext uri="{FF2B5EF4-FFF2-40B4-BE49-F238E27FC236}">
                <a16:creationId xmlns:a16="http://schemas.microsoft.com/office/drawing/2014/main" id="{E04F4526-6EB3-F3D9-2C78-6978D788008A}"/>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6E4E7932-0BA0-A51E-A959-FECFC814A2C8}"/>
              </a:ext>
            </a:extLst>
          </p:cNvPr>
          <p:cNvSpPr>
            <a:spLocks noGrp="1"/>
          </p:cNvSpPr>
          <p:nvPr>
            <p:ph type="sldNum" sz="quarter" idx="12"/>
          </p:nvPr>
        </p:nvSpPr>
        <p:spPr/>
        <p:txBody>
          <a:bodyPr/>
          <a:lstStyle/>
          <a:p>
            <a:fld id="{141C5BE2-0393-1142-B57D-BA1CD5FE432D}" type="slidenum">
              <a:rPr lang="en-US" smtClean="0"/>
              <a:t>‹N›</a:t>
            </a:fld>
            <a:endParaRPr lang="en-US"/>
          </a:p>
        </p:txBody>
      </p:sp>
    </p:spTree>
    <p:extLst>
      <p:ext uri="{BB962C8B-B14F-4D97-AF65-F5344CB8AC3E}">
        <p14:creationId xmlns:p14="http://schemas.microsoft.com/office/powerpoint/2010/main" val="69777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86EE4B-D48E-922E-9ED8-4BB39C8196A8}"/>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07F8A61A-F5EF-7CA1-C328-EBF699AF5B22}"/>
              </a:ext>
            </a:extLst>
          </p:cNvPr>
          <p:cNvSpPr>
            <a:spLocks noGrp="1"/>
          </p:cNvSpPr>
          <p:nvPr>
            <p:ph type="dt" sz="half" idx="10"/>
          </p:nvPr>
        </p:nvSpPr>
        <p:spPr/>
        <p:txBody>
          <a:bodyPr/>
          <a:lstStyle/>
          <a:p>
            <a:fld id="{375C0C89-E104-8D48-BC77-F7EB8A233C65}" type="datetimeFigureOut">
              <a:rPr lang="en-US" smtClean="0"/>
              <a:t>6/21/22</a:t>
            </a:fld>
            <a:endParaRPr lang="en-US"/>
          </a:p>
        </p:txBody>
      </p:sp>
      <p:sp>
        <p:nvSpPr>
          <p:cNvPr id="4" name="Segnaposto piè di pagina 3">
            <a:extLst>
              <a:ext uri="{FF2B5EF4-FFF2-40B4-BE49-F238E27FC236}">
                <a16:creationId xmlns:a16="http://schemas.microsoft.com/office/drawing/2014/main" id="{48673D7A-56E6-2666-87EE-F524F43A2457}"/>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C0964289-8DEB-56C6-6B77-173294E39002}"/>
              </a:ext>
            </a:extLst>
          </p:cNvPr>
          <p:cNvSpPr>
            <a:spLocks noGrp="1"/>
          </p:cNvSpPr>
          <p:nvPr>
            <p:ph type="sldNum" sz="quarter" idx="12"/>
          </p:nvPr>
        </p:nvSpPr>
        <p:spPr/>
        <p:txBody>
          <a:bodyPr/>
          <a:lstStyle/>
          <a:p>
            <a:fld id="{141C5BE2-0393-1142-B57D-BA1CD5FE432D}" type="slidenum">
              <a:rPr lang="en-US" smtClean="0"/>
              <a:t>‹N›</a:t>
            </a:fld>
            <a:endParaRPr lang="en-US"/>
          </a:p>
        </p:txBody>
      </p:sp>
    </p:spTree>
    <p:extLst>
      <p:ext uri="{BB962C8B-B14F-4D97-AF65-F5344CB8AC3E}">
        <p14:creationId xmlns:p14="http://schemas.microsoft.com/office/powerpoint/2010/main" val="326499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BA52AE4-CE30-22A1-800D-65DF47A8958F}"/>
              </a:ext>
            </a:extLst>
          </p:cNvPr>
          <p:cNvSpPr>
            <a:spLocks noGrp="1"/>
          </p:cNvSpPr>
          <p:nvPr>
            <p:ph type="dt" sz="half" idx="10"/>
          </p:nvPr>
        </p:nvSpPr>
        <p:spPr/>
        <p:txBody>
          <a:bodyPr/>
          <a:lstStyle/>
          <a:p>
            <a:fld id="{375C0C89-E104-8D48-BC77-F7EB8A233C65}" type="datetimeFigureOut">
              <a:rPr lang="en-US" smtClean="0"/>
              <a:t>6/21/22</a:t>
            </a:fld>
            <a:endParaRPr lang="en-US"/>
          </a:p>
        </p:txBody>
      </p:sp>
      <p:sp>
        <p:nvSpPr>
          <p:cNvPr id="3" name="Segnaposto piè di pagina 2">
            <a:extLst>
              <a:ext uri="{FF2B5EF4-FFF2-40B4-BE49-F238E27FC236}">
                <a16:creationId xmlns:a16="http://schemas.microsoft.com/office/drawing/2014/main" id="{19BC9C11-D45E-A633-1F76-A593247BB8B5}"/>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9D04711C-1319-862A-5B12-DED8B52E7320}"/>
              </a:ext>
            </a:extLst>
          </p:cNvPr>
          <p:cNvSpPr>
            <a:spLocks noGrp="1"/>
          </p:cNvSpPr>
          <p:nvPr>
            <p:ph type="sldNum" sz="quarter" idx="12"/>
          </p:nvPr>
        </p:nvSpPr>
        <p:spPr/>
        <p:txBody>
          <a:bodyPr/>
          <a:lstStyle/>
          <a:p>
            <a:fld id="{141C5BE2-0393-1142-B57D-BA1CD5FE432D}" type="slidenum">
              <a:rPr lang="en-US" smtClean="0"/>
              <a:t>‹N›</a:t>
            </a:fld>
            <a:endParaRPr lang="en-US"/>
          </a:p>
        </p:txBody>
      </p:sp>
    </p:spTree>
    <p:extLst>
      <p:ext uri="{BB962C8B-B14F-4D97-AF65-F5344CB8AC3E}">
        <p14:creationId xmlns:p14="http://schemas.microsoft.com/office/powerpoint/2010/main" val="232402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7D08E5-ADE2-44D9-9910-1AECAB4C0A1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D6795DF2-E89F-AEE6-853D-833998D2A9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2DDC23CD-562F-9F00-2683-5CAA99299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A1E4191-D832-FDD8-D1B3-1CA9E2DC9A7F}"/>
              </a:ext>
            </a:extLst>
          </p:cNvPr>
          <p:cNvSpPr>
            <a:spLocks noGrp="1"/>
          </p:cNvSpPr>
          <p:nvPr>
            <p:ph type="dt" sz="half" idx="10"/>
          </p:nvPr>
        </p:nvSpPr>
        <p:spPr/>
        <p:txBody>
          <a:bodyPr/>
          <a:lstStyle/>
          <a:p>
            <a:fld id="{375C0C89-E104-8D48-BC77-F7EB8A233C65}" type="datetimeFigureOut">
              <a:rPr lang="en-US" smtClean="0"/>
              <a:t>6/21/22</a:t>
            </a:fld>
            <a:endParaRPr lang="en-US"/>
          </a:p>
        </p:txBody>
      </p:sp>
      <p:sp>
        <p:nvSpPr>
          <p:cNvPr id="6" name="Segnaposto piè di pagina 5">
            <a:extLst>
              <a:ext uri="{FF2B5EF4-FFF2-40B4-BE49-F238E27FC236}">
                <a16:creationId xmlns:a16="http://schemas.microsoft.com/office/drawing/2014/main" id="{A3534DE2-8C9C-E65E-3252-150A5CB7AF7D}"/>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4A672197-F914-0DC3-312D-41613C92E4DA}"/>
              </a:ext>
            </a:extLst>
          </p:cNvPr>
          <p:cNvSpPr>
            <a:spLocks noGrp="1"/>
          </p:cNvSpPr>
          <p:nvPr>
            <p:ph type="sldNum" sz="quarter" idx="12"/>
          </p:nvPr>
        </p:nvSpPr>
        <p:spPr/>
        <p:txBody>
          <a:bodyPr/>
          <a:lstStyle/>
          <a:p>
            <a:fld id="{141C5BE2-0393-1142-B57D-BA1CD5FE432D}" type="slidenum">
              <a:rPr lang="en-US" smtClean="0"/>
              <a:t>‹N›</a:t>
            </a:fld>
            <a:endParaRPr lang="en-US"/>
          </a:p>
        </p:txBody>
      </p:sp>
    </p:spTree>
    <p:extLst>
      <p:ext uri="{BB962C8B-B14F-4D97-AF65-F5344CB8AC3E}">
        <p14:creationId xmlns:p14="http://schemas.microsoft.com/office/powerpoint/2010/main" val="282957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F32933-BE29-3CF6-E00B-3A4DCBDCCCB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2D1BF96E-766D-89D6-C3A4-CF8A3E5E2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83E4D6D6-3644-D9F0-F5A1-56A1632A9D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7524D97-AE33-0A3F-8853-1FC4EBD93913}"/>
              </a:ext>
            </a:extLst>
          </p:cNvPr>
          <p:cNvSpPr>
            <a:spLocks noGrp="1"/>
          </p:cNvSpPr>
          <p:nvPr>
            <p:ph type="dt" sz="half" idx="10"/>
          </p:nvPr>
        </p:nvSpPr>
        <p:spPr/>
        <p:txBody>
          <a:bodyPr/>
          <a:lstStyle/>
          <a:p>
            <a:fld id="{375C0C89-E104-8D48-BC77-F7EB8A233C65}" type="datetimeFigureOut">
              <a:rPr lang="en-US" smtClean="0"/>
              <a:t>6/21/22</a:t>
            </a:fld>
            <a:endParaRPr lang="en-US"/>
          </a:p>
        </p:txBody>
      </p:sp>
      <p:sp>
        <p:nvSpPr>
          <p:cNvPr id="6" name="Segnaposto piè di pagina 5">
            <a:extLst>
              <a:ext uri="{FF2B5EF4-FFF2-40B4-BE49-F238E27FC236}">
                <a16:creationId xmlns:a16="http://schemas.microsoft.com/office/drawing/2014/main" id="{B9EABA23-6912-9286-9D44-AD834612F9BC}"/>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BC8D684F-25A4-4733-F967-2A717DA14943}"/>
              </a:ext>
            </a:extLst>
          </p:cNvPr>
          <p:cNvSpPr>
            <a:spLocks noGrp="1"/>
          </p:cNvSpPr>
          <p:nvPr>
            <p:ph type="sldNum" sz="quarter" idx="12"/>
          </p:nvPr>
        </p:nvSpPr>
        <p:spPr/>
        <p:txBody>
          <a:bodyPr/>
          <a:lstStyle/>
          <a:p>
            <a:fld id="{141C5BE2-0393-1142-B57D-BA1CD5FE432D}" type="slidenum">
              <a:rPr lang="en-US" smtClean="0"/>
              <a:t>‹N›</a:t>
            </a:fld>
            <a:endParaRPr lang="en-US"/>
          </a:p>
        </p:txBody>
      </p:sp>
    </p:spTree>
    <p:extLst>
      <p:ext uri="{BB962C8B-B14F-4D97-AF65-F5344CB8AC3E}">
        <p14:creationId xmlns:p14="http://schemas.microsoft.com/office/powerpoint/2010/main" val="4006816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12734F8-CBD2-4EA5-EF7E-D17F775351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F8A515F1-7C56-BED3-621E-5EEC06B3C2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5C6B2940-F61E-11CA-9804-82BDD4A6F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C0C89-E104-8D48-BC77-F7EB8A233C65}" type="datetimeFigureOut">
              <a:rPr lang="en-US" smtClean="0"/>
              <a:t>6/21/22</a:t>
            </a:fld>
            <a:endParaRPr lang="en-US"/>
          </a:p>
        </p:txBody>
      </p:sp>
      <p:sp>
        <p:nvSpPr>
          <p:cNvPr id="5" name="Segnaposto piè di pagina 4">
            <a:extLst>
              <a:ext uri="{FF2B5EF4-FFF2-40B4-BE49-F238E27FC236}">
                <a16:creationId xmlns:a16="http://schemas.microsoft.com/office/drawing/2014/main" id="{332FC1BE-AE1E-02B2-8E0B-546731BB3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FCE1EA2E-339A-6ADB-F19F-8A47E02DC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C5BE2-0393-1142-B57D-BA1CD5FE432D}" type="slidenum">
              <a:rPr lang="en-US" smtClean="0"/>
              <a:t>‹N›</a:t>
            </a:fld>
            <a:endParaRPr lang="en-US"/>
          </a:p>
        </p:txBody>
      </p:sp>
    </p:spTree>
    <p:extLst>
      <p:ext uri="{BB962C8B-B14F-4D97-AF65-F5344CB8AC3E}">
        <p14:creationId xmlns:p14="http://schemas.microsoft.com/office/powerpoint/2010/main" val="3923974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36CA52-DFE9-CA2C-5850-5CBBE457A8E5}"/>
              </a:ext>
            </a:extLst>
          </p:cNvPr>
          <p:cNvSpPr>
            <a:spLocks noGrp="1"/>
          </p:cNvSpPr>
          <p:nvPr>
            <p:ph type="title"/>
          </p:nvPr>
        </p:nvSpPr>
        <p:spPr/>
        <p:txBody>
          <a:bodyPr/>
          <a:lstStyle/>
          <a:p>
            <a:r>
              <a:rPr lang="en-US" b="1" dirty="0">
                <a:solidFill>
                  <a:srgbClr val="0070C0"/>
                </a:solidFill>
              </a:rPr>
              <a:t>A superb biography…</a:t>
            </a:r>
            <a:endParaRPr lang="en-US" dirty="0"/>
          </a:p>
        </p:txBody>
      </p:sp>
      <p:sp>
        <p:nvSpPr>
          <p:cNvPr id="3" name="Segnaposto contenuto 2">
            <a:extLst>
              <a:ext uri="{FF2B5EF4-FFF2-40B4-BE49-F238E27FC236}">
                <a16:creationId xmlns:a16="http://schemas.microsoft.com/office/drawing/2014/main" id="{FD3F650A-74D4-64A3-BFAD-EB3D72E0A15D}"/>
              </a:ext>
            </a:extLst>
          </p:cNvPr>
          <p:cNvSpPr>
            <a:spLocks noGrp="1"/>
          </p:cNvSpPr>
          <p:nvPr>
            <p:ph sz="half" idx="1"/>
          </p:nvPr>
        </p:nvSpPr>
        <p:spPr>
          <a:xfrm>
            <a:off x="838200" y="1825625"/>
            <a:ext cx="5181600" cy="4667250"/>
          </a:xfrm>
        </p:spPr>
        <p:txBody>
          <a:bodyPr>
            <a:normAutofit lnSpcReduction="10000"/>
          </a:bodyPr>
          <a:lstStyle/>
          <a:p>
            <a:r>
              <a:rPr lang="en-US" dirty="0"/>
              <a:t>Search for  the man if you want to understand the economist</a:t>
            </a:r>
          </a:p>
          <a:p>
            <a:r>
              <a:rPr lang="en-US" dirty="0"/>
              <a:t>Comprehensive</a:t>
            </a:r>
          </a:p>
          <a:p>
            <a:r>
              <a:rPr lang="en-US" dirty="0"/>
              <a:t>Thoroughly researched (24 archives all over the world)</a:t>
            </a:r>
          </a:p>
          <a:p>
            <a:r>
              <a:rPr lang="en-US" dirty="0"/>
              <a:t>Oral history</a:t>
            </a:r>
          </a:p>
          <a:p>
            <a:r>
              <a:rPr lang="en-US" dirty="0"/>
              <a:t>Engaging, full of insightful details</a:t>
            </a:r>
          </a:p>
          <a:p>
            <a:r>
              <a:rPr lang="en-US" dirty="0"/>
              <a:t>Pleasantly written</a:t>
            </a:r>
          </a:p>
          <a:p>
            <a:pPr marL="0" indent="0">
              <a:buNone/>
            </a:pPr>
            <a:r>
              <a:rPr lang="en-US" dirty="0">
                <a:solidFill>
                  <a:srgbClr val="C00000"/>
                </a:solidFill>
              </a:rPr>
              <a:t>I shall only highlight</a:t>
            </a:r>
            <a:r>
              <a:rPr lang="en-US" i="1" dirty="0">
                <a:solidFill>
                  <a:srgbClr val="C00000"/>
                </a:solidFill>
              </a:rPr>
              <a:t> some </a:t>
            </a:r>
            <a:r>
              <a:rPr lang="en-US" dirty="0">
                <a:solidFill>
                  <a:srgbClr val="C00000"/>
                </a:solidFill>
              </a:rPr>
              <a:t>of the issues that interested me most</a:t>
            </a:r>
          </a:p>
        </p:txBody>
      </p:sp>
      <p:sp>
        <p:nvSpPr>
          <p:cNvPr id="4" name="Segnaposto contenuto 3">
            <a:extLst>
              <a:ext uri="{FF2B5EF4-FFF2-40B4-BE49-F238E27FC236}">
                <a16:creationId xmlns:a16="http://schemas.microsoft.com/office/drawing/2014/main" id="{454A7A2D-430E-F840-D190-0927A82359FB}"/>
              </a:ext>
            </a:extLst>
          </p:cNvPr>
          <p:cNvSpPr>
            <a:spLocks noGrp="1"/>
          </p:cNvSpPr>
          <p:nvPr>
            <p:ph sz="half" idx="2"/>
          </p:nvPr>
        </p:nvSpPr>
        <p:spPr>
          <a:xfrm>
            <a:off x="6172200" y="638629"/>
            <a:ext cx="5181600" cy="5538334"/>
          </a:xfrm>
        </p:spPr>
        <p:txBody>
          <a:bodyPr>
            <a:normAutofit lnSpcReduction="10000"/>
          </a:bodyPr>
          <a:lstStyle/>
          <a:p>
            <a:pPr marL="0" indent="0">
              <a:buNone/>
            </a:pPr>
            <a:endParaRPr lang="en-US" dirty="0"/>
          </a:p>
          <a:p>
            <a:endParaRPr lang="en-US" dirty="0"/>
          </a:p>
        </p:txBody>
      </p:sp>
      <p:pic>
        <p:nvPicPr>
          <p:cNvPr id="5" name="Immagine 4">
            <a:extLst>
              <a:ext uri="{FF2B5EF4-FFF2-40B4-BE49-F238E27FC236}">
                <a16:creationId xmlns:a16="http://schemas.microsoft.com/office/drawing/2014/main" id="{D7C0A983-099D-75E9-5FC4-BF7CF6918FE1}"/>
              </a:ext>
            </a:extLst>
          </p:cNvPr>
          <p:cNvPicPr>
            <a:picLocks noChangeAspect="1"/>
          </p:cNvPicPr>
          <p:nvPr/>
        </p:nvPicPr>
        <p:blipFill>
          <a:blip r:embed="rId2"/>
          <a:stretch>
            <a:fillRect/>
          </a:stretch>
        </p:blipFill>
        <p:spPr>
          <a:xfrm>
            <a:off x="7085561" y="1313234"/>
            <a:ext cx="2804767" cy="4275560"/>
          </a:xfrm>
          <a:prstGeom prst="rect">
            <a:avLst/>
          </a:prstGeom>
        </p:spPr>
      </p:pic>
    </p:spTree>
    <p:extLst>
      <p:ext uri="{BB962C8B-B14F-4D97-AF65-F5344CB8AC3E}">
        <p14:creationId xmlns:p14="http://schemas.microsoft.com/office/powerpoint/2010/main" val="4048554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E2A1B8-507F-BB96-CAD3-D140E3B18289}"/>
              </a:ext>
            </a:extLst>
          </p:cNvPr>
          <p:cNvSpPr>
            <a:spLocks noGrp="1"/>
          </p:cNvSpPr>
          <p:nvPr>
            <p:ph type="title"/>
          </p:nvPr>
        </p:nvSpPr>
        <p:spPr>
          <a:xfrm>
            <a:off x="831850" y="1709738"/>
            <a:ext cx="10515600" cy="1309233"/>
          </a:xfrm>
        </p:spPr>
        <p:txBody>
          <a:bodyPr/>
          <a:lstStyle/>
          <a:p>
            <a:pPr algn="ctr"/>
            <a:r>
              <a:rPr lang="en-US" b="1" dirty="0">
                <a:solidFill>
                  <a:srgbClr val="C00000"/>
                </a:solidFill>
              </a:rPr>
              <a:t>THANK YOU IVO (&amp; ILARIA</a:t>
            </a:r>
            <a:r>
              <a:rPr lang="en-US" dirty="0"/>
              <a:t>)</a:t>
            </a:r>
          </a:p>
        </p:txBody>
      </p:sp>
      <p:sp>
        <p:nvSpPr>
          <p:cNvPr id="3" name="Segnaposto testo 2">
            <a:extLst>
              <a:ext uri="{FF2B5EF4-FFF2-40B4-BE49-F238E27FC236}">
                <a16:creationId xmlns:a16="http://schemas.microsoft.com/office/drawing/2014/main" id="{0A0E327D-2AF5-CF0F-3A94-E684E037C572}"/>
              </a:ext>
            </a:extLst>
          </p:cNvPr>
          <p:cNvSpPr>
            <a:spLocks noGrp="1"/>
          </p:cNvSpPr>
          <p:nvPr>
            <p:ph type="body" idx="1"/>
          </p:nvPr>
        </p:nvSpPr>
        <p:spPr/>
        <p:txBody>
          <a:bodyPr>
            <a:normAutofit/>
          </a:bodyPr>
          <a:lstStyle/>
          <a:p>
            <a:pPr algn="ctr"/>
            <a:r>
              <a:rPr lang="en-US" sz="4400" b="1" dirty="0">
                <a:solidFill>
                  <a:srgbClr val="002060"/>
                </a:solidFill>
              </a:rPr>
              <a:t>I learned a lot and enjoyed even more in reading your work</a:t>
            </a:r>
          </a:p>
        </p:txBody>
      </p:sp>
    </p:spTree>
    <p:extLst>
      <p:ext uri="{BB962C8B-B14F-4D97-AF65-F5344CB8AC3E}">
        <p14:creationId xmlns:p14="http://schemas.microsoft.com/office/powerpoint/2010/main" val="242225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55647E-01D6-3ED8-BC61-FC44DF494BFF}"/>
              </a:ext>
            </a:extLst>
          </p:cNvPr>
          <p:cNvSpPr>
            <a:spLocks noGrp="1"/>
          </p:cNvSpPr>
          <p:nvPr>
            <p:ph type="title"/>
          </p:nvPr>
        </p:nvSpPr>
        <p:spPr/>
        <p:txBody>
          <a:bodyPr/>
          <a:lstStyle/>
          <a:p>
            <a:r>
              <a:rPr lang="en-US" dirty="0"/>
              <a:t>… </a:t>
            </a:r>
            <a:r>
              <a:rPr lang="en-US" b="1" dirty="0">
                <a:solidFill>
                  <a:srgbClr val="0070C0"/>
                </a:solidFill>
              </a:rPr>
              <a:t>of an extraordinary person (and economist)</a:t>
            </a:r>
          </a:p>
        </p:txBody>
      </p:sp>
      <p:sp>
        <p:nvSpPr>
          <p:cNvPr id="3" name="Segnaposto contenuto 2">
            <a:extLst>
              <a:ext uri="{FF2B5EF4-FFF2-40B4-BE49-F238E27FC236}">
                <a16:creationId xmlns:a16="http://schemas.microsoft.com/office/drawing/2014/main" id="{7ECABB0F-66B3-DFEF-72EC-733A1447B76F}"/>
              </a:ext>
            </a:extLst>
          </p:cNvPr>
          <p:cNvSpPr>
            <a:spLocks noGrp="1"/>
          </p:cNvSpPr>
          <p:nvPr>
            <p:ph idx="1"/>
          </p:nvPr>
        </p:nvSpPr>
        <p:spPr/>
        <p:txBody>
          <a:bodyPr/>
          <a:lstStyle/>
          <a:p>
            <a:pPr marL="0" indent="0">
              <a:buNone/>
            </a:pPr>
            <a:r>
              <a:rPr lang="en-US" dirty="0"/>
              <a:t>«</a:t>
            </a:r>
            <a:r>
              <a:rPr lang="en-US" i="1" dirty="0"/>
              <a:t>I prefer to be wrong nine times out of ten, if I can contribute once in ten times to divert us from catastrophe, and help build a better future</a:t>
            </a:r>
            <a:r>
              <a:rPr lang="en-US" dirty="0"/>
              <a:t>» </a:t>
            </a:r>
          </a:p>
          <a:p>
            <a:pPr marL="0" indent="0">
              <a:buNone/>
            </a:pPr>
            <a:endParaRPr lang="en-US" dirty="0"/>
          </a:p>
          <a:p>
            <a:r>
              <a:rPr lang="en-US" dirty="0"/>
              <a:t>The son of a butcher, first to go to high school in the family, Harvard PhD..</a:t>
            </a:r>
            <a:r>
              <a:rPr lang="en-US" dirty="0">
                <a:effectLst/>
              </a:rPr>
              <a:t>  Baron of the Kingdom of Belgium</a:t>
            </a:r>
          </a:p>
          <a:p>
            <a:r>
              <a:rPr lang="en-US" dirty="0"/>
              <a:t>Best known as forecaster of the end of Bretton Woods, but..</a:t>
            </a:r>
          </a:p>
          <a:p>
            <a:r>
              <a:rPr lang="en-US" dirty="0"/>
              <a:t>Builder of South American central banks</a:t>
            </a:r>
          </a:p>
          <a:p>
            <a:r>
              <a:rPr lang="en-US" dirty="0"/>
              <a:t>Among the early architects of a United Europe</a:t>
            </a:r>
          </a:p>
          <a:p>
            <a:r>
              <a:rPr lang="en-US" dirty="0"/>
              <a:t>Always a policy-oriented economist</a:t>
            </a:r>
          </a:p>
          <a:p>
            <a:endParaRPr lang="en-US" dirty="0"/>
          </a:p>
        </p:txBody>
      </p:sp>
    </p:spTree>
    <p:extLst>
      <p:ext uri="{BB962C8B-B14F-4D97-AF65-F5344CB8AC3E}">
        <p14:creationId xmlns:p14="http://schemas.microsoft.com/office/powerpoint/2010/main" val="1397245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E59DFD-DC0A-686F-AA77-1F029C6A9A4D}"/>
              </a:ext>
            </a:extLst>
          </p:cNvPr>
          <p:cNvSpPr>
            <a:spLocks noGrp="1"/>
          </p:cNvSpPr>
          <p:nvPr>
            <p:ph type="title"/>
          </p:nvPr>
        </p:nvSpPr>
        <p:spPr/>
        <p:txBody>
          <a:bodyPr/>
          <a:lstStyle/>
          <a:p>
            <a:r>
              <a:rPr lang="en-US" b="1" dirty="0">
                <a:solidFill>
                  <a:srgbClr val="0070C0"/>
                </a:solidFill>
              </a:rPr>
              <a:t>Parterre de </a:t>
            </a:r>
            <a:r>
              <a:rPr lang="en-US" b="1" dirty="0" err="1">
                <a:solidFill>
                  <a:srgbClr val="0070C0"/>
                </a:solidFill>
              </a:rPr>
              <a:t>rois</a:t>
            </a:r>
            <a:endParaRPr lang="en-US" b="1" dirty="0">
              <a:solidFill>
                <a:srgbClr val="0070C0"/>
              </a:solidFill>
            </a:endParaRPr>
          </a:p>
        </p:txBody>
      </p:sp>
      <p:pic>
        <p:nvPicPr>
          <p:cNvPr id="4" name="Segnaposto contenuto 3">
            <a:extLst>
              <a:ext uri="{FF2B5EF4-FFF2-40B4-BE49-F238E27FC236}">
                <a16:creationId xmlns:a16="http://schemas.microsoft.com/office/drawing/2014/main" id="{DF4AF7D9-B4DB-5172-6314-3198385D0729}"/>
              </a:ext>
            </a:extLst>
          </p:cNvPr>
          <p:cNvPicPr>
            <a:picLocks noGrp="1" noChangeAspect="1"/>
          </p:cNvPicPr>
          <p:nvPr>
            <p:ph sz="half" idx="1"/>
          </p:nvPr>
        </p:nvPicPr>
        <p:blipFill>
          <a:blip r:embed="rId2"/>
          <a:stretch>
            <a:fillRect/>
          </a:stretch>
        </p:blipFill>
        <p:spPr>
          <a:xfrm>
            <a:off x="2264228" y="1535972"/>
            <a:ext cx="1612117" cy="2160569"/>
          </a:xfrm>
        </p:spPr>
      </p:pic>
      <p:sp>
        <p:nvSpPr>
          <p:cNvPr id="6" name="Segnaposto contenuto 5">
            <a:extLst>
              <a:ext uri="{FF2B5EF4-FFF2-40B4-BE49-F238E27FC236}">
                <a16:creationId xmlns:a16="http://schemas.microsoft.com/office/drawing/2014/main" id="{3AA324AE-4728-78C8-2869-B30AF118DB63}"/>
              </a:ext>
            </a:extLst>
          </p:cNvPr>
          <p:cNvSpPr>
            <a:spLocks noGrp="1"/>
          </p:cNvSpPr>
          <p:nvPr>
            <p:ph sz="half" idx="2"/>
          </p:nvPr>
        </p:nvSpPr>
        <p:spPr>
          <a:xfrm>
            <a:off x="5910947" y="712561"/>
            <a:ext cx="5181600" cy="5780314"/>
          </a:xfrm>
        </p:spPr>
        <p:txBody>
          <a:bodyPr>
            <a:normAutofit lnSpcReduction="10000"/>
          </a:bodyPr>
          <a:lstStyle/>
          <a:p>
            <a:r>
              <a:rPr lang="en-US" dirty="0"/>
              <a:t>Alexander Gerschenkron</a:t>
            </a:r>
          </a:p>
          <a:p>
            <a:r>
              <a:rPr lang="en-US" dirty="0"/>
              <a:t>Albert </a:t>
            </a:r>
            <a:r>
              <a:rPr lang="en-US" dirty="0" err="1"/>
              <a:t>Hirshmann</a:t>
            </a:r>
            <a:endParaRPr lang="en-US" dirty="0"/>
          </a:p>
          <a:p>
            <a:r>
              <a:rPr lang="en-US" dirty="0"/>
              <a:t>Lloyd Metzler</a:t>
            </a:r>
          </a:p>
          <a:p>
            <a:r>
              <a:rPr lang="en-US" dirty="0"/>
              <a:t>Randy Hinshaw</a:t>
            </a:r>
          </a:p>
          <a:p>
            <a:r>
              <a:rPr lang="en-US" dirty="0"/>
              <a:t>Frank </a:t>
            </a:r>
            <a:r>
              <a:rPr lang="en-US" dirty="0" err="1"/>
              <a:t>Tamagna</a:t>
            </a:r>
            <a:endParaRPr lang="en-US" dirty="0"/>
          </a:p>
          <a:p>
            <a:endParaRPr lang="en-US" dirty="0"/>
          </a:p>
          <a:p>
            <a:endParaRPr lang="en-US" dirty="0"/>
          </a:p>
          <a:p>
            <a:pPr marL="0" indent="0">
              <a:buNone/>
            </a:pPr>
            <a:r>
              <a:rPr lang="en-US" dirty="0"/>
              <a:t>Tobin, Viner,  Samuelson, </a:t>
            </a:r>
            <a:r>
              <a:rPr lang="en-US" dirty="0" err="1"/>
              <a:t>Prebish</a:t>
            </a:r>
            <a:r>
              <a:rPr lang="en-US" dirty="0"/>
              <a:t>,</a:t>
            </a:r>
          </a:p>
          <a:p>
            <a:pPr marL="0" indent="0">
              <a:buNone/>
            </a:pPr>
            <a:r>
              <a:rPr lang="en-US" dirty="0" err="1"/>
              <a:t>Baffi</a:t>
            </a:r>
            <a:r>
              <a:rPr lang="en-US" dirty="0"/>
              <a:t>, Carli, </a:t>
            </a:r>
            <a:r>
              <a:rPr lang="en-US" dirty="0" err="1"/>
              <a:t>Caffè</a:t>
            </a:r>
            <a:r>
              <a:rPr lang="en-US" dirty="0"/>
              <a:t>..</a:t>
            </a:r>
          </a:p>
          <a:p>
            <a:pPr marL="0" indent="0">
              <a:buNone/>
            </a:pPr>
            <a:endParaRPr lang="en-US" dirty="0"/>
          </a:p>
          <a:p>
            <a:pPr marL="0" indent="0">
              <a:buNone/>
            </a:pPr>
            <a:r>
              <a:rPr lang="en-US" dirty="0"/>
              <a:t>I don’t find </a:t>
            </a:r>
            <a:r>
              <a:rPr lang="en-US" dirty="0" err="1"/>
              <a:t>Kindleberger</a:t>
            </a:r>
            <a:r>
              <a:rPr lang="en-US" dirty="0"/>
              <a:t>  but he was of the same </a:t>
            </a:r>
            <a:r>
              <a:rPr lang="en-US" dirty="0" err="1"/>
              <a:t>mould</a:t>
            </a:r>
            <a:endParaRPr lang="en-US" dirty="0"/>
          </a:p>
          <a:p>
            <a:endParaRPr lang="en-US" dirty="0"/>
          </a:p>
          <a:p>
            <a:endParaRPr lang="en-US" dirty="0"/>
          </a:p>
          <a:p>
            <a:endParaRPr lang="en-US" dirty="0"/>
          </a:p>
        </p:txBody>
      </p:sp>
      <p:pic>
        <p:nvPicPr>
          <p:cNvPr id="5" name="Immagine 4">
            <a:extLst>
              <a:ext uri="{FF2B5EF4-FFF2-40B4-BE49-F238E27FC236}">
                <a16:creationId xmlns:a16="http://schemas.microsoft.com/office/drawing/2014/main" id="{BE684C64-293F-D1C3-B705-BA57782ED772}"/>
              </a:ext>
            </a:extLst>
          </p:cNvPr>
          <p:cNvPicPr>
            <a:picLocks noChangeAspect="1"/>
          </p:cNvPicPr>
          <p:nvPr/>
        </p:nvPicPr>
        <p:blipFill>
          <a:blip r:embed="rId3"/>
          <a:stretch>
            <a:fillRect/>
          </a:stretch>
        </p:blipFill>
        <p:spPr>
          <a:xfrm>
            <a:off x="388258" y="1556538"/>
            <a:ext cx="1684690" cy="2108952"/>
          </a:xfrm>
          <a:prstGeom prst="rect">
            <a:avLst/>
          </a:prstGeom>
        </p:spPr>
      </p:pic>
      <p:pic>
        <p:nvPicPr>
          <p:cNvPr id="7" name="Immagine 6">
            <a:extLst>
              <a:ext uri="{FF2B5EF4-FFF2-40B4-BE49-F238E27FC236}">
                <a16:creationId xmlns:a16="http://schemas.microsoft.com/office/drawing/2014/main" id="{D4701583-3CF8-F3A7-B484-EBFD91DCE0AD}"/>
              </a:ext>
            </a:extLst>
          </p:cNvPr>
          <p:cNvPicPr>
            <a:picLocks noChangeAspect="1"/>
          </p:cNvPicPr>
          <p:nvPr/>
        </p:nvPicPr>
        <p:blipFill>
          <a:blip r:embed="rId4"/>
          <a:stretch>
            <a:fillRect/>
          </a:stretch>
        </p:blipFill>
        <p:spPr>
          <a:xfrm>
            <a:off x="97754" y="3875314"/>
            <a:ext cx="1750999" cy="2492948"/>
          </a:xfrm>
          <a:prstGeom prst="rect">
            <a:avLst/>
          </a:prstGeom>
        </p:spPr>
      </p:pic>
      <p:pic>
        <p:nvPicPr>
          <p:cNvPr id="8" name="Immagine 7">
            <a:extLst>
              <a:ext uri="{FF2B5EF4-FFF2-40B4-BE49-F238E27FC236}">
                <a16:creationId xmlns:a16="http://schemas.microsoft.com/office/drawing/2014/main" id="{F3E53F15-3AF2-B86A-6D29-B96FFA92A76A}"/>
              </a:ext>
            </a:extLst>
          </p:cNvPr>
          <p:cNvPicPr>
            <a:picLocks noChangeAspect="1"/>
          </p:cNvPicPr>
          <p:nvPr/>
        </p:nvPicPr>
        <p:blipFill>
          <a:blip r:embed="rId5"/>
          <a:stretch>
            <a:fillRect/>
          </a:stretch>
        </p:blipFill>
        <p:spPr>
          <a:xfrm>
            <a:off x="2264228" y="3665490"/>
            <a:ext cx="1843322" cy="2764983"/>
          </a:xfrm>
          <a:prstGeom prst="rect">
            <a:avLst/>
          </a:prstGeom>
        </p:spPr>
      </p:pic>
    </p:spTree>
    <p:extLst>
      <p:ext uri="{BB962C8B-B14F-4D97-AF65-F5344CB8AC3E}">
        <p14:creationId xmlns:p14="http://schemas.microsoft.com/office/powerpoint/2010/main" val="319160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6A46A7-BCE6-68EB-B890-65E8DBAEC486}"/>
              </a:ext>
            </a:extLst>
          </p:cNvPr>
          <p:cNvSpPr>
            <a:spLocks noGrp="1"/>
          </p:cNvSpPr>
          <p:nvPr>
            <p:ph type="title"/>
          </p:nvPr>
        </p:nvSpPr>
        <p:spPr/>
        <p:txBody>
          <a:bodyPr/>
          <a:lstStyle/>
          <a:p>
            <a:r>
              <a:rPr lang="en-US" b="1" dirty="0">
                <a:solidFill>
                  <a:srgbClr val="0070C0"/>
                </a:solidFill>
              </a:rPr>
              <a:t>Young postwar architects: what did they have in common?</a:t>
            </a:r>
          </a:p>
        </p:txBody>
      </p:sp>
      <p:sp>
        <p:nvSpPr>
          <p:cNvPr id="3" name="Segnaposto contenuto 2">
            <a:extLst>
              <a:ext uri="{FF2B5EF4-FFF2-40B4-BE49-F238E27FC236}">
                <a16:creationId xmlns:a16="http://schemas.microsoft.com/office/drawing/2014/main" id="{24191FFC-61BD-7B5A-17EB-317A1B134867}"/>
              </a:ext>
            </a:extLst>
          </p:cNvPr>
          <p:cNvSpPr>
            <a:spLocks noGrp="1"/>
          </p:cNvSpPr>
          <p:nvPr>
            <p:ph idx="1"/>
          </p:nvPr>
        </p:nvSpPr>
        <p:spPr/>
        <p:txBody>
          <a:bodyPr>
            <a:normAutofit fontScale="70000" lnSpcReduction="20000"/>
          </a:bodyPr>
          <a:lstStyle/>
          <a:p>
            <a:r>
              <a:rPr lang="en-US" sz="3600" dirty="0"/>
              <a:t>Young adults in the 1930s and WWII, “lessons” brought home (for Triffin they included the 1935 devaluation of the Belgian Franc)</a:t>
            </a:r>
          </a:p>
          <a:p>
            <a:pPr marL="0" indent="0">
              <a:buNone/>
            </a:pPr>
            <a:endParaRPr lang="en-US" sz="3600" dirty="0"/>
          </a:p>
          <a:p>
            <a:r>
              <a:rPr lang="en-US" sz="3600" dirty="0"/>
              <a:t>Pragmatic (skeptical of gold standard, automatic adjustments, and  unconstrained capital movements)</a:t>
            </a:r>
          </a:p>
          <a:p>
            <a:pPr marL="0" indent="0">
              <a:buNone/>
            </a:pPr>
            <a:endParaRPr lang="en-US" sz="3600" dirty="0"/>
          </a:p>
          <a:p>
            <a:r>
              <a:rPr lang="it-IT" sz="4000" dirty="0"/>
              <a:t>«I do </a:t>
            </a:r>
            <a:r>
              <a:rPr lang="it-IT" sz="4000" dirty="0" err="1"/>
              <a:t>not</a:t>
            </a:r>
            <a:r>
              <a:rPr lang="it-IT" sz="4000" dirty="0"/>
              <a:t> </a:t>
            </a:r>
            <a:r>
              <a:rPr lang="it-IT" sz="4000" dirty="0" err="1"/>
              <a:t>defend</a:t>
            </a:r>
            <a:r>
              <a:rPr lang="it-IT" sz="4000" dirty="0"/>
              <a:t>, </a:t>
            </a:r>
            <a:r>
              <a:rPr lang="it-IT" sz="4000" dirty="0" err="1"/>
              <a:t>any</a:t>
            </a:r>
            <a:r>
              <a:rPr lang="it-IT" sz="4000" dirty="0"/>
              <a:t> more </a:t>
            </a:r>
            <a:r>
              <a:rPr lang="it-IT" sz="4000" dirty="0" err="1"/>
              <a:t>than</a:t>
            </a:r>
            <a:r>
              <a:rPr lang="it-IT" sz="4000" dirty="0"/>
              <a:t> I </a:t>
            </a:r>
            <a:r>
              <a:rPr lang="it-IT" sz="4000" dirty="0" err="1"/>
              <a:t>reject</a:t>
            </a:r>
            <a:r>
              <a:rPr lang="it-IT" sz="4000" dirty="0"/>
              <a:t>, </a:t>
            </a:r>
            <a:r>
              <a:rPr lang="it-IT" sz="4000" dirty="0" err="1"/>
              <a:t>all</a:t>
            </a:r>
            <a:r>
              <a:rPr lang="it-IT" sz="4000" dirty="0"/>
              <a:t> controls </a:t>
            </a:r>
            <a:r>
              <a:rPr lang="it-IT" sz="4000" i="1" dirty="0"/>
              <a:t>in globo» </a:t>
            </a:r>
            <a:r>
              <a:rPr lang="it-IT" sz="4000" dirty="0"/>
              <a:t>(</a:t>
            </a:r>
            <a:r>
              <a:rPr lang="it-IT" sz="4000" dirty="0" err="1"/>
              <a:t>Triffin</a:t>
            </a:r>
            <a:r>
              <a:rPr lang="it-IT" sz="4000" dirty="0"/>
              <a:t>)</a:t>
            </a:r>
            <a:r>
              <a:rPr lang="it-IT" dirty="0"/>
              <a:t> </a:t>
            </a:r>
            <a:endParaRPr lang="it-IT" sz="3600" dirty="0"/>
          </a:p>
          <a:p>
            <a:pPr marL="0" indent="0">
              <a:buNone/>
            </a:pPr>
            <a:endParaRPr lang="en-US" sz="3600" dirty="0"/>
          </a:p>
          <a:p>
            <a:r>
              <a:rPr lang="en-US" sz="3600" dirty="0"/>
              <a:t>The (economics profession) as a mission, political and ethical </a:t>
            </a:r>
          </a:p>
          <a:p>
            <a:pPr marL="0" indent="0">
              <a:buNone/>
            </a:pPr>
            <a:endParaRPr lang="en-US" sz="3600" dirty="0"/>
          </a:p>
          <a:p>
            <a:r>
              <a:rPr lang="en-US" sz="3600" dirty="0"/>
              <a:t>Citizens of the world with solid roots in their countries of origin</a:t>
            </a:r>
          </a:p>
          <a:p>
            <a:endParaRPr lang="en-US" dirty="0"/>
          </a:p>
        </p:txBody>
      </p:sp>
    </p:spTree>
    <p:extLst>
      <p:ext uri="{BB962C8B-B14F-4D97-AF65-F5344CB8AC3E}">
        <p14:creationId xmlns:p14="http://schemas.microsoft.com/office/powerpoint/2010/main" val="173871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23FC14-EA77-B955-5701-43E99E237D1E}"/>
              </a:ext>
            </a:extLst>
          </p:cNvPr>
          <p:cNvSpPr>
            <a:spLocks noGrp="1"/>
          </p:cNvSpPr>
          <p:nvPr>
            <p:ph type="title"/>
          </p:nvPr>
        </p:nvSpPr>
        <p:spPr/>
        <p:txBody>
          <a:bodyPr/>
          <a:lstStyle/>
          <a:p>
            <a:r>
              <a:rPr lang="en-US" b="1" dirty="0">
                <a:solidFill>
                  <a:srgbClr val="0070C0"/>
                </a:solidFill>
              </a:rPr>
              <a:t>Triffin on central banks</a:t>
            </a:r>
          </a:p>
        </p:txBody>
      </p:sp>
      <p:sp>
        <p:nvSpPr>
          <p:cNvPr id="3" name="Segnaposto contenuto 2">
            <a:extLst>
              <a:ext uri="{FF2B5EF4-FFF2-40B4-BE49-F238E27FC236}">
                <a16:creationId xmlns:a16="http://schemas.microsoft.com/office/drawing/2014/main" id="{5BEE6772-3BAA-8FE7-5D82-2108176F4331}"/>
              </a:ext>
            </a:extLst>
          </p:cNvPr>
          <p:cNvSpPr>
            <a:spLocks noGrp="1"/>
          </p:cNvSpPr>
          <p:nvPr>
            <p:ph idx="1"/>
          </p:nvPr>
        </p:nvSpPr>
        <p:spPr/>
        <p:txBody>
          <a:bodyPr/>
          <a:lstStyle/>
          <a:p>
            <a:r>
              <a:rPr lang="en-US" dirty="0"/>
              <a:t>No single blue print: various types of central banks reflect the history, institutions and level of economic development of each individual countries</a:t>
            </a:r>
          </a:p>
          <a:p>
            <a:r>
              <a:rPr lang="en-US" dirty="0"/>
              <a:t>Bank of England an exception rather than </a:t>
            </a:r>
            <a:r>
              <a:rPr lang="en-US" i="1" dirty="0"/>
              <a:t>the</a:t>
            </a:r>
            <a:r>
              <a:rPr lang="en-US" dirty="0"/>
              <a:t> model</a:t>
            </a:r>
          </a:p>
          <a:p>
            <a:r>
              <a:rPr lang="en-US" dirty="0"/>
              <a:t>Three types of CBs: a) discount banks, b) all purpose CBs, c) Modern CBs (up to date techniques on money management including open mkt operations, supervision of banking system, control on capital movements and exchange rates)</a:t>
            </a:r>
          </a:p>
          <a:p>
            <a:r>
              <a:rPr lang="en-US" dirty="0"/>
              <a:t>Skeptical of central bank independence</a:t>
            </a:r>
          </a:p>
        </p:txBody>
      </p:sp>
    </p:spTree>
    <p:extLst>
      <p:ext uri="{BB962C8B-B14F-4D97-AF65-F5344CB8AC3E}">
        <p14:creationId xmlns:p14="http://schemas.microsoft.com/office/powerpoint/2010/main" val="123734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48055A-AF34-70FA-8A34-08AE49D9D186}"/>
              </a:ext>
            </a:extLst>
          </p:cNvPr>
          <p:cNvSpPr>
            <a:spLocks noGrp="1"/>
          </p:cNvSpPr>
          <p:nvPr>
            <p:ph type="title"/>
          </p:nvPr>
        </p:nvSpPr>
        <p:spPr/>
        <p:txBody>
          <a:bodyPr/>
          <a:lstStyle/>
          <a:p>
            <a:r>
              <a:rPr lang="en-US" b="1" dirty="0">
                <a:solidFill>
                  <a:srgbClr val="0070C0"/>
                </a:solidFill>
              </a:rPr>
              <a:t>Architect of Europe</a:t>
            </a:r>
          </a:p>
        </p:txBody>
      </p:sp>
      <p:sp>
        <p:nvSpPr>
          <p:cNvPr id="3" name="Segnaposto contenuto 2">
            <a:extLst>
              <a:ext uri="{FF2B5EF4-FFF2-40B4-BE49-F238E27FC236}">
                <a16:creationId xmlns:a16="http://schemas.microsoft.com/office/drawing/2014/main" id="{3584844B-DCEA-0339-B891-4B02A93BCF99}"/>
              </a:ext>
            </a:extLst>
          </p:cNvPr>
          <p:cNvSpPr>
            <a:spLocks noGrp="1"/>
          </p:cNvSpPr>
          <p:nvPr>
            <p:ph idx="1"/>
          </p:nvPr>
        </p:nvSpPr>
        <p:spPr/>
        <p:txBody>
          <a:bodyPr/>
          <a:lstStyle/>
          <a:p>
            <a:r>
              <a:rPr lang="en-US" dirty="0"/>
              <a:t>Involved in the creation of the European Payments Union (EPU). Now an almost forgotten institution, crucial for the subsequent drive towards the EEC.</a:t>
            </a:r>
          </a:p>
          <a:p>
            <a:r>
              <a:rPr lang="en-US" dirty="0"/>
              <a:t>Advocate of a European single currency</a:t>
            </a:r>
          </a:p>
          <a:p>
            <a:r>
              <a:rPr lang="en-US" dirty="0"/>
              <a:t>Aware of the different traditions and development levels of Western </a:t>
            </a:r>
            <a:r>
              <a:rPr lang="en-US"/>
              <a:t>European countries.</a:t>
            </a:r>
            <a:endParaRPr lang="en-US" dirty="0"/>
          </a:p>
        </p:txBody>
      </p:sp>
    </p:spTree>
    <p:extLst>
      <p:ext uri="{BB962C8B-B14F-4D97-AF65-F5344CB8AC3E}">
        <p14:creationId xmlns:p14="http://schemas.microsoft.com/office/powerpoint/2010/main" val="156436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047722-AA7C-8651-58FC-1148A23170E2}"/>
              </a:ext>
            </a:extLst>
          </p:cNvPr>
          <p:cNvSpPr>
            <a:spLocks noGrp="1"/>
          </p:cNvSpPr>
          <p:nvPr>
            <p:ph type="title"/>
          </p:nvPr>
        </p:nvSpPr>
        <p:spPr/>
        <p:txBody>
          <a:bodyPr/>
          <a:lstStyle/>
          <a:p>
            <a:r>
              <a:rPr lang="en-US" b="1" dirty="0">
                <a:solidFill>
                  <a:srgbClr val="0070C0"/>
                </a:solidFill>
              </a:rPr>
              <a:t>Triffin on the International Monetary Architecture (ahead of his time?)</a:t>
            </a:r>
          </a:p>
        </p:txBody>
      </p:sp>
      <p:sp>
        <p:nvSpPr>
          <p:cNvPr id="3" name="Segnaposto contenuto 2">
            <a:extLst>
              <a:ext uri="{FF2B5EF4-FFF2-40B4-BE49-F238E27FC236}">
                <a16:creationId xmlns:a16="http://schemas.microsoft.com/office/drawing/2014/main" id="{5F4629EB-DD2F-3FFC-CB83-CEF4E7DC3D31}"/>
              </a:ext>
            </a:extLst>
          </p:cNvPr>
          <p:cNvSpPr>
            <a:spLocks noGrp="1"/>
          </p:cNvSpPr>
          <p:nvPr>
            <p:ph idx="1"/>
          </p:nvPr>
        </p:nvSpPr>
        <p:spPr/>
        <p:txBody>
          <a:bodyPr/>
          <a:lstStyle/>
          <a:p>
            <a:r>
              <a:rPr lang="en-US" dirty="0"/>
              <a:t>At the core of his preoccupations was the liquidity position of the international monetary system</a:t>
            </a:r>
            <a:r>
              <a:rPr lang="it-IT" dirty="0">
                <a:effectLst/>
              </a:rPr>
              <a:t> </a:t>
            </a:r>
          </a:p>
          <a:p>
            <a:r>
              <a:rPr lang="it-IT" dirty="0" err="1"/>
              <a:t>Displacement</a:t>
            </a:r>
            <a:r>
              <a:rPr lang="it-IT" dirty="0"/>
              <a:t> of commodity money by </a:t>
            </a:r>
            <a:r>
              <a:rPr lang="it-IT" dirty="0" err="1"/>
              <a:t>fiduciary</a:t>
            </a:r>
            <a:r>
              <a:rPr lang="it-IT" dirty="0"/>
              <a:t> money </a:t>
            </a:r>
            <a:r>
              <a:rPr lang="en-US" dirty="0"/>
              <a:t>will be duplicated in the international field by a similar displacement of gold reserves by fiduciary reserves</a:t>
            </a:r>
            <a:r>
              <a:rPr lang="it-IT" dirty="0">
                <a:effectLst/>
              </a:rPr>
              <a:t> b</a:t>
            </a:r>
            <a:r>
              <a:rPr lang="it-IT" dirty="0"/>
              <a:t>y money. </a:t>
            </a:r>
          </a:p>
          <a:p>
            <a:r>
              <a:rPr lang="en-US" dirty="0"/>
              <a:t>“internationalization” of the foreign exchange component of the world's international reserves.</a:t>
            </a:r>
            <a:r>
              <a:rPr lang="it-IT" dirty="0">
                <a:effectLst/>
              </a:rPr>
              <a:t> </a:t>
            </a:r>
            <a:endParaRPr lang="en-US" dirty="0"/>
          </a:p>
        </p:txBody>
      </p:sp>
    </p:spTree>
    <p:extLst>
      <p:ext uri="{BB962C8B-B14F-4D97-AF65-F5344CB8AC3E}">
        <p14:creationId xmlns:p14="http://schemas.microsoft.com/office/powerpoint/2010/main" val="384466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9559EF-FF97-40C9-53D3-333985E25851}"/>
              </a:ext>
            </a:extLst>
          </p:cNvPr>
          <p:cNvSpPr>
            <a:spLocks noGrp="1"/>
          </p:cNvSpPr>
          <p:nvPr>
            <p:ph type="title"/>
          </p:nvPr>
        </p:nvSpPr>
        <p:spPr/>
        <p:txBody>
          <a:bodyPr/>
          <a:lstStyle/>
          <a:p>
            <a:r>
              <a:rPr lang="en-US" dirty="0">
                <a:solidFill>
                  <a:srgbClr val="0070C0"/>
                </a:solidFill>
              </a:rPr>
              <a:t>Question for Ivo:</a:t>
            </a:r>
            <a:br>
              <a:rPr lang="en-US" dirty="0">
                <a:solidFill>
                  <a:srgbClr val="0070C0"/>
                </a:solidFill>
              </a:rPr>
            </a:br>
            <a:r>
              <a:rPr lang="en-US" dirty="0">
                <a:solidFill>
                  <a:srgbClr val="0070C0"/>
                </a:solidFill>
              </a:rPr>
              <a:t>Triffin, BW and the ”Consensual hegemony”</a:t>
            </a:r>
          </a:p>
        </p:txBody>
      </p:sp>
      <p:sp>
        <p:nvSpPr>
          <p:cNvPr id="3" name="Segnaposto contenuto 2">
            <a:extLst>
              <a:ext uri="{FF2B5EF4-FFF2-40B4-BE49-F238E27FC236}">
                <a16:creationId xmlns:a16="http://schemas.microsoft.com/office/drawing/2014/main" id="{27515768-95C3-33F0-B7EF-3A404225D822}"/>
              </a:ext>
            </a:extLst>
          </p:cNvPr>
          <p:cNvSpPr>
            <a:spLocks noGrp="1"/>
          </p:cNvSpPr>
          <p:nvPr>
            <p:ph idx="1"/>
          </p:nvPr>
        </p:nvSpPr>
        <p:spPr>
          <a:xfrm>
            <a:off x="838200" y="1825624"/>
            <a:ext cx="10515600" cy="4894489"/>
          </a:xfrm>
        </p:spPr>
        <p:txBody>
          <a:bodyPr>
            <a:normAutofit lnSpcReduction="10000"/>
          </a:bodyPr>
          <a:lstStyle/>
          <a:p>
            <a:r>
              <a:rPr lang="en-US" dirty="0"/>
              <a:t>Charles Mayer explained the sustainability of the BW system by coining the (</a:t>
            </a:r>
            <a:r>
              <a:rPr lang="en-US" dirty="0" err="1"/>
              <a:t>oxymoric</a:t>
            </a:r>
            <a:r>
              <a:rPr lang="en-US" dirty="0"/>
              <a:t>?) idea of “</a:t>
            </a:r>
            <a:r>
              <a:rPr lang="en-US" dirty="0">
                <a:solidFill>
                  <a:srgbClr val="C00000"/>
                </a:solidFill>
              </a:rPr>
              <a:t>Consensual  hegemony</a:t>
            </a:r>
            <a:r>
              <a:rPr lang="en-US" dirty="0"/>
              <a:t>”. The system lasted as long as both Europe (+ Japan) and the US found it  advantageous to accept its costs (Exorbitant privilege and domestic policy constrains by the US),</a:t>
            </a:r>
          </a:p>
          <a:p>
            <a:r>
              <a:rPr lang="en-US" dirty="0"/>
              <a:t>As long as both sides accepted to play by the implicit rules of consensual hegemony, the system could go on indefinitely. </a:t>
            </a:r>
            <a:r>
              <a:rPr lang="en-US" dirty="0">
                <a:solidFill>
                  <a:srgbClr val="C00000"/>
                </a:solidFill>
              </a:rPr>
              <a:t>Its roots rested on political rather than economic factors</a:t>
            </a:r>
            <a:r>
              <a:rPr lang="en-US" dirty="0"/>
              <a:t>.</a:t>
            </a:r>
          </a:p>
          <a:p>
            <a:r>
              <a:rPr lang="en-US" dirty="0"/>
              <a:t>T. was surprised that BW lasted longer than he had anticipated, he was culturally savvy enough to appreciate the political implications of BW. Did he understand the reasons for the long life of BW and for its demise (including the Vietnam War he was so much against to)? </a:t>
            </a:r>
          </a:p>
        </p:txBody>
      </p:sp>
    </p:spTree>
    <p:extLst>
      <p:ext uri="{BB962C8B-B14F-4D97-AF65-F5344CB8AC3E}">
        <p14:creationId xmlns:p14="http://schemas.microsoft.com/office/powerpoint/2010/main" val="2033122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7E272-52F0-B688-9B63-B2505CD6E422}"/>
              </a:ext>
            </a:extLst>
          </p:cNvPr>
          <p:cNvSpPr>
            <a:spLocks noGrp="1"/>
          </p:cNvSpPr>
          <p:nvPr>
            <p:ph type="title"/>
          </p:nvPr>
        </p:nvSpPr>
        <p:spPr/>
        <p:txBody>
          <a:bodyPr/>
          <a:lstStyle/>
          <a:p>
            <a:endParaRPr lang="en-US"/>
          </a:p>
        </p:txBody>
      </p:sp>
      <p:pic>
        <p:nvPicPr>
          <p:cNvPr id="4" name="Segnaposto contenuto 3">
            <a:extLst>
              <a:ext uri="{FF2B5EF4-FFF2-40B4-BE49-F238E27FC236}">
                <a16:creationId xmlns:a16="http://schemas.microsoft.com/office/drawing/2014/main" id="{68F4713E-F7D5-16CE-4DA9-40200579F3E2}"/>
              </a:ext>
            </a:extLst>
          </p:cNvPr>
          <p:cNvPicPr>
            <a:picLocks noGrp="1" noChangeAspect="1"/>
          </p:cNvPicPr>
          <p:nvPr>
            <p:ph idx="1"/>
          </p:nvPr>
        </p:nvPicPr>
        <p:blipFill>
          <a:blip r:embed="rId2"/>
          <a:stretch>
            <a:fillRect/>
          </a:stretch>
        </p:blipFill>
        <p:spPr>
          <a:xfrm>
            <a:off x="1920240" y="112602"/>
            <a:ext cx="7369462" cy="6380273"/>
          </a:xfrm>
          <a:prstGeom prst="rect">
            <a:avLst/>
          </a:prstGeom>
        </p:spPr>
      </p:pic>
    </p:spTree>
    <p:extLst>
      <p:ext uri="{BB962C8B-B14F-4D97-AF65-F5344CB8AC3E}">
        <p14:creationId xmlns:p14="http://schemas.microsoft.com/office/powerpoint/2010/main" val="21181403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656</Words>
  <Application>Microsoft Macintosh PowerPoint</Application>
  <PresentationFormat>Widescreen</PresentationFormat>
  <Paragraphs>58</Paragraphs>
  <Slides>10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Calibri</vt:lpstr>
      <vt:lpstr>Calibri Light</vt:lpstr>
      <vt:lpstr>Tema di Office</vt:lpstr>
      <vt:lpstr>A superb biography…</vt:lpstr>
      <vt:lpstr>… of an extraordinary person (and economist)</vt:lpstr>
      <vt:lpstr>Parterre de rois</vt:lpstr>
      <vt:lpstr>Young postwar architects: what did they have in common?</vt:lpstr>
      <vt:lpstr>Triffin on central banks</vt:lpstr>
      <vt:lpstr>Architect of Europe</vt:lpstr>
      <vt:lpstr>Triffin on the International Monetary Architecture (ahead of his time?)</vt:lpstr>
      <vt:lpstr>Question for Ivo: Triffin, BW and the ”Consensual hegemony”</vt:lpstr>
      <vt:lpstr>Presentazione standard di PowerPoint</vt:lpstr>
      <vt:lpstr>THANK YOU IVO (&amp; ILARIA)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Microsoft Office User</cp:lastModifiedBy>
  <cp:revision>7</cp:revision>
  <dcterms:created xsi:type="dcterms:W3CDTF">2022-06-20T11:13:42Z</dcterms:created>
  <dcterms:modified xsi:type="dcterms:W3CDTF">2022-06-21T18:56:35Z</dcterms:modified>
</cp:coreProperties>
</file>