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8" r:id="rId4"/>
    <p:sldMasterId id="2147483734" r:id="rId5"/>
  </p:sldMasterIdLst>
  <p:notesMasterIdLst>
    <p:notesMasterId r:id="rId28"/>
  </p:notesMasterIdLst>
  <p:sldIdLst>
    <p:sldId id="273" r:id="rId6"/>
    <p:sldId id="328" r:id="rId7"/>
    <p:sldId id="274" r:id="rId8"/>
    <p:sldId id="335" r:id="rId9"/>
    <p:sldId id="292" r:id="rId10"/>
    <p:sldId id="285" r:id="rId11"/>
    <p:sldId id="277" r:id="rId12"/>
    <p:sldId id="329" r:id="rId13"/>
    <p:sldId id="330" r:id="rId14"/>
    <p:sldId id="301" r:id="rId15"/>
    <p:sldId id="319" r:id="rId16"/>
    <p:sldId id="302" r:id="rId17"/>
    <p:sldId id="334" r:id="rId18"/>
    <p:sldId id="312" r:id="rId19"/>
    <p:sldId id="300" r:id="rId20"/>
    <p:sldId id="303" r:id="rId21"/>
    <p:sldId id="305" r:id="rId22"/>
    <p:sldId id="311" r:id="rId23"/>
    <p:sldId id="293" r:id="rId24"/>
    <p:sldId id="331" r:id="rId25"/>
    <p:sldId id="332" r:id="rId26"/>
    <p:sldId id="294"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47C24-3C7D-3E4A-AD5C-351A11B8E430}">
          <p14:sldIdLst>
            <p14:sldId id="273"/>
            <p14:sldId id="328"/>
            <p14:sldId id="274"/>
            <p14:sldId id="335"/>
            <p14:sldId id="292"/>
            <p14:sldId id="285"/>
            <p14:sldId id="277"/>
            <p14:sldId id="329"/>
            <p14:sldId id="330"/>
            <p14:sldId id="301"/>
            <p14:sldId id="319"/>
            <p14:sldId id="302"/>
            <p14:sldId id="334"/>
            <p14:sldId id="312"/>
            <p14:sldId id="300"/>
            <p14:sldId id="303"/>
            <p14:sldId id="305"/>
            <p14:sldId id="311"/>
            <p14:sldId id="293"/>
            <p14:sldId id="331"/>
            <p14:sldId id="332"/>
            <p14:sldId id="294"/>
          </p14:sldIdLst>
        </p14:section>
      </p14:sectionLst>
    </p:ext>
    <p:ext uri="{EFAFB233-063F-42B5-8137-9DF3F51BA10A}">
      <p15:sldGuideLst xmlns:p15="http://schemas.microsoft.com/office/powerpoint/2012/main">
        <p15:guide id="2" pos="2693"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ur Cobanli" initials="OC" lastIdx="32" clrIdx="0">
    <p:extLst>
      <p:ext uri="{19B8F6BF-5375-455C-9EA6-DF929625EA0E}">
        <p15:presenceInfo xmlns:p15="http://schemas.microsoft.com/office/powerpoint/2012/main" userId="S::onur.cobanli@vivideconomics.com::996a1927-09fc-44f8-a91c-210bf8e7707a" providerId="AD"/>
      </p:ext>
    </p:extLst>
  </p:cmAuthor>
  <p:cmAuthor id="2" name="Stuart Evans" initials="SE" lastIdx="39" clrIdx="1">
    <p:extLst>
      <p:ext uri="{19B8F6BF-5375-455C-9EA6-DF929625EA0E}">
        <p15:presenceInfo xmlns:p15="http://schemas.microsoft.com/office/powerpoint/2012/main" userId="S::stuart.evans@vivideconomics.com::df17c2d5-f931-4140-a5bd-0cd496b215cb" providerId="AD"/>
      </p:ext>
    </p:extLst>
  </p:cmAuthor>
  <p:cmAuthor id="3" name="Nic Watson" initials="NW" lastIdx="10" clrIdx="2">
    <p:extLst>
      <p:ext uri="{19B8F6BF-5375-455C-9EA6-DF929625EA0E}">
        <p15:presenceInfo xmlns:p15="http://schemas.microsoft.com/office/powerpoint/2012/main" userId="S::nicholas.watson@motu.org.nz::05715dc9-3ef3-4ebc-8615-9f78b735a04a" providerId="AD"/>
      </p:ext>
    </p:extLst>
  </p:cmAuthor>
  <p:cmAuthor id="4" name="Izi Sin" initials="IS" lastIdx="15" clrIdx="3">
    <p:extLst>
      <p:ext uri="{19B8F6BF-5375-455C-9EA6-DF929625EA0E}">
        <p15:presenceInfo xmlns:p15="http://schemas.microsoft.com/office/powerpoint/2012/main" userId="S::izi.sin@motu.org.nz::35609f26-4e7d-48e3-a56d-02aa1844f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534"/>
    <a:srgbClr val="6E8E84"/>
    <a:srgbClr val="E37E00"/>
    <a:srgbClr val="55752F"/>
    <a:srgbClr val="903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84804" autoAdjust="0"/>
  </p:normalViewPr>
  <p:slideViewPr>
    <p:cSldViewPr snapToGrid="0">
      <p:cViewPr varScale="1">
        <p:scale>
          <a:sx n="90" d="100"/>
          <a:sy n="90" d="100"/>
        </p:scale>
        <p:origin x="618" y="90"/>
      </p:cViewPr>
      <p:guideLst>
        <p:guide pos="2693"/>
        <p:guide orient="horz" pos="2183"/>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069C9-5AAF-4E32-BE5A-1914B160FF35}" type="datetimeFigureOut">
              <a:rPr lang="en-GB" smtClean="0"/>
              <a:t>04/10/2022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D5BE3-4322-4C4E-A28D-BC357B4E96BF}" type="slidenum">
              <a:rPr lang="en-GB" smtClean="0"/>
              <a:t>‹#›</a:t>
            </a:fld>
            <a:endParaRPr lang="en-GB"/>
          </a:p>
        </p:txBody>
      </p:sp>
    </p:spTree>
    <p:extLst>
      <p:ext uri="{BB962C8B-B14F-4D97-AF65-F5344CB8AC3E}">
        <p14:creationId xmlns:p14="http://schemas.microsoft.com/office/powerpoint/2010/main" val="34141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FD5BE3-4322-4C4E-A28D-BC357B4E96BF}" type="slidenum">
              <a:rPr lang="en-GB" smtClean="0"/>
              <a:t>5</a:t>
            </a:fld>
            <a:endParaRPr lang="en-GB"/>
          </a:p>
        </p:txBody>
      </p:sp>
    </p:spTree>
    <p:extLst>
      <p:ext uri="{BB962C8B-B14F-4D97-AF65-F5344CB8AC3E}">
        <p14:creationId xmlns:p14="http://schemas.microsoft.com/office/powerpoint/2010/main" val="183068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5BE3-4322-4C4E-A28D-BC357B4E96BF}" type="slidenum">
              <a:rPr lang="en-GB" smtClean="0"/>
              <a:t>10</a:t>
            </a:fld>
            <a:endParaRPr lang="en-GB"/>
          </a:p>
        </p:txBody>
      </p:sp>
    </p:spTree>
    <p:extLst>
      <p:ext uri="{BB962C8B-B14F-4D97-AF65-F5344CB8AC3E}">
        <p14:creationId xmlns:p14="http://schemas.microsoft.com/office/powerpoint/2010/main" val="278349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RKD is similar to RDD, except rather than a discontinuity of treatment at a given threshold, we look at a change in the rate of treatment.</a:t>
            </a:r>
          </a:p>
          <a:p>
            <a:r>
              <a:rPr lang="en-NZ" dirty="0"/>
              <a:t>Treatment in this case being peer leave duration. Dividing B by A gives us our causal effect of treatment.</a:t>
            </a:r>
          </a:p>
        </p:txBody>
      </p:sp>
      <p:sp>
        <p:nvSpPr>
          <p:cNvPr id="4" name="Slide Number Placeholder 3"/>
          <p:cNvSpPr>
            <a:spLocks noGrp="1"/>
          </p:cNvSpPr>
          <p:nvPr>
            <p:ph type="sldNum" sz="quarter" idx="5"/>
          </p:nvPr>
        </p:nvSpPr>
        <p:spPr/>
        <p:txBody>
          <a:bodyPr/>
          <a:lstStyle/>
          <a:p>
            <a:fld id="{11FD5BE3-4322-4C4E-A28D-BC357B4E96BF}" type="slidenum">
              <a:rPr lang="en-GB" smtClean="0"/>
              <a:t>13</a:t>
            </a:fld>
            <a:endParaRPr lang="en-GB"/>
          </a:p>
        </p:txBody>
      </p:sp>
    </p:spTree>
    <p:extLst>
      <p:ext uri="{BB962C8B-B14F-4D97-AF65-F5344CB8AC3E}">
        <p14:creationId xmlns:p14="http://schemas.microsoft.com/office/powerpoint/2010/main" val="212379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5BE3-4322-4C4E-A28D-BC357B4E96BF}" type="slidenum">
              <a:rPr lang="en-GB" smtClean="0"/>
              <a:t>14</a:t>
            </a:fld>
            <a:endParaRPr lang="en-GB"/>
          </a:p>
        </p:txBody>
      </p:sp>
    </p:spTree>
    <p:extLst>
      <p:ext uri="{BB962C8B-B14F-4D97-AF65-F5344CB8AC3E}">
        <p14:creationId xmlns:p14="http://schemas.microsoft.com/office/powerpoint/2010/main" val="178726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5BE3-4322-4C4E-A28D-BC357B4E96BF}" type="slidenum">
              <a:rPr lang="en-GB" smtClean="0"/>
              <a:t>16</a:t>
            </a:fld>
            <a:endParaRPr lang="en-GB"/>
          </a:p>
        </p:txBody>
      </p:sp>
    </p:spTree>
    <p:extLst>
      <p:ext uri="{BB962C8B-B14F-4D97-AF65-F5344CB8AC3E}">
        <p14:creationId xmlns:p14="http://schemas.microsoft.com/office/powerpoint/2010/main" val="169897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5BE3-4322-4C4E-A28D-BC357B4E96BF}" type="slidenum">
              <a:rPr lang="en-GB" smtClean="0"/>
              <a:t>17</a:t>
            </a:fld>
            <a:endParaRPr lang="en-GB"/>
          </a:p>
        </p:txBody>
      </p:sp>
    </p:spTree>
    <p:extLst>
      <p:ext uri="{BB962C8B-B14F-4D97-AF65-F5344CB8AC3E}">
        <p14:creationId xmlns:p14="http://schemas.microsoft.com/office/powerpoint/2010/main" val="428549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5BE3-4322-4C4E-A28D-BC357B4E96BF}" type="slidenum">
              <a:rPr lang="en-GB" smtClean="0"/>
              <a:t>18</a:t>
            </a:fld>
            <a:endParaRPr lang="en-GB"/>
          </a:p>
        </p:txBody>
      </p:sp>
    </p:spTree>
    <p:extLst>
      <p:ext uri="{BB962C8B-B14F-4D97-AF65-F5344CB8AC3E}">
        <p14:creationId xmlns:p14="http://schemas.microsoft.com/office/powerpoint/2010/main" val="36103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5BE3-4322-4C4E-A28D-BC357B4E96BF}" type="slidenum">
              <a:rPr lang="en-GB" smtClean="0"/>
              <a:t>20</a:t>
            </a:fld>
            <a:endParaRPr lang="en-GB"/>
          </a:p>
        </p:txBody>
      </p:sp>
    </p:spTree>
    <p:extLst>
      <p:ext uri="{BB962C8B-B14F-4D97-AF65-F5344CB8AC3E}">
        <p14:creationId xmlns:p14="http://schemas.microsoft.com/office/powerpoint/2010/main" val="259972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5BE3-4322-4C4E-A28D-BC357B4E96BF}" type="slidenum">
              <a:rPr lang="en-GB" smtClean="0"/>
              <a:t>21</a:t>
            </a:fld>
            <a:endParaRPr lang="en-GB"/>
          </a:p>
        </p:txBody>
      </p:sp>
    </p:spTree>
    <p:extLst>
      <p:ext uri="{BB962C8B-B14F-4D97-AF65-F5344CB8AC3E}">
        <p14:creationId xmlns:p14="http://schemas.microsoft.com/office/powerpoint/2010/main" val="4232663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C3B964-9F06-441E-A3EE-C3E36B425FAE}"/>
              </a:ext>
            </a:extLst>
          </p:cNvPr>
          <p:cNvSpPr>
            <a:spLocks noGrp="1"/>
          </p:cNvSpPr>
          <p:nvPr>
            <p:ph type="subTitle" idx="1" hasCustomPrompt="1"/>
          </p:nvPr>
        </p:nvSpPr>
        <p:spPr>
          <a:xfrm>
            <a:off x="872729" y="4266990"/>
            <a:ext cx="6858000" cy="872426"/>
          </a:xfrm>
        </p:spPr>
        <p:txBody>
          <a:bodyPr>
            <a:noAutofit/>
          </a:bodyPr>
          <a:lstStyle>
            <a:lvl1pPr marL="0" indent="0" algn="l">
              <a:buNone/>
              <a:defRPr sz="1500">
                <a:solidFill>
                  <a:schemeClr val="tx1"/>
                </a:solidFill>
                <a:latin typeface="Calibri Light" panose="020F0302020204030204" pitchFamily="34" charset="0"/>
                <a:ea typeface="Cambria" panose="02040503050406030204" pitchFamily="18"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Author Names</a:t>
            </a:r>
            <a:endParaRPr lang="en-GB" dirty="0"/>
          </a:p>
        </p:txBody>
      </p:sp>
      <p:sp>
        <p:nvSpPr>
          <p:cNvPr id="4" name="Title 3">
            <a:extLst>
              <a:ext uri="{FF2B5EF4-FFF2-40B4-BE49-F238E27FC236}">
                <a16:creationId xmlns:a16="http://schemas.microsoft.com/office/drawing/2014/main" id="{92EB71CB-5F0B-4CF9-A930-659A44F96E64}"/>
              </a:ext>
            </a:extLst>
          </p:cNvPr>
          <p:cNvSpPr>
            <a:spLocks noGrp="1"/>
          </p:cNvSpPr>
          <p:nvPr>
            <p:ph type="title"/>
          </p:nvPr>
        </p:nvSpPr>
        <p:spPr>
          <a:xfrm>
            <a:off x="872729" y="2284943"/>
            <a:ext cx="6858000" cy="1799772"/>
          </a:xfrm>
        </p:spPr>
        <p:txBody>
          <a:bodyPr/>
          <a:lstStyle>
            <a:lvl1pPr>
              <a:defRPr sz="3450" baseline="0">
                <a:latin typeface="Calibri Light" panose="020F0302020204030204" pitchFamily="34" charset="0"/>
                <a:cs typeface="Calibri Light" panose="020F0302020204030204" pitchFamily="34" charset="0"/>
              </a:defRPr>
            </a:lvl1pPr>
          </a:lstStyle>
          <a:p>
            <a:r>
              <a:rPr lang="en-US"/>
              <a:t>Click to edit Master title style</a:t>
            </a:r>
            <a:endParaRPr lang="en-NZ" dirty="0"/>
          </a:p>
        </p:txBody>
      </p:sp>
      <p:grpSp>
        <p:nvGrpSpPr>
          <p:cNvPr id="7" name="Group 6">
            <a:extLst>
              <a:ext uri="{FF2B5EF4-FFF2-40B4-BE49-F238E27FC236}">
                <a16:creationId xmlns:a16="http://schemas.microsoft.com/office/drawing/2014/main" id="{297C65F9-7EA6-4BA2-9780-0F7BD652DC8C}"/>
              </a:ext>
            </a:extLst>
          </p:cNvPr>
          <p:cNvGrpSpPr/>
          <p:nvPr userDrawn="1"/>
        </p:nvGrpSpPr>
        <p:grpSpPr>
          <a:xfrm>
            <a:off x="0" y="0"/>
            <a:ext cx="9144000" cy="6866498"/>
            <a:chOff x="0" y="0"/>
            <a:chExt cx="9144000" cy="6866498"/>
          </a:xfrm>
        </p:grpSpPr>
        <p:pic>
          <p:nvPicPr>
            <p:cNvPr id="8" name="Picture 7">
              <a:extLst>
                <a:ext uri="{FF2B5EF4-FFF2-40B4-BE49-F238E27FC236}">
                  <a16:creationId xmlns:a16="http://schemas.microsoft.com/office/drawing/2014/main" id="{8AF64337-C75C-41D7-AE61-6B74051C1F54}"/>
                </a:ext>
              </a:extLst>
            </p:cNvPr>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0" y="6193766"/>
              <a:ext cx="9144000" cy="672732"/>
            </a:xfrm>
            <a:prstGeom prst="rect">
              <a:avLst/>
            </a:prstGeom>
          </p:spPr>
        </p:pic>
        <p:pic>
          <p:nvPicPr>
            <p:cNvPr id="9" name="Picture 8">
              <a:extLst>
                <a:ext uri="{FF2B5EF4-FFF2-40B4-BE49-F238E27FC236}">
                  <a16:creationId xmlns:a16="http://schemas.microsoft.com/office/drawing/2014/main" id="{78D7CCB9-B0AA-4D43-B324-D908CF6058AF}"/>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b="90889"/>
            <a:stretch/>
          </p:blipFill>
          <p:spPr>
            <a:xfrm>
              <a:off x="0" y="0"/>
              <a:ext cx="9144000" cy="143962"/>
            </a:xfrm>
            <a:prstGeom prst="rect">
              <a:avLst/>
            </a:prstGeom>
          </p:spPr>
        </p:pic>
      </p:grpSp>
    </p:spTree>
    <p:extLst>
      <p:ext uri="{BB962C8B-B14F-4D97-AF65-F5344CB8AC3E}">
        <p14:creationId xmlns:p14="http://schemas.microsoft.com/office/powerpoint/2010/main" val="56766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70E0-64BA-46A0-904E-A4858A72DB79}"/>
              </a:ext>
            </a:extLst>
          </p:cNvPr>
          <p:cNvSpPr>
            <a:spLocks noGrp="1"/>
          </p:cNvSpPr>
          <p:nvPr>
            <p:ph type="title"/>
          </p:nvPr>
        </p:nvSpPr>
        <p:spPr>
          <a:xfrm>
            <a:off x="872729" y="320676"/>
            <a:ext cx="7886700" cy="1246868"/>
          </a:xfrm>
          <a:prstGeom prst="rect">
            <a:avLst/>
          </a:prstGeom>
        </p:spPr>
        <p:txBody>
          <a:bodyPr/>
          <a:lstStyle/>
          <a:p>
            <a:r>
              <a:rPr lang="en-US" dirty="0"/>
              <a:t>Click to edit Master title style</a:t>
            </a:r>
            <a:endParaRPr lang="en-NZ" dirty="0"/>
          </a:p>
        </p:txBody>
      </p:sp>
      <p:sp>
        <p:nvSpPr>
          <p:cNvPr id="3" name="Vertical Text Placeholder 2">
            <a:extLst>
              <a:ext uri="{FF2B5EF4-FFF2-40B4-BE49-F238E27FC236}">
                <a16:creationId xmlns:a16="http://schemas.microsoft.com/office/drawing/2014/main" id="{2F79B386-2512-4ABC-B892-82AA022D0803}"/>
              </a:ext>
            </a:extLst>
          </p:cNvPr>
          <p:cNvSpPr>
            <a:spLocks noGrp="1"/>
          </p:cNvSpPr>
          <p:nvPr>
            <p:ph type="body" orient="vert" idx="1"/>
          </p:nvPr>
        </p:nvSpPr>
        <p:spPr>
          <a:xfrm>
            <a:off x="872729" y="1736725"/>
            <a:ext cx="7425928" cy="44402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0F34A242-12F3-44B5-9B45-C31DEDE69EF6}"/>
              </a:ext>
            </a:extLst>
          </p:cNvPr>
          <p:cNvSpPr>
            <a:spLocks noGrp="1"/>
          </p:cNvSpPr>
          <p:nvPr>
            <p:ph type="dt" sz="half" idx="10"/>
          </p:nvPr>
        </p:nvSpPr>
        <p:spPr/>
        <p:txBody>
          <a:bodyPr/>
          <a:lstStyle/>
          <a:p>
            <a:fld id="{5E68BD25-4A81-4C86-9650-D30DF3CAF64A}" type="datetimeFigureOut">
              <a:rPr lang="en-NZ" smtClean="0"/>
              <a:t>4/10/2022</a:t>
            </a:fld>
            <a:endParaRPr lang="en-NZ"/>
          </a:p>
        </p:txBody>
      </p:sp>
      <p:sp>
        <p:nvSpPr>
          <p:cNvPr id="5" name="Footer Placeholder 4">
            <a:extLst>
              <a:ext uri="{FF2B5EF4-FFF2-40B4-BE49-F238E27FC236}">
                <a16:creationId xmlns:a16="http://schemas.microsoft.com/office/drawing/2014/main" id="{F8D1A5BE-DC23-4751-BF44-9F9B8D21294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C87028E-9D57-4F5F-9244-F2AB029BE876}"/>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141797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7BFE33-EBDE-441F-83AA-8B798727E9D4}"/>
              </a:ext>
            </a:extLst>
          </p:cNvPr>
          <p:cNvSpPr>
            <a:spLocks noGrp="1"/>
          </p:cNvSpPr>
          <p:nvPr>
            <p:ph type="title" orient="vert"/>
          </p:nvPr>
        </p:nvSpPr>
        <p:spPr>
          <a:xfrm>
            <a:off x="6543676" y="1089025"/>
            <a:ext cx="1754981" cy="5087938"/>
          </a:xfrm>
          <a:prstGeom prst="rect">
            <a:avLst/>
          </a:prstGeom>
        </p:spPr>
        <p:txBody>
          <a:bodyPr vert="eaVert"/>
          <a:lstStyle/>
          <a:p>
            <a:r>
              <a:rPr lang="en-US" dirty="0"/>
              <a:t>Click to edit Master title style</a:t>
            </a:r>
            <a:endParaRPr lang="en-NZ" dirty="0"/>
          </a:p>
        </p:txBody>
      </p:sp>
      <p:sp>
        <p:nvSpPr>
          <p:cNvPr id="3" name="Vertical Text Placeholder 2">
            <a:extLst>
              <a:ext uri="{FF2B5EF4-FFF2-40B4-BE49-F238E27FC236}">
                <a16:creationId xmlns:a16="http://schemas.microsoft.com/office/drawing/2014/main" id="{F2258D6C-F1D0-491F-8FB4-E4D41D904A75}"/>
              </a:ext>
            </a:extLst>
          </p:cNvPr>
          <p:cNvSpPr>
            <a:spLocks noGrp="1"/>
          </p:cNvSpPr>
          <p:nvPr>
            <p:ph type="body" orient="vert" idx="1"/>
          </p:nvPr>
        </p:nvSpPr>
        <p:spPr>
          <a:xfrm>
            <a:off x="872728" y="1089025"/>
            <a:ext cx="5556647" cy="5087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A3F8273-5DEE-4E99-94B5-1F14A4605754}"/>
              </a:ext>
            </a:extLst>
          </p:cNvPr>
          <p:cNvSpPr>
            <a:spLocks noGrp="1"/>
          </p:cNvSpPr>
          <p:nvPr>
            <p:ph type="dt" sz="half" idx="10"/>
          </p:nvPr>
        </p:nvSpPr>
        <p:spPr/>
        <p:txBody>
          <a:bodyPr/>
          <a:lstStyle/>
          <a:p>
            <a:fld id="{5E68BD25-4A81-4C86-9650-D30DF3CAF64A}" type="datetimeFigureOut">
              <a:rPr lang="en-NZ" smtClean="0"/>
              <a:t>4/10/2022</a:t>
            </a:fld>
            <a:endParaRPr lang="en-NZ"/>
          </a:p>
        </p:txBody>
      </p:sp>
      <p:sp>
        <p:nvSpPr>
          <p:cNvPr id="5" name="Footer Placeholder 4">
            <a:extLst>
              <a:ext uri="{FF2B5EF4-FFF2-40B4-BE49-F238E27FC236}">
                <a16:creationId xmlns:a16="http://schemas.microsoft.com/office/drawing/2014/main" id="{F6EC458F-0A1F-4BD0-AA90-153E9E1BB4D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67B23D6-E653-483B-83B2-36460AF17528}"/>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385087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25763C-27BB-456E-842B-4700C2019069}"/>
              </a:ext>
            </a:extLst>
          </p:cNvPr>
          <p:cNvGrpSpPr/>
          <p:nvPr userDrawn="1"/>
        </p:nvGrpSpPr>
        <p:grpSpPr>
          <a:xfrm>
            <a:off x="0" y="0"/>
            <a:ext cx="9144000" cy="6866498"/>
            <a:chOff x="0" y="0"/>
            <a:chExt cx="9144000" cy="6866498"/>
          </a:xfrm>
        </p:grpSpPr>
        <p:pic>
          <p:nvPicPr>
            <p:cNvPr id="11" name="Picture 10">
              <a:extLst>
                <a:ext uri="{FF2B5EF4-FFF2-40B4-BE49-F238E27FC236}">
                  <a16:creationId xmlns:a16="http://schemas.microsoft.com/office/drawing/2014/main" id="{23BCEFAD-6F57-4F49-BC8D-FC9288290BD9}"/>
                </a:ext>
              </a:extLst>
            </p:cNvPr>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0" y="6193766"/>
              <a:ext cx="9144000" cy="672732"/>
            </a:xfrm>
            <a:prstGeom prst="rect">
              <a:avLst/>
            </a:prstGeom>
          </p:spPr>
        </p:pic>
        <p:pic>
          <p:nvPicPr>
            <p:cNvPr id="12" name="Picture 11">
              <a:extLst>
                <a:ext uri="{FF2B5EF4-FFF2-40B4-BE49-F238E27FC236}">
                  <a16:creationId xmlns:a16="http://schemas.microsoft.com/office/drawing/2014/main" id="{E807347F-BAFE-43D9-8321-C8F5BF958148}"/>
                </a:ext>
              </a:extLst>
            </p:cNvPr>
            <p:cNvPicPr>
              <a:picLocks noChangeAspect="1"/>
            </p:cNvPicPr>
            <p:nvPr userDrawn="1"/>
          </p:nvPicPr>
          <p:blipFill rotWithShape="1">
            <a:blip r:embed="rId2">
              <a:alphaModFix amt="75000"/>
              <a:extLst>
                <a:ext uri="{28A0092B-C50C-407E-A947-70E740481C1C}">
                  <a14:useLocalDpi xmlns:a14="http://schemas.microsoft.com/office/drawing/2010/main" val="0"/>
                </a:ext>
              </a:extLst>
            </a:blip>
            <a:srcRect b="90889"/>
            <a:stretch/>
          </p:blipFill>
          <p:spPr>
            <a:xfrm>
              <a:off x="0" y="0"/>
              <a:ext cx="9144000" cy="143962"/>
            </a:xfrm>
            <a:prstGeom prst="rect">
              <a:avLst/>
            </a:prstGeom>
          </p:spPr>
        </p:pic>
      </p:grpSp>
      <p:sp>
        <p:nvSpPr>
          <p:cNvPr id="2" name="Slide Number Placeholder 1">
            <a:extLst>
              <a:ext uri="{FF2B5EF4-FFF2-40B4-BE49-F238E27FC236}">
                <a16:creationId xmlns:a16="http://schemas.microsoft.com/office/drawing/2014/main" id="{DEAFB9D5-CE2B-4B52-B55B-910DC2942822}"/>
              </a:ext>
            </a:extLst>
          </p:cNvPr>
          <p:cNvSpPr>
            <a:spLocks noGrp="1"/>
          </p:cNvSpPr>
          <p:nvPr userDrawn="1">
            <p:ph type="sldNum" sz="quarter" idx="12"/>
          </p:nvPr>
        </p:nvSpPr>
        <p:spPr>
          <a:xfrm>
            <a:off x="8370601" y="6465388"/>
            <a:ext cx="773399" cy="365125"/>
          </a:xfrm>
          <a:prstGeom prst="rect">
            <a:avLst/>
          </a:prstGeom>
        </p:spPr>
        <p:txBody>
          <a:bodyPr/>
          <a:lstStyle/>
          <a:p>
            <a:fld id="{3DB1F6D6-261D-4B93-908D-DB25C66B7E54}" type="slidenum">
              <a:rPr lang="en-GB" smtClean="0"/>
              <a:pPr/>
              <a:t>‹#›</a:t>
            </a:fld>
            <a:endParaRPr lang="en-GB"/>
          </a:p>
        </p:txBody>
      </p:sp>
      <p:sp>
        <p:nvSpPr>
          <p:cNvPr id="8" name="Title 1">
            <a:extLst>
              <a:ext uri="{FF2B5EF4-FFF2-40B4-BE49-F238E27FC236}">
                <a16:creationId xmlns:a16="http://schemas.microsoft.com/office/drawing/2014/main" id="{E9D93B60-FF4C-4555-919D-EF6382307E0D}"/>
              </a:ext>
            </a:extLst>
          </p:cNvPr>
          <p:cNvSpPr>
            <a:spLocks noGrp="1"/>
          </p:cNvSpPr>
          <p:nvPr userDrawn="1">
            <p:ph type="title"/>
          </p:nvPr>
        </p:nvSpPr>
        <p:spPr>
          <a:xfrm>
            <a:off x="883380" y="260327"/>
            <a:ext cx="7886700" cy="1325563"/>
          </a:xfrm>
          <a:prstGeom prst="rect">
            <a:avLst/>
          </a:prstGeom>
        </p:spPr>
        <p:txBody>
          <a:bodyPr/>
          <a:lstStyle>
            <a:lvl1pPr>
              <a:defRPr sz="3450" b="0" i="0" baseline="0">
                <a:latin typeface="Calibri Light" panose="020F0302020204030204" pitchFamily="34" charset="0"/>
              </a:defRPr>
            </a:lvl1pPr>
          </a:lstStyle>
          <a:p>
            <a:r>
              <a:rPr lang="en-US"/>
              <a:t>Click to edit Master title style</a:t>
            </a:r>
            <a:endParaRPr lang="en-NZ" dirty="0"/>
          </a:p>
        </p:txBody>
      </p:sp>
      <p:sp>
        <p:nvSpPr>
          <p:cNvPr id="9" name="Content Placeholder 2">
            <a:extLst>
              <a:ext uri="{FF2B5EF4-FFF2-40B4-BE49-F238E27FC236}">
                <a16:creationId xmlns:a16="http://schemas.microsoft.com/office/drawing/2014/main" id="{71BD8D87-54CA-4FA1-A059-DA96DA3777CC}"/>
              </a:ext>
            </a:extLst>
          </p:cNvPr>
          <p:cNvSpPr>
            <a:spLocks noGrp="1"/>
          </p:cNvSpPr>
          <p:nvPr userDrawn="1">
            <p:ph idx="1"/>
          </p:nvPr>
        </p:nvSpPr>
        <p:spPr>
          <a:xfrm>
            <a:off x="883380" y="1702255"/>
            <a:ext cx="7886700" cy="4252912"/>
          </a:xfrm>
          <a:prstGeom prst="rect">
            <a:avLst/>
          </a:prstGeom>
        </p:spPr>
        <p:txBody>
          <a:bodyPr/>
          <a:lstStyle>
            <a:lvl1pPr marL="271463" indent="-271463">
              <a:defRPr/>
            </a:lvl1pPr>
            <a:lvl2pPr marL="536972" indent="-265510">
              <a:defRPr/>
            </a:lvl2pPr>
            <a:lvl3pPr marL="672704" indent="-135731">
              <a:buClr>
                <a:srgbClr val="E37E00"/>
              </a:buClr>
              <a:buFont typeface="Arial" panose="020B0604020202020204" pitchFamily="34" charset="0"/>
              <a:buChar char="•"/>
              <a:defRPr/>
            </a:lvl3pPr>
            <a:lvl4pPr marL="944166" indent="-148829">
              <a:buClr>
                <a:schemeClr val="accent6">
                  <a:lumMod val="40000"/>
                  <a:lumOff val="60000"/>
                </a:schemeClr>
              </a:buClr>
              <a:buFont typeface="Arial" panose="020B0604020202020204" pitchFamily="34" charset="0"/>
              <a:buChar char="•"/>
              <a:defRPr/>
            </a:lvl4pPr>
            <a:lvl5pPr marL="1073944" indent="-129779">
              <a:buClr>
                <a:srgbClr val="6E8E8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309499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DCB3-1325-49B3-83AF-0E3B8B8A8461}"/>
              </a:ext>
            </a:extLst>
          </p:cNvPr>
          <p:cNvSpPr>
            <a:spLocks noGrp="1"/>
          </p:cNvSpPr>
          <p:nvPr>
            <p:ph type="ctrTitle"/>
          </p:nvPr>
        </p:nvSpPr>
        <p:spPr>
          <a:xfrm>
            <a:off x="872728" y="1122363"/>
            <a:ext cx="7427078" cy="2387600"/>
          </a:xfrm>
          <a:prstGeom prst="rect">
            <a:avLst/>
          </a:prstGeom>
        </p:spPr>
        <p:txBody>
          <a:bodyPr wrap="none" anchor="b"/>
          <a:lstStyle>
            <a:lvl1pPr algn="ctr">
              <a:defRPr sz="4500"/>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71B30330-042F-4B1F-BDE8-C602608C22F7}"/>
              </a:ext>
            </a:extLst>
          </p:cNvPr>
          <p:cNvSpPr>
            <a:spLocks noGrp="1"/>
          </p:cNvSpPr>
          <p:nvPr>
            <p:ph type="subTitle" idx="1"/>
          </p:nvPr>
        </p:nvSpPr>
        <p:spPr>
          <a:xfrm>
            <a:off x="872728" y="3602038"/>
            <a:ext cx="7427078"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NZ" dirty="0"/>
          </a:p>
        </p:txBody>
      </p:sp>
      <p:sp>
        <p:nvSpPr>
          <p:cNvPr id="4" name="Date Placeholder 3">
            <a:extLst>
              <a:ext uri="{FF2B5EF4-FFF2-40B4-BE49-F238E27FC236}">
                <a16:creationId xmlns:a16="http://schemas.microsoft.com/office/drawing/2014/main" id="{09C34245-16FE-4B49-9B60-9162B1BB84FD}"/>
              </a:ext>
            </a:extLst>
          </p:cNvPr>
          <p:cNvSpPr>
            <a:spLocks noGrp="1"/>
          </p:cNvSpPr>
          <p:nvPr>
            <p:ph type="dt" sz="half" idx="10"/>
          </p:nvPr>
        </p:nvSpPr>
        <p:spPr>
          <a:xfrm>
            <a:off x="805000" y="6361777"/>
            <a:ext cx="2057400" cy="365125"/>
          </a:xfrm>
        </p:spPr>
        <p:txBody>
          <a:bodyPr/>
          <a:lstStyle/>
          <a:p>
            <a:fld id="{5E68BD25-4A81-4C86-9650-D30DF3CAF64A}" type="datetimeFigureOut">
              <a:rPr lang="en-NZ" smtClean="0"/>
              <a:t>4/10/2022</a:t>
            </a:fld>
            <a:endParaRPr lang="en-NZ"/>
          </a:p>
        </p:txBody>
      </p:sp>
      <p:sp>
        <p:nvSpPr>
          <p:cNvPr id="5" name="Footer Placeholder 4">
            <a:extLst>
              <a:ext uri="{FF2B5EF4-FFF2-40B4-BE49-F238E27FC236}">
                <a16:creationId xmlns:a16="http://schemas.microsoft.com/office/drawing/2014/main" id="{5A2E8853-5896-46AF-9E2B-2EEBB791F27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F6AA5D4-C36C-4481-9F12-67D3713A3907}"/>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121968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760F-A991-4647-88AB-ED1699BF3675}"/>
              </a:ext>
            </a:extLst>
          </p:cNvPr>
          <p:cNvSpPr>
            <a:spLocks noGrp="1"/>
          </p:cNvSpPr>
          <p:nvPr>
            <p:ph type="title"/>
          </p:nvPr>
        </p:nvSpPr>
        <p:spPr>
          <a:xfrm>
            <a:off x="872729" y="294548"/>
            <a:ext cx="7427078" cy="1325563"/>
          </a:xfrm>
          <a:prstGeom prst="rect">
            <a:avLst/>
          </a:prstGeom>
        </p:spPr>
        <p:txBody>
          <a:bodyPr wrap="none"/>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9F88EC80-DB4B-4F87-A81B-CB417AA27D11}"/>
              </a:ext>
            </a:extLst>
          </p:cNvPr>
          <p:cNvSpPr>
            <a:spLocks noGrp="1"/>
          </p:cNvSpPr>
          <p:nvPr>
            <p:ph idx="1"/>
          </p:nvPr>
        </p:nvSpPr>
        <p:spPr>
          <a:xfrm>
            <a:off x="872729" y="1736725"/>
            <a:ext cx="7427078" cy="4351338"/>
          </a:xfrm>
          <a:prstGeom prst="rect">
            <a:avLst/>
          </a:prstGeom>
        </p:spPr>
        <p:txBody>
          <a:bodyPr wrap="none"/>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NZ" dirty="0"/>
          </a:p>
        </p:txBody>
      </p:sp>
      <p:sp>
        <p:nvSpPr>
          <p:cNvPr id="4" name="Date Placeholder 3">
            <a:extLst>
              <a:ext uri="{FF2B5EF4-FFF2-40B4-BE49-F238E27FC236}">
                <a16:creationId xmlns:a16="http://schemas.microsoft.com/office/drawing/2014/main" id="{14BB2063-50B3-4849-BA27-F02199C15D2A}"/>
              </a:ext>
            </a:extLst>
          </p:cNvPr>
          <p:cNvSpPr>
            <a:spLocks noGrp="1"/>
          </p:cNvSpPr>
          <p:nvPr>
            <p:ph type="dt" sz="half" idx="10"/>
          </p:nvPr>
        </p:nvSpPr>
        <p:spPr/>
        <p:txBody>
          <a:bodyPr wrap="none"/>
          <a:lstStyle/>
          <a:p>
            <a:fld id="{5E68BD25-4A81-4C86-9650-D30DF3CAF64A}" type="datetimeFigureOut">
              <a:rPr lang="en-NZ" smtClean="0"/>
              <a:t>4/10/2022</a:t>
            </a:fld>
            <a:endParaRPr lang="en-NZ" dirty="0"/>
          </a:p>
        </p:txBody>
      </p:sp>
      <p:sp>
        <p:nvSpPr>
          <p:cNvPr id="5" name="Footer Placeholder 4">
            <a:extLst>
              <a:ext uri="{FF2B5EF4-FFF2-40B4-BE49-F238E27FC236}">
                <a16:creationId xmlns:a16="http://schemas.microsoft.com/office/drawing/2014/main" id="{E9A32A00-F255-4799-BAAB-84531A3741C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AFE4EEE-076C-429E-B539-29827402746E}"/>
              </a:ext>
            </a:extLst>
          </p:cNvPr>
          <p:cNvSpPr>
            <a:spLocks noGrp="1"/>
          </p:cNvSpPr>
          <p:nvPr>
            <p:ph type="sldNum" sz="quarter" idx="12"/>
          </p:nvPr>
        </p:nvSpPr>
        <p:spPr/>
        <p:txBody>
          <a:bodyPr wrap="square" lIns="0" tIns="0" rIns="0" bIns="0"/>
          <a:lstStyle/>
          <a:p>
            <a:fld id="{C100AE6E-A8DD-4EDA-ABF6-A6CF28032BC3}" type="slidenum">
              <a:rPr lang="en-NZ" smtClean="0"/>
              <a:t>‹#›</a:t>
            </a:fld>
            <a:endParaRPr lang="en-NZ"/>
          </a:p>
        </p:txBody>
      </p:sp>
    </p:spTree>
    <p:extLst>
      <p:ext uri="{BB962C8B-B14F-4D97-AF65-F5344CB8AC3E}">
        <p14:creationId xmlns:p14="http://schemas.microsoft.com/office/powerpoint/2010/main" val="395016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7E84-88B6-4E06-AC52-2FC9F8E7BE18}"/>
              </a:ext>
            </a:extLst>
          </p:cNvPr>
          <p:cNvSpPr>
            <a:spLocks noGrp="1"/>
          </p:cNvSpPr>
          <p:nvPr>
            <p:ph type="title"/>
          </p:nvPr>
        </p:nvSpPr>
        <p:spPr>
          <a:xfrm>
            <a:off x="872729" y="1709739"/>
            <a:ext cx="7427078" cy="2852737"/>
          </a:xfrm>
          <a:prstGeom prst="rect">
            <a:avLst/>
          </a:prstGeom>
        </p:spPr>
        <p:txBody>
          <a:bodyPr anchor="b"/>
          <a:lstStyle>
            <a:lvl1pPr algn="l">
              <a:defRPr sz="4500"/>
            </a:lvl1p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951B3FB0-43B4-4ECA-9A93-3E33E94A6B96}"/>
              </a:ext>
            </a:extLst>
          </p:cNvPr>
          <p:cNvSpPr>
            <a:spLocks noGrp="1"/>
          </p:cNvSpPr>
          <p:nvPr>
            <p:ph type="body" idx="1"/>
          </p:nvPr>
        </p:nvSpPr>
        <p:spPr>
          <a:xfrm>
            <a:off x="872729" y="4589464"/>
            <a:ext cx="7427078" cy="1500187"/>
          </a:xfrm>
          <a:prstGeom prst="rect">
            <a:avLst/>
          </a:prstGeom>
        </p:spPr>
        <p:txBody>
          <a:bodyPr>
            <a:normAutofit/>
          </a:bodyPr>
          <a:lstStyle>
            <a:lvl1pPr marL="0" indent="0" algn="l">
              <a:buNone/>
              <a:defRPr sz="150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3A49D5F-F5B5-4237-9789-3364A02AA7F1}"/>
              </a:ext>
            </a:extLst>
          </p:cNvPr>
          <p:cNvSpPr>
            <a:spLocks noGrp="1"/>
          </p:cNvSpPr>
          <p:nvPr>
            <p:ph type="dt" sz="half" idx="10"/>
          </p:nvPr>
        </p:nvSpPr>
        <p:spPr/>
        <p:txBody>
          <a:bodyPr/>
          <a:lstStyle/>
          <a:p>
            <a:fld id="{5E68BD25-4A81-4C86-9650-D30DF3CAF64A}" type="datetimeFigureOut">
              <a:rPr lang="en-NZ" smtClean="0"/>
              <a:t>4/10/2022</a:t>
            </a:fld>
            <a:endParaRPr lang="en-NZ"/>
          </a:p>
        </p:txBody>
      </p:sp>
      <p:sp>
        <p:nvSpPr>
          <p:cNvPr id="5" name="Footer Placeholder 4">
            <a:extLst>
              <a:ext uri="{FF2B5EF4-FFF2-40B4-BE49-F238E27FC236}">
                <a16:creationId xmlns:a16="http://schemas.microsoft.com/office/drawing/2014/main" id="{3CC1951F-217A-4F78-BE9B-479753DB61E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8CA3627-C841-49C8-AB18-4F0220153B44}"/>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178785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EC11-F9C1-4857-B8AE-EB9F25A86F8B}"/>
              </a:ext>
            </a:extLst>
          </p:cNvPr>
          <p:cNvSpPr>
            <a:spLocks noGrp="1"/>
          </p:cNvSpPr>
          <p:nvPr>
            <p:ph type="title"/>
          </p:nvPr>
        </p:nvSpPr>
        <p:spPr>
          <a:xfrm>
            <a:off x="872729" y="286745"/>
            <a:ext cx="7425928" cy="1325563"/>
          </a:xfrm>
          <a:prstGeom prst="rect">
            <a:avLst/>
          </a:prstGeom>
        </p:spPr>
        <p:txBody>
          <a:bodyPr wrap="none"/>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DD9FB085-C476-4298-8998-E4BC61DE34C5}"/>
              </a:ext>
            </a:extLst>
          </p:cNvPr>
          <p:cNvSpPr>
            <a:spLocks noGrp="1"/>
          </p:cNvSpPr>
          <p:nvPr>
            <p:ph sz="half" idx="1"/>
          </p:nvPr>
        </p:nvSpPr>
        <p:spPr>
          <a:xfrm>
            <a:off x="872728" y="1736725"/>
            <a:ext cx="3642122" cy="4440238"/>
          </a:xfrm>
          <a:prstGeom prst="rect">
            <a:avLst/>
          </a:prstGeom>
        </p:spPr>
        <p:txBody>
          <a:bodyPr wrap="none"/>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a:extLst>
              <a:ext uri="{FF2B5EF4-FFF2-40B4-BE49-F238E27FC236}">
                <a16:creationId xmlns:a16="http://schemas.microsoft.com/office/drawing/2014/main" id="{906C48FB-9255-4E61-898D-48FB7F400257}"/>
              </a:ext>
            </a:extLst>
          </p:cNvPr>
          <p:cNvSpPr>
            <a:spLocks noGrp="1"/>
          </p:cNvSpPr>
          <p:nvPr>
            <p:ph sz="half" idx="2"/>
          </p:nvPr>
        </p:nvSpPr>
        <p:spPr>
          <a:xfrm>
            <a:off x="4629151" y="1736725"/>
            <a:ext cx="3669506" cy="44402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Date Placeholder 4">
            <a:extLst>
              <a:ext uri="{FF2B5EF4-FFF2-40B4-BE49-F238E27FC236}">
                <a16:creationId xmlns:a16="http://schemas.microsoft.com/office/drawing/2014/main" id="{7EFEEF19-F60C-4577-AD65-792B9D23BFD8}"/>
              </a:ext>
            </a:extLst>
          </p:cNvPr>
          <p:cNvSpPr>
            <a:spLocks noGrp="1"/>
          </p:cNvSpPr>
          <p:nvPr>
            <p:ph type="dt" sz="half" idx="10"/>
          </p:nvPr>
        </p:nvSpPr>
        <p:spPr/>
        <p:txBody>
          <a:bodyPr/>
          <a:lstStyle/>
          <a:p>
            <a:fld id="{5E68BD25-4A81-4C86-9650-D30DF3CAF64A}" type="datetimeFigureOut">
              <a:rPr lang="en-NZ" smtClean="0"/>
              <a:t>4/10/2022</a:t>
            </a:fld>
            <a:endParaRPr lang="en-NZ"/>
          </a:p>
        </p:txBody>
      </p:sp>
      <p:sp>
        <p:nvSpPr>
          <p:cNvPr id="6" name="Footer Placeholder 5">
            <a:extLst>
              <a:ext uri="{FF2B5EF4-FFF2-40B4-BE49-F238E27FC236}">
                <a16:creationId xmlns:a16="http://schemas.microsoft.com/office/drawing/2014/main" id="{1514BE1A-FBB4-4671-9649-600851946E4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8E58CDF-BEA3-418E-8FA1-BE604AE12509}"/>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361084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C77F8-FCAD-47E5-BA22-504DEBAC24FA}"/>
              </a:ext>
            </a:extLst>
          </p:cNvPr>
          <p:cNvSpPr>
            <a:spLocks noGrp="1"/>
          </p:cNvSpPr>
          <p:nvPr>
            <p:ph type="dt" sz="half" idx="10"/>
          </p:nvPr>
        </p:nvSpPr>
        <p:spPr/>
        <p:txBody>
          <a:bodyPr/>
          <a:lstStyle/>
          <a:p>
            <a:fld id="{5E68BD25-4A81-4C86-9650-D30DF3CAF64A}" type="datetimeFigureOut">
              <a:rPr lang="en-NZ" smtClean="0"/>
              <a:t>4/10/2022</a:t>
            </a:fld>
            <a:endParaRPr lang="en-NZ"/>
          </a:p>
        </p:txBody>
      </p:sp>
      <p:sp>
        <p:nvSpPr>
          <p:cNvPr id="3" name="Footer Placeholder 2">
            <a:extLst>
              <a:ext uri="{FF2B5EF4-FFF2-40B4-BE49-F238E27FC236}">
                <a16:creationId xmlns:a16="http://schemas.microsoft.com/office/drawing/2014/main" id="{425FC9AA-B3C5-4577-B5F0-8906A9F530C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78C4D90-F35C-451D-89CB-63E93F415769}"/>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158284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F5BE-3C68-4F72-8F10-C7EF0F123803}"/>
              </a:ext>
            </a:extLst>
          </p:cNvPr>
          <p:cNvSpPr>
            <a:spLocks noGrp="1"/>
          </p:cNvSpPr>
          <p:nvPr>
            <p:ph type="title"/>
          </p:nvPr>
        </p:nvSpPr>
        <p:spPr>
          <a:xfrm>
            <a:off x="872729" y="513806"/>
            <a:ext cx="3581706" cy="681446"/>
          </a:xfrm>
          <a:prstGeom prst="rect">
            <a:avLst/>
          </a:prstGeom>
        </p:spPr>
        <p:txBody>
          <a:bodyPr wrap="none" anchor="b"/>
          <a:lstStyle>
            <a:lvl1pPr>
              <a:defRPr sz="2400"/>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1C4825A-C415-4B49-9E99-624C69988D86}"/>
              </a:ext>
            </a:extLst>
          </p:cNvPr>
          <p:cNvSpPr>
            <a:spLocks noGrp="1"/>
          </p:cNvSpPr>
          <p:nvPr>
            <p:ph idx="1"/>
          </p:nvPr>
        </p:nvSpPr>
        <p:spPr>
          <a:xfrm>
            <a:off x="3887391" y="1736725"/>
            <a:ext cx="4412416" cy="41243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a:extLst>
              <a:ext uri="{FF2B5EF4-FFF2-40B4-BE49-F238E27FC236}">
                <a16:creationId xmlns:a16="http://schemas.microsoft.com/office/drawing/2014/main" id="{70C31325-4C9B-47A4-A621-76BEDC72BF0F}"/>
              </a:ext>
            </a:extLst>
          </p:cNvPr>
          <p:cNvSpPr>
            <a:spLocks noGrp="1"/>
          </p:cNvSpPr>
          <p:nvPr>
            <p:ph type="body" sz="half" idx="2"/>
          </p:nvPr>
        </p:nvSpPr>
        <p:spPr>
          <a:xfrm>
            <a:off x="872728" y="1736725"/>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79EFD2EF-D234-4007-80E1-28F273745DF6}"/>
              </a:ext>
            </a:extLst>
          </p:cNvPr>
          <p:cNvSpPr>
            <a:spLocks noGrp="1"/>
          </p:cNvSpPr>
          <p:nvPr>
            <p:ph type="dt" sz="half" idx="10"/>
          </p:nvPr>
        </p:nvSpPr>
        <p:spPr/>
        <p:txBody>
          <a:bodyPr/>
          <a:lstStyle/>
          <a:p>
            <a:fld id="{5E68BD25-4A81-4C86-9650-D30DF3CAF64A}" type="datetimeFigureOut">
              <a:rPr lang="en-NZ" smtClean="0"/>
              <a:t>4/10/2022</a:t>
            </a:fld>
            <a:endParaRPr lang="en-NZ"/>
          </a:p>
        </p:txBody>
      </p:sp>
      <p:sp>
        <p:nvSpPr>
          <p:cNvPr id="6" name="Footer Placeholder 5">
            <a:extLst>
              <a:ext uri="{FF2B5EF4-FFF2-40B4-BE49-F238E27FC236}">
                <a16:creationId xmlns:a16="http://schemas.microsoft.com/office/drawing/2014/main" id="{CFDE9B4E-A712-44BE-9123-C27544FAF98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7B209CE-90BC-40AD-8803-452BCD665B2C}"/>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405331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251F-4966-4DC8-9E02-167E34440AF8}"/>
              </a:ext>
            </a:extLst>
          </p:cNvPr>
          <p:cNvSpPr>
            <a:spLocks noGrp="1"/>
          </p:cNvSpPr>
          <p:nvPr>
            <p:ph type="title"/>
          </p:nvPr>
        </p:nvSpPr>
        <p:spPr>
          <a:xfrm>
            <a:off x="872729" y="457200"/>
            <a:ext cx="3777649" cy="1040674"/>
          </a:xfrm>
          <a:prstGeom prst="rect">
            <a:avLst/>
          </a:prstGeom>
        </p:spPr>
        <p:txBody>
          <a:bodyPr wrap="none" anchor="ctr" anchorCtr="0"/>
          <a:lstStyle>
            <a:lvl1pPr>
              <a:defRPr sz="2400"/>
            </a:lvl1pPr>
          </a:lstStyle>
          <a:p>
            <a:r>
              <a:rPr lang="en-US" dirty="0"/>
              <a:t>Click to edit Master title style</a:t>
            </a:r>
            <a:endParaRPr lang="en-NZ" dirty="0"/>
          </a:p>
        </p:txBody>
      </p:sp>
      <p:sp>
        <p:nvSpPr>
          <p:cNvPr id="3" name="Picture Placeholder 2">
            <a:extLst>
              <a:ext uri="{FF2B5EF4-FFF2-40B4-BE49-F238E27FC236}">
                <a16:creationId xmlns:a16="http://schemas.microsoft.com/office/drawing/2014/main" id="{6078CD55-BBAB-44C1-9F98-31DC46ADF62C}"/>
              </a:ext>
            </a:extLst>
          </p:cNvPr>
          <p:cNvSpPr>
            <a:spLocks noGrp="1"/>
          </p:cNvSpPr>
          <p:nvPr>
            <p:ph type="pic" idx="1"/>
          </p:nvPr>
        </p:nvSpPr>
        <p:spPr>
          <a:xfrm>
            <a:off x="3887391" y="1736725"/>
            <a:ext cx="4411265" cy="41243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4BADF6C9-EE75-4882-BBC2-E6C5400A4ADE}"/>
              </a:ext>
            </a:extLst>
          </p:cNvPr>
          <p:cNvSpPr>
            <a:spLocks noGrp="1"/>
          </p:cNvSpPr>
          <p:nvPr>
            <p:ph type="body" sz="half" idx="2"/>
          </p:nvPr>
        </p:nvSpPr>
        <p:spPr>
          <a:xfrm>
            <a:off x="868411" y="1736725"/>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86EE807F-688E-4736-9E18-F6BFAB7101C9}"/>
              </a:ext>
            </a:extLst>
          </p:cNvPr>
          <p:cNvSpPr>
            <a:spLocks noGrp="1"/>
          </p:cNvSpPr>
          <p:nvPr>
            <p:ph type="dt" sz="half" idx="10"/>
          </p:nvPr>
        </p:nvSpPr>
        <p:spPr/>
        <p:txBody>
          <a:bodyPr/>
          <a:lstStyle/>
          <a:p>
            <a:fld id="{5E68BD25-4A81-4C86-9650-D30DF3CAF64A}" type="datetimeFigureOut">
              <a:rPr lang="en-NZ" smtClean="0"/>
              <a:t>4/10/2022</a:t>
            </a:fld>
            <a:endParaRPr lang="en-NZ"/>
          </a:p>
        </p:txBody>
      </p:sp>
      <p:sp>
        <p:nvSpPr>
          <p:cNvPr id="6" name="Footer Placeholder 5">
            <a:extLst>
              <a:ext uri="{FF2B5EF4-FFF2-40B4-BE49-F238E27FC236}">
                <a16:creationId xmlns:a16="http://schemas.microsoft.com/office/drawing/2014/main" id="{9FBCE625-B98B-41A4-9944-828EE3AE75E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4D620AA-0EF2-4777-84FE-45FA26878FF6}"/>
              </a:ext>
            </a:extLst>
          </p:cNvPr>
          <p:cNvSpPr>
            <a:spLocks noGrp="1"/>
          </p:cNvSpPr>
          <p:nvPr>
            <p:ph type="sldNum" sz="quarter" idx="12"/>
          </p:nvPr>
        </p:nvSpPr>
        <p:spPr/>
        <p:txBody>
          <a:bodyPr/>
          <a:lstStyle/>
          <a:p>
            <a:fld id="{C100AE6E-A8DD-4EDA-ABF6-A6CF28032BC3}" type="slidenum">
              <a:rPr lang="en-NZ" smtClean="0"/>
              <a:t>‹#›</a:t>
            </a:fld>
            <a:endParaRPr lang="en-NZ"/>
          </a:p>
        </p:txBody>
      </p:sp>
    </p:spTree>
    <p:extLst>
      <p:ext uri="{BB962C8B-B14F-4D97-AF65-F5344CB8AC3E}">
        <p14:creationId xmlns:p14="http://schemas.microsoft.com/office/powerpoint/2010/main" val="58702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E77A4-B6BC-4508-AA79-83DFA639E2B7}"/>
              </a:ext>
            </a:extLst>
          </p:cNvPr>
          <p:cNvSpPr>
            <a:spLocks noGrp="1"/>
          </p:cNvSpPr>
          <p:nvPr>
            <p:ph type="body" idx="1"/>
          </p:nvPr>
        </p:nvSpPr>
        <p:spPr>
          <a:xfrm>
            <a:off x="872727" y="1698777"/>
            <a:ext cx="7425928" cy="42365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548B5010-27FE-43E2-A5AB-CDF6C7381652}"/>
              </a:ext>
            </a:extLst>
          </p:cNvPr>
          <p:cNvSpPr>
            <a:spLocks noGrp="1"/>
          </p:cNvSpPr>
          <p:nvPr>
            <p:ph type="title"/>
          </p:nvPr>
        </p:nvSpPr>
        <p:spPr>
          <a:xfrm>
            <a:off x="872728" y="445361"/>
            <a:ext cx="7425928" cy="977907"/>
          </a:xfrm>
          <a:prstGeom prst="rect">
            <a:avLst/>
          </a:prstGeom>
        </p:spPr>
        <p:txBody>
          <a:bodyPr vert="horz" lIns="0" tIns="0" rIns="0" bIns="0" rtlCol="0" anchor="ctr" anchorCtr="0">
            <a:noAutofit/>
          </a:bodyPr>
          <a:lstStyle/>
          <a:p>
            <a:r>
              <a:rPr lang="en-US"/>
              <a:t>Click to edit Master title style</a:t>
            </a:r>
            <a:endParaRPr lang="en-GB" dirty="0"/>
          </a:p>
        </p:txBody>
      </p:sp>
      <p:pic>
        <p:nvPicPr>
          <p:cNvPr id="8" name="Picture 7">
            <a:extLst>
              <a:ext uri="{FF2B5EF4-FFF2-40B4-BE49-F238E27FC236}">
                <a16:creationId xmlns:a16="http://schemas.microsoft.com/office/drawing/2014/main" id="{84C666F7-E81E-41ED-B3C1-7995B7EF2FD6}"/>
              </a:ext>
            </a:extLst>
          </p:cNvPr>
          <p:cNvPicPr>
            <a:picLocks noChangeAspect="1"/>
          </p:cNvPicPr>
          <p:nvPr userDrawn="1"/>
        </p:nvPicPr>
        <p:blipFill>
          <a:blip r:embed="rId4">
            <a:alphaModFix amt="75000"/>
            <a:extLst>
              <a:ext uri="{28A0092B-C50C-407E-A947-70E740481C1C}">
                <a14:useLocalDpi xmlns:a14="http://schemas.microsoft.com/office/drawing/2010/main" val="0"/>
              </a:ext>
            </a:extLst>
          </a:blip>
          <a:stretch>
            <a:fillRect/>
          </a:stretch>
        </p:blipFill>
        <p:spPr>
          <a:xfrm>
            <a:off x="0" y="6219422"/>
            <a:ext cx="9144000" cy="629600"/>
          </a:xfrm>
          <a:prstGeom prst="rect">
            <a:avLst/>
          </a:prstGeom>
        </p:spPr>
      </p:pic>
      <p:pic>
        <p:nvPicPr>
          <p:cNvPr id="9" name="Picture 8">
            <a:extLst>
              <a:ext uri="{FF2B5EF4-FFF2-40B4-BE49-F238E27FC236}">
                <a16:creationId xmlns:a16="http://schemas.microsoft.com/office/drawing/2014/main" id="{693480F8-C189-4395-AA14-F9D80A6F3DC5}"/>
              </a:ext>
            </a:extLst>
          </p:cNvPr>
          <p:cNvPicPr>
            <a:picLocks noChangeAspect="1"/>
          </p:cNvPicPr>
          <p:nvPr userDrawn="1"/>
        </p:nvPicPr>
        <p:blipFill rotWithShape="1">
          <a:blip r:embed="rId4">
            <a:alphaModFix amt="75000"/>
            <a:extLst>
              <a:ext uri="{28A0092B-C50C-407E-A947-70E740481C1C}">
                <a14:useLocalDpi xmlns:a14="http://schemas.microsoft.com/office/drawing/2010/main" val="0"/>
              </a:ext>
            </a:extLst>
          </a:blip>
          <a:srcRect b="90889"/>
          <a:stretch/>
        </p:blipFill>
        <p:spPr>
          <a:xfrm>
            <a:off x="0" y="0"/>
            <a:ext cx="9144000" cy="143962"/>
          </a:xfrm>
          <a:prstGeom prst="rect">
            <a:avLst/>
          </a:prstGeom>
        </p:spPr>
      </p:pic>
    </p:spTree>
    <p:extLst>
      <p:ext uri="{BB962C8B-B14F-4D97-AF65-F5344CB8AC3E}">
        <p14:creationId xmlns:p14="http://schemas.microsoft.com/office/powerpoint/2010/main" val="3058249065"/>
      </p:ext>
    </p:extLst>
  </p:cSld>
  <p:clrMap bg1="lt1" tx1="dk1" bg2="lt2" tx2="dk2" accent1="accent1" accent2="accent2" accent3="accent3" accent4="accent4" accent5="accent5" accent6="accent6" hlink="hlink" folHlink="folHlink"/>
  <p:sldLayoutIdLst>
    <p:sldLayoutId id="2147483729" r:id="rId1"/>
    <p:sldLayoutId id="2147483733" r:id="rId2"/>
  </p:sldLayoutIdLst>
  <p:hf sldNum="0" hdr="0" dt="0"/>
  <p:txStyles>
    <p:titleStyle>
      <a:lvl1pPr algn="l" defTabSz="685800" rtl="0" eaLnBrk="1" latinLnBrk="0" hangingPunct="1">
        <a:lnSpc>
          <a:spcPct val="90000"/>
        </a:lnSpc>
        <a:spcBef>
          <a:spcPct val="0"/>
        </a:spcBef>
        <a:buNone/>
        <a:defRPr sz="3450" b="0" kern="1200">
          <a:solidFill>
            <a:schemeClr val="tx2"/>
          </a:solidFill>
          <a:latin typeface="Calibri Light" panose="020F0302020204030204" pitchFamily="34" charset="0"/>
          <a:ea typeface="Cambria" panose="02040503050406030204" pitchFamily="18" charset="0"/>
          <a:cs typeface="Calibri Light" panose="020F0302020204030204" pitchFamily="34" charset="0"/>
        </a:defRPr>
      </a:lvl1pPr>
    </p:titleStyle>
    <p:bodyStyle>
      <a:lvl1pPr marL="271463" indent="-271463" algn="l" defTabSz="685800" rtl="0" eaLnBrk="1" latinLnBrk="0" hangingPunct="1">
        <a:lnSpc>
          <a:spcPts val="1620"/>
        </a:lnSpc>
        <a:spcBef>
          <a:spcPts val="450"/>
        </a:spcBef>
        <a:buFont typeface="Arial" panose="020B0604020202020204" pitchFamily="34" charset="0"/>
        <a:buChar char="•"/>
        <a:defRPr sz="2100" kern="1200" baseline="0">
          <a:solidFill>
            <a:schemeClr val="tx1"/>
          </a:solidFill>
          <a:latin typeface="Calibri" panose="020F0502020204030204" pitchFamily="34" charset="0"/>
          <a:ea typeface="Cambria" panose="02040503050406030204" pitchFamily="18" charset="0"/>
          <a:cs typeface="+mn-cs"/>
        </a:defRPr>
      </a:lvl1pPr>
      <a:lvl2pPr marL="536972" indent="-257175" algn="l" defTabSz="685800" rtl="0" eaLnBrk="1" latinLnBrk="0" hangingPunct="1">
        <a:lnSpc>
          <a:spcPts val="1620"/>
        </a:lnSpc>
        <a:spcBef>
          <a:spcPts val="450"/>
        </a:spcBef>
        <a:buClr>
          <a:srgbClr val="C10534"/>
        </a:buClr>
        <a:buFont typeface="Arial" panose="020B0604020202020204" pitchFamily="34" charset="0"/>
        <a:buChar char="•"/>
        <a:tabLst/>
        <a:defRPr sz="1800" kern="1200">
          <a:solidFill>
            <a:schemeClr val="tx1"/>
          </a:solidFill>
          <a:latin typeface="+mn-lt"/>
          <a:ea typeface="+mn-ea"/>
          <a:cs typeface="+mn-cs"/>
        </a:defRPr>
      </a:lvl2pPr>
      <a:lvl3pPr marL="736997" indent="-161925" algn="l" defTabSz="736997" rtl="0" eaLnBrk="1" latinLnBrk="0" hangingPunct="1">
        <a:lnSpc>
          <a:spcPts val="1620"/>
        </a:lnSpc>
        <a:spcBef>
          <a:spcPts val="450"/>
        </a:spcBef>
        <a:buClr>
          <a:srgbClr val="E37E00"/>
        </a:buClr>
        <a:buFont typeface="Arial" panose="020B0604020202020204" pitchFamily="34" charset="0"/>
        <a:buChar char="•"/>
        <a:defRPr sz="1350" kern="1200">
          <a:solidFill>
            <a:schemeClr val="tx1"/>
          </a:solidFill>
          <a:latin typeface="+mn-lt"/>
          <a:ea typeface="+mn-ea"/>
          <a:cs typeface="+mn-cs"/>
        </a:defRPr>
      </a:lvl3pPr>
      <a:lvl4pPr marL="944166" indent="-161925" algn="l" defTabSz="685800" rtl="0" eaLnBrk="1" latinLnBrk="0" hangingPunct="1">
        <a:lnSpc>
          <a:spcPts val="1620"/>
        </a:lnSpc>
        <a:spcBef>
          <a:spcPts val="450"/>
        </a:spcBef>
        <a:buClr>
          <a:schemeClr val="accent6">
            <a:lumMod val="60000"/>
            <a:lumOff val="40000"/>
          </a:schemeClr>
        </a:buClr>
        <a:buFont typeface="Arial" panose="020B0604020202020204" pitchFamily="34" charset="0"/>
        <a:buChar char="•"/>
        <a:defRPr sz="1350" kern="1200">
          <a:solidFill>
            <a:schemeClr val="tx1"/>
          </a:solidFill>
          <a:latin typeface="+mn-lt"/>
          <a:ea typeface="+mn-ea"/>
          <a:cs typeface="+mn-cs"/>
        </a:defRPr>
      </a:lvl4pPr>
      <a:lvl5pPr marL="1145381" indent="-161925" algn="l" defTabSz="685800" rtl="0" eaLnBrk="1" latinLnBrk="0" hangingPunct="1">
        <a:lnSpc>
          <a:spcPts val="1620"/>
        </a:lnSpc>
        <a:spcBef>
          <a:spcPts val="450"/>
        </a:spcBef>
        <a:buClr>
          <a:srgbClr val="6E8E84"/>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0" userDrawn="1">
          <p15:clr>
            <a:srgbClr val="F26B43"/>
          </p15:clr>
        </p15:guide>
        <p15:guide id="2" orient="horz" pos="686" userDrawn="1">
          <p15:clr>
            <a:srgbClr val="F26B43"/>
          </p15:clr>
        </p15:guide>
        <p15:guide id="3" orient="horz" pos="4201" userDrawn="1">
          <p15:clr>
            <a:srgbClr val="F26B43"/>
          </p15:clr>
        </p15:guide>
        <p15:guide id="4" orient="horz" pos="1071" userDrawn="1">
          <p15:clr>
            <a:srgbClr val="F26B43"/>
          </p15:clr>
        </p15:guide>
        <p15:guide id="5" pos="5228" userDrawn="1">
          <p15:clr>
            <a:srgbClr val="F26B43"/>
          </p15:clr>
        </p15:guide>
        <p15:guide id="7" orient="horz" pos="3952" userDrawn="1">
          <p15:clr>
            <a:srgbClr val="F26B43"/>
          </p15:clr>
        </p15:guide>
        <p15:guide id="8" pos="26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4F01142E-ED0D-49F4-AFA5-5F5C79C1C3B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825637"/>
            <a:ext cx="9143999" cy="1003954"/>
          </a:xfrm>
          <a:prstGeom prst="rect">
            <a:avLst/>
          </a:prstGeom>
        </p:spPr>
      </p:pic>
      <p:sp>
        <p:nvSpPr>
          <p:cNvPr id="2" name="Title Placeholder 1">
            <a:extLst>
              <a:ext uri="{FF2B5EF4-FFF2-40B4-BE49-F238E27FC236}">
                <a16:creationId xmlns:a16="http://schemas.microsoft.com/office/drawing/2014/main" id="{D6A42983-DCF0-4CCF-97AB-6DDC40EDE76C}"/>
              </a:ext>
            </a:extLst>
          </p:cNvPr>
          <p:cNvSpPr>
            <a:spLocks noGrp="1"/>
          </p:cNvSpPr>
          <p:nvPr>
            <p:ph type="title"/>
          </p:nvPr>
        </p:nvSpPr>
        <p:spPr>
          <a:xfrm>
            <a:off x="872729" y="286745"/>
            <a:ext cx="7425928" cy="1325563"/>
          </a:xfrm>
          <a:prstGeom prst="rect">
            <a:avLst/>
          </a:prstGeom>
        </p:spPr>
        <p:txBody>
          <a:bodyPr vert="horz" lIns="0" tIns="0" rIns="0" bIns="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1B95C182-083C-480A-9F11-388D284F36C9}"/>
              </a:ext>
            </a:extLst>
          </p:cNvPr>
          <p:cNvSpPr>
            <a:spLocks noGrp="1"/>
          </p:cNvSpPr>
          <p:nvPr>
            <p:ph type="body" idx="1"/>
          </p:nvPr>
        </p:nvSpPr>
        <p:spPr>
          <a:xfrm>
            <a:off x="872729" y="1825625"/>
            <a:ext cx="742592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33C47D75-5B7F-4282-88CF-BBD639D6B0B6}"/>
              </a:ext>
            </a:extLst>
          </p:cNvPr>
          <p:cNvSpPr>
            <a:spLocks noGrp="1"/>
          </p:cNvSpPr>
          <p:nvPr>
            <p:ph type="dt" sz="half" idx="2"/>
          </p:nvPr>
        </p:nvSpPr>
        <p:spPr>
          <a:xfrm>
            <a:off x="872728" y="6356351"/>
            <a:ext cx="1983137" cy="365125"/>
          </a:xfrm>
          <a:prstGeom prst="rect">
            <a:avLst/>
          </a:prstGeom>
        </p:spPr>
        <p:txBody>
          <a:bodyPr vert="horz" wrap="none" lIns="0" tIns="0" rIns="0" bIns="0" rtlCol="0" anchor="ctr"/>
          <a:lstStyle>
            <a:lvl1pPr algn="l">
              <a:defRPr sz="900">
                <a:solidFill>
                  <a:schemeClr val="tx1">
                    <a:tint val="75000"/>
                  </a:schemeClr>
                </a:solidFill>
              </a:defRPr>
            </a:lvl1pPr>
          </a:lstStyle>
          <a:p>
            <a:fld id="{5E68BD25-4A81-4C86-9650-D30DF3CAF64A}" type="datetimeFigureOut">
              <a:rPr lang="en-NZ" smtClean="0"/>
              <a:t>4/10/2022</a:t>
            </a:fld>
            <a:endParaRPr lang="en-NZ" dirty="0"/>
          </a:p>
        </p:txBody>
      </p:sp>
      <p:sp>
        <p:nvSpPr>
          <p:cNvPr id="5" name="Footer Placeholder 4">
            <a:extLst>
              <a:ext uri="{FF2B5EF4-FFF2-40B4-BE49-F238E27FC236}">
                <a16:creationId xmlns:a16="http://schemas.microsoft.com/office/drawing/2014/main" id="{24FEA5FF-1E15-43BB-9E4E-C38D75457CE7}"/>
              </a:ext>
            </a:extLst>
          </p:cNvPr>
          <p:cNvSpPr>
            <a:spLocks noGrp="1"/>
          </p:cNvSpPr>
          <p:nvPr>
            <p:ph type="ftr" sz="quarter" idx="3"/>
          </p:nvPr>
        </p:nvSpPr>
        <p:spPr>
          <a:xfrm>
            <a:off x="2944037"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F8CEEF03-6582-4BE2-9576-8E6AC9A74680}"/>
              </a:ext>
            </a:extLst>
          </p:cNvPr>
          <p:cNvSpPr>
            <a:spLocks noGrp="1"/>
          </p:cNvSpPr>
          <p:nvPr>
            <p:ph type="sldNum" sz="quarter" idx="4"/>
          </p:nvPr>
        </p:nvSpPr>
        <p:spPr>
          <a:xfrm>
            <a:off x="6242407"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00AE6E-A8DD-4EDA-ABF6-A6CF28032BC3}" type="slidenum">
              <a:rPr lang="en-NZ" smtClean="0"/>
              <a:t>‹#›</a:t>
            </a:fld>
            <a:endParaRPr lang="en-NZ" dirty="0"/>
          </a:p>
        </p:txBody>
      </p:sp>
      <p:pic>
        <p:nvPicPr>
          <p:cNvPr id="11" name="Picture 10">
            <a:extLst>
              <a:ext uri="{FF2B5EF4-FFF2-40B4-BE49-F238E27FC236}">
                <a16:creationId xmlns:a16="http://schemas.microsoft.com/office/drawing/2014/main" id="{C2327F47-1510-46D6-813F-0206670CCD13}"/>
              </a:ext>
            </a:extLst>
          </p:cNvPr>
          <p:cNvPicPr>
            <a:picLocks noChangeAspect="1"/>
          </p:cNvPicPr>
          <p:nvPr userDrawn="1"/>
        </p:nvPicPr>
        <p:blipFill rotWithShape="1">
          <a:blip r:embed="rId12">
            <a:alphaModFix amt="75000"/>
            <a:extLst>
              <a:ext uri="{28A0092B-C50C-407E-A947-70E740481C1C}">
                <a14:useLocalDpi xmlns:a14="http://schemas.microsoft.com/office/drawing/2010/main" val="0"/>
              </a:ext>
            </a:extLst>
          </a:blip>
          <a:srcRect b="90889"/>
          <a:stretch/>
        </p:blipFill>
        <p:spPr>
          <a:xfrm>
            <a:off x="0" y="0"/>
            <a:ext cx="9144000" cy="143962"/>
          </a:xfrm>
          <a:prstGeom prst="rect">
            <a:avLst/>
          </a:prstGeom>
        </p:spPr>
      </p:pic>
    </p:spTree>
    <p:extLst>
      <p:ext uri="{BB962C8B-B14F-4D97-AF65-F5344CB8AC3E}">
        <p14:creationId xmlns:p14="http://schemas.microsoft.com/office/powerpoint/2010/main" val="235969528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41" r:id="rId5"/>
    <p:sldLayoutId id="2147483742" r:id="rId6"/>
    <p:sldLayoutId id="2147483743" r:id="rId7"/>
    <p:sldLayoutId id="2147483744" r:id="rId8"/>
    <p:sldLayoutId id="214748374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C000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lumMod val="75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EEB936"/>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ADCB6"/>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userDrawn="1">
          <p15:clr>
            <a:srgbClr val="F26B43"/>
          </p15:clr>
        </p15:guide>
        <p15:guide id="2" orient="horz" pos="1094" userDrawn="1">
          <p15:clr>
            <a:srgbClr val="F26B43"/>
          </p15:clr>
        </p15:guide>
        <p15:guide id="3" pos="550" userDrawn="1">
          <p15:clr>
            <a:srgbClr val="F26B43"/>
          </p15:clr>
        </p15:guide>
        <p15:guide id="4" pos="52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CFEA76C-42EA-4DFA-B86F-E16481504E2A}"/>
              </a:ext>
            </a:extLst>
          </p:cNvPr>
          <p:cNvSpPr>
            <a:spLocks noGrp="1"/>
          </p:cNvSpPr>
          <p:nvPr>
            <p:ph type="subTitle" idx="1"/>
          </p:nvPr>
        </p:nvSpPr>
        <p:spPr>
          <a:xfrm>
            <a:off x="569626" y="3859967"/>
            <a:ext cx="7982263" cy="1948722"/>
          </a:xfrm>
        </p:spPr>
        <p:txBody>
          <a:bodyPr/>
          <a:lstStyle/>
          <a:p>
            <a:pPr>
              <a:lnSpc>
                <a:spcPct val="100000"/>
              </a:lnSpc>
              <a:spcBef>
                <a:spcPts val="0"/>
              </a:spcBef>
            </a:pPr>
            <a:r>
              <a:rPr lang="en-NZ" sz="2800" dirty="0"/>
              <a:t>Isabelle Sin (Motu)</a:t>
            </a:r>
          </a:p>
          <a:p>
            <a:pPr>
              <a:lnSpc>
                <a:spcPct val="100000"/>
              </a:lnSpc>
              <a:spcBef>
                <a:spcPts val="0"/>
              </a:spcBef>
            </a:pPr>
            <a:r>
              <a:rPr lang="en-NZ" sz="2800" dirty="0"/>
              <a:t>Steven Stillman (U Bolzano)</a:t>
            </a:r>
          </a:p>
          <a:p>
            <a:pPr>
              <a:lnSpc>
                <a:spcPct val="100000"/>
              </a:lnSpc>
              <a:spcBef>
                <a:spcPts val="0"/>
              </a:spcBef>
            </a:pPr>
            <a:r>
              <a:rPr lang="en-NZ" sz="2800" dirty="0"/>
              <a:t>Nicholas Watson (Motu)</a:t>
            </a:r>
          </a:p>
        </p:txBody>
      </p:sp>
      <p:sp>
        <p:nvSpPr>
          <p:cNvPr id="4" name="Title 3">
            <a:extLst>
              <a:ext uri="{FF2B5EF4-FFF2-40B4-BE49-F238E27FC236}">
                <a16:creationId xmlns:a16="http://schemas.microsoft.com/office/drawing/2014/main" id="{51CECEEE-EFE8-4D0F-B47F-1840762B88CA}"/>
              </a:ext>
            </a:extLst>
          </p:cNvPr>
          <p:cNvSpPr>
            <a:spLocks noGrp="1"/>
          </p:cNvSpPr>
          <p:nvPr>
            <p:ph type="title"/>
          </p:nvPr>
        </p:nvSpPr>
        <p:spPr>
          <a:xfrm>
            <a:off x="1030125" y="1415514"/>
            <a:ext cx="7731625" cy="2257076"/>
          </a:xfrm>
        </p:spPr>
        <p:txBody>
          <a:bodyPr/>
          <a:lstStyle/>
          <a:p>
            <a:r>
              <a:rPr lang="en-US" sz="4400" dirty="0"/>
              <a:t>Learning About Leave: </a:t>
            </a:r>
            <a:br>
              <a:rPr lang="en-US" sz="4400" dirty="0"/>
            </a:br>
            <a:r>
              <a:rPr lang="en-US" sz="4400" dirty="0"/>
              <a:t>Peer Influences in Maternal Leave Decisions</a:t>
            </a:r>
            <a:endParaRPr lang="en-NZ" sz="4400" dirty="0"/>
          </a:p>
        </p:txBody>
      </p:sp>
    </p:spTree>
    <p:extLst>
      <p:ext uri="{BB962C8B-B14F-4D97-AF65-F5344CB8AC3E}">
        <p14:creationId xmlns:p14="http://schemas.microsoft.com/office/powerpoint/2010/main" val="356630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332-03A1-4AB4-8E67-AC45376403BC}"/>
              </a:ext>
            </a:extLst>
          </p:cNvPr>
          <p:cNvSpPr>
            <a:spLocks noGrp="1"/>
          </p:cNvSpPr>
          <p:nvPr>
            <p:ph type="title"/>
          </p:nvPr>
        </p:nvSpPr>
        <p:spPr>
          <a:xfrm>
            <a:off x="689548" y="294549"/>
            <a:ext cx="7610259" cy="634841"/>
          </a:xfrm>
        </p:spPr>
        <p:txBody>
          <a:bodyPr/>
          <a:lstStyle/>
          <a:p>
            <a:r>
              <a:rPr lang="en-US" dirty="0"/>
              <a:t>Control Covariates</a:t>
            </a:r>
            <a:endParaRPr lang="en-NZ" dirty="0"/>
          </a:p>
        </p:txBody>
      </p:sp>
      <p:sp>
        <p:nvSpPr>
          <p:cNvPr id="3" name="Content Placeholder 2">
            <a:extLst>
              <a:ext uri="{FF2B5EF4-FFF2-40B4-BE49-F238E27FC236}">
                <a16:creationId xmlns:a16="http://schemas.microsoft.com/office/drawing/2014/main" id="{8F15A236-151B-4403-8D16-59305628BCC4}"/>
              </a:ext>
            </a:extLst>
          </p:cNvPr>
          <p:cNvSpPr>
            <a:spLocks noGrp="1"/>
          </p:cNvSpPr>
          <p:nvPr>
            <p:ph idx="1"/>
          </p:nvPr>
        </p:nvSpPr>
        <p:spPr>
          <a:xfrm>
            <a:off x="231726" y="929389"/>
            <a:ext cx="8680548" cy="5681673"/>
          </a:xfrm>
        </p:spPr>
        <p:txBody>
          <a:bodyPr wrap="square">
            <a:normAutofit/>
          </a:bodyPr>
          <a:lstStyle/>
          <a:p>
            <a:pPr>
              <a:lnSpc>
                <a:spcPct val="100000"/>
              </a:lnSpc>
            </a:pPr>
            <a:r>
              <a:rPr lang="en-GB" sz="2400" b="1" dirty="0"/>
              <a:t>Child</a:t>
            </a:r>
            <a:r>
              <a:rPr lang="en-GB" sz="2400" dirty="0"/>
              <a:t> </a:t>
            </a:r>
          </a:p>
          <a:p>
            <a:pPr lvl="1">
              <a:lnSpc>
                <a:spcPct val="100000"/>
              </a:lnSpc>
            </a:pPr>
            <a:r>
              <a:rPr lang="en-GB" sz="2100" dirty="0"/>
              <a:t>month and year of birth (also for peers)</a:t>
            </a:r>
          </a:p>
          <a:p>
            <a:pPr lvl="1">
              <a:lnSpc>
                <a:spcPct val="100000"/>
              </a:lnSpc>
            </a:pPr>
            <a:r>
              <a:rPr lang="en-GB" sz="2100" dirty="0"/>
              <a:t>whether a premature birth</a:t>
            </a:r>
          </a:p>
          <a:p>
            <a:pPr>
              <a:lnSpc>
                <a:spcPct val="100000"/>
              </a:lnSpc>
            </a:pPr>
            <a:r>
              <a:rPr lang="en-GB" sz="2400" b="1" dirty="0"/>
              <a:t>Mother</a:t>
            </a:r>
            <a:r>
              <a:rPr lang="en-GB" sz="2400" dirty="0"/>
              <a:t> (also for peers)</a:t>
            </a:r>
          </a:p>
          <a:p>
            <a:pPr lvl="1">
              <a:lnSpc>
                <a:spcPct val="100000"/>
              </a:lnSpc>
            </a:pPr>
            <a:r>
              <a:rPr lang="en-GB" sz="2100" dirty="0"/>
              <a:t>maximum potential PPL duration</a:t>
            </a:r>
          </a:p>
          <a:p>
            <a:pPr lvl="1">
              <a:lnSpc>
                <a:spcPct val="100000"/>
              </a:lnSpc>
            </a:pPr>
            <a:r>
              <a:rPr lang="en-GB" sz="2100" dirty="0"/>
              <a:t>Age (quadratic), ethnicity </a:t>
            </a:r>
          </a:p>
          <a:p>
            <a:pPr lvl="1">
              <a:lnSpc>
                <a:spcPct val="100000"/>
              </a:lnSpc>
            </a:pPr>
            <a:r>
              <a:rPr lang="en-GB" sz="2100" dirty="0"/>
              <a:t>number of previous children (sometimes we focus on first births)  </a:t>
            </a:r>
          </a:p>
          <a:p>
            <a:pPr lvl="1">
              <a:lnSpc>
                <a:spcPct val="100000"/>
              </a:lnSpc>
            </a:pPr>
            <a:r>
              <a:rPr lang="en-GB" sz="2100" dirty="0"/>
              <a:t>previous social benefit usage</a:t>
            </a:r>
          </a:p>
          <a:p>
            <a:pPr>
              <a:lnSpc>
                <a:spcPct val="100000"/>
              </a:lnSpc>
            </a:pPr>
            <a:r>
              <a:rPr lang="en-GB" sz="2400" b="1" dirty="0"/>
              <a:t>Father</a:t>
            </a:r>
            <a:r>
              <a:rPr lang="en-GB" sz="2400" dirty="0"/>
              <a:t> </a:t>
            </a:r>
          </a:p>
          <a:p>
            <a:pPr lvl="1">
              <a:lnSpc>
                <a:spcPct val="100000"/>
              </a:lnSpc>
            </a:pPr>
            <a:r>
              <a:rPr lang="en-GB" sz="2100" dirty="0"/>
              <a:t>age, employment status, and earnings</a:t>
            </a:r>
          </a:p>
          <a:p>
            <a:pPr>
              <a:lnSpc>
                <a:spcPct val="100000"/>
              </a:lnSpc>
            </a:pPr>
            <a:r>
              <a:rPr lang="en-GB" sz="2400" b="1" dirty="0"/>
              <a:t>Job</a:t>
            </a:r>
            <a:r>
              <a:rPr lang="en-GB" sz="2400" dirty="0"/>
              <a:t> </a:t>
            </a:r>
          </a:p>
          <a:p>
            <a:pPr lvl="1">
              <a:lnSpc>
                <a:spcPct val="100000"/>
              </a:lnSpc>
            </a:pPr>
            <a:r>
              <a:rPr lang="en-GB" sz="2100" dirty="0"/>
              <a:t>tenure, average wages at the firm</a:t>
            </a:r>
          </a:p>
          <a:p>
            <a:pPr lvl="1">
              <a:lnSpc>
                <a:spcPct val="100000"/>
              </a:lnSpc>
            </a:pPr>
            <a:r>
              <a:rPr lang="en-GB" sz="2100" dirty="0"/>
              <a:t>firm size (sometimes we focus on smaller firms)</a:t>
            </a:r>
          </a:p>
          <a:p>
            <a:pPr lvl="1">
              <a:lnSpc>
                <a:spcPct val="100000"/>
              </a:lnSpc>
            </a:pPr>
            <a:r>
              <a:rPr lang="en-GB" sz="2100" dirty="0"/>
              <a:t>whether the firm is part of central government</a:t>
            </a:r>
          </a:p>
        </p:txBody>
      </p:sp>
    </p:spTree>
    <p:extLst>
      <p:ext uri="{BB962C8B-B14F-4D97-AF65-F5344CB8AC3E}">
        <p14:creationId xmlns:p14="http://schemas.microsoft.com/office/powerpoint/2010/main" val="215049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332-03A1-4AB4-8E67-AC45376403BC}"/>
              </a:ext>
            </a:extLst>
          </p:cNvPr>
          <p:cNvSpPr>
            <a:spLocks noGrp="1"/>
          </p:cNvSpPr>
          <p:nvPr>
            <p:ph type="title"/>
          </p:nvPr>
        </p:nvSpPr>
        <p:spPr>
          <a:xfrm>
            <a:off x="872729" y="294548"/>
            <a:ext cx="7427078" cy="919655"/>
          </a:xfrm>
        </p:spPr>
        <p:txBody>
          <a:bodyPr/>
          <a:lstStyle/>
          <a:p>
            <a:r>
              <a:rPr lang="en-US" dirty="0"/>
              <a:t>RKD Identification</a:t>
            </a:r>
            <a:endParaRPr lang="en-NZ"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15A236-151B-4403-8D16-59305628BCC4}"/>
                  </a:ext>
                </a:extLst>
              </p:cNvPr>
              <p:cNvSpPr>
                <a:spLocks noGrp="1"/>
              </p:cNvSpPr>
              <p:nvPr>
                <p:ph idx="1"/>
              </p:nvPr>
            </p:nvSpPr>
            <p:spPr>
              <a:xfrm>
                <a:off x="292308" y="1214202"/>
                <a:ext cx="8379502" cy="5254054"/>
              </a:xfrm>
            </p:spPr>
            <p:txBody>
              <a:bodyPr wrap="square">
                <a:normAutofit fontScale="47500" lnSpcReduction="20000"/>
              </a:bodyPr>
              <a:lstStyle/>
              <a:p>
                <a:pPr>
                  <a:lnSpc>
                    <a:spcPct val="120000"/>
                  </a:lnSpc>
                </a:pPr>
                <a:r>
                  <a:rPr lang="en-NZ" sz="3600" dirty="0"/>
                  <a:t> </a:t>
                </a:r>
                <a:r>
                  <a:rPr lang="en-NZ" sz="5100" dirty="0"/>
                  <a:t>The relationship between own income and leave taken by peer mothers exhibits a kink at the maximum payment amount</a:t>
                </a:r>
              </a:p>
              <a:p>
                <a:pPr>
                  <a:lnSpc>
                    <a:spcPct val="120000"/>
                  </a:lnSpc>
                </a:pPr>
                <a:r>
                  <a:rPr lang="en-NZ" sz="4400" dirty="0"/>
                  <a:t> </a:t>
                </a:r>
                <a:r>
                  <a:rPr lang="en-US" sz="5100" dirty="0"/>
                  <a:t>The kink at in this relationship relates to the 1</a:t>
                </a:r>
                <a:r>
                  <a:rPr lang="en-US" sz="5100" baseline="30000" dirty="0"/>
                  <a:t>st</a:t>
                </a:r>
                <a:r>
                  <a:rPr lang="en-US" sz="5100" dirty="0"/>
                  <a:t> stage in the standard IV framework: </a:t>
                </a:r>
              </a:p>
              <a:p>
                <a:pPr marL="0" indent="0">
                  <a:lnSpc>
                    <a:spcPct val="120000"/>
                  </a:lnSpc>
                  <a:buNone/>
                </a:pPr>
                <a14:m>
                  <m:oMathPara xmlns:m="http://schemas.openxmlformats.org/officeDocument/2006/math">
                    <m:oMathParaPr>
                      <m:jc m:val="centerGroup"/>
                    </m:oMathParaPr>
                    <m:oMath xmlns:m="http://schemas.openxmlformats.org/officeDocument/2006/math">
                      <m:func>
                        <m:funcPr>
                          <m:ctrlPr>
                            <a:rPr lang="en-US" sz="4400" i="1" smtClean="0">
                              <a:latin typeface="Cambria Math" panose="02040503050406030204" pitchFamily="18" charset="0"/>
                            </a:rPr>
                          </m:ctrlPr>
                        </m:funcPr>
                        <m:fName>
                          <m:limLow>
                            <m:limLowPr>
                              <m:ctrlPr>
                                <a:rPr lang="en-US" sz="4400" i="1" smtClean="0">
                                  <a:latin typeface="Cambria Math" panose="02040503050406030204" pitchFamily="18" charset="0"/>
                                </a:rPr>
                              </m:ctrlPr>
                            </m:limLowPr>
                            <m:e>
                              <m:r>
                                <m:rPr>
                                  <m:sty m:val="p"/>
                                </m:rPr>
                                <a:rPr lang="en-US" sz="4400" i="0" smtClean="0">
                                  <a:latin typeface="Cambria Math" panose="02040503050406030204" pitchFamily="18" charset="0"/>
                                </a:rPr>
                                <m:t>lim</m:t>
                              </m:r>
                            </m:e>
                            <m:lim>
                              <m:sSub>
                                <m:sSubPr>
                                  <m:ctrlPr>
                                    <a:rPr lang="en-US" sz="4400" i="1" smtClean="0">
                                      <a:latin typeface="Cambria Math" panose="02040503050406030204" pitchFamily="18" charset="0"/>
                                    </a:rPr>
                                  </m:ctrlPr>
                                </m:sSubPr>
                                <m:e>
                                  <m:r>
                                    <a:rPr lang="en-US" sz="4400" b="0" i="1" smtClean="0">
                                      <a:latin typeface="Cambria Math" panose="02040503050406030204" pitchFamily="18" charset="0"/>
                                    </a:rPr>
                                    <m:t>𝑣</m:t>
                                  </m:r>
                                </m:e>
                                <m:sub>
                                  <m:r>
                                    <a:rPr lang="en-US" sz="4400" b="0" i="1" smtClean="0">
                                      <a:latin typeface="Cambria Math" panose="02040503050406030204" pitchFamily="18" charset="0"/>
                                    </a:rPr>
                                    <m:t>0</m:t>
                                  </m:r>
                                </m:sub>
                              </m:sSub>
                              <m:r>
                                <a:rPr lang="en-US" sz="4400" b="0" i="1" smtClean="0">
                                  <a:latin typeface="Cambria Math" panose="02040503050406030204" pitchFamily="18" charset="0"/>
                                  <a:ea typeface="Cambria Math" panose="02040503050406030204" pitchFamily="18" charset="0"/>
                                </a:rPr>
                                <m:t>→</m:t>
                              </m:r>
                              <m:sSup>
                                <m:sSupPr>
                                  <m:ctrlPr>
                                    <a:rPr lang="en-US" sz="4400" b="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0</m:t>
                                  </m:r>
                                </m:e>
                                <m:sup>
                                  <m:r>
                                    <a:rPr lang="en-US" sz="4400" b="0" i="1" smtClean="0">
                                      <a:latin typeface="Cambria Math" panose="02040503050406030204" pitchFamily="18" charset="0"/>
                                      <a:ea typeface="Cambria Math" panose="02040503050406030204" pitchFamily="18" charset="0"/>
                                    </a:rPr>
                                    <m:t>+</m:t>
                                  </m:r>
                                </m:sup>
                              </m:sSup>
                            </m:lim>
                          </m:limLow>
                        </m:fName>
                        <m:e>
                          <m:r>
                            <a:rPr lang="en-US" sz="4400" b="0" i="1" smtClean="0">
                              <a:latin typeface="Cambria Math" panose="02040503050406030204" pitchFamily="18" charset="0"/>
                            </a:rPr>
                            <m:t>𝑏</m:t>
                          </m:r>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𝑣</m:t>
                              </m:r>
                            </m:e>
                            <m:sub>
                              <m:r>
                                <a:rPr lang="en-US" sz="4400" b="0" i="1" smtClean="0">
                                  <a:latin typeface="Cambria Math" panose="02040503050406030204" pitchFamily="18" charset="0"/>
                                </a:rPr>
                                <m:t>0</m:t>
                              </m:r>
                            </m:sub>
                          </m:sSub>
                          <m:r>
                            <a:rPr lang="en-US" sz="4400" b="0" i="1" smtClean="0">
                              <a:latin typeface="Cambria Math" panose="02040503050406030204" pitchFamily="18" charset="0"/>
                            </a:rPr>
                            <m:t>)</m:t>
                          </m:r>
                        </m:e>
                      </m:func>
                      <m:r>
                        <a:rPr lang="en-US" sz="4400" b="0" i="1" smtClean="0">
                          <a:latin typeface="Cambria Math" panose="02040503050406030204" pitchFamily="18" charset="0"/>
                        </a:rPr>
                        <m:t>−</m:t>
                      </m:r>
                      <m:func>
                        <m:funcPr>
                          <m:ctrlPr>
                            <a:rPr lang="en-US" sz="4400" i="1">
                              <a:latin typeface="Cambria Math" panose="02040503050406030204" pitchFamily="18" charset="0"/>
                            </a:rPr>
                          </m:ctrlPr>
                        </m:funcPr>
                        <m:fName>
                          <m:limLow>
                            <m:limLowPr>
                              <m:ctrlPr>
                                <a:rPr lang="en-US" sz="4400" i="1">
                                  <a:latin typeface="Cambria Math" panose="02040503050406030204" pitchFamily="18" charset="0"/>
                                </a:rPr>
                              </m:ctrlPr>
                            </m:limLowPr>
                            <m:e>
                              <m:r>
                                <m:rPr>
                                  <m:sty m:val="p"/>
                                </m:rPr>
                                <a:rPr lang="en-US" sz="4400">
                                  <a:latin typeface="Cambria Math" panose="02040503050406030204" pitchFamily="18" charset="0"/>
                                </a:rPr>
                                <m:t>lim</m:t>
                              </m:r>
                            </m:e>
                            <m:lim>
                              <m:sSub>
                                <m:sSubPr>
                                  <m:ctrlPr>
                                    <a:rPr lang="en-US" sz="4400" i="1">
                                      <a:latin typeface="Cambria Math" panose="02040503050406030204" pitchFamily="18" charset="0"/>
                                    </a:rPr>
                                  </m:ctrlPr>
                                </m:sSubPr>
                                <m:e>
                                  <m:r>
                                    <a:rPr lang="en-US" sz="4400" i="1">
                                      <a:latin typeface="Cambria Math" panose="02040503050406030204" pitchFamily="18" charset="0"/>
                                    </a:rPr>
                                    <m:t>𝑣</m:t>
                                  </m:r>
                                </m:e>
                                <m:sub>
                                  <m:r>
                                    <a:rPr lang="en-US" sz="4400" i="1">
                                      <a:latin typeface="Cambria Math" panose="02040503050406030204" pitchFamily="18" charset="0"/>
                                    </a:rPr>
                                    <m:t>0</m:t>
                                  </m:r>
                                </m:sub>
                              </m:sSub>
                              <m:r>
                                <a:rPr lang="en-US" sz="4400" i="1">
                                  <a:latin typeface="Cambria Math" panose="02040503050406030204" pitchFamily="18" charset="0"/>
                                  <a:ea typeface="Cambria Math" panose="02040503050406030204" pitchFamily="18" charset="0"/>
                                </a:rPr>
                                <m:t>→</m:t>
                              </m:r>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0</m:t>
                                  </m:r>
                                </m:e>
                                <m:sup>
                                  <m:r>
                                    <a:rPr lang="en-US" sz="4400" b="0" i="1" smtClean="0">
                                      <a:latin typeface="Cambria Math" panose="02040503050406030204" pitchFamily="18" charset="0"/>
                                      <a:ea typeface="Cambria Math" panose="02040503050406030204" pitchFamily="18" charset="0"/>
                                    </a:rPr>
                                    <m:t>−</m:t>
                                  </m:r>
                                </m:sup>
                              </m:sSup>
                            </m:lim>
                          </m:limLow>
                        </m:fName>
                        <m:e>
                          <m:r>
                            <a:rPr lang="en-US" sz="4400" i="1">
                              <a:latin typeface="Cambria Math" panose="02040503050406030204" pitchFamily="18" charset="0"/>
                            </a:rPr>
                            <m:t>𝑏</m:t>
                          </m:r>
                          <m:r>
                            <a:rPr lang="en-US" sz="4400" i="1">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rPr>
                                <m:t>𝑣</m:t>
                              </m:r>
                            </m:e>
                            <m:sub>
                              <m:r>
                                <a:rPr lang="en-US" sz="4400" i="1">
                                  <a:latin typeface="Cambria Math" panose="02040503050406030204" pitchFamily="18" charset="0"/>
                                </a:rPr>
                                <m:t>0</m:t>
                              </m:r>
                            </m:sub>
                          </m:sSub>
                          <m:r>
                            <a:rPr lang="en-US" sz="4400" b="0" i="1" smtClean="0">
                              <a:latin typeface="Cambria Math" panose="02040503050406030204" pitchFamily="18" charset="0"/>
                            </a:rPr>
                            <m:t>)</m:t>
                          </m:r>
                        </m:e>
                      </m:func>
                      <m:r>
                        <a:rPr lang="en-US" sz="4400" b="0" i="1" smtClean="0">
                          <a:latin typeface="Cambria Math" panose="02040503050406030204" pitchFamily="18" charset="0"/>
                        </a:rPr>
                        <m:t>=</m:t>
                      </m:r>
                      <m:sSub>
                        <m:sSubPr>
                          <m:ctrlPr>
                            <a:rPr lang="en-US" sz="4400" i="1" smtClean="0">
                              <a:latin typeface="Cambria Math" panose="02040503050406030204" pitchFamily="18" charset="0"/>
                            </a:rPr>
                          </m:ctrlPr>
                        </m:sSubPr>
                        <m:e>
                          <m:r>
                            <m:rPr>
                              <m:sty m:val="p"/>
                            </m:rPr>
                            <a:rPr lang="el-GR" sz="4400" i="1">
                              <a:latin typeface="Cambria Math" panose="02040503050406030204" pitchFamily="18" charset="0"/>
                            </a:rPr>
                            <m:t>Δ</m:t>
                          </m:r>
                        </m:e>
                        <m:sub>
                          <m:r>
                            <a:rPr lang="en-US" sz="4400" i="1">
                              <a:latin typeface="Cambria Math" panose="02040503050406030204" pitchFamily="18" charset="0"/>
                            </a:rPr>
                            <m:t>𝑣</m:t>
                          </m:r>
                          <m:r>
                            <a:rPr lang="en-US" sz="4400" i="1">
                              <a:latin typeface="Cambria Math" panose="02040503050406030204" pitchFamily="18" charset="0"/>
                            </a:rPr>
                            <m:t>=0</m:t>
                          </m:r>
                        </m:sub>
                      </m:sSub>
                      <m:r>
                        <a:rPr lang="en-US" sz="4400" i="1">
                          <a:latin typeface="Cambria Math" panose="02040503050406030204" pitchFamily="18" charset="0"/>
                        </a:rPr>
                        <m:t> </m:t>
                      </m:r>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𝑏</m:t>
                              </m:r>
                            </m:num>
                            <m:den>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𝑣</m:t>
                              </m:r>
                            </m:den>
                          </m:f>
                        </m:e>
                      </m:d>
                    </m:oMath>
                  </m:oMathPara>
                </a14:m>
                <a:endParaRPr lang="en-US" sz="5100" dirty="0"/>
              </a:p>
              <a:p>
                <a:pPr>
                  <a:lnSpc>
                    <a:spcPct val="120000"/>
                  </a:lnSpc>
                </a:pPr>
                <a:r>
                  <a:rPr lang="en-US" sz="5100" dirty="0"/>
                  <a:t>It is the kink in peer outcomes </a:t>
                </a:r>
                <a14:m>
                  <m:oMath xmlns:m="http://schemas.openxmlformats.org/officeDocument/2006/math">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m:t>
                    </m:r>
                    <m:r>
                      <a:rPr lang="en-US" sz="4400" b="0" i="1" smtClean="0">
                        <a:latin typeface="Cambria Math" panose="02040503050406030204" pitchFamily="18" charset="0"/>
                        <a:ea typeface="Cambria Math" panose="02040503050406030204" pitchFamily="18" charset="0"/>
                      </a:rPr>
                      <m:t>)</m:t>
                    </m:r>
                  </m:oMath>
                </a14:m>
                <a:r>
                  <a:rPr lang="en-US" sz="5100" i="1" dirty="0"/>
                  <a:t> </a:t>
                </a:r>
                <a:r>
                  <a:rPr lang="en-US" sz="5100" dirty="0"/>
                  <a:t>across the assignment variable </a:t>
                </a:r>
                <a14:m>
                  <m:oMath xmlns:m="http://schemas.openxmlformats.org/officeDocument/2006/math">
                    <m:r>
                      <a:rPr lang="en-US" sz="440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𝑉</m:t>
                    </m:r>
                    <m:r>
                      <a:rPr lang="en-US" sz="4400" i="1">
                        <a:latin typeface="Cambria Math" panose="02040503050406030204" pitchFamily="18" charset="0"/>
                        <a:ea typeface="Cambria Math" panose="02040503050406030204" pitchFamily="18" charset="0"/>
                      </a:rPr>
                      <m:t>)</m:t>
                    </m:r>
                  </m:oMath>
                </a14:m>
                <a:r>
                  <a:rPr lang="en-US" sz="5100" dirty="0"/>
                  <a:t> that is proposed to cause any kink in the relationship between study mother outcomes </a:t>
                </a:r>
                <a14:m>
                  <m:oMath xmlns:m="http://schemas.openxmlformats.org/officeDocument/2006/math">
                    <m:r>
                      <a:rPr lang="en-US" sz="440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𝑌</m:t>
                    </m:r>
                    <m:r>
                      <a:rPr lang="en-US" sz="4400" i="1">
                        <a:latin typeface="Cambria Math" panose="02040503050406030204" pitchFamily="18" charset="0"/>
                        <a:ea typeface="Cambria Math" panose="02040503050406030204" pitchFamily="18" charset="0"/>
                      </a:rPr>
                      <m:t>) </m:t>
                    </m:r>
                  </m:oMath>
                </a14:m>
                <a:r>
                  <a:rPr lang="en-US" sz="5100" dirty="0"/>
                  <a:t>and peer pre-birth income </a:t>
                </a:r>
                <a14:m>
                  <m:oMath xmlns:m="http://schemas.openxmlformats.org/officeDocument/2006/math">
                    <m:r>
                      <a:rPr lang="en-US" sz="4400" i="1">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𝑉</m:t>
                    </m:r>
                    <m:r>
                      <a:rPr lang="en-US" sz="4400" i="1">
                        <a:latin typeface="Cambria Math" panose="02040503050406030204" pitchFamily="18" charset="0"/>
                        <a:ea typeface="Cambria Math" panose="02040503050406030204" pitchFamily="18" charset="0"/>
                      </a:rPr>
                      <m:t>)</m:t>
                    </m:r>
                  </m:oMath>
                </a14:m>
                <a:r>
                  <a:rPr lang="en-US" sz="5100" dirty="0"/>
                  <a:t>.</a:t>
                </a:r>
              </a:p>
              <a:p>
                <a:pPr>
                  <a:lnSpc>
                    <a:spcPct val="120000"/>
                  </a:lnSpc>
                </a:pPr>
                <a:r>
                  <a:rPr lang="en-NZ" sz="5100" dirty="0"/>
                  <a:t>This kink relates to the reduced form:</a:t>
                </a:r>
              </a:p>
              <a:p>
                <a:pPr marL="0" indent="0">
                  <a:buNone/>
                </a:pPr>
                <a:endParaRPr lang="en-NZ" sz="5100" dirty="0"/>
              </a:p>
              <a:p>
                <a:pPr marL="0" indent="0">
                  <a:buNone/>
                </a:pPr>
                <a14:m>
                  <m:oMathPara xmlns:m="http://schemas.openxmlformats.org/officeDocument/2006/math">
                    <m:oMathParaPr>
                      <m:jc m:val="centerGroup"/>
                    </m:oMathParaPr>
                    <m:oMath xmlns:m="http://schemas.openxmlformats.org/officeDocument/2006/math">
                      <m:func>
                        <m:funcPr>
                          <m:ctrlPr>
                            <a:rPr lang="en-US" sz="4400" i="1">
                              <a:latin typeface="Cambria Math" panose="02040503050406030204" pitchFamily="18" charset="0"/>
                            </a:rPr>
                          </m:ctrlPr>
                        </m:funcPr>
                        <m:fName>
                          <m:limLow>
                            <m:limLowPr>
                              <m:ctrlPr>
                                <a:rPr lang="en-US" sz="4400" i="1">
                                  <a:latin typeface="Cambria Math" panose="02040503050406030204" pitchFamily="18" charset="0"/>
                                </a:rPr>
                              </m:ctrlPr>
                            </m:limLowPr>
                            <m:e>
                              <m:r>
                                <m:rPr>
                                  <m:sty m:val="p"/>
                                </m:rPr>
                                <a:rPr lang="en-US" sz="4400">
                                  <a:latin typeface="Cambria Math" panose="02040503050406030204" pitchFamily="18" charset="0"/>
                                </a:rPr>
                                <m:t>lim</m:t>
                              </m:r>
                            </m:e>
                            <m:lim>
                              <m:sSub>
                                <m:sSubPr>
                                  <m:ctrlPr>
                                    <a:rPr lang="en-US" sz="4400" i="1">
                                      <a:latin typeface="Cambria Math" panose="02040503050406030204" pitchFamily="18" charset="0"/>
                                    </a:rPr>
                                  </m:ctrlPr>
                                </m:sSubPr>
                                <m:e>
                                  <m:r>
                                    <a:rPr lang="en-US" sz="4400" i="1">
                                      <a:latin typeface="Cambria Math" panose="02040503050406030204" pitchFamily="18" charset="0"/>
                                    </a:rPr>
                                    <m:t>𝑣</m:t>
                                  </m:r>
                                </m:e>
                                <m:sub>
                                  <m:r>
                                    <a:rPr lang="en-US" sz="4400" i="1">
                                      <a:latin typeface="Cambria Math" panose="02040503050406030204" pitchFamily="18" charset="0"/>
                                    </a:rPr>
                                    <m:t>0</m:t>
                                  </m:r>
                                </m:sub>
                              </m:sSub>
                              <m:r>
                                <a:rPr lang="en-US" sz="4400" i="1">
                                  <a:latin typeface="Cambria Math" panose="02040503050406030204" pitchFamily="18" charset="0"/>
                                  <a:ea typeface="Cambria Math" panose="02040503050406030204" pitchFamily="18" charset="0"/>
                                </a:rPr>
                                <m:t>→</m:t>
                              </m:r>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0</m:t>
                                  </m:r>
                                </m:e>
                                <m:sup>
                                  <m:r>
                                    <a:rPr lang="en-US" sz="4400" i="1">
                                      <a:latin typeface="Cambria Math" panose="02040503050406030204" pitchFamily="18" charset="0"/>
                                      <a:ea typeface="Cambria Math" panose="02040503050406030204" pitchFamily="18" charset="0"/>
                                    </a:rPr>
                                    <m:t>+</m:t>
                                  </m:r>
                                </m:sup>
                              </m:sSup>
                            </m:lim>
                          </m:limLow>
                        </m:fName>
                        <m:e>
                          <m:f>
                            <m:fPr>
                              <m:ctrlPr>
                                <a:rPr lang="en-US" sz="4400" i="1">
                                  <a:latin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𝐸</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m:t>
                              </m:r>
                              <m:r>
                                <a:rPr lang="en-US" sz="4400" i="1">
                                  <a:latin typeface="Cambria Math" panose="02040503050406030204" pitchFamily="18" charset="0"/>
                                </a:rPr>
                                <m:t>𝑉</m:t>
                              </m:r>
                              <m:r>
                                <a:rPr lang="en-US" sz="4400" i="1">
                                  <a:latin typeface="Cambria Math" panose="02040503050406030204" pitchFamily="18" charset="0"/>
                                </a:rPr>
                                <m:t>=</m:t>
                              </m:r>
                              <m:r>
                                <a:rPr lang="en-US" sz="4400" i="1">
                                  <a:latin typeface="Cambria Math" panose="02040503050406030204" pitchFamily="18" charset="0"/>
                                </a:rPr>
                                <m:t>𝑣</m:t>
                              </m:r>
                              <m:r>
                                <a:rPr lang="en-US" sz="4400" i="1">
                                  <a:latin typeface="Cambria Math" panose="02040503050406030204" pitchFamily="18" charset="0"/>
                                </a:rPr>
                                <m:t>]</m:t>
                              </m:r>
                            </m:num>
                            <m:den>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𝑣</m:t>
                              </m:r>
                            </m:den>
                          </m:f>
                        </m:e>
                      </m:func>
                      <m:r>
                        <a:rPr lang="en-US" sz="4400" b="0" i="1" smtClean="0">
                          <a:latin typeface="Cambria Math" panose="02040503050406030204" pitchFamily="18" charset="0"/>
                        </a:rPr>
                        <m:t>−</m:t>
                      </m:r>
                      <m:func>
                        <m:funcPr>
                          <m:ctrlPr>
                            <a:rPr lang="en-US" sz="4400" i="1">
                              <a:latin typeface="Cambria Math" panose="02040503050406030204" pitchFamily="18" charset="0"/>
                            </a:rPr>
                          </m:ctrlPr>
                        </m:funcPr>
                        <m:fName>
                          <m:limLow>
                            <m:limLowPr>
                              <m:ctrlPr>
                                <a:rPr lang="en-US" sz="4400" i="1">
                                  <a:latin typeface="Cambria Math" panose="02040503050406030204" pitchFamily="18" charset="0"/>
                                </a:rPr>
                              </m:ctrlPr>
                            </m:limLowPr>
                            <m:e>
                              <m:r>
                                <m:rPr>
                                  <m:sty m:val="p"/>
                                </m:rPr>
                                <a:rPr lang="en-US" sz="4400">
                                  <a:latin typeface="Cambria Math" panose="02040503050406030204" pitchFamily="18" charset="0"/>
                                </a:rPr>
                                <m:t>lim</m:t>
                              </m:r>
                            </m:e>
                            <m:lim>
                              <m:sSub>
                                <m:sSubPr>
                                  <m:ctrlPr>
                                    <a:rPr lang="en-US" sz="4400" i="1">
                                      <a:latin typeface="Cambria Math" panose="02040503050406030204" pitchFamily="18" charset="0"/>
                                    </a:rPr>
                                  </m:ctrlPr>
                                </m:sSubPr>
                                <m:e>
                                  <m:r>
                                    <a:rPr lang="en-US" sz="4400" i="1">
                                      <a:latin typeface="Cambria Math" panose="02040503050406030204" pitchFamily="18" charset="0"/>
                                    </a:rPr>
                                    <m:t>𝑣</m:t>
                                  </m:r>
                                </m:e>
                                <m:sub>
                                  <m:r>
                                    <a:rPr lang="en-US" sz="4400" i="1">
                                      <a:latin typeface="Cambria Math" panose="02040503050406030204" pitchFamily="18" charset="0"/>
                                    </a:rPr>
                                    <m:t>0</m:t>
                                  </m:r>
                                </m:sub>
                              </m:sSub>
                              <m:r>
                                <a:rPr lang="en-US" sz="4400" i="1">
                                  <a:latin typeface="Cambria Math" panose="02040503050406030204" pitchFamily="18" charset="0"/>
                                  <a:ea typeface="Cambria Math" panose="02040503050406030204" pitchFamily="18" charset="0"/>
                                </a:rPr>
                                <m:t>→</m:t>
                              </m:r>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0</m:t>
                                  </m:r>
                                </m:e>
                                <m:sup>
                                  <m:r>
                                    <a:rPr lang="en-US" sz="4400" b="0" i="1" smtClean="0">
                                      <a:latin typeface="Cambria Math" panose="02040503050406030204" pitchFamily="18" charset="0"/>
                                      <a:ea typeface="Cambria Math" panose="02040503050406030204" pitchFamily="18" charset="0"/>
                                    </a:rPr>
                                    <m:t>−</m:t>
                                  </m:r>
                                </m:sup>
                              </m:sSup>
                            </m:lim>
                          </m:limLow>
                        </m:fName>
                        <m:e>
                          <m:f>
                            <m:fPr>
                              <m:ctrlPr>
                                <a:rPr lang="en-US" sz="4400" i="1">
                                  <a:latin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𝐸</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m:t>
                              </m:r>
                              <m:r>
                                <a:rPr lang="en-US" sz="4400" i="1">
                                  <a:latin typeface="Cambria Math" panose="02040503050406030204" pitchFamily="18" charset="0"/>
                                </a:rPr>
                                <m:t>𝑉</m:t>
                              </m:r>
                              <m:r>
                                <a:rPr lang="en-US" sz="4400" i="1">
                                  <a:latin typeface="Cambria Math" panose="02040503050406030204" pitchFamily="18" charset="0"/>
                                </a:rPr>
                                <m:t>=</m:t>
                              </m:r>
                              <m:r>
                                <a:rPr lang="en-US" sz="4400" i="1">
                                  <a:latin typeface="Cambria Math" panose="02040503050406030204" pitchFamily="18" charset="0"/>
                                </a:rPr>
                                <m:t>𝑣</m:t>
                              </m:r>
                              <m:r>
                                <a:rPr lang="en-US" sz="4400" i="1">
                                  <a:latin typeface="Cambria Math" panose="02040503050406030204" pitchFamily="18" charset="0"/>
                                </a:rPr>
                                <m:t>]</m:t>
                              </m:r>
                            </m:num>
                            <m:den>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𝑣</m:t>
                              </m:r>
                            </m:den>
                          </m:f>
                        </m:e>
                      </m:func>
                      <m:r>
                        <a:rPr lang="en-US" sz="4400" b="0" i="1" smtClean="0">
                          <a:latin typeface="Cambria Math" panose="02040503050406030204" pitchFamily="18" charset="0"/>
                        </a:rPr>
                        <m:t>=</m:t>
                      </m:r>
                      <m:sSub>
                        <m:sSubPr>
                          <m:ctrlPr>
                            <a:rPr lang="en-US" sz="4400" i="1" smtClean="0">
                              <a:latin typeface="Cambria Math" panose="02040503050406030204" pitchFamily="18" charset="0"/>
                            </a:rPr>
                          </m:ctrlPr>
                        </m:sSubPr>
                        <m:e>
                          <m:r>
                            <m:rPr>
                              <m:sty m:val="p"/>
                            </m:rPr>
                            <a:rPr lang="el-GR" sz="4400" i="1">
                              <a:latin typeface="Cambria Math" panose="02040503050406030204" pitchFamily="18" charset="0"/>
                            </a:rPr>
                            <m:t>Δ</m:t>
                          </m:r>
                        </m:e>
                        <m:sub>
                          <m:r>
                            <a:rPr lang="en-US" sz="4400" b="0" i="1" smtClean="0">
                              <a:latin typeface="Cambria Math" panose="02040503050406030204" pitchFamily="18" charset="0"/>
                            </a:rPr>
                            <m:t>𝑣</m:t>
                          </m:r>
                          <m:r>
                            <a:rPr lang="en-US" sz="4400" b="0" i="1" smtClean="0">
                              <a:latin typeface="Cambria Math" panose="02040503050406030204" pitchFamily="18" charset="0"/>
                            </a:rPr>
                            <m:t>=0</m:t>
                          </m:r>
                        </m:sub>
                      </m:sSub>
                      <m:r>
                        <a:rPr lang="en-US" sz="4400" b="0" i="1" smtClean="0">
                          <a:latin typeface="Cambria Math" panose="02040503050406030204" pitchFamily="18" charset="0"/>
                        </a:rPr>
                        <m:t> </m:t>
                      </m:r>
                      <m:d>
                        <m:dPr>
                          <m:ctrlPr>
                            <a:rPr lang="en-US" sz="4400" b="0" i="1" smtClean="0">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𝐸</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m:t>
                              </m:r>
                              <m:r>
                                <a:rPr lang="en-US" sz="4400" b="0" i="1" smtClean="0">
                                  <a:latin typeface="Cambria Math" panose="02040503050406030204" pitchFamily="18" charset="0"/>
                                </a:rPr>
                                <m:t>𝑉</m:t>
                              </m:r>
                              <m:r>
                                <a:rPr lang="en-US" sz="4400" i="1">
                                  <a:latin typeface="Cambria Math" panose="02040503050406030204" pitchFamily="18" charset="0"/>
                                </a:rPr>
                                <m:t>=</m:t>
                              </m:r>
                              <m:r>
                                <a:rPr lang="en-US" sz="4400" b="0" i="1" smtClean="0">
                                  <a:latin typeface="Cambria Math" panose="02040503050406030204" pitchFamily="18" charset="0"/>
                                </a:rPr>
                                <m:t>𝑣</m:t>
                              </m:r>
                              <m:r>
                                <a:rPr lang="en-US" sz="4400" i="1">
                                  <a:latin typeface="Cambria Math" panose="02040503050406030204" pitchFamily="18" charset="0"/>
                                </a:rPr>
                                <m:t>]</m:t>
                              </m:r>
                            </m:num>
                            <m:den>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𝑣</m:t>
                              </m:r>
                            </m:den>
                          </m:f>
                        </m:e>
                      </m:d>
                    </m:oMath>
                  </m:oMathPara>
                </a14:m>
                <a:endParaRPr lang="en-NZ" sz="5100" dirty="0"/>
              </a:p>
              <a:p>
                <a:endParaRPr lang="en-NZ" dirty="0"/>
              </a:p>
              <a:p>
                <a:pPr marL="0" indent="0">
                  <a:buNone/>
                </a:pPr>
                <a:endParaRPr lang="en-NZ" dirty="0"/>
              </a:p>
            </p:txBody>
          </p:sp>
        </mc:Choice>
        <mc:Fallback xmlns="">
          <p:sp>
            <p:nvSpPr>
              <p:cNvPr id="3" name="Content Placeholder 2">
                <a:extLst>
                  <a:ext uri="{FF2B5EF4-FFF2-40B4-BE49-F238E27FC236}">
                    <a16:creationId xmlns:a16="http://schemas.microsoft.com/office/drawing/2014/main" id="{8F15A236-151B-4403-8D16-59305628BCC4}"/>
                  </a:ext>
                </a:extLst>
              </p:cNvPr>
              <p:cNvSpPr>
                <a:spLocks noGrp="1" noRot="1" noChangeAspect="1" noMove="1" noResize="1" noEditPoints="1" noAdjustHandles="1" noChangeArrowheads="1" noChangeShapeType="1" noTextEdit="1"/>
              </p:cNvSpPr>
              <p:nvPr>
                <p:ph idx="1"/>
              </p:nvPr>
            </p:nvSpPr>
            <p:spPr>
              <a:xfrm>
                <a:off x="292308" y="1214202"/>
                <a:ext cx="8379502" cy="5254054"/>
              </a:xfrm>
              <a:blipFill>
                <a:blip r:embed="rId2"/>
                <a:stretch>
                  <a:fillRect l="-2109" t="-1740" r="-2036"/>
                </a:stretch>
              </a:blipFill>
            </p:spPr>
            <p:txBody>
              <a:bodyPr/>
              <a:lstStyle/>
              <a:p>
                <a:r>
                  <a:rPr lang="en-US">
                    <a:noFill/>
                  </a:rPr>
                  <a:t> </a:t>
                </a:r>
              </a:p>
            </p:txBody>
          </p:sp>
        </mc:Fallback>
      </mc:AlternateContent>
    </p:spTree>
    <p:extLst>
      <p:ext uri="{BB962C8B-B14F-4D97-AF65-F5344CB8AC3E}">
        <p14:creationId xmlns:p14="http://schemas.microsoft.com/office/powerpoint/2010/main" val="246166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332-03A1-4AB4-8E67-AC45376403BC}"/>
              </a:ext>
            </a:extLst>
          </p:cNvPr>
          <p:cNvSpPr>
            <a:spLocks noGrp="1"/>
          </p:cNvSpPr>
          <p:nvPr>
            <p:ph type="title"/>
          </p:nvPr>
        </p:nvSpPr>
        <p:spPr>
          <a:xfrm>
            <a:off x="872729" y="294549"/>
            <a:ext cx="7427078" cy="784744"/>
          </a:xfrm>
        </p:spPr>
        <p:txBody>
          <a:bodyPr>
            <a:normAutofit/>
          </a:bodyPr>
          <a:lstStyle/>
          <a:p>
            <a:r>
              <a:rPr lang="en-US" sz="4000" dirty="0"/>
              <a:t>RKD Estimation</a:t>
            </a:r>
            <a:endParaRPr lang="en-NZ"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15A236-151B-4403-8D16-59305628BCC4}"/>
                  </a:ext>
                </a:extLst>
              </p:cNvPr>
              <p:cNvSpPr>
                <a:spLocks noGrp="1"/>
              </p:cNvSpPr>
              <p:nvPr>
                <p:ph idx="1"/>
              </p:nvPr>
            </p:nvSpPr>
            <p:spPr>
              <a:xfrm>
                <a:off x="292308" y="1161738"/>
                <a:ext cx="8484433" cy="5299023"/>
              </a:xfrm>
            </p:spPr>
            <p:txBody>
              <a:bodyPr wrap="square">
                <a:normAutofit/>
              </a:bodyPr>
              <a:lstStyle/>
              <a:p>
                <a:r>
                  <a:rPr lang="en-NZ" sz="2800" dirty="0"/>
                  <a:t>The resulting IV setup is:</a:t>
                </a:r>
              </a:p>
              <a:p>
                <a:pPr marL="0" indent="0">
                  <a:buNone/>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𝑅𝑒𝑑𝑢𝑐𝑒𝑑</m:t>
                          </m:r>
                          <m:r>
                            <a:rPr lang="en-US" sz="3200" b="0" i="1" smtClean="0">
                              <a:latin typeface="Cambria Math" panose="02040503050406030204" pitchFamily="18" charset="0"/>
                            </a:rPr>
                            <m:t> </m:t>
                          </m:r>
                          <m:r>
                            <a:rPr lang="en-US" sz="3200" b="0" i="1" smtClean="0">
                              <a:latin typeface="Cambria Math" panose="02040503050406030204" pitchFamily="18" charset="0"/>
                            </a:rPr>
                            <m:t>𝑓𝑜𝑟𝑚</m:t>
                          </m:r>
                        </m:num>
                        <m:den>
                          <m:r>
                            <a:rPr lang="en-US" sz="3200" b="0" i="1" smtClean="0">
                              <a:latin typeface="Cambria Math" panose="02040503050406030204" pitchFamily="18" charset="0"/>
                            </a:rPr>
                            <m:t>𝑓𝑖𝑟𝑠𝑡</m:t>
                          </m:r>
                          <m:r>
                            <a:rPr lang="en-US" sz="3200" b="0" i="1" smtClean="0">
                              <a:latin typeface="Cambria Math" panose="02040503050406030204" pitchFamily="18" charset="0"/>
                            </a:rPr>
                            <m:t> </m:t>
                          </m:r>
                          <m:r>
                            <a:rPr lang="en-US" sz="3200" b="0" i="1" smtClean="0">
                              <a:latin typeface="Cambria Math" panose="02040503050406030204" pitchFamily="18" charset="0"/>
                            </a:rPr>
                            <m:t>𝑠𝑡𝑎𝑔𝑒</m:t>
                          </m:r>
                        </m:den>
                      </m:f>
                      <m:r>
                        <a:rPr lang="en-US" sz="3200" b="0" i="1" smtClean="0">
                          <a:latin typeface="Cambria Math" panose="02040503050406030204" pitchFamily="18" charset="0"/>
                        </a:rPr>
                        <m:t>=</m:t>
                      </m:r>
                      <m:f>
                        <m:fPr>
                          <m:ctrlPr>
                            <a:rPr lang="en-US" sz="3200" i="1" smtClean="0">
                              <a:latin typeface="Cambria Math" panose="02040503050406030204" pitchFamily="18" charset="0"/>
                            </a:rPr>
                          </m:ctrlPr>
                        </m:fPr>
                        <m:num>
                          <m:sSub>
                            <m:sSubPr>
                              <m:ctrlPr>
                                <a:rPr lang="en-US" sz="3200" i="1">
                                  <a:latin typeface="Cambria Math" panose="02040503050406030204" pitchFamily="18" charset="0"/>
                                </a:rPr>
                              </m:ctrlPr>
                            </m:sSubPr>
                            <m:e>
                              <m:r>
                                <m:rPr>
                                  <m:sty m:val="p"/>
                                </m:rPr>
                                <a:rPr lang="el-GR" sz="3200" i="1">
                                  <a:latin typeface="Cambria Math" panose="02040503050406030204" pitchFamily="18" charset="0"/>
                                </a:rPr>
                                <m:t>Δ</m:t>
                              </m:r>
                            </m:e>
                            <m:sub>
                              <m:r>
                                <a:rPr lang="en-US" sz="3200" i="1">
                                  <a:latin typeface="Cambria Math" panose="02040503050406030204" pitchFamily="18" charset="0"/>
                                </a:rPr>
                                <m:t>𝑣</m:t>
                              </m:r>
                              <m:r>
                                <a:rPr lang="en-US" sz="3200" i="1">
                                  <a:latin typeface="Cambria Math" panose="02040503050406030204" pitchFamily="18" charset="0"/>
                                </a:rPr>
                                <m:t>=0</m:t>
                              </m:r>
                            </m:sub>
                          </m:sSub>
                          <m:r>
                            <a:rPr lang="en-US" sz="3200" i="1">
                              <a:latin typeface="Cambria Math" panose="02040503050406030204" pitchFamily="18" charset="0"/>
                            </a:rPr>
                            <m:t> </m:t>
                          </m:r>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rPr>
                                    <m:t>𝐸</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rPr>
                                    <m:t>|</m:t>
                                  </m:r>
                                  <m:r>
                                    <a:rPr lang="en-US" sz="3200" b="0" i="1" smtClean="0">
                                      <a:latin typeface="Cambria Math" panose="02040503050406030204" pitchFamily="18" charset="0"/>
                                    </a:rPr>
                                    <m:t>𝑉</m:t>
                                  </m:r>
                                  <m:r>
                                    <a:rPr lang="en-US" sz="3200" i="1">
                                      <a:latin typeface="Cambria Math" panose="02040503050406030204" pitchFamily="18" charset="0"/>
                                    </a:rPr>
                                    <m:t>=</m:t>
                                  </m:r>
                                  <m:r>
                                    <a:rPr lang="en-US" sz="3200" b="0" i="1" smtClean="0">
                                      <a:latin typeface="Cambria Math" panose="02040503050406030204" pitchFamily="18" charset="0"/>
                                    </a:rPr>
                                    <m:t>𝑣</m:t>
                                  </m:r>
                                  <m:r>
                                    <a:rPr lang="en-US" sz="3200" i="1">
                                      <a:latin typeface="Cambria Math" panose="02040503050406030204" pitchFamily="18" charset="0"/>
                                    </a:rPr>
                                    <m:t>]</m:t>
                                  </m:r>
                                </m:num>
                                <m:den>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𝑣</m:t>
                                  </m:r>
                                </m:den>
                              </m:f>
                            </m:e>
                          </m:d>
                        </m:num>
                        <m:den>
                          <m:sSub>
                            <m:sSubPr>
                              <m:ctrlPr>
                                <a:rPr lang="en-US" sz="3200" i="1">
                                  <a:latin typeface="Cambria Math" panose="02040503050406030204" pitchFamily="18" charset="0"/>
                                </a:rPr>
                              </m:ctrlPr>
                            </m:sSubPr>
                            <m:e>
                              <m:r>
                                <m:rPr>
                                  <m:sty m:val="p"/>
                                </m:rPr>
                                <a:rPr lang="el-GR" sz="3200" i="1">
                                  <a:latin typeface="Cambria Math" panose="02040503050406030204" pitchFamily="18" charset="0"/>
                                </a:rPr>
                                <m:t>Δ</m:t>
                              </m:r>
                            </m:e>
                            <m:sub>
                              <m:r>
                                <a:rPr lang="en-US" sz="3200" i="1">
                                  <a:latin typeface="Cambria Math" panose="02040503050406030204" pitchFamily="18" charset="0"/>
                                </a:rPr>
                                <m:t>𝑣</m:t>
                              </m:r>
                              <m:r>
                                <a:rPr lang="en-US" sz="3200" i="1">
                                  <a:latin typeface="Cambria Math" panose="02040503050406030204" pitchFamily="18" charset="0"/>
                                </a:rPr>
                                <m:t>=0</m:t>
                              </m:r>
                            </m:sub>
                          </m:sSub>
                          <m:r>
                            <a:rPr lang="en-US" sz="3200" i="1">
                              <a:latin typeface="Cambria Math" panose="02040503050406030204" pitchFamily="18" charset="0"/>
                            </a:rPr>
                            <m:t> </m:t>
                          </m:r>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𝑏</m:t>
                                  </m:r>
                                </m:num>
                                <m:den>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𝑣</m:t>
                                  </m:r>
                                </m:den>
                              </m:f>
                            </m:e>
                          </m:d>
                        </m:den>
                      </m:f>
                    </m:oMath>
                  </m:oMathPara>
                </a14:m>
                <a:endParaRPr lang="en-NZ" sz="2800" dirty="0"/>
              </a:p>
              <a:p>
                <a:endParaRPr lang="en-NZ" sz="2800" dirty="0"/>
              </a:p>
              <a:p>
                <a:r>
                  <a:rPr lang="en-NZ" sz="2800" dirty="0"/>
                  <a:t>This is estimated via 2SLS by regressing the study mother leave duration</a:t>
                </a:r>
                <a:r>
                  <a:rPr lang="en-US" sz="3200" dirty="0"/>
                  <a:t> </a:t>
                </a:r>
                <a14:m>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𝑌</m:t>
                        </m:r>
                      </m:e>
                    </m:d>
                  </m:oMath>
                </a14:m>
                <a:r>
                  <a:rPr lang="en-NZ" sz="2800" dirty="0"/>
                  <a:t> on the peer mother leave duration </a:t>
                </a:r>
                <a14:m>
                  <m:oMath xmlns:m="http://schemas.openxmlformats.org/officeDocument/2006/math">
                    <m:d>
                      <m:dPr>
                        <m:ctrlPr>
                          <a:rPr lang="en-US" sz="2800" i="1">
                            <a:latin typeface="Cambria Math" panose="02040503050406030204" pitchFamily="18" charset="0"/>
                          </a:rPr>
                        </m:ctrlPr>
                      </m:dPr>
                      <m:e>
                        <m:r>
                          <a:rPr lang="en-US" sz="2800" b="0" i="1" smtClean="0">
                            <a:latin typeface="Cambria Math" panose="02040503050406030204" pitchFamily="18" charset="0"/>
                          </a:rPr>
                          <m:t>𝐵</m:t>
                        </m:r>
                      </m:e>
                    </m:d>
                  </m:oMath>
                </a14:m>
                <a:r>
                  <a:rPr lang="en-NZ" sz="2800" dirty="0"/>
                  <a:t> instrumented by peer pre-birth income (V) relative to the maximum leave payment </a:t>
                </a:r>
                <a14:m>
                  <m:oMath xmlns:m="http://schemas.openxmlformats.org/officeDocument/2006/math">
                    <m:d>
                      <m:dPr>
                        <m:ctrlPr>
                          <a:rPr lang="en-US" sz="2800" i="1">
                            <a:latin typeface="Cambria Math" panose="02040503050406030204" pitchFamily="18" charset="0"/>
                          </a:rPr>
                        </m:ctrlPr>
                      </m:dPr>
                      <m:e>
                        <m:r>
                          <a:rPr lang="en-US" sz="2800" b="0" i="1" smtClean="0">
                            <a:latin typeface="Cambria Math" panose="02040503050406030204" pitchFamily="18" charset="0"/>
                          </a:rPr>
                          <m:t>𝑉</m:t>
                        </m:r>
                        <m:r>
                          <a:rPr lang="en-US" sz="2800" b="0" i="1" smtClean="0">
                            <a:latin typeface="Cambria Math" panose="02040503050406030204" pitchFamily="18" charset="0"/>
                          </a:rPr>
                          <m:t>−</m:t>
                        </m:r>
                        <m:r>
                          <a:rPr lang="en-US" sz="2800" b="0" i="1" smtClean="0">
                            <a:latin typeface="Cambria Math" panose="02040503050406030204" pitchFamily="18" charset="0"/>
                          </a:rPr>
                          <m:t>𝑚𝑎𝑥</m:t>
                        </m:r>
                      </m:e>
                    </m:d>
                  </m:oMath>
                </a14:m>
                <a:r>
                  <a:rPr lang="en-NZ" sz="2800" dirty="0"/>
                  <a:t> multiplied by an indicator for being above the threshold and controlling for the range of covariates </a:t>
                </a:r>
                <a14:m>
                  <m:oMath xmlns:m="http://schemas.openxmlformats.org/officeDocument/2006/math">
                    <m:d>
                      <m:dPr>
                        <m:ctrlPr>
                          <a:rPr lang="en-US" sz="2800" i="1">
                            <a:latin typeface="Cambria Math" panose="02040503050406030204" pitchFamily="18" charset="0"/>
                          </a:rPr>
                        </m:ctrlPr>
                      </m:dPr>
                      <m:e>
                        <m:r>
                          <a:rPr lang="en-US" sz="2800" b="0" i="1" smtClean="0">
                            <a:latin typeface="Cambria Math" panose="02040503050406030204" pitchFamily="18" charset="0"/>
                          </a:rPr>
                          <m:t>𝑈</m:t>
                        </m:r>
                      </m:e>
                    </m:d>
                  </m:oMath>
                </a14:m>
                <a:r>
                  <a:rPr lang="en-NZ" sz="2800" dirty="0"/>
                  <a:t>.</a:t>
                </a:r>
              </a:p>
            </p:txBody>
          </p:sp>
        </mc:Choice>
        <mc:Fallback xmlns="">
          <p:sp>
            <p:nvSpPr>
              <p:cNvPr id="3" name="Content Placeholder 2">
                <a:extLst>
                  <a:ext uri="{FF2B5EF4-FFF2-40B4-BE49-F238E27FC236}">
                    <a16:creationId xmlns:a16="http://schemas.microsoft.com/office/drawing/2014/main" id="{8F15A236-151B-4403-8D16-59305628BCC4}"/>
                  </a:ext>
                </a:extLst>
              </p:cNvPr>
              <p:cNvSpPr>
                <a:spLocks noGrp="1" noRot="1" noChangeAspect="1" noMove="1" noResize="1" noEditPoints="1" noAdjustHandles="1" noChangeArrowheads="1" noChangeShapeType="1" noTextEdit="1"/>
              </p:cNvSpPr>
              <p:nvPr>
                <p:ph idx="1"/>
              </p:nvPr>
            </p:nvSpPr>
            <p:spPr>
              <a:xfrm>
                <a:off x="292308" y="1161738"/>
                <a:ext cx="8484433" cy="5299023"/>
              </a:xfrm>
              <a:blipFill>
                <a:blip r:embed="rId2"/>
                <a:stretch>
                  <a:fillRect l="-2371" t="-2762" r="-3305"/>
                </a:stretch>
              </a:blipFill>
            </p:spPr>
            <p:txBody>
              <a:bodyPr/>
              <a:lstStyle/>
              <a:p>
                <a:r>
                  <a:rPr lang="en-US">
                    <a:noFill/>
                  </a:rPr>
                  <a:t> </a:t>
                </a:r>
              </a:p>
            </p:txBody>
          </p:sp>
        </mc:Fallback>
      </mc:AlternateContent>
    </p:spTree>
    <p:extLst>
      <p:ext uri="{BB962C8B-B14F-4D97-AF65-F5344CB8AC3E}">
        <p14:creationId xmlns:p14="http://schemas.microsoft.com/office/powerpoint/2010/main" val="19912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20567A59-421E-FFBA-972A-A61FEABE9A8B}"/>
              </a:ext>
            </a:extLst>
          </p:cNvPr>
          <p:cNvCxnSpPr>
            <a:cxnSpLocks/>
          </p:cNvCxnSpPr>
          <p:nvPr/>
        </p:nvCxnSpPr>
        <p:spPr>
          <a:xfrm flipV="1">
            <a:off x="1784848" y="1207310"/>
            <a:ext cx="0" cy="18036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FB91C85-AAD7-9C4F-2D09-13EF63BFB6E2}"/>
              </a:ext>
            </a:extLst>
          </p:cNvPr>
          <p:cNvCxnSpPr>
            <a:cxnSpLocks/>
          </p:cNvCxnSpPr>
          <p:nvPr/>
        </p:nvCxnSpPr>
        <p:spPr>
          <a:xfrm>
            <a:off x="1784428" y="3027272"/>
            <a:ext cx="51182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0B7819-9104-75A7-F98D-F57680750DB3}"/>
              </a:ext>
            </a:extLst>
          </p:cNvPr>
          <p:cNvCxnSpPr>
            <a:cxnSpLocks/>
          </p:cNvCxnSpPr>
          <p:nvPr/>
        </p:nvCxnSpPr>
        <p:spPr>
          <a:xfrm>
            <a:off x="1784428" y="1361032"/>
            <a:ext cx="2498634" cy="2560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7CC73D-EAE2-3705-779B-DA7E7A9A304E}"/>
              </a:ext>
            </a:extLst>
          </p:cNvPr>
          <p:cNvCxnSpPr>
            <a:cxnSpLocks/>
          </p:cNvCxnSpPr>
          <p:nvPr/>
        </p:nvCxnSpPr>
        <p:spPr>
          <a:xfrm>
            <a:off x="4283062" y="1617077"/>
            <a:ext cx="2619631" cy="79907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2E5E2CB-FD00-3183-72E6-735A8788F681}"/>
              </a:ext>
            </a:extLst>
          </p:cNvPr>
          <p:cNvSpPr txBox="1"/>
          <p:nvPr/>
        </p:nvSpPr>
        <p:spPr>
          <a:xfrm>
            <a:off x="2288382" y="3011008"/>
            <a:ext cx="3989359" cy="369332"/>
          </a:xfrm>
          <a:prstGeom prst="rect">
            <a:avLst/>
          </a:prstGeom>
          <a:noFill/>
        </p:spPr>
        <p:txBody>
          <a:bodyPr wrap="square" rtlCol="0">
            <a:spAutoFit/>
          </a:bodyPr>
          <a:lstStyle/>
          <a:p>
            <a:r>
              <a:rPr lang="en-NZ" dirty="0"/>
              <a:t>Assignment variable (Peer Income)</a:t>
            </a:r>
          </a:p>
        </p:txBody>
      </p:sp>
      <p:sp>
        <p:nvSpPr>
          <p:cNvPr id="27" name="TextBox 26">
            <a:extLst>
              <a:ext uri="{FF2B5EF4-FFF2-40B4-BE49-F238E27FC236}">
                <a16:creationId xmlns:a16="http://schemas.microsoft.com/office/drawing/2014/main" id="{ED57AA10-5D8F-86A2-BE04-A4BBEED89E3E}"/>
              </a:ext>
            </a:extLst>
          </p:cNvPr>
          <p:cNvSpPr txBox="1"/>
          <p:nvPr/>
        </p:nvSpPr>
        <p:spPr>
          <a:xfrm rot="16200000">
            <a:off x="826569" y="1734040"/>
            <a:ext cx="1392347" cy="646331"/>
          </a:xfrm>
          <a:prstGeom prst="rect">
            <a:avLst/>
          </a:prstGeom>
          <a:noFill/>
        </p:spPr>
        <p:txBody>
          <a:bodyPr wrap="square" rtlCol="0">
            <a:spAutoFit/>
          </a:bodyPr>
          <a:lstStyle/>
          <a:p>
            <a:r>
              <a:rPr lang="en-NZ" dirty="0"/>
              <a:t>Treatment (Peer Leave)</a:t>
            </a:r>
          </a:p>
        </p:txBody>
      </p:sp>
      <p:sp>
        <p:nvSpPr>
          <p:cNvPr id="28" name="TextBox 27">
            <a:extLst>
              <a:ext uri="{FF2B5EF4-FFF2-40B4-BE49-F238E27FC236}">
                <a16:creationId xmlns:a16="http://schemas.microsoft.com/office/drawing/2014/main" id="{04707C5D-3C87-8357-4D87-E30129A598D3}"/>
              </a:ext>
            </a:extLst>
          </p:cNvPr>
          <p:cNvSpPr txBox="1"/>
          <p:nvPr/>
        </p:nvSpPr>
        <p:spPr>
          <a:xfrm>
            <a:off x="3295098" y="2632859"/>
            <a:ext cx="1048462" cy="369331"/>
          </a:xfrm>
          <a:prstGeom prst="rect">
            <a:avLst/>
          </a:prstGeom>
          <a:noFill/>
        </p:spPr>
        <p:txBody>
          <a:bodyPr wrap="square" rtlCol="0">
            <a:spAutoFit/>
          </a:bodyPr>
          <a:lstStyle/>
          <a:p>
            <a:r>
              <a:rPr lang="en-NZ" dirty="0">
                <a:solidFill>
                  <a:srgbClr val="FF0000"/>
                </a:solidFill>
              </a:rPr>
              <a:t>PPL Max</a:t>
            </a:r>
          </a:p>
        </p:txBody>
      </p:sp>
      <p:cxnSp>
        <p:nvCxnSpPr>
          <p:cNvPr id="29" name="Straight Connector 28">
            <a:extLst>
              <a:ext uri="{FF2B5EF4-FFF2-40B4-BE49-F238E27FC236}">
                <a16:creationId xmlns:a16="http://schemas.microsoft.com/office/drawing/2014/main" id="{F71D33C1-9B06-55E9-63B2-0611811E3617}"/>
              </a:ext>
            </a:extLst>
          </p:cNvPr>
          <p:cNvCxnSpPr>
            <a:cxnSpLocks/>
          </p:cNvCxnSpPr>
          <p:nvPr/>
        </p:nvCxnSpPr>
        <p:spPr>
          <a:xfrm flipH="1" flipV="1">
            <a:off x="4283059" y="1631703"/>
            <a:ext cx="2" cy="139556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332B10-5CA1-7B34-DAF2-F584B6CED2A2}"/>
              </a:ext>
            </a:extLst>
          </p:cNvPr>
          <p:cNvCxnSpPr>
            <a:cxnSpLocks/>
          </p:cNvCxnSpPr>
          <p:nvPr/>
        </p:nvCxnSpPr>
        <p:spPr>
          <a:xfrm flipV="1">
            <a:off x="1784425" y="4038773"/>
            <a:ext cx="0" cy="18088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FF67CC9-7B84-F365-85B0-DEB85F99B478}"/>
              </a:ext>
            </a:extLst>
          </p:cNvPr>
          <p:cNvCxnSpPr>
            <a:cxnSpLocks/>
          </p:cNvCxnSpPr>
          <p:nvPr/>
        </p:nvCxnSpPr>
        <p:spPr>
          <a:xfrm>
            <a:off x="1784425" y="5847662"/>
            <a:ext cx="51182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683FA7-92CA-54E2-5DEF-91D0193F40C8}"/>
              </a:ext>
            </a:extLst>
          </p:cNvPr>
          <p:cNvCxnSpPr>
            <a:cxnSpLocks/>
          </p:cNvCxnSpPr>
          <p:nvPr/>
        </p:nvCxnSpPr>
        <p:spPr>
          <a:xfrm flipV="1">
            <a:off x="1842460" y="4437467"/>
            <a:ext cx="2440599" cy="280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9C06B5-83DE-2295-CD53-F31E41D3F51E}"/>
              </a:ext>
            </a:extLst>
          </p:cNvPr>
          <p:cNvCxnSpPr>
            <a:cxnSpLocks/>
          </p:cNvCxnSpPr>
          <p:nvPr/>
        </p:nvCxnSpPr>
        <p:spPr>
          <a:xfrm>
            <a:off x="4283059" y="4437467"/>
            <a:ext cx="2619631" cy="68133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D2172ED-6CB0-F62B-3E02-EBB1FCAE929B}"/>
              </a:ext>
            </a:extLst>
          </p:cNvPr>
          <p:cNvSpPr txBox="1"/>
          <p:nvPr/>
        </p:nvSpPr>
        <p:spPr>
          <a:xfrm>
            <a:off x="2288379" y="5939728"/>
            <a:ext cx="3989359" cy="369332"/>
          </a:xfrm>
          <a:prstGeom prst="rect">
            <a:avLst/>
          </a:prstGeom>
          <a:noFill/>
        </p:spPr>
        <p:txBody>
          <a:bodyPr wrap="square" rtlCol="0">
            <a:spAutoFit/>
          </a:bodyPr>
          <a:lstStyle/>
          <a:p>
            <a:r>
              <a:rPr lang="en-NZ" dirty="0"/>
              <a:t>Assignment variable (Peer Income)</a:t>
            </a:r>
          </a:p>
        </p:txBody>
      </p:sp>
      <p:sp>
        <p:nvSpPr>
          <p:cNvPr id="39" name="TextBox 38">
            <a:extLst>
              <a:ext uri="{FF2B5EF4-FFF2-40B4-BE49-F238E27FC236}">
                <a16:creationId xmlns:a16="http://schemas.microsoft.com/office/drawing/2014/main" id="{C8046D58-2F2E-B758-059D-71EE1A993EC2}"/>
              </a:ext>
            </a:extLst>
          </p:cNvPr>
          <p:cNvSpPr txBox="1"/>
          <p:nvPr/>
        </p:nvSpPr>
        <p:spPr>
          <a:xfrm rot="16200000">
            <a:off x="498781" y="4725418"/>
            <a:ext cx="1808889" cy="646331"/>
          </a:xfrm>
          <a:prstGeom prst="rect">
            <a:avLst/>
          </a:prstGeom>
          <a:noFill/>
        </p:spPr>
        <p:txBody>
          <a:bodyPr wrap="square" rtlCol="0">
            <a:spAutoFit/>
          </a:bodyPr>
          <a:lstStyle/>
          <a:p>
            <a:pPr algn="ctr"/>
            <a:r>
              <a:rPr lang="en-NZ" dirty="0"/>
              <a:t>Outcome (Study Mother Leave)</a:t>
            </a:r>
          </a:p>
        </p:txBody>
      </p:sp>
      <p:sp>
        <p:nvSpPr>
          <p:cNvPr id="40" name="TextBox 39">
            <a:extLst>
              <a:ext uri="{FF2B5EF4-FFF2-40B4-BE49-F238E27FC236}">
                <a16:creationId xmlns:a16="http://schemas.microsoft.com/office/drawing/2014/main" id="{9671353F-8CD2-7A99-5BC0-034CEA055BB5}"/>
              </a:ext>
            </a:extLst>
          </p:cNvPr>
          <p:cNvSpPr txBox="1"/>
          <p:nvPr/>
        </p:nvSpPr>
        <p:spPr>
          <a:xfrm>
            <a:off x="3295095" y="5465159"/>
            <a:ext cx="1048462" cy="369331"/>
          </a:xfrm>
          <a:prstGeom prst="rect">
            <a:avLst/>
          </a:prstGeom>
          <a:noFill/>
        </p:spPr>
        <p:txBody>
          <a:bodyPr wrap="square" rtlCol="0">
            <a:spAutoFit/>
          </a:bodyPr>
          <a:lstStyle/>
          <a:p>
            <a:r>
              <a:rPr lang="en-NZ" dirty="0">
                <a:solidFill>
                  <a:srgbClr val="FF0000"/>
                </a:solidFill>
              </a:rPr>
              <a:t>PPL Max</a:t>
            </a:r>
          </a:p>
        </p:txBody>
      </p:sp>
      <p:cxnSp>
        <p:nvCxnSpPr>
          <p:cNvPr id="41" name="Straight Connector 40">
            <a:extLst>
              <a:ext uri="{FF2B5EF4-FFF2-40B4-BE49-F238E27FC236}">
                <a16:creationId xmlns:a16="http://schemas.microsoft.com/office/drawing/2014/main" id="{1C13E38C-F9B3-6AB0-55E1-CD562F99DF45}"/>
              </a:ext>
            </a:extLst>
          </p:cNvPr>
          <p:cNvCxnSpPr>
            <a:cxnSpLocks/>
          </p:cNvCxnSpPr>
          <p:nvPr/>
        </p:nvCxnSpPr>
        <p:spPr>
          <a:xfrm flipH="1" flipV="1">
            <a:off x="4283056" y="4437466"/>
            <a:ext cx="2" cy="141019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08272E-AADF-646F-7130-E53AAEA09155}"/>
              </a:ext>
            </a:extLst>
          </p:cNvPr>
          <p:cNvCxnSpPr>
            <a:cxnSpLocks/>
          </p:cNvCxnSpPr>
          <p:nvPr/>
        </p:nvCxnSpPr>
        <p:spPr>
          <a:xfrm>
            <a:off x="4282850" y="1617076"/>
            <a:ext cx="2498634" cy="25604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23BDE9-9A1D-40C9-F0EA-465D2BEAF465}"/>
              </a:ext>
            </a:extLst>
          </p:cNvPr>
          <p:cNvCxnSpPr>
            <a:cxnSpLocks/>
          </p:cNvCxnSpPr>
          <p:nvPr/>
        </p:nvCxnSpPr>
        <p:spPr>
          <a:xfrm flipV="1">
            <a:off x="4283057" y="4157441"/>
            <a:ext cx="2440599" cy="28002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70A0C5C-68E4-E478-9968-EBD448B224C5}"/>
              </a:ext>
            </a:extLst>
          </p:cNvPr>
          <p:cNvSpPr txBox="1"/>
          <p:nvPr/>
        </p:nvSpPr>
        <p:spPr>
          <a:xfrm>
            <a:off x="2288380" y="798902"/>
            <a:ext cx="3989359" cy="369332"/>
          </a:xfrm>
          <a:prstGeom prst="rect">
            <a:avLst/>
          </a:prstGeom>
          <a:noFill/>
        </p:spPr>
        <p:txBody>
          <a:bodyPr wrap="square" rtlCol="0">
            <a:spAutoFit/>
          </a:bodyPr>
          <a:lstStyle/>
          <a:p>
            <a:pPr algn="ctr"/>
            <a:r>
              <a:rPr lang="en-NZ" b="1" dirty="0"/>
              <a:t>First Stage</a:t>
            </a:r>
          </a:p>
        </p:txBody>
      </p:sp>
      <p:sp>
        <p:nvSpPr>
          <p:cNvPr id="54" name="TextBox 53">
            <a:extLst>
              <a:ext uri="{FF2B5EF4-FFF2-40B4-BE49-F238E27FC236}">
                <a16:creationId xmlns:a16="http://schemas.microsoft.com/office/drawing/2014/main" id="{F28A42AD-A7C4-C046-BB03-8EB86EDC1E44}"/>
              </a:ext>
            </a:extLst>
          </p:cNvPr>
          <p:cNvSpPr txBox="1"/>
          <p:nvPr/>
        </p:nvSpPr>
        <p:spPr>
          <a:xfrm>
            <a:off x="2288379" y="3781523"/>
            <a:ext cx="3989359" cy="369332"/>
          </a:xfrm>
          <a:prstGeom prst="rect">
            <a:avLst/>
          </a:prstGeom>
          <a:noFill/>
        </p:spPr>
        <p:txBody>
          <a:bodyPr wrap="square" rtlCol="0">
            <a:spAutoFit/>
          </a:bodyPr>
          <a:lstStyle/>
          <a:p>
            <a:pPr algn="ctr"/>
            <a:r>
              <a:rPr lang="en-NZ" b="1" dirty="0"/>
              <a:t>Reduced Form</a:t>
            </a:r>
          </a:p>
        </p:txBody>
      </p:sp>
      <p:sp>
        <p:nvSpPr>
          <p:cNvPr id="59" name="Arc 58">
            <a:extLst>
              <a:ext uri="{FF2B5EF4-FFF2-40B4-BE49-F238E27FC236}">
                <a16:creationId xmlns:a16="http://schemas.microsoft.com/office/drawing/2014/main" id="{D78A129D-C33F-FFAB-BC9A-06BF4C8D304E}"/>
              </a:ext>
            </a:extLst>
          </p:cNvPr>
          <p:cNvSpPr/>
          <p:nvPr/>
        </p:nvSpPr>
        <p:spPr>
          <a:xfrm rot="1217217">
            <a:off x="3424658" y="763363"/>
            <a:ext cx="2043526" cy="1709920"/>
          </a:xfrm>
          <a:prstGeom prst="arc">
            <a:avLst>
              <a:gd name="adj1" fmla="val 20781766"/>
              <a:gd name="adj2" fmla="val 215105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60" name="Arc 59">
            <a:extLst>
              <a:ext uri="{FF2B5EF4-FFF2-40B4-BE49-F238E27FC236}">
                <a16:creationId xmlns:a16="http://schemas.microsoft.com/office/drawing/2014/main" id="{4BD60DB6-F629-D14B-39C9-49D6C638195A}"/>
              </a:ext>
            </a:extLst>
          </p:cNvPr>
          <p:cNvSpPr/>
          <p:nvPr/>
        </p:nvSpPr>
        <p:spPr>
          <a:xfrm rot="1217217">
            <a:off x="3316298" y="3520128"/>
            <a:ext cx="2043526" cy="1709920"/>
          </a:xfrm>
          <a:prstGeom prst="arc">
            <a:avLst>
              <a:gd name="adj1" fmla="val 20180262"/>
              <a:gd name="adj2" fmla="val 215105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62" name="TextBox 61">
            <a:extLst>
              <a:ext uri="{FF2B5EF4-FFF2-40B4-BE49-F238E27FC236}">
                <a16:creationId xmlns:a16="http://schemas.microsoft.com/office/drawing/2014/main" id="{76C1099C-3F96-1CB0-03B0-AAC62F6A873B}"/>
              </a:ext>
            </a:extLst>
          </p:cNvPr>
          <p:cNvSpPr txBox="1"/>
          <p:nvPr/>
        </p:nvSpPr>
        <p:spPr>
          <a:xfrm>
            <a:off x="5027591" y="1640967"/>
            <a:ext cx="505620" cy="369332"/>
          </a:xfrm>
          <a:prstGeom prst="rect">
            <a:avLst/>
          </a:prstGeom>
          <a:noFill/>
        </p:spPr>
        <p:txBody>
          <a:bodyPr wrap="square" rtlCol="0">
            <a:spAutoFit/>
          </a:bodyPr>
          <a:lstStyle/>
          <a:p>
            <a:pPr algn="ctr"/>
            <a:r>
              <a:rPr lang="en-NZ" b="1" dirty="0"/>
              <a:t>A</a:t>
            </a:r>
          </a:p>
        </p:txBody>
      </p:sp>
      <p:sp>
        <p:nvSpPr>
          <p:cNvPr id="63" name="TextBox 62">
            <a:extLst>
              <a:ext uri="{FF2B5EF4-FFF2-40B4-BE49-F238E27FC236}">
                <a16:creationId xmlns:a16="http://schemas.microsoft.com/office/drawing/2014/main" id="{65EE4CD7-A997-3336-2ABF-D9D3404ECB4E}"/>
              </a:ext>
            </a:extLst>
          </p:cNvPr>
          <p:cNvSpPr txBox="1"/>
          <p:nvPr/>
        </p:nvSpPr>
        <p:spPr>
          <a:xfrm>
            <a:off x="4982733" y="4309779"/>
            <a:ext cx="353220" cy="369332"/>
          </a:xfrm>
          <a:prstGeom prst="rect">
            <a:avLst/>
          </a:prstGeom>
          <a:noFill/>
        </p:spPr>
        <p:txBody>
          <a:bodyPr wrap="square" rtlCol="0">
            <a:spAutoFit/>
          </a:bodyPr>
          <a:lstStyle/>
          <a:p>
            <a:pPr algn="ctr"/>
            <a:r>
              <a:rPr lang="en-NZ" b="1" dirty="0"/>
              <a:t>B</a:t>
            </a:r>
          </a:p>
        </p:txBody>
      </p:sp>
    </p:spTree>
    <p:extLst>
      <p:ext uri="{BB962C8B-B14F-4D97-AF65-F5344CB8AC3E}">
        <p14:creationId xmlns:p14="http://schemas.microsoft.com/office/powerpoint/2010/main" val="262671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510B-78E4-4666-8123-021C5E4CB261}"/>
              </a:ext>
            </a:extLst>
          </p:cNvPr>
          <p:cNvSpPr>
            <a:spLocks noGrp="1"/>
          </p:cNvSpPr>
          <p:nvPr>
            <p:ph type="title"/>
          </p:nvPr>
        </p:nvSpPr>
        <p:spPr/>
        <p:txBody>
          <a:bodyPr>
            <a:normAutofit/>
          </a:bodyPr>
          <a:lstStyle/>
          <a:p>
            <a:r>
              <a:rPr lang="en-US" sz="4000" dirty="0"/>
              <a:t>2SLS parametrization </a:t>
            </a:r>
            <a:endParaRPr lang="en-NZ" sz="4000" dirty="0"/>
          </a:p>
        </p:txBody>
      </p:sp>
      <p:sp>
        <p:nvSpPr>
          <p:cNvPr id="3" name="Content Placeholder 2">
            <a:extLst>
              <a:ext uri="{FF2B5EF4-FFF2-40B4-BE49-F238E27FC236}">
                <a16:creationId xmlns:a16="http://schemas.microsoft.com/office/drawing/2014/main" id="{E16F47F6-55A9-4F12-B3A3-45D7971F3B47}"/>
              </a:ext>
            </a:extLst>
          </p:cNvPr>
          <p:cNvSpPr>
            <a:spLocks noGrp="1"/>
          </p:cNvSpPr>
          <p:nvPr>
            <p:ph idx="1"/>
          </p:nvPr>
        </p:nvSpPr>
        <p:spPr>
          <a:xfrm>
            <a:off x="404734" y="1484026"/>
            <a:ext cx="8409482" cy="5079426"/>
          </a:xfrm>
        </p:spPr>
        <p:txBody>
          <a:bodyPr wrap="square">
            <a:normAutofit/>
          </a:bodyPr>
          <a:lstStyle/>
          <a:p>
            <a:pPr marL="457200" indent="-457200">
              <a:lnSpc>
                <a:spcPct val="100000"/>
              </a:lnSpc>
              <a:buFont typeface="+mj-lt"/>
              <a:buAutoNum type="arabicPeriod"/>
            </a:pPr>
            <a:r>
              <a:rPr lang="en-US" sz="2800" b="1" dirty="0"/>
              <a:t>Bandwidth selection</a:t>
            </a:r>
            <a:r>
              <a:rPr lang="en-US" sz="2800" dirty="0"/>
              <a:t>: We use a $200 bandwidth around the maximum payment threshold, then check alternative selections in a series of robustness checks. </a:t>
            </a:r>
          </a:p>
          <a:p>
            <a:pPr marL="457200" indent="-457200">
              <a:lnSpc>
                <a:spcPct val="100000"/>
              </a:lnSpc>
              <a:buFont typeface="+mj-lt"/>
              <a:buAutoNum type="arabicPeriod"/>
            </a:pPr>
            <a:r>
              <a:rPr lang="en-US" sz="2800" b="1" dirty="0"/>
              <a:t>Polynomial specification</a:t>
            </a:r>
            <a:r>
              <a:rPr lang="en-US" sz="2800" dirty="0"/>
              <a:t>: Because the theoretical impact of a maximum threshold is a change in slope, only a linear model is estimated</a:t>
            </a:r>
          </a:p>
          <a:p>
            <a:pPr marL="457200" indent="-457200">
              <a:lnSpc>
                <a:spcPct val="100000"/>
              </a:lnSpc>
              <a:buFont typeface="+mj-lt"/>
              <a:buAutoNum type="arabicPeriod"/>
            </a:pPr>
            <a:r>
              <a:rPr lang="en-US" sz="2800" b="1" dirty="0"/>
              <a:t>Kernel</a:t>
            </a:r>
            <a:r>
              <a:rPr lang="en-US" sz="2800" dirty="0"/>
              <a:t>: Following Card et al. (2015) we use a uniform kernel. This allows us to estimate the causal effect using 2SLS. </a:t>
            </a:r>
            <a:endParaRPr lang="en-NZ" sz="2800" dirty="0"/>
          </a:p>
        </p:txBody>
      </p:sp>
    </p:spTree>
    <p:extLst>
      <p:ext uri="{BB962C8B-B14F-4D97-AF65-F5344CB8AC3E}">
        <p14:creationId xmlns:p14="http://schemas.microsoft.com/office/powerpoint/2010/main" val="25714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872729" y="294549"/>
            <a:ext cx="7427078" cy="949636"/>
          </a:xfrm>
        </p:spPr>
        <p:txBody>
          <a:bodyPr>
            <a:normAutofit/>
          </a:bodyPr>
          <a:lstStyle/>
          <a:p>
            <a:r>
              <a:rPr lang="en-US" sz="4000" dirty="0"/>
              <a:t>Requirements for the validity of RKD</a:t>
            </a:r>
          </a:p>
        </p:txBody>
      </p:sp>
      <p:sp>
        <p:nvSpPr>
          <p:cNvPr id="3" name="Content Placeholder 2">
            <a:extLst>
              <a:ext uri="{FF2B5EF4-FFF2-40B4-BE49-F238E27FC236}">
                <a16:creationId xmlns:a16="http://schemas.microsoft.com/office/drawing/2014/main" id="{B35BC181-C03A-45DA-AB54-D6F5130DE741}"/>
              </a:ext>
            </a:extLst>
          </p:cNvPr>
          <p:cNvSpPr>
            <a:spLocks noGrp="1"/>
          </p:cNvSpPr>
          <p:nvPr>
            <p:ph idx="1"/>
          </p:nvPr>
        </p:nvSpPr>
        <p:spPr>
          <a:xfrm>
            <a:off x="209862" y="1244185"/>
            <a:ext cx="8611849" cy="5254051"/>
          </a:xfrm>
        </p:spPr>
        <p:txBody>
          <a:bodyPr wrap="square">
            <a:normAutofit fontScale="92500" lnSpcReduction="20000"/>
          </a:bodyPr>
          <a:lstStyle/>
          <a:p>
            <a:pPr>
              <a:lnSpc>
                <a:spcPct val="110000"/>
              </a:lnSpc>
            </a:pPr>
            <a:r>
              <a:rPr lang="en-US" sz="2800" dirty="0"/>
              <a:t>There is no manipulation of the assignment variable at the kink point.</a:t>
            </a:r>
          </a:p>
          <a:p>
            <a:pPr lvl="1">
              <a:lnSpc>
                <a:spcPct val="110000"/>
              </a:lnSpc>
            </a:pPr>
            <a:r>
              <a:rPr lang="en-US" sz="2400" dirty="0"/>
              <a:t>The conditional density function of the assignment variable and it’s first derivative are inspected for discontinuities.</a:t>
            </a:r>
          </a:p>
          <a:p>
            <a:pPr>
              <a:lnSpc>
                <a:spcPct val="110000"/>
              </a:lnSpc>
            </a:pPr>
            <a:r>
              <a:rPr lang="en-US" sz="2800" dirty="0"/>
              <a:t>There should be no discontinuities or change in slope at the kink point for other covariates. </a:t>
            </a:r>
          </a:p>
          <a:p>
            <a:pPr lvl="1">
              <a:lnSpc>
                <a:spcPct val="110000"/>
              </a:lnSpc>
            </a:pPr>
            <a:r>
              <a:rPr lang="en-US" sz="2400" dirty="0"/>
              <a:t>We inspect the evolution of a ‘covariate index’ (fitted values for the outcome of interest, estimated from the range of covariates) to see if this evolves smoothly across the kink point.</a:t>
            </a:r>
          </a:p>
          <a:p>
            <a:pPr>
              <a:lnSpc>
                <a:spcPct val="110000"/>
              </a:lnSpc>
            </a:pPr>
            <a:r>
              <a:rPr lang="en-US" sz="2800" dirty="0"/>
              <a:t>There should be a tangible kink in the 1</a:t>
            </a:r>
            <a:r>
              <a:rPr lang="en-US" sz="2800" baseline="30000" dirty="0"/>
              <a:t>st</a:t>
            </a:r>
            <a:r>
              <a:rPr lang="en-US" sz="2800" dirty="0"/>
              <a:t> stage and reduced form.</a:t>
            </a:r>
          </a:p>
          <a:p>
            <a:pPr lvl="1">
              <a:lnSpc>
                <a:spcPct val="110000"/>
              </a:lnSpc>
            </a:pPr>
            <a:r>
              <a:rPr lang="en-US" sz="2400" dirty="0"/>
              <a:t>We inspect the kinks in the 1</a:t>
            </a:r>
            <a:r>
              <a:rPr lang="en-US" sz="2400" baseline="30000" dirty="0"/>
              <a:t>st</a:t>
            </a:r>
            <a:r>
              <a:rPr lang="en-US" sz="2400" dirty="0"/>
              <a:t> stage and reduced form graphically and check the statistical significance for the change in slope of the first stage using OLS.</a:t>
            </a:r>
          </a:p>
        </p:txBody>
      </p:sp>
    </p:spTree>
    <p:extLst>
      <p:ext uri="{BB962C8B-B14F-4D97-AF65-F5344CB8AC3E}">
        <p14:creationId xmlns:p14="http://schemas.microsoft.com/office/powerpoint/2010/main" val="406312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CECF-40AA-4C78-8C1D-A8A360E31998}"/>
              </a:ext>
            </a:extLst>
          </p:cNvPr>
          <p:cNvSpPr>
            <a:spLocks noGrp="1"/>
          </p:cNvSpPr>
          <p:nvPr>
            <p:ph type="title"/>
          </p:nvPr>
        </p:nvSpPr>
        <p:spPr/>
        <p:txBody>
          <a:bodyPr/>
          <a:lstStyle/>
          <a:p>
            <a:r>
              <a:rPr lang="en-US" sz="3600" dirty="0"/>
              <a:t>McCrary Test</a:t>
            </a:r>
            <a:endParaRPr lang="en-NZ" sz="3600" dirty="0"/>
          </a:p>
        </p:txBody>
      </p:sp>
      <p:graphicFrame>
        <p:nvGraphicFramePr>
          <p:cNvPr id="4" name="Content Placeholder 3">
            <a:extLst>
              <a:ext uri="{FF2B5EF4-FFF2-40B4-BE49-F238E27FC236}">
                <a16:creationId xmlns:a16="http://schemas.microsoft.com/office/drawing/2014/main" id="{DCBBB838-8E6C-4DC7-AE76-5A756238B401}"/>
              </a:ext>
            </a:extLst>
          </p:cNvPr>
          <p:cNvGraphicFramePr>
            <a:graphicFrameLocks noGrp="1" noChangeAspect="1"/>
          </p:cNvGraphicFramePr>
          <p:nvPr>
            <p:ph idx="1"/>
            <p:extLst>
              <p:ext uri="{D42A27DB-BD31-4B8C-83A1-F6EECF244321}">
                <p14:modId xmlns:p14="http://schemas.microsoft.com/office/powerpoint/2010/main" val="4272302243"/>
              </p:ext>
            </p:extLst>
          </p:nvPr>
        </p:nvGraphicFramePr>
        <p:xfrm>
          <a:off x="844193" y="1312813"/>
          <a:ext cx="7340437" cy="5338323"/>
        </p:xfrm>
        <a:graphic>
          <a:graphicData uri="http://schemas.openxmlformats.org/presentationml/2006/ole">
            <mc:AlternateContent xmlns:mc="http://schemas.openxmlformats.org/markup-compatibility/2006">
              <mc:Choice xmlns:v="urn:schemas-microsoft-com:vml" Requires="v">
                <p:oleObj name="Acrobat Document" r:id="rId3" imgW="2514551" imgH="1828800" progId="AcroExch.Document.DC">
                  <p:embed/>
                </p:oleObj>
              </mc:Choice>
              <mc:Fallback>
                <p:oleObj name="Acrobat Document" r:id="rId3" imgW="2514551" imgH="1828800" progId="AcroExch.Document.DC">
                  <p:embed/>
                  <p:pic>
                    <p:nvPicPr>
                      <p:cNvPr id="0" name=""/>
                      <p:cNvPicPr/>
                      <p:nvPr/>
                    </p:nvPicPr>
                    <p:blipFill>
                      <a:blip r:embed="rId4"/>
                      <a:stretch>
                        <a:fillRect/>
                      </a:stretch>
                    </p:blipFill>
                    <p:spPr>
                      <a:xfrm>
                        <a:off x="844193" y="1312813"/>
                        <a:ext cx="7340437" cy="5338323"/>
                      </a:xfrm>
                      <a:prstGeom prst="rect">
                        <a:avLst/>
                      </a:prstGeom>
                    </p:spPr>
                  </p:pic>
                </p:oleObj>
              </mc:Fallback>
            </mc:AlternateContent>
          </a:graphicData>
        </a:graphic>
      </p:graphicFrame>
    </p:spTree>
    <p:extLst>
      <p:ext uri="{BB962C8B-B14F-4D97-AF65-F5344CB8AC3E}">
        <p14:creationId xmlns:p14="http://schemas.microsoft.com/office/powerpoint/2010/main" val="316841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CECF-40AA-4C78-8C1D-A8A360E31998}"/>
              </a:ext>
            </a:extLst>
          </p:cNvPr>
          <p:cNvSpPr>
            <a:spLocks noGrp="1"/>
          </p:cNvSpPr>
          <p:nvPr>
            <p:ph type="title"/>
          </p:nvPr>
        </p:nvSpPr>
        <p:spPr/>
        <p:txBody>
          <a:bodyPr/>
          <a:lstStyle/>
          <a:p>
            <a:r>
              <a:rPr lang="en-US" sz="3600" dirty="0"/>
              <a:t>Covariate Index</a:t>
            </a:r>
            <a:endParaRPr lang="en-NZ" dirty="0"/>
          </a:p>
        </p:txBody>
      </p:sp>
      <p:graphicFrame>
        <p:nvGraphicFramePr>
          <p:cNvPr id="3" name="Content Placeholder 2">
            <a:extLst>
              <a:ext uri="{FF2B5EF4-FFF2-40B4-BE49-F238E27FC236}">
                <a16:creationId xmlns:a16="http://schemas.microsoft.com/office/drawing/2014/main" id="{2A33D328-8276-4741-A8A9-2A5F55C1891E}"/>
              </a:ext>
            </a:extLst>
          </p:cNvPr>
          <p:cNvGraphicFramePr>
            <a:graphicFrameLocks noGrp="1" noChangeAspect="1"/>
          </p:cNvGraphicFramePr>
          <p:nvPr>
            <p:ph idx="1"/>
            <p:extLst>
              <p:ext uri="{D42A27DB-BD31-4B8C-83A1-F6EECF244321}">
                <p14:modId xmlns:p14="http://schemas.microsoft.com/office/powerpoint/2010/main" val="437840667"/>
              </p:ext>
            </p:extLst>
          </p:nvPr>
        </p:nvGraphicFramePr>
        <p:xfrm>
          <a:off x="646319" y="1376961"/>
          <a:ext cx="7257842" cy="5278256"/>
        </p:xfrm>
        <a:graphic>
          <a:graphicData uri="http://schemas.openxmlformats.org/presentationml/2006/ole">
            <mc:AlternateContent xmlns:mc="http://schemas.openxmlformats.org/markup-compatibility/2006">
              <mc:Choice xmlns:v="urn:schemas-microsoft-com:vml" Requires="v">
                <p:oleObj name="Acrobat Document" r:id="rId3" imgW="2514551" imgH="1828800" progId="AcroExch.Document.DC">
                  <p:embed/>
                </p:oleObj>
              </mc:Choice>
              <mc:Fallback>
                <p:oleObj name="Acrobat Document" r:id="rId3" imgW="2514551" imgH="1828800" progId="AcroExch.Document.DC">
                  <p:embed/>
                  <p:pic>
                    <p:nvPicPr>
                      <p:cNvPr id="0" name=""/>
                      <p:cNvPicPr/>
                      <p:nvPr/>
                    </p:nvPicPr>
                    <p:blipFill>
                      <a:blip r:embed="rId4"/>
                      <a:stretch>
                        <a:fillRect/>
                      </a:stretch>
                    </p:blipFill>
                    <p:spPr>
                      <a:xfrm>
                        <a:off x="646319" y="1376961"/>
                        <a:ext cx="7257842" cy="5278256"/>
                      </a:xfrm>
                      <a:prstGeom prst="rect">
                        <a:avLst/>
                      </a:prstGeom>
                    </p:spPr>
                  </p:pic>
                </p:oleObj>
              </mc:Fallback>
            </mc:AlternateContent>
          </a:graphicData>
        </a:graphic>
      </p:graphicFrame>
    </p:spTree>
    <p:extLst>
      <p:ext uri="{BB962C8B-B14F-4D97-AF65-F5344CB8AC3E}">
        <p14:creationId xmlns:p14="http://schemas.microsoft.com/office/powerpoint/2010/main" val="241162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8812-4524-4E86-BA8E-BCED07AE08E6}"/>
              </a:ext>
            </a:extLst>
          </p:cNvPr>
          <p:cNvSpPr>
            <a:spLocks noGrp="1"/>
          </p:cNvSpPr>
          <p:nvPr>
            <p:ph type="title"/>
          </p:nvPr>
        </p:nvSpPr>
        <p:spPr>
          <a:xfrm>
            <a:off x="285948" y="192723"/>
            <a:ext cx="7427078" cy="726568"/>
          </a:xfrm>
        </p:spPr>
        <p:txBody>
          <a:bodyPr wrap="none" anchor="ctr">
            <a:normAutofit/>
          </a:bodyPr>
          <a:lstStyle/>
          <a:p>
            <a:r>
              <a:rPr lang="en-US" dirty="0"/>
              <a:t>First stage</a:t>
            </a:r>
            <a:endParaRPr lang="en-NZ" dirty="0"/>
          </a:p>
        </p:txBody>
      </p:sp>
      <p:pic>
        <p:nvPicPr>
          <p:cNvPr id="7" name="Picture 6">
            <a:extLst>
              <a:ext uri="{FF2B5EF4-FFF2-40B4-BE49-F238E27FC236}">
                <a16:creationId xmlns:a16="http://schemas.microsoft.com/office/drawing/2014/main" id="{0CF903E8-7F34-AC09-8BA6-E31349044CE4}"/>
              </a:ext>
            </a:extLst>
          </p:cNvPr>
          <p:cNvPicPr>
            <a:picLocks noChangeAspect="1"/>
          </p:cNvPicPr>
          <p:nvPr/>
        </p:nvPicPr>
        <p:blipFill>
          <a:blip r:embed="rId3"/>
          <a:stretch>
            <a:fillRect/>
          </a:stretch>
        </p:blipFill>
        <p:spPr>
          <a:xfrm>
            <a:off x="234121" y="1039081"/>
            <a:ext cx="8587740" cy="4965642"/>
          </a:xfrm>
          <a:prstGeom prst="rect">
            <a:avLst/>
          </a:prstGeom>
        </p:spPr>
      </p:pic>
    </p:spTree>
    <p:extLst>
      <p:ext uri="{BB962C8B-B14F-4D97-AF65-F5344CB8AC3E}">
        <p14:creationId xmlns:p14="http://schemas.microsoft.com/office/powerpoint/2010/main" val="370089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872729" y="294548"/>
            <a:ext cx="7427078" cy="730825"/>
          </a:xfrm>
        </p:spPr>
        <p:txBody>
          <a:bodyPr/>
          <a:lstStyle/>
          <a:p>
            <a:r>
              <a:rPr lang="en-US" dirty="0"/>
              <a:t>Main results – 2SLS (1)</a:t>
            </a:r>
          </a:p>
        </p:txBody>
      </p:sp>
      <p:pic>
        <p:nvPicPr>
          <p:cNvPr id="3" name="Picture 2">
            <a:extLst>
              <a:ext uri="{FF2B5EF4-FFF2-40B4-BE49-F238E27FC236}">
                <a16:creationId xmlns:a16="http://schemas.microsoft.com/office/drawing/2014/main" id="{30933069-DAE1-4DDB-1D7E-89D68FE3E719}"/>
              </a:ext>
            </a:extLst>
          </p:cNvPr>
          <p:cNvPicPr>
            <a:picLocks noChangeAspect="1"/>
          </p:cNvPicPr>
          <p:nvPr/>
        </p:nvPicPr>
        <p:blipFill>
          <a:blip r:embed="rId2"/>
          <a:stretch>
            <a:fillRect/>
          </a:stretch>
        </p:blipFill>
        <p:spPr>
          <a:xfrm>
            <a:off x="361213" y="1110839"/>
            <a:ext cx="8421573" cy="4840096"/>
          </a:xfrm>
          <a:prstGeom prst="rect">
            <a:avLst/>
          </a:prstGeom>
        </p:spPr>
      </p:pic>
    </p:spTree>
    <p:extLst>
      <p:ext uri="{BB962C8B-B14F-4D97-AF65-F5344CB8AC3E}">
        <p14:creationId xmlns:p14="http://schemas.microsoft.com/office/powerpoint/2010/main" val="145875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p:txBody>
          <a:bodyPr/>
          <a:lstStyle/>
          <a:p>
            <a:r>
              <a:rPr lang="en-US" dirty="0"/>
              <a:t>Disclaimer</a:t>
            </a:r>
            <a:endParaRPr lang="en-NZ" dirty="0"/>
          </a:p>
        </p:txBody>
      </p:sp>
      <p:sp>
        <p:nvSpPr>
          <p:cNvPr id="3" name="Content Placeholder 2">
            <a:extLst>
              <a:ext uri="{FF2B5EF4-FFF2-40B4-BE49-F238E27FC236}">
                <a16:creationId xmlns:a16="http://schemas.microsoft.com/office/drawing/2014/main" id="{B35BC181-C03A-45DA-AB54-D6F5130DE741}"/>
              </a:ext>
            </a:extLst>
          </p:cNvPr>
          <p:cNvSpPr>
            <a:spLocks noGrp="1"/>
          </p:cNvSpPr>
          <p:nvPr>
            <p:ph idx="1"/>
          </p:nvPr>
        </p:nvSpPr>
        <p:spPr/>
        <p:txBody>
          <a:bodyPr wrap="square">
            <a:normAutofit lnSpcReduction="10000"/>
          </a:bodyPr>
          <a:lstStyle/>
          <a:p>
            <a:pPr marL="0" indent="0">
              <a:buNone/>
            </a:pPr>
            <a:r>
              <a:rPr lang="en-US" dirty="0"/>
              <a:t>These results are not official statistics. They have been created for research purposes from the Integrated Data Infrastructure (IDI) and Longitudinal Business Database (LBD) which are carefully managed by Stats NZ. For more information about the IDI and LBD please visit https://www.stats.govt.nz/integrated-data/. </a:t>
            </a:r>
          </a:p>
          <a:p>
            <a:pPr marL="0" indent="0">
              <a:buNone/>
            </a:pPr>
            <a:endParaRPr lang="en-US" dirty="0"/>
          </a:p>
          <a:p>
            <a:pPr marL="0" indent="0">
              <a:buNone/>
            </a:pPr>
            <a:r>
              <a:rPr lang="en-US" dirty="0"/>
              <a:t>The results are based in part on tax data supplied by Inland Revenue to Stats NZ under the Tax Administration Act 1994 for statistical purposes. Any discussion of data limitations or weaknesses is in the context of using the IDI for statistical purposes, and is not related to the data’s ability to support Inland Revenue’s core operational requirements. </a:t>
            </a:r>
          </a:p>
          <a:p>
            <a:pPr marL="0" indent="0">
              <a:buNone/>
            </a:pPr>
            <a:endParaRPr lang="en-US" dirty="0"/>
          </a:p>
          <a:p>
            <a:pPr marL="0" indent="0">
              <a:buNone/>
            </a:pPr>
            <a:r>
              <a:rPr lang="en-US" dirty="0"/>
              <a:t>This presentation represents work in progress and is not a final publication. </a:t>
            </a:r>
          </a:p>
          <a:p>
            <a:pPr marL="0" indent="0">
              <a:buNone/>
            </a:pPr>
            <a:endParaRPr lang="en-US" dirty="0"/>
          </a:p>
        </p:txBody>
      </p:sp>
    </p:spTree>
    <p:extLst>
      <p:ext uri="{BB962C8B-B14F-4D97-AF65-F5344CB8AC3E}">
        <p14:creationId xmlns:p14="http://schemas.microsoft.com/office/powerpoint/2010/main" val="21387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872729" y="294548"/>
            <a:ext cx="7427078" cy="730825"/>
          </a:xfrm>
        </p:spPr>
        <p:txBody>
          <a:bodyPr/>
          <a:lstStyle/>
          <a:p>
            <a:r>
              <a:rPr lang="en-US" dirty="0"/>
              <a:t>Main results – 2SLS (1)</a:t>
            </a:r>
          </a:p>
        </p:txBody>
      </p:sp>
      <p:pic>
        <p:nvPicPr>
          <p:cNvPr id="6" name="Picture 5">
            <a:extLst>
              <a:ext uri="{FF2B5EF4-FFF2-40B4-BE49-F238E27FC236}">
                <a16:creationId xmlns:a16="http://schemas.microsoft.com/office/drawing/2014/main" id="{34CCF21B-D848-A543-8BB6-21CE3C0E2026}"/>
              </a:ext>
            </a:extLst>
          </p:cNvPr>
          <p:cNvPicPr>
            <a:picLocks noChangeAspect="1"/>
          </p:cNvPicPr>
          <p:nvPr/>
        </p:nvPicPr>
        <p:blipFill>
          <a:blip r:embed="rId3"/>
          <a:stretch>
            <a:fillRect/>
          </a:stretch>
        </p:blipFill>
        <p:spPr>
          <a:xfrm>
            <a:off x="263705" y="1060035"/>
            <a:ext cx="8533116" cy="5008255"/>
          </a:xfrm>
          <a:prstGeom prst="rect">
            <a:avLst/>
          </a:prstGeom>
        </p:spPr>
      </p:pic>
    </p:spTree>
    <p:extLst>
      <p:ext uri="{BB962C8B-B14F-4D97-AF65-F5344CB8AC3E}">
        <p14:creationId xmlns:p14="http://schemas.microsoft.com/office/powerpoint/2010/main" val="137667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872729" y="294548"/>
            <a:ext cx="7427078" cy="730825"/>
          </a:xfrm>
        </p:spPr>
        <p:txBody>
          <a:bodyPr/>
          <a:lstStyle/>
          <a:p>
            <a:r>
              <a:rPr lang="en-US" dirty="0"/>
              <a:t>OLS </a:t>
            </a:r>
          </a:p>
        </p:txBody>
      </p:sp>
      <p:pic>
        <p:nvPicPr>
          <p:cNvPr id="4" name="Picture 3">
            <a:extLst>
              <a:ext uri="{FF2B5EF4-FFF2-40B4-BE49-F238E27FC236}">
                <a16:creationId xmlns:a16="http://schemas.microsoft.com/office/drawing/2014/main" id="{C8E0C911-D9FA-D756-33FC-D946474A7A01}"/>
              </a:ext>
            </a:extLst>
          </p:cNvPr>
          <p:cNvPicPr>
            <a:picLocks noChangeAspect="1"/>
          </p:cNvPicPr>
          <p:nvPr/>
        </p:nvPicPr>
        <p:blipFill>
          <a:blip r:embed="rId3"/>
          <a:stretch>
            <a:fillRect/>
          </a:stretch>
        </p:blipFill>
        <p:spPr>
          <a:xfrm>
            <a:off x="268539" y="1089063"/>
            <a:ext cx="8635457" cy="4583151"/>
          </a:xfrm>
          <a:prstGeom prst="rect">
            <a:avLst/>
          </a:prstGeom>
        </p:spPr>
      </p:pic>
    </p:spTree>
    <p:extLst>
      <p:ext uri="{BB962C8B-B14F-4D97-AF65-F5344CB8AC3E}">
        <p14:creationId xmlns:p14="http://schemas.microsoft.com/office/powerpoint/2010/main" val="11557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524656" y="294548"/>
            <a:ext cx="7775151" cy="850143"/>
          </a:xfrm>
        </p:spPr>
        <p:txBody>
          <a:bodyPr>
            <a:normAutofit/>
          </a:bodyPr>
          <a:lstStyle/>
          <a:p>
            <a:r>
              <a:rPr lang="en-US" sz="4000" dirty="0"/>
              <a:t>Conclusions</a:t>
            </a:r>
            <a:endParaRPr lang="en-NZ" sz="4000" dirty="0"/>
          </a:p>
        </p:txBody>
      </p:sp>
      <p:sp>
        <p:nvSpPr>
          <p:cNvPr id="3" name="Content Placeholder 2">
            <a:extLst>
              <a:ext uri="{FF2B5EF4-FFF2-40B4-BE49-F238E27FC236}">
                <a16:creationId xmlns:a16="http://schemas.microsoft.com/office/drawing/2014/main" id="{B35BC181-C03A-45DA-AB54-D6F5130DE741}"/>
              </a:ext>
            </a:extLst>
          </p:cNvPr>
          <p:cNvSpPr>
            <a:spLocks noGrp="1"/>
          </p:cNvSpPr>
          <p:nvPr>
            <p:ph idx="1"/>
          </p:nvPr>
        </p:nvSpPr>
        <p:spPr>
          <a:xfrm>
            <a:off x="248580" y="1252267"/>
            <a:ext cx="8199619" cy="5166168"/>
          </a:xfrm>
        </p:spPr>
        <p:txBody>
          <a:bodyPr wrap="square">
            <a:normAutofit/>
          </a:bodyPr>
          <a:lstStyle/>
          <a:p>
            <a:pPr>
              <a:lnSpc>
                <a:spcPct val="100000"/>
              </a:lnSpc>
            </a:pPr>
            <a:r>
              <a:rPr lang="en-US" sz="2800" dirty="0"/>
              <a:t>We observe a small positive correlation between the maternity leave duration of co-workers</a:t>
            </a:r>
          </a:p>
          <a:p>
            <a:pPr>
              <a:lnSpc>
                <a:spcPct val="100000"/>
              </a:lnSpc>
            </a:pPr>
            <a:r>
              <a:rPr lang="en-US" sz="2800" dirty="0"/>
              <a:t>However, if one’s co-workers reduce their maternity leave duration because they earn more than the maximum possible leave, this has large impacts on one’s own leave decision</a:t>
            </a:r>
          </a:p>
          <a:p>
            <a:pPr>
              <a:lnSpc>
                <a:spcPct val="100000"/>
              </a:lnSpc>
            </a:pPr>
            <a:r>
              <a:rPr lang="en-US" sz="2800" dirty="0"/>
              <a:t>This impact is even stronger at smaller firms and for women giving birth to their first child</a:t>
            </a:r>
          </a:p>
          <a:p>
            <a:pPr>
              <a:lnSpc>
                <a:spcPct val="100000"/>
              </a:lnSpc>
            </a:pPr>
            <a:r>
              <a:rPr lang="en-US" sz="2800" dirty="0"/>
              <a:t>Peer Matter for important life decisions!! </a:t>
            </a:r>
            <a:endParaRPr lang="en-NZ" sz="2800" dirty="0"/>
          </a:p>
        </p:txBody>
      </p:sp>
    </p:spTree>
    <p:extLst>
      <p:ext uri="{BB962C8B-B14F-4D97-AF65-F5344CB8AC3E}">
        <p14:creationId xmlns:p14="http://schemas.microsoft.com/office/powerpoint/2010/main" val="57968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p:txBody>
          <a:bodyPr>
            <a:normAutofit/>
          </a:bodyPr>
          <a:lstStyle/>
          <a:p>
            <a:r>
              <a:rPr lang="en-US" sz="4400" dirty="0"/>
              <a:t>Our Contribution</a:t>
            </a:r>
            <a:endParaRPr lang="en-NZ" sz="4400" dirty="0"/>
          </a:p>
        </p:txBody>
      </p:sp>
      <p:sp>
        <p:nvSpPr>
          <p:cNvPr id="3" name="Content Placeholder 2">
            <a:extLst>
              <a:ext uri="{FF2B5EF4-FFF2-40B4-BE49-F238E27FC236}">
                <a16:creationId xmlns:a16="http://schemas.microsoft.com/office/drawing/2014/main" id="{B35BC181-C03A-45DA-AB54-D6F5130DE741}"/>
              </a:ext>
            </a:extLst>
          </p:cNvPr>
          <p:cNvSpPr>
            <a:spLocks noGrp="1"/>
          </p:cNvSpPr>
          <p:nvPr>
            <p:ph idx="1"/>
          </p:nvPr>
        </p:nvSpPr>
        <p:spPr>
          <a:xfrm>
            <a:off x="337280" y="1454046"/>
            <a:ext cx="8529402" cy="4969239"/>
          </a:xfrm>
        </p:spPr>
        <p:txBody>
          <a:bodyPr wrap="square">
            <a:normAutofit/>
          </a:bodyPr>
          <a:lstStyle/>
          <a:p>
            <a:pPr>
              <a:lnSpc>
                <a:spcPct val="110000"/>
              </a:lnSpc>
              <a:spcBef>
                <a:spcPts val="600"/>
              </a:spcBef>
            </a:pPr>
            <a:r>
              <a:rPr lang="en-US" sz="2800" dirty="0"/>
              <a:t>We examine </a:t>
            </a:r>
            <a:r>
              <a:rPr lang="en-GB" sz="2800" dirty="0"/>
              <a:t>how the parental leave decisions of mothers are influenced by parental leave decisions made by their work colleagues (henceforth, peers) using </a:t>
            </a:r>
            <a:r>
              <a:rPr lang="en-US" sz="2800" dirty="0"/>
              <a:t>tax data on the universe of women who gave birth in New Zealand between 2002 and 2018</a:t>
            </a:r>
            <a:r>
              <a:rPr lang="en-US" dirty="0"/>
              <a:t> </a:t>
            </a:r>
          </a:p>
          <a:p>
            <a:pPr>
              <a:lnSpc>
                <a:spcPct val="110000"/>
              </a:lnSpc>
              <a:spcBef>
                <a:spcPts val="600"/>
              </a:spcBef>
            </a:pPr>
            <a:r>
              <a:rPr lang="en-US" sz="2800" dirty="0"/>
              <a:t>Maternal leave in New Zealand has a 100% replacement rate up to a fairly low maximum, we use a regression kink design (RKD) to estimate the causal impact of peer leave on a women’s own leave decision</a:t>
            </a:r>
          </a:p>
        </p:txBody>
      </p:sp>
    </p:spTree>
    <p:extLst>
      <p:ext uri="{BB962C8B-B14F-4D97-AF65-F5344CB8AC3E}">
        <p14:creationId xmlns:p14="http://schemas.microsoft.com/office/powerpoint/2010/main" val="284544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DC06-9404-4447-9932-414188FA39B7}"/>
              </a:ext>
            </a:extLst>
          </p:cNvPr>
          <p:cNvSpPr>
            <a:spLocks noGrp="1"/>
          </p:cNvSpPr>
          <p:nvPr>
            <p:ph type="title"/>
          </p:nvPr>
        </p:nvSpPr>
        <p:spPr>
          <a:xfrm>
            <a:off x="872729" y="294548"/>
            <a:ext cx="7427078" cy="781217"/>
          </a:xfrm>
        </p:spPr>
        <p:txBody>
          <a:bodyPr/>
          <a:lstStyle/>
          <a:p>
            <a:r>
              <a:rPr lang="en-US" dirty="0"/>
              <a:t>Related Literature</a:t>
            </a:r>
            <a:endParaRPr lang="en-NZ" dirty="0"/>
          </a:p>
        </p:txBody>
      </p:sp>
      <p:sp>
        <p:nvSpPr>
          <p:cNvPr id="3" name="Content Placeholder 2">
            <a:extLst>
              <a:ext uri="{FF2B5EF4-FFF2-40B4-BE49-F238E27FC236}">
                <a16:creationId xmlns:a16="http://schemas.microsoft.com/office/drawing/2014/main" id="{C99E2CCF-2695-4AD7-891D-3EB915EEE890}"/>
              </a:ext>
            </a:extLst>
          </p:cNvPr>
          <p:cNvSpPr>
            <a:spLocks noGrp="1"/>
          </p:cNvSpPr>
          <p:nvPr>
            <p:ph idx="1"/>
          </p:nvPr>
        </p:nvSpPr>
        <p:spPr>
          <a:xfrm>
            <a:off x="364185" y="1168672"/>
            <a:ext cx="8535323" cy="5394779"/>
          </a:xfrm>
        </p:spPr>
        <p:txBody>
          <a:bodyPr wrap="square">
            <a:normAutofit fontScale="92500" lnSpcReduction="20000"/>
          </a:bodyPr>
          <a:lstStyle/>
          <a:p>
            <a:pPr marL="0" indent="0">
              <a:lnSpc>
                <a:spcPct val="110000"/>
              </a:lnSpc>
              <a:buFont typeface="Arial" panose="020B0604020202020204" pitchFamily="34" charset="0"/>
              <a:buNone/>
            </a:pPr>
            <a:r>
              <a:rPr lang="en-US" sz="2400" b="1" dirty="0">
                <a:ea typeface="Calibri" panose="020F0502020204030204" pitchFamily="34" charset="0"/>
                <a:cs typeface="Times New Roman" panose="02020603050405020304" pitchFamily="18" charset="0"/>
              </a:rPr>
              <a:t>Welteke &amp; Wrohlich, 2019</a:t>
            </a:r>
          </a:p>
          <a:p>
            <a:pPr>
              <a:lnSpc>
                <a:spcPct val="110000"/>
              </a:lnSpc>
            </a:pPr>
            <a:r>
              <a:rPr lang="en-US" sz="2400" dirty="0">
                <a:cs typeface="Times New Roman" panose="02020603050405020304" pitchFamily="18" charset="0"/>
              </a:rPr>
              <a:t>Investigate the peer effect in parental leave decisions of mothers in Germany.</a:t>
            </a:r>
          </a:p>
          <a:p>
            <a:pPr>
              <a:lnSpc>
                <a:spcPct val="110000"/>
              </a:lnSpc>
            </a:pPr>
            <a:r>
              <a:rPr lang="en-US" sz="2400" dirty="0">
                <a:cs typeface="Times New Roman" panose="02020603050405020304" pitchFamily="18" charset="0"/>
              </a:rPr>
              <a:t>Use an instrumental variables (IV) approach, where a reform to the parental leave payment scheme serves as the instrument.</a:t>
            </a:r>
          </a:p>
          <a:p>
            <a:pPr>
              <a:lnSpc>
                <a:spcPct val="110000"/>
              </a:lnSpc>
            </a:pPr>
            <a:r>
              <a:rPr lang="en-US" sz="2400" dirty="0">
                <a:cs typeface="Times New Roman" panose="02020603050405020304" pitchFamily="18" charset="0"/>
              </a:rPr>
              <a:t>a mother is about 30 pp more likely to stay at home during the first 10 months if her peer decides to do so in response to the benefit reform</a:t>
            </a:r>
          </a:p>
          <a:p>
            <a:pPr marL="0" indent="0">
              <a:lnSpc>
                <a:spcPct val="110000"/>
              </a:lnSpc>
              <a:buNone/>
            </a:pPr>
            <a:r>
              <a:rPr lang="en-US" sz="2400" b="1" dirty="0">
                <a:ea typeface="Calibri" panose="020F0502020204030204" pitchFamily="34" charset="0"/>
                <a:cs typeface="Times New Roman" panose="02020603050405020304" pitchFamily="18" charset="0"/>
              </a:rPr>
              <a:t>Dahl et al. 2014</a:t>
            </a:r>
          </a:p>
          <a:p>
            <a:pPr>
              <a:lnSpc>
                <a:spcPct val="110000"/>
              </a:lnSpc>
            </a:pPr>
            <a:r>
              <a:rPr lang="en-US" sz="2400" dirty="0">
                <a:cs typeface="Times New Roman" panose="02020603050405020304" pitchFamily="18" charset="0"/>
              </a:rPr>
              <a:t>Look at peer effects in paternity leave.</a:t>
            </a:r>
          </a:p>
          <a:p>
            <a:pPr>
              <a:lnSpc>
                <a:spcPct val="110000"/>
              </a:lnSpc>
            </a:pPr>
            <a:r>
              <a:rPr lang="en-US" sz="2400" dirty="0">
                <a:cs typeface="Times New Roman" panose="02020603050405020304" pitchFamily="18" charset="0"/>
              </a:rPr>
              <a:t>Use a regression discontinuity design where the source of exogenous variation arises from a reform that provides 1 month of leave solely for paternal leave.</a:t>
            </a:r>
          </a:p>
          <a:p>
            <a:pPr>
              <a:lnSpc>
                <a:spcPct val="110000"/>
              </a:lnSpc>
            </a:pPr>
            <a:r>
              <a:rPr lang="en-US" sz="2400" dirty="0">
                <a:cs typeface="Times New Roman" panose="02020603050405020304" pitchFamily="18" charset="0"/>
              </a:rPr>
              <a:t>Coworkers and brothers are 11 and 15 pp, respectively, more likely to take paternity leave if their peer takes leave because of the reform</a:t>
            </a:r>
          </a:p>
          <a:p>
            <a:endParaRPr lang="en-NZ" dirty="0"/>
          </a:p>
        </p:txBody>
      </p:sp>
    </p:spTree>
    <p:extLst>
      <p:ext uri="{BB962C8B-B14F-4D97-AF65-F5344CB8AC3E}">
        <p14:creationId xmlns:p14="http://schemas.microsoft.com/office/powerpoint/2010/main" val="350187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3F99-2E92-4FE9-8B87-A413B0992678}"/>
              </a:ext>
            </a:extLst>
          </p:cNvPr>
          <p:cNvSpPr>
            <a:spLocks noGrp="1"/>
          </p:cNvSpPr>
          <p:nvPr>
            <p:ph type="title"/>
          </p:nvPr>
        </p:nvSpPr>
        <p:spPr>
          <a:xfrm>
            <a:off x="872729" y="294549"/>
            <a:ext cx="7427078" cy="1009596"/>
          </a:xfrm>
        </p:spPr>
        <p:txBody>
          <a:bodyPr>
            <a:normAutofit/>
          </a:bodyPr>
          <a:lstStyle/>
          <a:p>
            <a:r>
              <a:rPr lang="en-US" sz="3600" dirty="0"/>
              <a:t>Paid Parental leave (PPL) in New Zealand</a:t>
            </a:r>
            <a:endParaRPr lang="en-NZ" sz="3600" dirty="0"/>
          </a:p>
        </p:txBody>
      </p:sp>
      <p:sp>
        <p:nvSpPr>
          <p:cNvPr id="3" name="Content Placeholder 2">
            <a:extLst>
              <a:ext uri="{FF2B5EF4-FFF2-40B4-BE49-F238E27FC236}">
                <a16:creationId xmlns:a16="http://schemas.microsoft.com/office/drawing/2014/main" id="{0F2EC04D-5999-49D7-BA85-B336A68FF8EA}"/>
              </a:ext>
            </a:extLst>
          </p:cNvPr>
          <p:cNvSpPr>
            <a:spLocks noGrp="1"/>
          </p:cNvSpPr>
          <p:nvPr>
            <p:ph idx="1"/>
          </p:nvPr>
        </p:nvSpPr>
        <p:spPr>
          <a:xfrm>
            <a:off x="262328" y="1304144"/>
            <a:ext cx="8589364" cy="5321508"/>
          </a:xfrm>
        </p:spPr>
        <p:txBody>
          <a:bodyPr wrap="square">
            <a:normAutofit fontScale="92500"/>
          </a:bodyPr>
          <a:lstStyle/>
          <a:p>
            <a:pPr>
              <a:lnSpc>
                <a:spcPct val="110000"/>
              </a:lnSpc>
            </a:pPr>
            <a:r>
              <a:rPr lang="en-US" sz="2400" dirty="0"/>
              <a:t>The PPL payment that mothers receive is calculated as the higher of 100% of employee’s ordinary weekly pay before starting leave and their average weekly earnings in the 26 highest earning weeks of the 52 previous</a:t>
            </a:r>
          </a:p>
          <a:p>
            <a:pPr>
              <a:lnSpc>
                <a:spcPct val="110000"/>
              </a:lnSpc>
            </a:pPr>
            <a:r>
              <a:rPr lang="en-US" sz="2400" dirty="0"/>
              <a:t>This is up to a maximum PPL amount which was $</a:t>
            </a:r>
            <a:r>
              <a:rPr lang="en-NZ" sz="2400" b="0" i="0" u="none" strike="noStrike" dirty="0">
                <a:solidFill>
                  <a:srgbClr val="000000"/>
                </a:solidFill>
                <a:effectLst/>
                <a:latin typeface="Calibri" panose="020F0502020204030204" pitchFamily="34" charset="0"/>
              </a:rPr>
              <a:t>325 when first introduced in 2002 and increases each year based on measured average wage increases for all employers</a:t>
            </a:r>
            <a:r>
              <a:rPr lang="en-US" sz="2400" dirty="0"/>
              <a:t>.</a:t>
            </a:r>
          </a:p>
          <a:p>
            <a:pPr>
              <a:lnSpc>
                <a:spcPct val="110000"/>
              </a:lnSpc>
            </a:pPr>
            <a:r>
              <a:rPr lang="en-US" sz="2400" dirty="0"/>
              <a:t>Average wages among mothers are around $540 per week (in 2002$s).</a:t>
            </a:r>
          </a:p>
          <a:p>
            <a:pPr>
              <a:lnSpc>
                <a:spcPct val="110000"/>
              </a:lnSpc>
            </a:pPr>
            <a:r>
              <a:rPr lang="en-US" sz="2400" dirty="0"/>
              <a:t>PPL was available for 12 weeks when introduced in 2002, which has been expanded gradually to 26 weeks in 2020</a:t>
            </a:r>
          </a:p>
          <a:p>
            <a:pPr>
              <a:lnSpc>
                <a:spcPct val="110000"/>
              </a:lnSpc>
            </a:pPr>
            <a:r>
              <a:rPr lang="en-US" sz="2400" dirty="0">
                <a:latin typeface="Calibri" panose="020F0502020204030204" pitchFamily="34" charset="0"/>
                <a:ea typeface="Calibri" panose="020F0502020204030204" pitchFamily="34" charset="0"/>
                <a:cs typeface="Times New Roman" panose="02020603050405020304" pitchFamily="18" charset="0"/>
              </a:rPr>
              <a:t>Women are eligible for leave if they have </a:t>
            </a:r>
            <a:r>
              <a:rPr lang="en-US" sz="2400" dirty="0">
                <a:effectLst/>
                <a:latin typeface="Calibri" panose="020F0502020204030204" pitchFamily="34" charset="0"/>
                <a:ea typeface="Calibri" panose="020F0502020204030204" pitchFamily="34" charset="0"/>
                <a:cs typeface="Times New Roman" panose="02020603050405020304" pitchFamily="18" charset="0"/>
              </a:rPr>
              <a:t>been employed for the same employer for at least an average of 10 hours a week in either the 26 or 52 weeks preceding the expected birth/adoption date. </a:t>
            </a:r>
          </a:p>
        </p:txBody>
      </p:sp>
    </p:spTree>
    <p:extLst>
      <p:ext uri="{BB962C8B-B14F-4D97-AF65-F5344CB8AC3E}">
        <p14:creationId xmlns:p14="http://schemas.microsoft.com/office/powerpoint/2010/main" val="19311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872729" y="294548"/>
            <a:ext cx="7427078" cy="739773"/>
          </a:xfrm>
        </p:spPr>
        <p:txBody>
          <a:bodyPr>
            <a:normAutofit/>
          </a:bodyPr>
          <a:lstStyle/>
          <a:p>
            <a:r>
              <a:rPr lang="en-US" sz="4000" dirty="0"/>
              <a:t>Data</a:t>
            </a:r>
            <a:endParaRPr lang="en-NZ" sz="4000" dirty="0"/>
          </a:p>
        </p:txBody>
      </p:sp>
      <p:sp>
        <p:nvSpPr>
          <p:cNvPr id="3" name="Content Placeholder 2">
            <a:extLst>
              <a:ext uri="{FF2B5EF4-FFF2-40B4-BE49-F238E27FC236}">
                <a16:creationId xmlns:a16="http://schemas.microsoft.com/office/drawing/2014/main" id="{B35BC181-C03A-45DA-AB54-D6F5130DE741}"/>
              </a:ext>
            </a:extLst>
          </p:cNvPr>
          <p:cNvSpPr>
            <a:spLocks noGrp="1"/>
          </p:cNvSpPr>
          <p:nvPr>
            <p:ph idx="1"/>
          </p:nvPr>
        </p:nvSpPr>
        <p:spPr>
          <a:xfrm>
            <a:off x="314793" y="1176728"/>
            <a:ext cx="8544393" cy="5386723"/>
          </a:xfrm>
        </p:spPr>
        <p:txBody>
          <a:bodyPr wrap="square">
            <a:normAutofit lnSpcReduction="10000"/>
          </a:bodyPr>
          <a:lstStyle/>
          <a:p>
            <a:pPr>
              <a:lnSpc>
                <a:spcPct val="100000"/>
              </a:lnSpc>
            </a:pPr>
            <a:r>
              <a:rPr lang="en-US" sz="2600" dirty="0"/>
              <a:t>New Zealand Integrated Data Infrastructure (IDI) links monthly tax data to other administrative data included birth records</a:t>
            </a:r>
          </a:p>
          <a:p>
            <a:pPr>
              <a:lnSpc>
                <a:spcPct val="100000"/>
              </a:lnSpc>
            </a:pPr>
            <a:r>
              <a:rPr lang="en-US" sz="2600" dirty="0"/>
              <a:t>We start with the universe of women who gave birth in New Zealand between 2002 and 2018 (called study mothers). </a:t>
            </a:r>
          </a:p>
          <a:p>
            <a:pPr>
              <a:lnSpc>
                <a:spcPct val="100000"/>
              </a:lnSpc>
            </a:pPr>
            <a:r>
              <a:rPr lang="en-US" sz="2600" dirty="0"/>
              <a:t>We drop women who were not eligible for leave (including those not working)</a:t>
            </a:r>
          </a:p>
          <a:p>
            <a:pPr>
              <a:lnSpc>
                <a:spcPct val="100000"/>
              </a:lnSpc>
            </a:pPr>
            <a:r>
              <a:rPr lang="en-US" sz="2600" dirty="0"/>
              <a:t>We link study mothers to all other women that have given birth while working at the same firm as the study mother in the two years before the study mother gave birth and were eligible for paid parental leave (PPL) </a:t>
            </a:r>
          </a:p>
          <a:p>
            <a:pPr>
              <a:lnSpc>
                <a:spcPct val="100000"/>
              </a:lnSpc>
            </a:pPr>
            <a:r>
              <a:rPr lang="en-US" sz="2600" dirty="0"/>
              <a:t>Each peer-study mother observation is given a weight that is inversely proportional to the number of peers linked to that study mother.</a:t>
            </a:r>
            <a:endParaRPr lang="en-US" dirty="0"/>
          </a:p>
          <a:p>
            <a:pPr lvl="1"/>
            <a:endParaRPr lang="en-US" dirty="0"/>
          </a:p>
          <a:p>
            <a:endParaRPr lang="en-US" dirty="0"/>
          </a:p>
        </p:txBody>
      </p:sp>
    </p:spTree>
    <p:extLst>
      <p:ext uri="{BB962C8B-B14F-4D97-AF65-F5344CB8AC3E}">
        <p14:creationId xmlns:p14="http://schemas.microsoft.com/office/powerpoint/2010/main" val="391105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872729" y="294549"/>
            <a:ext cx="7427078" cy="649831"/>
          </a:xfrm>
        </p:spPr>
        <p:txBody>
          <a:bodyPr>
            <a:normAutofit/>
          </a:bodyPr>
          <a:lstStyle/>
          <a:p>
            <a:r>
              <a:rPr lang="en-US" sz="4000" dirty="0"/>
              <a:t>Key Variables (1)</a:t>
            </a:r>
            <a:endParaRPr lang="en-NZ" sz="4000" dirty="0"/>
          </a:p>
        </p:txBody>
      </p:sp>
      <p:sp>
        <p:nvSpPr>
          <p:cNvPr id="3" name="Content Placeholder 2">
            <a:extLst>
              <a:ext uri="{FF2B5EF4-FFF2-40B4-BE49-F238E27FC236}">
                <a16:creationId xmlns:a16="http://schemas.microsoft.com/office/drawing/2014/main" id="{B35BC181-C03A-45DA-AB54-D6F5130DE741}"/>
              </a:ext>
            </a:extLst>
          </p:cNvPr>
          <p:cNvSpPr>
            <a:spLocks noGrp="1"/>
          </p:cNvSpPr>
          <p:nvPr>
            <p:ph idx="1"/>
          </p:nvPr>
        </p:nvSpPr>
        <p:spPr>
          <a:xfrm>
            <a:off x="344774" y="1276248"/>
            <a:ext cx="8521908" cy="5386879"/>
          </a:xfrm>
        </p:spPr>
        <p:txBody>
          <a:bodyPr wrap="square">
            <a:normAutofit/>
          </a:bodyPr>
          <a:lstStyle/>
          <a:p>
            <a:pPr marL="0" indent="0">
              <a:lnSpc>
                <a:spcPct val="100000"/>
              </a:lnSpc>
              <a:buNone/>
            </a:pPr>
            <a:r>
              <a:rPr lang="en-US" sz="2800" b="1" dirty="0"/>
              <a:t>Pre-birth income (running variable)</a:t>
            </a:r>
          </a:p>
          <a:p>
            <a:pPr>
              <a:lnSpc>
                <a:spcPct val="100000"/>
              </a:lnSpc>
            </a:pPr>
            <a:r>
              <a:rPr lang="en-US" sz="2400" dirty="0"/>
              <a:t>We calculate for each peer mother (and the study mother) the weekly average from the 6 months of highest earnings (including partial months) in the year prior to childbirth.</a:t>
            </a:r>
          </a:p>
          <a:p>
            <a:pPr>
              <a:lnSpc>
                <a:spcPct val="100000"/>
              </a:lnSpc>
            </a:pPr>
            <a:r>
              <a:rPr lang="en-US" sz="2400" dirty="0"/>
              <a:t>We focus on net income as initial checks revealed that mothers exhibited the strongest behavioral response to the maximum PPL threshold relative to their net after-tax income (despite PPL payments being calculated from gross income).</a:t>
            </a:r>
          </a:p>
          <a:p>
            <a:pPr>
              <a:lnSpc>
                <a:spcPct val="100000"/>
              </a:lnSpc>
            </a:pPr>
            <a:r>
              <a:rPr lang="en-US" sz="2400" dirty="0"/>
              <a:t>We drop all peers whose gross income is above the PPL threshold, but whose net income is below the same threshold creating </a:t>
            </a:r>
            <a:r>
              <a:rPr lang="en-US" sz="2400"/>
              <a:t>a doughnut </a:t>
            </a:r>
            <a:r>
              <a:rPr lang="en-US" sz="2400" dirty="0"/>
              <a:t>hole in the distribution</a:t>
            </a:r>
          </a:p>
        </p:txBody>
      </p:sp>
    </p:spTree>
    <p:extLst>
      <p:ext uri="{BB962C8B-B14F-4D97-AF65-F5344CB8AC3E}">
        <p14:creationId xmlns:p14="http://schemas.microsoft.com/office/powerpoint/2010/main" val="417499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249-E026-429A-8CD7-C679507145BD}"/>
              </a:ext>
            </a:extLst>
          </p:cNvPr>
          <p:cNvSpPr>
            <a:spLocks noGrp="1"/>
          </p:cNvSpPr>
          <p:nvPr>
            <p:ph type="title"/>
          </p:nvPr>
        </p:nvSpPr>
        <p:spPr>
          <a:xfrm>
            <a:off x="872729" y="294549"/>
            <a:ext cx="7427078" cy="649831"/>
          </a:xfrm>
        </p:spPr>
        <p:txBody>
          <a:bodyPr>
            <a:normAutofit/>
          </a:bodyPr>
          <a:lstStyle/>
          <a:p>
            <a:r>
              <a:rPr lang="en-US" sz="4000" dirty="0"/>
              <a:t>Key Variables (2)</a:t>
            </a:r>
            <a:endParaRPr lang="en-NZ" sz="4000" dirty="0"/>
          </a:p>
        </p:txBody>
      </p:sp>
      <p:sp>
        <p:nvSpPr>
          <p:cNvPr id="3" name="Content Placeholder 2">
            <a:extLst>
              <a:ext uri="{FF2B5EF4-FFF2-40B4-BE49-F238E27FC236}">
                <a16:creationId xmlns:a16="http://schemas.microsoft.com/office/drawing/2014/main" id="{B35BC181-C03A-45DA-AB54-D6F5130DE741}"/>
              </a:ext>
            </a:extLst>
          </p:cNvPr>
          <p:cNvSpPr>
            <a:spLocks noGrp="1"/>
          </p:cNvSpPr>
          <p:nvPr>
            <p:ph idx="1"/>
          </p:nvPr>
        </p:nvSpPr>
        <p:spPr>
          <a:xfrm>
            <a:off x="344774" y="1034320"/>
            <a:ext cx="8521908" cy="5628807"/>
          </a:xfrm>
        </p:spPr>
        <p:txBody>
          <a:bodyPr wrap="square">
            <a:normAutofit/>
          </a:bodyPr>
          <a:lstStyle/>
          <a:p>
            <a:pPr marL="0" indent="0">
              <a:lnSpc>
                <a:spcPct val="100000"/>
              </a:lnSpc>
              <a:buNone/>
            </a:pPr>
            <a:r>
              <a:rPr lang="en-US" sz="2800" b="1" dirty="0"/>
              <a:t>Leave duration (main outcome)</a:t>
            </a:r>
          </a:p>
          <a:p>
            <a:pPr>
              <a:lnSpc>
                <a:spcPct val="100000"/>
              </a:lnSpc>
            </a:pPr>
            <a:r>
              <a:rPr lang="en-US" sz="2400" dirty="0"/>
              <a:t>We do not directly observe maternity leave taken for all woman</a:t>
            </a:r>
          </a:p>
          <a:p>
            <a:pPr>
              <a:lnSpc>
                <a:spcPct val="100000"/>
              </a:lnSpc>
            </a:pPr>
            <a:r>
              <a:rPr lang="en-US" sz="2400" dirty="0"/>
              <a:t>We instead measure leave by periods of missing income within a window around childbirth.</a:t>
            </a:r>
          </a:p>
          <a:p>
            <a:pPr>
              <a:lnSpc>
                <a:spcPct val="100000"/>
              </a:lnSpc>
            </a:pPr>
            <a:r>
              <a:rPr lang="en-US" sz="2400" dirty="0"/>
              <a:t>Average monthly income is calculated for each place of work </a:t>
            </a:r>
          </a:p>
          <a:p>
            <a:pPr>
              <a:lnSpc>
                <a:spcPct val="100000"/>
              </a:lnSpc>
            </a:pPr>
            <a:r>
              <a:rPr lang="en-US" sz="2400" dirty="0"/>
              <a:t>Partial month absence is calculated based on the difference between earnings in said month and the average monthly earnings for that workplace.</a:t>
            </a:r>
          </a:p>
          <a:p>
            <a:pPr>
              <a:lnSpc>
                <a:spcPct val="100000"/>
              </a:lnSpc>
            </a:pPr>
            <a:r>
              <a:rPr lang="en-US" sz="2400" dirty="0"/>
              <a:t>Leave duration and income are scaled to weekly measures.</a:t>
            </a:r>
          </a:p>
        </p:txBody>
      </p:sp>
    </p:spTree>
    <p:extLst>
      <p:ext uri="{BB962C8B-B14F-4D97-AF65-F5344CB8AC3E}">
        <p14:creationId xmlns:p14="http://schemas.microsoft.com/office/powerpoint/2010/main" val="326433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332-03A1-4AB4-8E67-AC45376403BC}"/>
              </a:ext>
            </a:extLst>
          </p:cNvPr>
          <p:cNvSpPr>
            <a:spLocks noGrp="1"/>
          </p:cNvSpPr>
          <p:nvPr>
            <p:ph type="title"/>
          </p:nvPr>
        </p:nvSpPr>
        <p:spPr>
          <a:xfrm>
            <a:off x="689548" y="294549"/>
            <a:ext cx="7610259" cy="634841"/>
          </a:xfrm>
        </p:spPr>
        <p:txBody>
          <a:bodyPr/>
          <a:lstStyle/>
          <a:p>
            <a:r>
              <a:rPr lang="en-US" dirty="0"/>
              <a:t>Modeling Parental Leave</a:t>
            </a:r>
            <a:endParaRPr lang="en-NZ"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15A236-151B-4403-8D16-59305628BCC4}"/>
                  </a:ext>
                </a:extLst>
              </p:cNvPr>
              <p:cNvSpPr>
                <a:spLocks noGrp="1"/>
              </p:cNvSpPr>
              <p:nvPr>
                <p:ph idx="1"/>
              </p:nvPr>
            </p:nvSpPr>
            <p:spPr>
              <a:xfrm>
                <a:off x="292308" y="1094282"/>
                <a:ext cx="8544393" cy="5411450"/>
              </a:xfrm>
            </p:spPr>
            <p:txBody>
              <a:bodyPr wrap="square">
                <a:normAutofit/>
              </a:bodyPr>
              <a:lstStyle/>
              <a:p>
                <a:pPr marL="0" indent="0">
                  <a:lnSpc>
                    <a:spcPct val="100000"/>
                  </a:lnSpc>
                  <a:buNone/>
                </a:pPr>
                <a:r>
                  <a:rPr lang="en-US" sz="2400" dirty="0"/>
                  <a:t>Parental leave decisions made by mothers can be expressed:</a:t>
                </a:r>
              </a:p>
              <a:p>
                <a:pPr marL="0" indent="0">
                  <a:lnSpc>
                    <a:spcPct val="10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 </m:t>
                      </m:r>
                      <m:r>
                        <a:rPr lang="en-US" sz="2400" b="0" i="1" smtClean="0">
                          <a:latin typeface="Cambria Math" panose="02040503050406030204" pitchFamily="18" charset="0"/>
                        </a:rPr>
                        <m:t>𝑈</m:t>
                      </m:r>
                      <m:r>
                        <a:rPr lang="en-US" sz="2400" b="0" i="1" smtClean="0">
                          <a:latin typeface="Cambria Math" panose="02040503050406030204" pitchFamily="18" charset="0"/>
                        </a:rPr>
                        <m:t>, </m:t>
                      </m:r>
                      <m:r>
                        <a:rPr lang="en-US" sz="2400" b="0" i="1" smtClean="0">
                          <a:latin typeface="Cambria Math" panose="02040503050406030204" pitchFamily="18" charset="0"/>
                        </a:rPr>
                        <m:t>𝐵</m:t>
                      </m:r>
                      <m:r>
                        <a:rPr lang="en-US" sz="2400" b="0" i="1" smtClean="0">
                          <a:latin typeface="Cambria Math" panose="02040503050406030204" pitchFamily="18" charset="0"/>
                        </a:rPr>
                        <m:t>)</m:t>
                      </m:r>
                    </m:oMath>
                  </m:oMathPara>
                </a14:m>
                <a:endParaRPr lang="en-NZ" sz="2400" dirty="0"/>
              </a:p>
              <a:p>
                <a:pPr marL="0" indent="0">
                  <a:lnSpc>
                    <a:spcPct val="100000"/>
                  </a:lnSpc>
                  <a:buNone/>
                </a:pPr>
                <a:r>
                  <a:rPr lang="en-US" sz="2400" dirty="0"/>
                  <a:t>Parental leave decisions made by peers can be expressed:</a:t>
                </a:r>
              </a:p>
              <a:p>
                <a:pPr marL="0" indent="0">
                  <a:lnSpc>
                    <a:spcPct val="10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 </m:t>
                      </m:r>
                      <m:r>
                        <a:rPr lang="en-US" sz="2400" b="0" i="1" smtClean="0">
                          <a:latin typeface="Cambria Math" panose="02040503050406030204" pitchFamily="18" charset="0"/>
                        </a:rPr>
                        <m:t>𝑈</m:t>
                      </m:r>
                      <m:r>
                        <a:rPr lang="en-US" sz="2400" b="0" i="1" smtClean="0">
                          <a:latin typeface="Cambria Math" panose="02040503050406030204" pitchFamily="18" charset="0"/>
                        </a:rPr>
                        <m:t>)</m:t>
                      </m:r>
                    </m:oMath>
                  </m:oMathPara>
                </a14:m>
                <a:endParaRPr lang="en-NZ" sz="2400" dirty="0"/>
              </a:p>
              <a:p>
                <a:pPr marL="0" indent="0">
                  <a:lnSpc>
                    <a:spcPct val="100000"/>
                  </a:lnSpc>
                  <a:buNone/>
                </a:pPr>
                <a:r>
                  <a:rPr lang="en-NZ" sz="2400" dirty="0"/>
                  <a:t>Where</a:t>
                </a:r>
              </a:p>
              <a:p>
                <a:pPr>
                  <a:lnSpc>
                    <a:spcPct val="100000"/>
                  </a:lnSpc>
                </a:pPr>
                <a14:m>
                  <m:oMath xmlns:m="http://schemas.openxmlformats.org/officeDocument/2006/math">
                    <m:r>
                      <a:rPr lang="en-US" sz="2400" b="0" i="1" smtClean="0">
                        <a:latin typeface="Cambria Math" panose="02040503050406030204" pitchFamily="18" charset="0"/>
                      </a:rPr>
                      <m:t>𝑌</m:t>
                    </m:r>
                  </m:oMath>
                </a14:m>
                <a:r>
                  <a:rPr lang="en-NZ" sz="2400" dirty="0"/>
                  <a:t> is the total duration of leave of study mothers.</a:t>
                </a:r>
              </a:p>
              <a:p>
                <a:pPr>
                  <a:lnSpc>
                    <a:spcPct val="100000"/>
                  </a:lnSpc>
                </a:pPr>
                <a14:m>
                  <m:oMath xmlns:m="http://schemas.openxmlformats.org/officeDocument/2006/math">
                    <m:r>
                      <a:rPr lang="en-US" sz="2400" b="0" i="1" smtClean="0">
                        <a:latin typeface="Cambria Math" panose="02040503050406030204" pitchFamily="18" charset="0"/>
                      </a:rPr>
                      <m:t>𝐵</m:t>
                    </m:r>
                  </m:oMath>
                </a14:m>
                <a:r>
                  <a:rPr lang="en-NZ" sz="2400" dirty="0"/>
                  <a:t> is the total duration of leave of peer mothers (the treatment effect of interest)</a:t>
                </a:r>
              </a:p>
              <a:p>
                <a:pPr>
                  <a:lnSpc>
                    <a:spcPct val="100000"/>
                  </a:lnSpc>
                </a:pPr>
                <a14:m>
                  <m:oMath xmlns:m="http://schemas.openxmlformats.org/officeDocument/2006/math">
                    <m:r>
                      <a:rPr lang="en-US" sz="2400" b="0" i="1" smtClean="0">
                        <a:latin typeface="Cambria Math" panose="02040503050406030204" pitchFamily="18" charset="0"/>
                      </a:rPr>
                      <m:t>𝑋</m:t>
                    </m:r>
                  </m:oMath>
                </a14:m>
                <a:r>
                  <a:rPr lang="en-NZ" sz="2400" dirty="0"/>
                  <a:t> is the own pre-birth income</a:t>
                </a:r>
                <a:endParaRPr lang="en-US" sz="2400" i="1" dirty="0">
                  <a:latin typeface="Cambria Math" panose="02040503050406030204" pitchFamily="18" charset="0"/>
                </a:endParaRPr>
              </a:p>
              <a:p>
                <a:pPr>
                  <a:lnSpc>
                    <a:spcPct val="100000"/>
                  </a:lnSpc>
                </a:pPr>
                <a14:m>
                  <m:oMath xmlns:m="http://schemas.openxmlformats.org/officeDocument/2006/math">
                    <m:r>
                      <a:rPr lang="en-US" sz="2400" b="0" i="1" smtClean="0">
                        <a:latin typeface="Cambria Math" panose="02040503050406030204" pitchFamily="18" charset="0"/>
                      </a:rPr>
                      <m:t>𝑉</m:t>
                    </m:r>
                  </m:oMath>
                </a14:m>
                <a:r>
                  <a:rPr lang="en-NZ" sz="2400" dirty="0"/>
                  <a:t> is peer mother pre-birth income</a:t>
                </a:r>
              </a:p>
              <a:p>
                <a:pPr>
                  <a:lnSpc>
                    <a:spcPct val="100000"/>
                  </a:lnSpc>
                </a:pPr>
                <a14:m>
                  <m:oMath xmlns:m="http://schemas.openxmlformats.org/officeDocument/2006/math">
                    <m:r>
                      <a:rPr lang="en-US" sz="2400" b="0" i="1" smtClean="0">
                        <a:latin typeface="Cambria Math" panose="02040503050406030204" pitchFamily="18" charset="0"/>
                      </a:rPr>
                      <m:t>𝑈</m:t>
                    </m:r>
                  </m:oMath>
                </a14:m>
                <a:r>
                  <a:rPr lang="en-NZ" sz="2400" dirty="0"/>
                  <a:t> is a vector of other covariates the could affect leave decisions</a:t>
                </a:r>
                <a:endParaRPr lang="en-GB" sz="2400" dirty="0"/>
              </a:p>
            </p:txBody>
          </p:sp>
        </mc:Choice>
        <mc:Fallback xmlns="">
          <p:sp>
            <p:nvSpPr>
              <p:cNvPr id="3" name="Content Placeholder 2">
                <a:extLst>
                  <a:ext uri="{FF2B5EF4-FFF2-40B4-BE49-F238E27FC236}">
                    <a16:creationId xmlns:a16="http://schemas.microsoft.com/office/drawing/2014/main" id="{8F15A236-151B-4403-8D16-59305628BCC4}"/>
                  </a:ext>
                </a:extLst>
              </p:cNvPr>
              <p:cNvSpPr>
                <a:spLocks noGrp="1" noRot="1" noChangeAspect="1" noMove="1" noResize="1" noEditPoints="1" noAdjustHandles="1" noChangeArrowheads="1" noChangeShapeType="1" noTextEdit="1"/>
              </p:cNvSpPr>
              <p:nvPr>
                <p:ph idx="1"/>
              </p:nvPr>
            </p:nvSpPr>
            <p:spPr>
              <a:xfrm>
                <a:off x="292308" y="1094282"/>
                <a:ext cx="8544393" cy="5411450"/>
              </a:xfrm>
              <a:blipFill>
                <a:blip r:embed="rId2"/>
                <a:stretch>
                  <a:fillRect l="-2211" t="-1804"/>
                </a:stretch>
              </a:blipFill>
            </p:spPr>
            <p:txBody>
              <a:bodyPr/>
              <a:lstStyle/>
              <a:p>
                <a:r>
                  <a:rPr lang="en-US">
                    <a:noFill/>
                  </a:rPr>
                  <a:t> </a:t>
                </a:r>
              </a:p>
            </p:txBody>
          </p:sp>
        </mc:Fallback>
      </mc:AlternateContent>
    </p:spTree>
    <p:extLst>
      <p:ext uri="{BB962C8B-B14F-4D97-AF65-F5344CB8AC3E}">
        <p14:creationId xmlns:p14="http://schemas.microsoft.com/office/powerpoint/2010/main" val="2984850166"/>
      </p:ext>
    </p:extLst>
  </p:cSld>
  <p:clrMapOvr>
    <a:masterClrMapping/>
  </p:clrMapOvr>
</p:sld>
</file>

<file path=ppt/theme/theme1.xml><?xml version="1.0" encoding="utf-8"?>
<a:theme xmlns:a="http://schemas.openxmlformats.org/drawingml/2006/main" name="Vivid Economics">
  <a:themeElements>
    <a:clrScheme name="Vivid Economics 2">
      <a:dk1>
        <a:sysClr val="windowText" lastClr="000000"/>
      </a:dk1>
      <a:lt1>
        <a:sysClr val="window" lastClr="FFFFFF"/>
      </a:lt1>
      <a:dk2>
        <a:srgbClr val="111820"/>
      </a:dk2>
      <a:lt2>
        <a:srgbClr val="DBD9D6"/>
      </a:lt2>
      <a:accent1>
        <a:srgbClr val="002D5C"/>
      </a:accent1>
      <a:accent2>
        <a:srgbClr val="00BFD6"/>
      </a:accent2>
      <a:accent3>
        <a:srgbClr val="D7006D"/>
      </a:accent3>
      <a:accent4>
        <a:srgbClr val="215732"/>
      </a:accent4>
      <a:accent5>
        <a:srgbClr val="99999A"/>
      </a:accent5>
      <a:accent6>
        <a:srgbClr val="DAAA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Final_4to3_ratio_Template.potx" id="{18DCED06-03C5-459B-9155-35C95176B85A}" vid="{DCD2DB01-D673-48AE-B213-32A50ED48295}"/>
    </a:ext>
  </a:extLst>
</a:theme>
</file>

<file path=ppt/theme/theme2.xml><?xml version="1.0" encoding="utf-8"?>
<a:theme xmlns:a="http://schemas.openxmlformats.org/drawingml/2006/main" name="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Final_4to3_ratio_Template.potx" id="{18DCED06-03C5-459B-9155-35C95176B85A}" vid="{153E0243-BEC9-49F7-8686-A87ABA9F8D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084AEB995E54DA6E6C8425C86FB60" ma:contentTypeVersion="8" ma:contentTypeDescription="Create a new document." ma:contentTypeScope="" ma:versionID="a8616a9a60a9dd7fdacb3a0ba656775c">
  <xsd:schema xmlns:xsd="http://www.w3.org/2001/XMLSchema" xmlns:xs="http://www.w3.org/2001/XMLSchema" xmlns:p="http://schemas.microsoft.com/office/2006/metadata/properties" xmlns:ns2="18965eba-74a6-4150-8bd7-67d7fcc42627" targetNamespace="http://schemas.microsoft.com/office/2006/metadata/properties" ma:root="true" ma:fieldsID="1c65658f82b3d8a9806e99543ce32157" ns2:_="">
    <xsd:import namespace="18965eba-74a6-4150-8bd7-67d7fcc426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65eba-74a6-4150-8bd7-67d7fcc42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D1A5CA-8249-400D-9D52-F66C6E8E8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965eba-74a6-4150-8bd7-67d7fcc426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85B1F-87CA-4484-845D-C1868EDBF970}">
  <ds:schemaRefs>
    <ds:schemaRef ds:uri="http://schemas.microsoft.com/sharepoint/v3/contenttype/forms"/>
  </ds:schemaRefs>
</ds:datastoreItem>
</file>

<file path=customXml/itemProps3.xml><?xml version="1.0" encoding="utf-8"?>
<ds:datastoreItem xmlns:ds="http://schemas.openxmlformats.org/officeDocument/2006/customXml" ds:itemID="{E547CB84-1853-473F-A2ED-EF0702EDA88C}">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18965eba-74a6-4150-8bd7-67d7fcc42627"/>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2020_Final_4to3_ratio_Template</Template>
  <TotalTime>0</TotalTime>
  <Words>1583</Words>
  <Application>Microsoft Office PowerPoint</Application>
  <PresentationFormat>On-screen Show (4:3)</PresentationFormat>
  <Paragraphs>128</Paragraphs>
  <Slides>22</Slides>
  <Notes>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Calibri</vt:lpstr>
      <vt:lpstr>Calibri Light</vt:lpstr>
      <vt:lpstr>Arial</vt:lpstr>
      <vt:lpstr>Cambria Math</vt:lpstr>
      <vt:lpstr>Vivid Economics</vt:lpstr>
      <vt:lpstr>Custom Design</vt:lpstr>
      <vt:lpstr>Acrobat Document</vt:lpstr>
      <vt:lpstr>Learning About Leave:  Peer Influences in Maternal Leave Decisions</vt:lpstr>
      <vt:lpstr>Disclaimer</vt:lpstr>
      <vt:lpstr>Our Contribution</vt:lpstr>
      <vt:lpstr>Related Literature</vt:lpstr>
      <vt:lpstr>Paid Parental leave (PPL) in New Zealand</vt:lpstr>
      <vt:lpstr>Data</vt:lpstr>
      <vt:lpstr>Key Variables (1)</vt:lpstr>
      <vt:lpstr>Key Variables (2)</vt:lpstr>
      <vt:lpstr>Modeling Parental Leave</vt:lpstr>
      <vt:lpstr>Control Covariates</vt:lpstr>
      <vt:lpstr>RKD Identification</vt:lpstr>
      <vt:lpstr>RKD Estimation</vt:lpstr>
      <vt:lpstr>PowerPoint Presentation</vt:lpstr>
      <vt:lpstr>2SLS parametrization </vt:lpstr>
      <vt:lpstr>Requirements for the validity of RKD</vt:lpstr>
      <vt:lpstr>McCrary Test</vt:lpstr>
      <vt:lpstr>Covariate Index</vt:lpstr>
      <vt:lpstr>First stage</vt:lpstr>
      <vt:lpstr>Main results – 2SLS (1)</vt:lpstr>
      <vt:lpstr>Main results – 2SLS (1)</vt:lpstr>
      <vt:lpstr>OLS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Watson</dc:creator>
  <cp:lastModifiedBy>Stillman Steven</cp:lastModifiedBy>
  <cp:revision>149</cp:revision>
  <dcterms:created xsi:type="dcterms:W3CDTF">2021-06-21T03:59:12Z</dcterms:created>
  <dcterms:modified xsi:type="dcterms:W3CDTF">2022-10-04T21:49:20Z</dcterms:modified>
</cp:coreProperties>
</file>