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6313" r:id="rId2"/>
  </p:sldMasterIdLst>
  <p:notesMasterIdLst>
    <p:notesMasterId r:id="rId15"/>
  </p:notesMasterIdLst>
  <p:handoutMasterIdLst>
    <p:handoutMasterId r:id="rId16"/>
  </p:handoutMasterIdLst>
  <p:sldIdLst>
    <p:sldId id="330" r:id="rId3"/>
    <p:sldId id="4499" r:id="rId4"/>
    <p:sldId id="4438" r:id="rId5"/>
    <p:sldId id="4514" r:id="rId6"/>
    <p:sldId id="4504" r:id="rId7"/>
    <p:sldId id="4505" r:id="rId8"/>
    <p:sldId id="4511" r:id="rId9"/>
    <p:sldId id="4512" r:id="rId10"/>
    <p:sldId id="4513" r:id="rId11"/>
    <p:sldId id="4515" r:id="rId12"/>
    <p:sldId id="4510" r:id="rId13"/>
    <p:sldId id="1234" r:id="rId14"/>
  </p:sldIdLst>
  <p:sldSz cx="9144000" cy="5143500" type="screen16x9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2" userDrawn="1">
          <p15:clr>
            <a:srgbClr val="A4A3A4"/>
          </p15:clr>
        </p15:guide>
        <p15:guide id="2" orient="horz" pos="327">
          <p15:clr>
            <a:srgbClr val="A4A3A4"/>
          </p15:clr>
        </p15:guide>
        <p15:guide id="3" orient="horz" pos="2913" userDrawn="1">
          <p15:clr>
            <a:srgbClr val="A4A3A4"/>
          </p15:clr>
        </p15:guide>
        <p15:guide id="4" orient="horz" pos="3094" userDrawn="1">
          <p15:clr>
            <a:srgbClr val="A4A3A4"/>
          </p15:clr>
        </p15:guide>
        <p15:guide id="5" orient="horz" pos="2731" userDrawn="1">
          <p15:clr>
            <a:srgbClr val="A4A3A4"/>
          </p15:clr>
        </p15:guide>
        <p15:guide id="6" orient="horz" pos="872">
          <p15:clr>
            <a:srgbClr val="A4A3A4"/>
          </p15:clr>
        </p15:guide>
        <p15:guide id="7" orient="horz" pos="1756" userDrawn="1">
          <p15:clr>
            <a:srgbClr val="A4A3A4"/>
          </p15:clr>
        </p15:guide>
        <p15:guide id="8" pos="5465" userDrawn="1">
          <p15:clr>
            <a:srgbClr val="A4A3A4"/>
          </p15:clr>
        </p15:guide>
        <p15:guide id="9" pos="295" userDrawn="1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k, Matjaž" initials="VM" lastIdx="1" clrIdx="0"/>
  <p:cmAuthor id="1" name="Jancoková, Martina" initials="JM" lastIdx="2" clrIdx="1"/>
  <p:cmAuthor id="2" name="CHAHAD, Mohammed" initials="CM" lastIdx="4" clrIdx="2">
    <p:extLst>
      <p:ext uri="{19B8F6BF-5375-455C-9EA6-DF929625EA0E}">
        <p15:presenceInfo xmlns:p15="http://schemas.microsoft.com/office/powerpoint/2012/main" userId="CHAHAD, Mohammed" providerId="None"/>
      </p:ext>
    </p:extLst>
  </p:cmAuthor>
  <p:cmAuthor id="3" name="Battistini, Niccolò" initials="BN" lastIdx="13" clrIdx="3">
    <p:extLst>
      <p:ext uri="{19B8F6BF-5375-455C-9EA6-DF929625EA0E}">
        <p15:presenceInfo xmlns:p15="http://schemas.microsoft.com/office/powerpoint/2012/main" userId="S::Niccolo.Battistini@ecb.europa.eu::73171969-62bd-47cd-9290-3c465986b0cd" providerId="AD"/>
      </p:ext>
    </p:extLst>
  </p:cmAuthor>
  <p:cmAuthor id="4" name="Hansson, Ida" initials="CM" lastIdx="1" clrIdx="4">
    <p:extLst>
      <p:ext uri="{19B8F6BF-5375-455C-9EA6-DF929625EA0E}">
        <p15:presenceInfo xmlns:p15="http://schemas.microsoft.com/office/powerpoint/2012/main" userId="Hansson, Ida" providerId="None"/>
      </p:ext>
    </p:extLst>
  </p:cmAuthor>
  <p:cmAuthor id="5" name="Gunnella, Vanessa" initials="GV" lastIdx="1" clrIdx="5">
    <p:extLst>
      <p:ext uri="{19B8F6BF-5375-455C-9EA6-DF929625EA0E}">
        <p15:presenceInfo xmlns:p15="http://schemas.microsoft.com/office/powerpoint/2012/main" userId="S::Vanessa.Gunnella@ecb.europa.eu::37e0ce30-b7f8-47eb-832d-eb3ed8ed4359" providerId="AD"/>
      </p:ext>
    </p:extLst>
  </p:cmAuthor>
  <p:cmAuthor id="6" name="Boeckelmann, Lukas" initials="BL" lastIdx="9" clrIdx="6">
    <p:extLst>
      <p:ext uri="{19B8F6BF-5375-455C-9EA6-DF929625EA0E}">
        <p15:presenceInfo xmlns:p15="http://schemas.microsoft.com/office/powerpoint/2012/main" userId="S::lukas.boeckelmann@ecb.europa.eu::acfc2740-63d6-4eaa-a564-d7f82c48de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9"/>
    <a:srgbClr val="FF0000"/>
    <a:srgbClr val="FFB400"/>
    <a:srgbClr val="FF4B00"/>
    <a:srgbClr val="000000"/>
    <a:srgbClr val="D5E3FF"/>
    <a:srgbClr val="003399"/>
    <a:srgbClr val="FBD5D1"/>
    <a:srgbClr val="B3CC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582" autoAdjust="0"/>
  </p:normalViewPr>
  <p:slideViewPr>
    <p:cSldViewPr snapToGrid="0">
      <p:cViewPr>
        <p:scale>
          <a:sx n="96" d="100"/>
          <a:sy n="96" d="100"/>
        </p:scale>
        <p:origin x="384" y="56"/>
      </p:cViewPr>
      <p:guideLst>
        <p:guide orient="horz" pos="622"/>
        <p:guide orient="horz" pos="327"/>
        <p:guide orient="horz" pos="2913"/>
        <p:guide orient="horz" pos="3094"/>
        <p:guide orient="horz" pos="2731"/>
        <p:guide orient="horz" pos="872"/>
        <p:guide orient="horz" pos="1756"/>
        <p:guide pos="5465"/>
        <p:guide pos="2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64" y="-86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333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B7FC4A-625A-4997-845F-B4C665339F19}" type="datetimeFigureOut">
              <a:rPr lang="en-GB"/>
              <a:pPr>
                <a:defRPr/>
              </a:pPr>
              <a:t>13/11/2024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4594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333" y="9444594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0A9823-B0A4-4CFF-8BC2-549B802A5C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6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333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E00F59-3AAD-4389-AAA8-78C8B1295C93}" type="datetimeFigureOut">
              <a:rPr lang="en-GB"/>
              <a:pPr>
                <a:defRPr/>
              </a:pPr>
              <a:t>13/11/2024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6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4594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333" y="9444594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89E48D-882E-48E9-AC90-458C8EC613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27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9E48D-882E-48E9-AC90-458C8EC6131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87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9E48D-882E-48E9-AC90-458C8EC6131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79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9E48D-882E-48E9-AC90-458C8EC6131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355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12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9E48D-882E-48E9-AC90-458C8EC6131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00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89E48D-882E-48E9-AC90-458C8EC6131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20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C281C-6729-4C99-96FF-16AC63E42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66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GB" altLang="en-US" dirty="0"/>
              <a:t>I = anything that is equal m and n,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GB" alt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GB" altLang="en-US" dirty="0"/>
              <a:t>Stuff time in-variant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GB" altLang="en-US" dirty="0"/>
              <a:t>Lack controls that could influence the beta.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GB" altLang="en-US" dirty="0"/>
              <a:t>Robustness checks.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GB" altLang="en-US" dirty="0"/>
              <a:t>- tariffs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GB" altLang="en-US" dirty="0"/>
              <a:t>- geopolitical distance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C281C-6729-4C99-96FF-16AC63E42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72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GB" altLang="en-US" dirty="0"/>
              <a:t>Authors go different route. In fact, three elements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GB" altLang="en-US" dirty="0"/>
              <a:t>Assume 20%. Unfortunately, no motivation. But thinking about it, very reasonable policy scenario. -&gt; merits more motivation/discussion. Other papers show elasticities, this is actually a Realistic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C281C-6729-4C99-96FF-16AC63E42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51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GB" altLang="en-US" dirty="0"/>
              <a:t>Authors go different route. In fact, three elements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GB" altLang="en-US" dirty="0"/>
              <a:t>Assume 20%. Unfortunately, no motivation. But thinking about it, very reasonable policy scenario. -&gt; merits more motivation/discussion. Other papers show elasticities, this is actually a Realistic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C281C-6729-4C99-96FF-16AC63E42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112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C281C-6729-4C99-96FF-16AC63E42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051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C281C-6729-4C99-96FF-16AC63E42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85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image" Target="../media/image3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72225" y="5003800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468313" y="3124200"/>
            <a:ext cx="792162" cy="2698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pic>
        <p:nvPicPr>
          <p:cNvPr id="10" name="Picture 2" descr="C:\Users\kourent\Desktop\_PROJECTS_\VisualBranding_OfficeDocuments\PPT\Output\02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624"/>
            <a:ext cx="1765542" cy="7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/>
          <p:cNvSpPr>
            <a:spLocks noGrp="1"/>
          </p:cNvSpPr>
          <p:nvPr>
            <p:ph type="ctrTitle"/>
          </p:nvPr>
        </p:nvSpPr>
        <p:spPr>
          <a:xfrm>
            <a:off x="468314" y="1653779"/>
            <a:ext cx="3024187" cy="1458515"/>
          </a:xfrm>
        </p:spPr>
        <p:txBody>
          <a:bodyPr/>
          <a:lstStyle>
            <a:lvl1pPr>
              <a:lnSpc>
                <a:spcPts val="3500"/>
              </a:lnSpc>
              <a:defRPr sz="3200"/>
            </a:lvl1pPr>
          </a:lstStyle>
          <a:p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Subtitle 4"/>
          <p:cNvSpPr>
            <a:spLocks noGrp="1"/>
          </p:cNvSpPr>
          <p:nvPr>
            <p:ph type="subTitle" idx="4294967295"/>
          </p:nvPr>
        </p:nvSpPr>
        <p:spPr>
          <a:xfrm>
            <a:off x="468314" y="3233737"/>
            <a:ext cx="2663825" cy="10251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GB" altLang="en-US" sz="200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/>
              <a:t>Click to edit Master subtitle style</a:t>
            </a:r>
            <a:endParaRPr lang="en-GB" alt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00450" y="4407694"/>
            <a:ext cx="5183188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800" b="1" dirty="0" smtClean="0">
                <a:solidFill>
                  <a:srgbClr val="003299"/>
                </a:solidFill>
              </a:defRPr>
            </a:lvl1pPr>
            <a:lvl2pPr>
              <a:defRPr lang="en-US" altLang="en-US" dirty="0" smtClean="0"/>
            </a:lvl2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370263" y="0"/>
            <a:ext cx="5773737" cy="4340224"/>
          </a:xfrm>
          <a:custGeom>
            <a:avLst/>
            <a:gdLst/>
            <a:ahLst/>
            <a:cxnLst/>
            <a:rect l="l" t="t" r="r" b="b"/>
            <a:pathLst>
              <a:path w="5773737" h="4340224">
                <a:moveTo>
                  <a:pt x="1200952" y="0"/>
                </a:moveTo>
                <a:lnTo>
                  <a:pt x="5773737" y="0"/>
                </a:lnTo>
                <a:lnTo>
                  <a:pt x="5773737" y="4330018"/>
                </a:lnTo>
                <a:lnTo>
                  <a:pt x="5770913" y="4340224"/>
                </a:lnTo>
                <a:lnTo>
                  <a:pt x="0" y="4340224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8313" y="4408884"/>
            <a:ext cx="2543244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6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altLang="en-US" kern="1200" dirty="0" smtClean="0"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77413" y="4931439"/>
            <a:ext cx="384493" cy="1447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9D98C6-26D6-459A-841A-186F99F43B1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04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&amp;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4022725" y="3706813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800" dirty="0"/>
              <a:t>Use this type of slide to combine text information with an additional picture.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1800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5"/>
          </p:nvPr>
        </p:nvSpPr>
        <p:spPr>
          <a:xfrm>
            <a:off x="0" y="1081088"/>
            <a:ext cx="4281488" cy="3651168"/>
          </a:xfrm>
          <a:custGeom>
            <a:avLst/>
            <a:gdLst/>
            <a:ahLst/>
            <a:cxnLst/>
            <a:rect l="l" t="t" r="r" b="b"/>
            <a:pathLst>
              <a:path w="4281488" h="3668712">
                <a:moveTo>
                  <a:pt x="0" y="0"/>
                </a:moveTo>
                <a:lnTo>
                  <a:pt x="4281488" y="0"/>
                </a:lnTo>
                <a:lnTo>
                  <a:pt x="3270391" y="3668712"/>
                </a:lnTo>
                <a:lnTo>
                  <a:pt x="0" y="3668712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6"/>
          </p:nvPr>
        </p:nvSpPr>
        <p:spPr>
          <a:xfrm>
            <a:off x="3667125" y="1081088"/>
            <a:ext cx="3319463" cy="2225675"/>
          </a:xfrm>
          <a:custGeom>
            <a:avLst/>
            <a:gdLst/>
            <a:ahLst/>
            <a:cxnLst/>
            <a:rect l="l" t="t" r="r" b="b"/>
            <a:pathLst>
              <a:path w="3319463" h="2225675">
                <a:moveTo>
                  <a:pt x="611660" y="0"/>
                </a:moveTo>
                <a:lnTo>
                  <a:pt x="3319463" y="0"/>
                </a:lnTo>
                <a:lnTo>
                  <a:pt x="2707803" y="2225675"/>
                </a:lnTo>
                <a:lnTo>
                  <a:pt x="0" y="222567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7"/>
          </p:nvPr>
        </p:nvSpPr>
        <p:spPr>
          <a:xfrm>
            <a:off x="6372226" y="1081088"/>
            <a:ext cx="2771775" cy="2225675"/>
          </a:xfrm>
          <a:custGeom>
            <a:avLst/>
            <a:gdLst/>
            <a:ahLst/>
            <a:cxnLst/>
            <a:rect l="l" t="t" r="r" b="b"/>
            <a:pathLst>
              <a:path w="2771775" h="2225675">
                <a:moveTo>
                  <a:pt x="601377" y="0"/>
                </a:moveTo>
                <a:lnTo>
                  <a:pt x="2771775" y="0"/>
                </a:lnTo>
                <a:lnTo>
                  <a:pt x="2771775" y="2225675"/>
                </a:lnTo>
                <a:lnTo>
                  <a:pt x="0" y="222567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8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03BAC3-5655-4B19-B6D0-8045C16EFFF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2496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&amp; 2 Tex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69850" y="1304925"/>
            <a:ext cx="4718050" cy="2789238"/>
            <a:chOff x="683589" y="1495330"/>
            <a:chExt cx="3582384" cy="2731752"/>
          </a:xfrm>
        </p:grpSpPr>
        <p:sp>
          <p:nvSpPr>
            <p:cNvPr id="8" name="Parallelogram 7"/>
            <p:cNvSpPr/>
            <p:nvPr/>
          </p:nvSpPr>
          <p:spPr bwMode="auto">
            <a:xfrm>
              <a:off x="733010" y="1495330"/>
              <a:ext cx="3532963" cy="251252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9" name="Parallelogram 8"/>
            <p:cNvSpPr/>
            <p:nvPr/>
          </p:nvSpPr>
          <p:spPr bwMode="auto">
            <a:xfrm>
              <a:off x="683589" y="3788634"/>
              <a:ext cx="3164118" cy="438448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4321175" y="1304925"/>
            <a:ext cx="4718050" cy="2789238"/>
            <a:chOff x="683589" y="1495330"/>
            <a:chExt cx="3582384" cy="2731752"/>
          </a:xfrm>
        </p:grpSpPr>
        <p:sp>
          <p:nvSpPr>
            <p:cNvPr id="11" name="Parallelogram 10"/>
            <p:cNvSpPr/>
            <p:nvPr/>
          </p:nvSpPr>
          <p:spPr bwMode="auto">
            <a:xfrm>
              <a:off x="733010" y="1495330"/>
              <a:ext cx="3532963" cy="251252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2" name="Parallelogram 11"/>
            <p:cNvSpPr/>
            <p:nvPr/>
          </p:nvSpPr>
          <p:spPr bwMode="auto">
            <a:xfrm>
              <a:off x="683589" y="3788634"/>
              <a:ext cx="3164118" cy="438448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98513" y="1378791"/>
            <a:ext cx="3363912" cy="219812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049838" y="1378791"/>
            <a:ext cx="3363912" cy="219812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233363" y="3727825"/>
            <a:ext cx="3817937" cy="2769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US" sz="1800" kern="120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4463256" y="3727825"/>
            <a:ext cx="3817937" cy="2769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US" sz="1800" kern="120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CD2E2F-F92A-4B02-9BE7-CCF47B52567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384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s &amp; 6 Tex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3"/>
          <p:cNvGrpSpPr>
            <a:grpSpLocks/>
          </p:cNvGrpSpPr>
          <p:nvPr userDrawn="1"/>
        </p:nvGrpSpPr>
        <p:grpSpPr bwMode="auto">
          <a:xfrm>
            <a:off x="5697538" y="2898775"/>
            <a:ext cx="2992437" cy="1770063"/>
            <a:chOff x="683589" y="1495330"/>
            <a:chExt cx="3582384" cy="2731752"/>
          </a:xfrm>
        </p:grpSpPr>
        <p:sp>
          <p:nvSpPr>
            <p:cNvPr id="16" name="Parallelogram 15"/>
            <p:cNvSpPr/>
            <p:nvPr/>
          </p:nvSpPr>
          <p:spPr bwMode="auto">
            <a:xfrm>
              <a:off x="733001" y="1495330"/>
              <a:ext cx="3532972" cy="2513701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7" name="Parallelogram 16"/>
            <p:cNvSpPr/>
            <p:nvPr/>
          </p:nvSpPr>
          <p:spPr bwMode="auto">
            <a:xfrm>
              <a:off x="683589" y="3788531"/>
              <a:ext cx="3164281" cy="438551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18" name="Group 13"/>
          <p:cNvGrpSpPr>
            <a:grpSpLocks/>
          </p:cNvGrpSpPr>
          <p:nvPr userDrawn="1"/>
        </p:nvGrpSpPr>
        <p:grpSpPr bwMode="auto">
          <a:xfrm>
            <a:off x="2927350" y="2905125"/>
            <a:ext cx="2992438" cy="1768475"/>
            <a:chOff x="683589" y="1495330"/>
            <a:chExt cx="3582384" cy="2731752"/>
          </a:xfrm>
        </p:grpSpPr>
        <p:sp>
          <p:nvSpPr>
            <p:cNvPr id="19" name="Parallelogram 18"/>
            <p:cNvSpPr/>
            <p:nvPr/>
          </p:nvSpPr>
          <p:spPr bwMode="auto">
            <a:xfrm>
              <a:off x="733001" y="1495330"/>
              <a:ext cx="3532972" cy="251350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0" name="Parallelogram 19"/>
            <p:cNvSpPr/>
            <p:nvPr/>
          </p:nvSpPr>
          <p:spPr bwMode="auto">
            <a:xfrm>
              <a:off x="683589" y="3788139"/>
              <a:ext cx="3164281" cy="438943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1" name="Group 13"/>
          <p:cNvGrpSpPr>
            <a:grpSpLocks/>
          </p:cNvGrpSpPr>
          <p:nvPr userDrawn="1"/>
        </p:nvGrpSpPr>
        <p:grpSpPr bwMode="auto">
          <a:xfrm>
            <a:off x="157163" y="2905125"/>
            <a:ext cx="2994025" cy="1768475"/>
            <a:chOff x="683589" y="1495330"/>
            <a:chExt cx="3582384" cy="2731752"/>
          </a:xfrm>
        </p:grpSpPr>
        <p:sp>
          <p:nvSpPr>
            <p:cNvPr id="22" name="Parallelogram 21"/>
            <p:cNvSpPr/>
            <p:nvPr/>
          </p:nvSpPr>
          <p:spPr bwMode="auto">
            <a:xfrm>
              <a:off x="732975" y="1495330"/>
              <a:ext cx="3532998" cy="251350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3" name="Parallelogram 22"/>
            <p:cNvSpPr/>
            <p:nvPr/>
          </p:nvSpPr>
          <p:spPr bwMode="auto">
            <a:xfrm>
              <a:off x="683589" y="3788139"/>
              <a:ext cx="3164503" cy="438943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4" name="Group 13"/>
          <p:cNvGrpSpPr>
            <a:grpSpLocks/>
          </p:cNvGrpSpPr>
          <p:nvPr userDrawn="1"/>
        </p:nvGrpSpPr>
        <p:grpSpPr bwMode="auto">
          <a:xfrm>
            <a:off x="5913438" y="1106488"/>
            <a:ext cx="2994025" cy="1770062"/>
            <a:chOff x="683589" y="1495330"/>
            <a:chExt cx="3582384" cy="2731752"/>
          </a:xfrm>
        </p:grpSpPr>
        <p:sp>
          <p:nvSpPr>
            <p:cNvPr id="25" name="Parallelogram 24"/>
            <p:cNvSpPr/>
            <p:nvPr/>
          </p:nvSpPr>
          <p:spPr bwMode="auto">
            <a:xfrm>
              <a:off x="732975" y="1495330"/>
              <a:ext cx="3532998" cy="2513703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6" name="Parallelogram 25"/>
            <p:cNvSpPr/>
            <p:nvPr/>
          </p:nvSpPr>
          <p:spPr bwMode="auto">
            <a:xfrm>
              <a:off x="683589" y="3788532"/>
              <a:ext cx="3164503" cy="438550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7" name="Group 13"/>
          <p:cNvGrpSpPr>
            <a:grpSpLocks/>
          </p:cNvGrpSpPr>
          <p:nvPr userDrawn="1"/>
        </p:nvGrpSpPr>
        <p:grpSpPr bwMode="auto">
          <a:xfrm>
            <a:off x="3143250" y="1112838"/>
            <a:ext cx="2994025" cy="1768475"/>
            <a:chOff x="683589" y="1495330"/>
            <a:chExt cx="3582384" cy="2731752"/>
          </a:xfrm>
        </p:grpSpPr>
        <p:sp>
          <p:nvSpPr>
            <p:cNvPr id="28" name="Parallelogram 27"/>
            <p:cNvSpPr/>
            <p:nvPr/>
          </p:nvSpPr>
          <p:spPr bwMode="auto">
            <a:xfrm>
              <a:off x="732975" y="1495330"/>
              <a:ext cx="3532998" cy="2513505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9" name="Parallelogram 28"/>
            <p:cNvSpPr/>
            <p:nvPr/>
          </p:nvSpPr>
          <p:spPr bwMode="auto">
            <a:xfrm>
              <a:off x="683589" y="3788137"/>
              <a:ext cx="3164503" cy="438945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30" name="Group 13"/>
          <p:cNvGrpSpPr>
            <a:grpSpLocks/>
          </p:cNvGrpSpPr>
          <p:nvPr userDrawn="1"/>
        </p:nvGrpSpPr>
        <p:grpSpPr bwMode="auto">
          <a:xfrm>
            <a:off x="373063" y="1112838"/>
            <a:ext cx="2994025" cy="1768475"/>
            <a:chOff x="683589" y="1495330"/>
            <a:chExt cx="3582384" cy="2731752"/>
          </a:xfrm>
        </p:grpSpPr>
        <p:sp>
          <p:nvSpPr>
            <p:cNvPr id="31" name="Parallelogram 30"/>
            <p:cNvSpPr/>
            <p:nvPr/>
          </p:nvSpPr>
          <p:spPr bwMode="auto">
            <a:xfrm>
              <a:off x="732975" y="1495330"/>
              <a:ext cx="3532998" cy="2513505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32" name="Parallelogram 31"/>
            <p:cNvSpPr/>
            <p:nvPr/>
          </p:nvSpPr>
          <p:spPr bwMode="auto">
            <a:xfrm>
              <a:off x="683589" y="3788137"/>
              <a:ext cx="3164503" cy="438945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33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89757" y="2922682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367088" y="2922682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137276" y="2922682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4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3348319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2"/>
          <p:cNvSpPr>
            <a:spLocks noGrp="1"/>
          </p:cNvSpPr>
          <p:nvPr>
            <p:ph type="body" sz="quarter" idx="26"/>
          </p:nvPr>
        </p:nvSpPr>
        <p:spPr>
          <a:xfrm>
            <a:off x="6054725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7"/>
          </p:nvPr>
        </p:nvSpPr>
        <p:spPr>
          <a:xfrm>
            <a:off x="298450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28"/>
          </p:nvPr>
        </p:nvSpPr>
        <p:spPr>
          <a:xfrm>
            <a:off x="3081619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29"/>
          </p:nvPr>
        </p:nvSpPr>
        <p:spPr>
          <a:xfrm>
            <a:off x="5788025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798513" y="1130300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575844" y="1130300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346032" y="1130300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2" name="Text Placeholder 42"/>
          <p:cNvSpPr>
            <a:spLocks noGrp="1"/>
          </p:cNvSpPr>
          <p:nvPr>
            <p:ph type="body" sz="quarter" idx="24"/>
          </p:nvPr>
        </p:nvSpPr>
        <p:spPr>
          <a:xfrm>
            <a:off x="565150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33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91E1AE-0C8E-4F76-9822-41893C44C1C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836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ort Elements - long headlin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150144"/>
            <a:ext cx="8415711" cy="3351610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320B71-EC71-4A7E-8C8A-9C555B387A1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578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ort Elements - Smal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3629025" y="1782763"/>
            <a:ext cx="5514975" cy="2697162"/>
          </a:xfrm>
          <a:custGeom>
            <a:avLst/>
            <a:gdLst/>
            <a:ahLst/>
            <a:cxnLst/>
            <a:rect l="l" t="t" r="r" b="b"/>
            <a:pathLst>
              <a:path w="5514975" h="2697162">
                <a:moveTo>
                  <a:pt x="771523" y="0"/>
                </a:moveTo>
                <a:lnTo>
                  <a:pt x="5514975" y="0"/>
                </a:lnTo>
                <a:lnTo>
                  <a:pt x="5514975" y="2658323"/>
                </a:lnTo>
                <a:lnTo>
                  <a:pt x="5503865" y="2697162"/>
                </a:lnTo>
                <a:lnTo>
                  <a:pt x="0" y="26971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4294967295"/>
          </p:nvPr>
        </p:nvSpPr>
        <p:spPr>
          <a:xfrm>
            <a:off x="4427538" y="2139554"/>
            <a:ext cx="4465450" cy="2283619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CF0E3E-6A53-407C-B228-D257703978F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05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66725" y="1069892"/>
            <a:ext cx="4023388" cy="33480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059916"/>
            <a:ext cx="4211992" cy="33480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4405901"/>
            <a:ext cx="4032250" cy="3238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59019" y="4405901"/>
            <a:ext cx="4032250" cy="3238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A8A81F-602E-4F8A-A59F-1CB8EC3665F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7949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"/>
          <p:cNvCxnSpPr>
            <a:cxnSpLocks noChangeShapeType="1"/>
          </p:cNvCxnSpPr>
          <p:nvPr userDrawn="1"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3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57200" y="1107035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4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778188" y="1107035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457200" y="2917906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6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4778188" y="2917906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538A09-DD14-42AD-BF95-748291479ED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5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port Elements - Long &amp; Short headlin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570016"/>
            <a:ext cx="9144000" cy="10747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706582"/>
            <a:ext cx="8415711" cy="3795172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150685"/>
            <a:ext cx="8404225" cy="29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320B71-EC71-4A7E-8C8A-9C555B387A1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6782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72225" y="5003800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468313" y="3124200"/>
            <a:ext cx="792162" cy="2698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pic>
        <p:nvPicPr>
          <p:cNvPr id="10" name="Picture 2" descr="C:\Users\kourent\Desktop\_PROJECTS_\VisualBranding_OfficeDocuments\PPT\Output\02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624"/>
            <a:ext cx="1765542" cy="7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/>
          <p:cNvSpPr>
            <a:spLocks noGrp="1"/>
          </p:cNvSpPr>
          <p:nvPr>
            <p:ph type="ctrTitle"/>
          </p:nvPr>
        </p:nvSpPr>
        <p:spPr>
          <a:xfrm>
            <a:off x="468314" y="1653779"/>
            <a:ext cx="3024187" cy="1458515"/>
          </a:xfrm>
        </p:spPr>
        <p:txBody>
          <a:bodyPr/>
          <a:lstStyle>
            <a:lvl1pPr>
              <a:lnSpc>
                <a:spcPts val="3500"/>
              </a:lnSpc>
              <a:defRPr sz="3200"/>
            </a:lvl1pPr>
          </a:lstStyle>
          <a:p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Subtitle 4"/>
          <p:cNvSpPr>
            <a:spLocks noGrp="1"/>
          </p:cNvSpPr>
          <p:nvPr>
            <p:ph type="subTitle" idx="4294967295"/>
          </p:nvPr>
        </p:nvSpPr>
        <p:spPr>
          <a:xfrm>
            <a:off x="468314" y="3233737"/>
            <a:ext cx="2663825" cy="10251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GB" altLang="en-US" sz="200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/>
              <a:t>Click to edit Master subtitle style</a:t>
            </a:r>
            <a:endParaRPr lang="en-GB" alt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00450" y="4407694"/>
            <a:ext cx="5183188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800" b="1" dirty="0" smtClean="0">
                <a:solidFill>
                  <a:srgbClr val="003299"/>
                </a:solidFill>
              </a:defRPr>
            </a:lvl1pPr>
            <a:lvl2pPr>
              <a:defRPr lang="en-US" altLang="en-US" dirty="0" smtClean="0"/>
            </a:lvl2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370263" y="0"/>
            <a:ext cx="5773737" cy="4340224"/>
          </a:xfrm>
          <a:custGeom>
            <a:avLst/>
            <a:gdLst/>
            <a:ahLst/>
            <a:cxnLst/>
            <a:rect l="l" t="t" r="r" b="b"/>
            <a:pathLst>
              <a:path w="5773737" h="4340224">
                <a:moveTo>
                  <a:pt x="1200952" y="0"/>
                </a:moveTo>
                <a:lnTo>
                  <a:pt x="5773737" y="0"/>
                </a:lnTo>
                <a:lnTo>
                  <a:pt x="5773737" y="4330018"/>
                </a:lnTo>
                <a:lnTo>
                  <a:pt x="5770913" y="4340224"/>
                </a:lnTo>
                <a:lnTo>
                  <a:pt x="0" y="4340224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8313" y="4408884"/>
            <a:ext cx="2543244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6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altLang="en-US" kern="1200" dirty="0" smtClean="0"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77413" y="4931439"/>
            <a:ext cx="384493" cy="1447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9D98C6-26D6-459A-841A-186F99F43B1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94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- Text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72225" y="5003800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95FB5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>
              <a:ea typeface="ヒラギノ角ゴ Pro W3"/>
              <a:cs typeface="ヒラギノ角ゴ Pro W3"/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4"/>
          <p:cNvSpPr txBox="1">
            <a:spLocks/>
          </p:cNvSpPr>
          <p:nvPr userDrawn="1"/>
        </p:nvSpPr>
        <p:spPr bwMode="auto">
          <a:xfrm>
            <a:off x="4592638" y="3227388"/>
            <a:ext cx="41910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30000"/>
              </a:spcBef>
              <a:buClr>
                <a:schemeClr val="tx2"/>
              </a:buClr>
              <a:defRPr/>
            </a:pPr>
            <a:endParaRPr lang="en-GB" altLang="en-US" sz="2000">
              <a:solidFill>
                <a:schemeClr val="bg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468313" y="3124200"/>
            <a:ext cx="792162" cy="2698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pic>
        <p:nvPicPr>
          <p:cNvPr id="12" name="Picture 2" descr="C:\Users\kourent\Desktop\_PROJECTS_\VisualBranding_OfficeDocuments\PPT\Output\02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624"/>
            <a:ext cx="1765542" cy="7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4"/>
          <p:cNvSpPr>
            <a:spLocks noGrp="1"/>
          </p:cNvSpPr>
          <p:nvPr>
            <p:ph type="subTitle" idx="4294967295"/>
          </p:nvPr>
        </p:nvSpPr>
        <p:spPr>
          <a:xfrm>
            <a:off x="468314" y="3233737"/>
            <a:ext cx="2663825" cy="10251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GB" altLang="en-US" sz="200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/>
              <a:t>Click to edit Master subtitle style</a:t>
            </a:r>
            <a:endParaRPr lang="en-GB" alt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00450" y="4407694"/>
            <a:ext cx="5183188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800" b="1" dirty="0" smtClean="0">
                <a:solidFill>
                  <a:srgbClr val="003299"/>
                </a:solidFill>
              </a:defRPr>
            </a:lvl1pPr>
            <a:lvl2pPr>
              <a:defRPr lang="en-US" altLang="en-US" dirty="0" smtClean="0"/>
            </a:lvl2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86275" y="1638300"/>
            <a:ext cx="4297363" cy="245745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2"/>
          <p:cNvSpPr>
            <a:spLocks noGrp="1"/>
          </p:cNvSpPr>
          <p:nvPr>
            <p:ph type="ctrTitle"/>
          </p:nvPr>
        </p:nvSpPr>
        <p:spPr>
          <a:xfrm>
            <a:off x="468314" y="1653779"/>
            <a:ext cx="3024187" cy="1458515"/>
          </a:xfrm>
        </p:spPr>
        <p:txBody>
          <a:bodyPr/>
          <a:lstStyle>
            <a:lvl1pPr>
              <a:lnSpc>
                <a:spcPts val="3500"/>
              </a:lnSpc>
              <a:defRPr sz="3200"/>
            </a:lvl1pPr>
          </a:lstStyle>
          <a:p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8313" y="4408884"/>
            <a:ext cx="2543244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6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altLang="en-US" kern="1200" dirty="0" smtClean="0"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42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- Text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72225" y="5003800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95FB5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>
              <a:ea typeface="ヒラギノ角ゴ Pro W3"/>
              <a:cs typeface="ヒラギノ角ゴ Pro W3"/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4"/>
          <p:cNvSpPr txBox="1">
            <a:spLocks/>
          </p:cNvSpPr>
          <p:nvPr userDrawn="1"/>
        </p:nvSpPr>
        <p:spPr bwMode="auto">
          <a:xfrm>
            <a:off x="4592638" y="3227388"/>
            <a:ext cx="41910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30000"/>
              </a:spcBef>
              <a:buClr>
                <a:schemeClr val="tx2"/>
              </a:buClr>
              <a:defRPr/>
            </a:pPr>
            <a:endParaRPr lang="en-GB" altLang="en-US" sz="2000">
              <a:solidFill>
                <a:schemeClr val="bg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468313" y="3124200"/>
            <a:ext cx="792162" cy="2698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pic>
        <p:nvPicPr>
          <p:cNvPr id="12" name="Picture 2" descr="C:\Users\kourent\Desktop\_PROJECTS_\VisualBranding_OfficeDocuments\PPT\Output\02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624"/>
            <a:ext cx="1765542" cy="7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4"/>
          <p:cNvSpPr>
            <a:spLocks noGrp="1"/>
          </p:cNvSpPr>
          <p:nvPr>
            <p:ph type="subTitle" idx="4294967295"/>
          </p:nvPr>
        </p:nvSpPr>
        <p:spPr>
          <a:xfrm>
            <a:off x="468314" y="3233737"/>
            <a:ext cx="2663825" cy="10251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GB" altLang="en-US" sz="200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/>
              <a:t>Click to edit Master subtitle style</a:t>
            </a:r>
            <a:endParaRPr lang="en-GB" alt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00450" y="4407694"/>
            <a:ext cx="5183188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800" b="1" dirty="0" smtClean="0">
                <a:solidFill>
                  <a:srgbClr val="003299"/>
                </a:solidFill>
              </a:defRPr>
            </a:lvl1pPr>
            <a:lvl2pPr>
              <a:defRPr lang="en-US" altLang="en-US" dirty="0" smtClean="0"/>
            </a:lvl2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86275" y="1638300"/>
            <a:ext cx="4297363" cy="245745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2"/>
          <p:cNvSpPr>
            <a:spLocks noGrp="1"/>
          </p:cNvSpPr>
          <p:nvPr>
            <p:ph type="ctrTitle"/>
          </p:nvPr>
        </p:nvSpPr>
        <p:spPr>
          <a:xfrm>
            <a:off x="468314" y="1653779"/>
            <a:ext cx="3024187" cy="1458515"/>
          </a:xfrm>
        </p:spPr>
        <p:txBody>
          <a:bodyPr/>
          <a:lstStyle>
            <a:lvl1pPr>
              <a:lnSpc>
                <a:spcPts val="3500"/>
              </a:lnSpc>
              <a:defRPr sz="3200"/>
            </a:lvl1pPr>
          </a:lstStyle>
          <a:p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8313" y="4408884"/>
            <a:ext cx="2543244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6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altLang="en-US" kern="1200" dirty="0" smtClean="0"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844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ridge"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525463" y="1116013"/>
            <a:ext cx="7999412" cy="2686050"/>
            <a:chOff x="318484" y="1489075"/>
            <a:chExt cx="8527332" cy="3581400"/>
          </a:xfrm>
        </p:grpSpPr>
        <p:sp>
          <p:nvSpPr>
            <p:cNvPr id="4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8484" y="14890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5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8484" y="19462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8484" y="24034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21087" y="19462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Double entry system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21087" y="24034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Time of recording the transactions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21087" y="14890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dirty="0"/>
                <a:t>Definition of </a:t>
              </a:r>
              <a:r>
                <a:rPr lang="en-GB" altLang="en-US" sz="1800" dirty="0" err="1"/>
                <a:t>b.o.p</a:t>
              </a:r>
              <a:r>
                <a:rPr lang="en-GB" altLang="en-US" sz="1800" dirty="0"/>
                <a:t>. and </a:t>
              </a:r>
              <a:r>
                <a:rPr lang="en-GB" altLang="en-US" sz="1800" dirty="0" err="1"/>
                <a:t>i.i.p</a:t>
              </a:r>
              <a:r>
                <a:rPr lang="en-GB" altLang="en-US" sz="1800" dirty="0"/>
                <a:t>.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8484" y="28712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8484" y="33284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8484" y="37856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21087" y="33284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Reconciliation flows and stocks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21087" y="37856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Euro area residency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21087" y="28712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Valuation of transactions and stocks</a:t>
              </a:r>
            </a:p>
          </p:txBody>
        </p:sp>
        <p:sp>
          <p:nvSpPr>
            <p:cNvPr id="16" name="Rectangle 2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8484" y="4232275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17" name="Rectangle 2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484" y="4689475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18" name="Rectangle 2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21087" y="42322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Standards components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21087" y="46894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Classification of transactions</a:t>
              </a:r>
            </a:p>
          </p:txBody>
        </p:sp>
      </p:grpSp>
      <p:sp>
        <p:nvSpPr>
          <p:cNvPr id="20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2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7483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3629025" y="1782763"/>
            <a:ext cx="5514975" cy="2697162"/>
          </a:xfrm>
          <a:custGeom>
            <a:avLst/>
            <a:gdLst/>
            <a:ahLst/>
            <a:cxnLst/>
            <a:rect l="l" t="t" r="r" b="b"/>
            <a:pathLst>
              <a:path w="5514975" h="2697162">
                <a:moveTo>
                  <a:pt x="771523" y="0"/>
                </a:moveTo>
                <a:lnTo>
                  <a:pt x="5514975" y="0"/>
                </a:lnTo>
                <a:lnTo>
                  <a:pt x="5514975" y="2658323"/>
                </a:lnTo>
                <a:lnTo>
                  <a:pt x="5503865" y="2697162"/>
                </a:lnTo>
                <a:lnTo>
                  <a:pt x="0" y="26971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idx="4294967295"/>
          </p:nvPr>
        </p:nvSpPr>
        <p:spPr>
          <a:xfrm>
            <a:off x="4816475" y="2556272"/>
            <a:ext cx="4076700" cy="1851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F779A3-FBD7-43A9-A418-08688450EED9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7355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25988" y="1471613"/>
            <a:ext cx="38354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3500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725988" y="3400425"/>
            <a:ext cx="3949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4816475" y="3443288"/>
            <a:ext cx="790575" cy="2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" y="-3175"/>
            <a:ext cx="4621213" cy="5141913"/>
          </a:xfrm>
          <a:custGeom>
            <a:avLst/>
            <a:gdLst/>
            <a:ahLst/>
            <a:cxnLst/>
            <a:rect l="l" t="t" r="r" b="b"/>
            <a:pathLst>
              <a:path w="4621213" h="5141913">
                <a:moveTo>
                  <a:pt x="0" y="0"/>
                </a:moveTo>
                <a:lnTo>
                  <a:pt x="4621213" y="0"/>
                </a:lnTo>
                <a:lnTo>
                  <a:pt x="3184409" y="5141913"/>
                </a:lnTo>
                <a:lnTo>
                  <a:pt x="0" y="5141913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816475" y="907256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6000" kern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811713" y="2137569"/>
            <a:ext cx="3968750" cy="1262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3200" kern="1200" smtClean="0">
                <a:solidFill>
                  <a:schemeClr val="bg1"/>
                </a:solidFill>
                <a:ea typeface="+mj-ea"/>
                <a:cs typeface="+mj-cs"/>
              </a:defRPr>
            </a:lvl1pPr>
            <a:lvl2pPr>
              <a:defRPr lang="en-US" smtClean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811713" y="3565525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lang="en-US" sz="2000" kern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7FC801-E2EE-42B2-BFDF-F67C23A6F66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2596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Text (NO Imag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0"/>
            <a:ext cx="919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25988" y="1471613"/>
            <a:ext cx="38354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3500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725988" y="3400425"/>
            <a:ext cx="3949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4816475" y="3443288"/>
            <a:ext cx="790575" cy="2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sp>
        <p:nvSpPr>
          <p:cNvPr id="11" name="Parallelogram 10"/>
          <p:cNvSpPr/>
          <p:nvPr userDrawn="1"/>
        </p:nvSpPr>
        <p:spPr bwMode="auto">
          <a:xfrm>
            <a:off x="0" y="0"/>
            <a:ext cx="4591050" cy="5143500"/>
          </a:xfrm>
          <a:custGeom>
            <a:avLst/>
            <a:gdLst/>
            <a:ahLst/>
            <a:cxnLst/>
            <a:rect l="l" t="t" r="r" b="b"/>
            <a:pathLst>
              <a:path w="4591751" h="5143500">
                <a:moveTo>
                  <a:pt x="0" y="0"/>
                </a:moveTo>
                <a:lnTo>
                  <a:pt x="4591751" y="0"/>
                </a:lnTo>
                <a:lnTo>
                  <a:pt x="3154503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816475" y="907256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6000" kern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811713" y="2137569"/>
            <a:ext cx="3968750" cy="1262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3200" kern="1200" smtClean="0">
                <a:solidFill>
                  <a:schemeClr val="bg1"/>
                </a:solidFill>
                <a:ea typeface="+mj-ea"/>
                <a:cs typeface="+mj-cs"/>
              </a:defRPr>
            </a:lvl1pPr>
            <a:lvl2pPr>
              <a:defRPr lang="en-US" smtClean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811713" y="3565525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lang="en-US" sz="2000" kern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0" y="831850"/>
            <a:ext cx="3881438" cy="40290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algn="r">
              <a:defRPr lang="en-US" sz="30000" b="1" kern="1200" smtClean="0">
                <a:solidFill>
                  <a:srgbClr val="003299"/>
                </a:solidFill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9EFBB2-B333-479B-84A0-F406AA2E2D1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0794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Ful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 userDrawn="1"/>
        </p:nvSpPr>
        <p:spPr bwMode="auto">
          <a:xfrm>
            <a:off x="468313" y="1222375"/>
            <a:ext cx="81946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8450" indent="-298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AD2B4C-24FD-485E-ADAD-B1E3DC73B16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036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Placeholder (With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0" y="1109663"/>
            <a:ext cx="8197850" cy="3613150"/>
          </a:xfrm>
          <a:custGeom>
            <a:avLst/>
            <a:gdLst/>
            <a:ahLst/>
            <a:cxnLst/>
            <a:rect l="l" t="t" r="r" b="b"/>
            <a:pathLst>
              <a:path w="8197850" h="3613150">
                <a:moveTo>
                  <a:pt x="433207" y="0"/>
                </a:moveTo>
                <a:lnTo>
                  <a:pt x="8197850" y="0"/>
                </a:lnTo>
                <a:lnTo>
                  <a:pt x="7269343" y="3613150"/>
                </a:lnTo>
                <a:lnTo>
                  <a:pt x="0" y="3613150"/>
                </a:lnTo>
                <a:lnTo>
                  <a:pt x="0" y="16857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971550" y="1492250"/>
            <a:ext cx="21605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defRPr/>
            </a:pPr>
            <a:endParaRPr lang="en-GB" altLang="en-US" sz="200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286126" y="1"/>
            <a:ext cx="5857875" cy="4721225"/>
          </a:xfrm>
          <a:custGeom>
            <a:avLst/>
            <a:gdLst/>
            <a:ahLst/>
            <a:cxnLst/>
            <a:rect l="l" t="t" r="r" b="b"/>
            <a:pathLst>
              <a:path w="5857875" h="4721225">
                <a:moveTo>
                  <a:pt x="1190458" y="0"/>
                </a:moveTo>
                <a:lnTo>
                  <a:pt x="5857875" y="0"/>
                </a:lnTo>
                <a:lnTo>
                  <a:pt x="5857875" y="4721225"/>
                </a:lnTo>
                <a:lnTo>
                  <a:pt x="0" y="472122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AA2B01-B512-4650-90E0-024ED79178B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6394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286126" y="1"/>
            <a:ext cx="5857875" cy="4721225"/>
          </a:xfrm>
          <a:custGeom>
            <a:avLst/>
            <a:gdLst/>
            <a:ahLst/>
            <a:cxnLst/>
            <a:rect l="l" t="t" r="r" b="b"/>
            <a:pathLst>
              <a:path w="5857875" h="4721225">
                <a:moveTo>
                  <a:pt x="1190458" y="0"/>
                </a:moveTo>
                <a:lnTo>
                  <a:pt x="5857875" y="0"/>
                </a:lnTo>
                <a:lnTo>
                  <a:pt x="5857875" y="4721225"/>
                </a:lnTo>
                <a:lnTo>
                  <a:pt x="0" y="472122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1074738"/>
            <a:ext cx="4222750" cy="3646487"/>
          </a:xfrm>
          <a:custGeom>
            <a:avLst/>
            <a:gdLst/>
            <a:ahLst/>
            <a:cxnLst/>
            <a:rect l="l" t="t" r="r" b="b"/>
            <a:pathLst>
              <a:path w="4222750" h="3646487">
                <a:moveTo>
                  <a:pt x="0" y="0"/>
                </a:moveTo>
                <a:lnTo>
                  <a:pt x="4222750" y="0"/>
                </a:lnTo>
                <a:lnTo>
                  <a:pt x="3293625" y="3646487"/>
                </a:lnTo>
                <a:lnTo>
                  <a:pt x="0" y="3646487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9341D4-07C6-4282-AE38-5248E8AD561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3231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&amp;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4022725" y="3706813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800" dirty="0"/>
              <a:t>Use this type of slide to combine text information with an additional picture.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1800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5"/>
          </p:nvPr>
        </p:nvSpPr>
        <p:spPr>
          <a:xfrm>
            <a:off x="0" y="1081088"/>
            <a:ext cx="4281488" cy="3651168"/>
          </a:xfrm>
          <a:custGeom>
            <a:avLst/>
            <a:gdLst/>
            <a:ahLst/>
            <a:cxnLst/>
            <a:rect l="l" t="t" r="r" b="b"/>
            <a:pathLst>
              <a:path w="4281488" h="3668712">
                <a:moveTo>
                  <a:pt x="0" y="0"/>
                </a:moveTo>
                <a:lnTo>
                  <a:pt x="4281488" y="0"/>
                </a:lnTo>
                <a:lnTo>
                  <a:pt x="3270391" y="3668712"/>
                </a:lnTo>
                <a:lnTo>
                  <a:pt x="0" y="3668712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6"/>
          </p:nvPr>
        </p:nvSpPr>
        <p:spPr>
          <a:xfrm>
            <a:off x="3667125" y="1081088"/>
            <a:ext cx="3319463" cy="2225675"/>
          </a:xfrm>
          <a:custGeom>
            <a:avLst/>
            <a:gdLst/>
            <a:ahLst/>
            <a:cxnLst/>
            <a:rect l="l" t="t" r="r" b="b"/>
            <a:pathLst>
              <a:path w="3319463" h="2225675">
                <a:moveTo>
                  <a:pt x="611660" y="0"/>
                </a:moveTo>
                <a:lnTo>
                  <a:pt x="3319463" y="0"/>
                </a:lnTo>
                <a:lnTo>
                  <a:pt x="2707803" y="2225675"/>
                </a:lnTo>
                <a:lnTo>
                  <a:pt x="0" y="222567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7"/>
          </p:nvPr>
        </p:nvSpPr>
        <p:spPr>
          <a:xfrm>
            <a:off x="6372226" y="1081088"/>
            <a:ext cx="2771775" cy="2225675"/>
          </a:xfrm>
          <a:custGeom>
            <a:avLst/>
            <a:gdLst/>
            <a:ahLst/>
            <a:cxnLst/>
            <a:rect l="l" t="t" r="r" b="b"/>
            <a:pathLst>
              <a:path w="2771775" h="2225675">
                <a:moveTo>
                  <a:pt x="601377" y="0"/>
                </a:moveTo>
                <a:lnTo>
                  <a:pt x="2771775" y="0"/>
                </a:lnTo>
                <a:lnTo>
                  <a:pt x="2771775" y="2225675"/>
                </a:lnTo>
                <a:lnTo>
                  <a:pt x="0" y="222567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8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03BAC3-5655-4B19-B6D0-8045C16EFFF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1412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&amp; 2 Tex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69850" y="1304925"/>
            <a:ext cx="4718050" cy="2789238"/>
            <a:chOff x="683589" y="1495330"/>
            <a:chExt cx="3582384" cy="2731752"/>
          </a:xfrm>
        </p:grpSpPr>
        <p:sp>
          <p:nvSpPr>
            <p:cNvPr id="8" name="Parallelogram 7"/>
            <p:cNvSpPr/>
            <p:nvPr/>
          </p:nvSpPr>
          <p:spPr bwMode="auto">
            <a:xfrm>
              <a:off x="733010" y="1495330"/>
              <a:ext cx="3532963" cy="251252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9" name="Parallelogram 8"/>
            <p:cNvSpPr/>
            <p:nvPr/>
          </p:nvSpPr>
          <p:spPr bwMode="auto">
            <a:xfrm>
              <a:off x="683589" y="3788634"/>
              <a:ext cx="3164118" cy="438448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4321175" y="1304925"/>
            <a:ext cx="4718050" cy="2789238"/>
            <a:chOff x="683589" y="1495330"/>
            <a:chExt cx="3582384" cy="2731752"/>
          </a:xfrm>
        </p:grpSpPr>
        <p:sp>
          <p:nvSpPr>
            <p:cNvPr id="11" name="Parallelogram 10"/>
            <p:cNvSpPr/>
            <p:nvPr/>
          </p:nvSpPr>
          <p:spPr bwMode="auto">
            <a:xfrm>
              <a:off x="733010" y="1495330"/>
              <a:ext cx="3532963" cy="251252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2" name="Parallelogram 11"/>
            <p:cNvSpPr/>
            <p:nvPr/>
          </p:nvSpPr>
          <p:spPr bwMode="auto">
            <a:xfrm>
              <a:off x="683589" y="3788634"/>
              <a:ext cx="3164118" cy="438448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98513" y="1378791"/>
            <a:ext cx="3363912" cy="219812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049838" y="1378791"/>
            <a:ext cx="3363912" cy="219812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233363" y="3727825"/>
            <a:ext cx="3817937" cy="2769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US" sz="1800" kern="120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4463256" y="3727825"/>
            <a:ext cx="3817937" cy="2769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US" sz="1800" kern="120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CD2E2F-F92A-4B02-9BE7-CCF47B52567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3923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s &amp; 6 Tex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3"/>
          <p:cNvGrpSpPr>
            <a:grpSpLocks/>
          </p:cNvGrpSpPr>
          <p:nvPr userDrawn="1"/>
        </p:nvGrpSpPr>
        <p:grpSpPr bwMode="auto">
          <a:xfrm>
            <a:off x="5697538" y="2898775"/>
            <a:ext cx="2992437" cy="1770063"/>
            <a:chOff x="683589" y="1495330"/>
            <a:chExt cx="3582384" cy="2731752"/>
          </a:xfrm>
        </p:grpSpPr>
        <p:sp>
          <p:nvSpPr>
            <p:cNvPr id="16" name="Parallelogram 15"/>
            <p:cNvSpPr/>
            <p:nvPr/>
          </p:nvSpPr>
          <p:spPr bwMode="auto">
            <a:xfrm>
              <a:off x="733001" y="1495330"/>
              <a:ext cx="3532972" cy="2513701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7" name="Parallelogram 16"/>
            <p:cNvSpPr/>
            <p:nvPr/>
          </p:nvSpPr>
          <p:spPr bwMode="auto">
            <a:xfrm>
              <a:off x="683589" y="3788531"/>
              <a:ext cx="3164281" cy="438551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18" name="Group 13"/>
          <p:cNvGrpSpPr>
            <a:grpSpLocks/>
          </p:cNvGrpSpPr>
          <p:nvPr userDrawn="1"/>
        </p:nvGrpSpPr>
        <p:grpSpPr bwMode="auto">
          <a:xfrm>
            <a:off x="2927350" y="2905125"/>
            <a:ext cx="2992438" cy="1768475"/>
            <a:chOff x="683589" y="1495330"/>
            <a:chExt cx="3582384" cy="2731752"/>
          </a:xfrm>
        </p:grpSpPr>
        <p:sp>
          <p:nvSpPr>
            <p:cNvPr id="19" name="Parallelogram 18"/>
            <p:cNvSpPr/>
            <p:nvPr/>
          </p:nvSpPr>
          <p:spPr bwMode="auto">
            <a:xfrm>
              <a:off x="733001" y="1495330"/>
              <a:ext cx="3532972" cy="251350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0" name="Parallelogram 19"/>
            <p:cNvSpPr/>
            <p:nvPr/>
          </p:nvSpPr>
          <p:spPr bwMode="auto">
            <a:xfrm>
              <a:off x="683589" y="3788139"/>
              <a:ext cx="3164281" cy="438943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1" name="Group 13"/>
          <p:cNvGrpSpPr>
            <a:grpSpLocks/>
          </p:cNvGrpSpPr>
          <p:nvPr userDrawn="1"/>
        </p:nvGrpSpPr>
        <p:grpSpPr bwMode="auto">
          <a:xfrm>
            <a:off x="157163" y="2905125"/>
            <a:ext cx="2994025" cy="1768475"/>
            <a:chOff x="683589" y="1495330"/>
            <a:chExt cx="3582384" cy="2731752"/>
          </a:xfrm>
        </p:grpSpPr>
        <p:sp>
          <p:nvSpPr>
            <p:cNvPr id="22" name="Parallelogram 21"/>
            <p:cNvSpPr/>
            <p:nvPr/>
          </p:nvSpPr>
          <p:spPr bwMode="auto">
            <a:xfrm>
              <a:off x="732975" y="1495330"/>
              <a:ext cx="3532998" cy="251350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3" name="Parallelogram 22"/>
            <p:cNvSpPr/>
            <p:nvPr/>
          </p:nvSpPr>
          <p:spPr bwMode="auto">
            <a:xfrm>
              <a:off x="683589" y="3788139"/>
              <a:ext cx="3164503" cy="438943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4" name="Group 13"/>
          <p:cNvGrpSpPr>
            <a:grpSpLocks/>
          </p:cNvGrpSpPr>
          <p:nvPr userDrawn="1"/>
        </p:nvGrpSpPr>
        <p:grpSpPr bwMode="auto">
          <a:xfrm>
            <a:off x="5913438" y="1106488"/>
            <a:ext cx="2994025" cy="1770062"/>
            <a:chOff x="683589" y="1495330"/>
            <a:chExt cx="3582384" cy="2731752"/>
          </a:xfrm>
        </p:grpSpPr>
        <p:sp>
          <p:nvSpPr>
            <p:cNvPr id="25" name="Parallelogram 24"/>
            <p:cNvSpPr/>
            <p:nvPr/>
          </p:nvSpPr>
          <p:spPr bwMode="auto">
            <a:xfrm>
              <a:off x="732975" y="1495330"/>
              <a:ext cx="3532998" cy="2513703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6" name="Parallelogram 25"/>
            <p:cNvSpPr/>
            <p:nvPr/>
          </p:nvSpPr>
          <p:spPr bwMode="auto">
            <a:xfrm>
              <a:off x="683589" y="3788532"/>
              <a:ext cx="3164503" cy="438550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7" name="Group 13"/>
          <p:cNvGrpSpPr>
            <a:grpSpLocks/>
          </p:cNvGrpSpPr>
          <p:nvPr userDrawn="1"/>
        </p:nvGrpSpPr>
        <p:grpSpPr bwMode="auto">
          <a:xfrm>
            <a:off x="3143250" y="1112838"/>
            <a:ext cx="2994025" cy="1768475"/>
            <a:chOff x="683589" y="1495330"/>
            <a:chExt cx="3582384" cy="2731752"/>
          </a:xfrm>
        </p:grpSpPr>
        <p:sp>
          <p:nvSpPr>
            <p:cNvPr id="28" name="Parallelogram 27"/>
            <p:cNvSpPr/>
            <p:nvPr/>
          </p:nvSpPr>
          <p:spPr bwMode="auto">
            <a:xfrm>
              <a:off x="732975" y="1495330"/>
              <a:ext cx="3532998" cy="2513505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9" name="Parallelogram 28"/>
            <p:cNvSpPr/>
            <p:nvPr/>
          </p:nvSpPr>
          <p:spPr bwMode="auto">
            <a:xfrm>
              <a:off x="683589" y="3788137"/>
              <a:ext cx="3164503" cy="438945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30" name="Group 13"/>
          <p:cNvGrpSpPr>
            <a:grpSpLocks/>
          </p:cNvGrpSpPr>
          <p:nvPr userDrawn="1"/>
        </p:nvGrpSpPr>
        <p:grpSpPr bwMode="auto">
          <a:xfrm>
            <a:off x="373063" y="1112838"/>
            <a:ext cx="2994025" cy="1768475"/>
            <a:chOff x="683589" y="1495330"/>
            <a:chExt cx="3582384" cy="2731752"/>
          </a:xfrm>
        </p:grpSpPr>
        <p:sp>
          <p:nvSpPr>
            <p:cNvPr id="31" name="Parallelogram 30"/>
            <p:cNvSpPr/>
            <p:nvPr/>
          </p:nvSpPr>
          <p:spPr bwMode="auto">
            <a:xfrm>
              <a:off x="732975" y="1495330"/>
              <a:ext cx="3532998" cy="2513505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32" name="Parallelogram 31"/>
            <p:cNvSpPr/>
            <p:nvPr/>
          </p:nvSpPr>
          <p:spPr bwMode="auto">
            <a:xfrm>
              <a:off x="683589" y="3788137"/>
              <a:ext cx="3164503" cy="438945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33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89757" y="2922682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367088" y="2922682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137276" y="2922682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4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3348319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2"/>
          <p:cNvSpPr>
            <a:spLocks noGrp="1"/>
          </p:cNvSpPr>
          <p:nvPr>
            <p:ph type="body" sz="quarter" idx="26"/>
          </p:nvPr>
        </p:nvSpPr>
        <p:spPr>
          <a:xfrm>
            <a:off x="6054725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7"/>
          </p:nvPr>
        </p:nvSpPr>
        <p:spPr>
          <a:xfrm>
            <a:off x="298450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28"/>
          </p:nvPr>
        </p:nvSpPr>
        <p:spPr>
          <a:xfrm>
            <a:off x="3081619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29"/>
          </p:nvPr>
        </p:nvSpPr>
        <p:spPr>
          <a:xfrm>
            <a:off x="5788025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798513" y="1130300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575844" y="1130300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346032" y="1130300"/>
            <a:ext cx="2170112" cy="1466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2" name="Text Placeholder 42"/>
          <p:cNvSpPr>
            <a:spLocks noGrp="1"/>
          </p:cNvSpPr>
          <p:nvPr>
            <p:ph type="body" sz="quarter" idx="24"/>
          </p:nvPr>
        </p:nvSpPr>
        <p:spPr>
          <a:xfrm>
            <a:off x="565150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33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91E1AE-0C8E-4F76-9822-41893C44C1C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909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ridge"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525463" y="1116013"/>
            <a:ext cx="7999412" cy="2686050"/>
            <a:chOff x="318484" y="1489075"/>
            <a:chExt cx="8527332" cy="3581400"/>
          </a:xfrm>
        </p:grpSpPr>
        <p:sp>
          <p:nvSpPr>
            <p:cNvPr id="4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8484" y="14890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5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8484" y="19462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8484" y="24034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21087" y="19462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Double entry system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21087" y="24034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Time of recording the transactions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21087" y="14890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dirty="0"/>
                <a:t>Definition of </a:t>
              </a:r>
              <a:r>
                <a:rPr lang="en-GB" altLang="en-US" sz="1800" dirty="0" err="1"/>
                <a:t>b.o.p</a:t>
              </a:r>
              <a:r>
                <a:rPr lang="en-GB" altLang="en-US" sz="1800" dirty="0"/>
                <a:t>. and </a:t>
              </a:r>
              <a:r>
                <a:rPr lang="en-GB" altLang="en-US" sz="1800" dirty="0" err="1"/>
                <a:t>i.i.p</a:t>
              </a:r>
              <a:r>
                <a:rPr lang="en-GB" altLang="en-US" sz="1800" dirty="0"/>
                <a:t>.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8484" y="28712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8484" y="33284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8484" y="37856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21087" y="33284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Reconciliation flows and stocks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21087" y="37856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Euro area residency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21087" y="28712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Valuation of transactions and stocks</a:t>
              </a:r>
            </a:p>
          </p:txBody>
        </p:sp>
        <p:sp>
          <p:nvSpPr>
            <p:cNvPr id="16" name="Rectangle 2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8484" y="4232275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17" name="Rectangle 2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484" y="4689475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18" name="Rectangle 2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21087" y="42322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Standards components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21087" y="46894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/>
                <a:t>Classification of transactions</a:t>
              </a:r>
            </a:p>
          </p:txBody>
        </p:sp>
      </p:grpSp>
      <p:sp>
        <p:nvSpPr>
          <p:cNvPr id="20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2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3770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ort Elements - long headlin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150144"/>
            <a:ext cx="8415711" cy="3351610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320B71-EC71-4A7E-8C8A-9C555B387A1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8240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port Elements - Long &amp; Short headlin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570016"/>
            <a:ext cx="9144000" cy="10747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706582"/>
            <a:ext cx="8415711" cy="3795172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150685"/>
            <a:ext cx="8404225" cy="29462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320B71-EC71-4A7E-8C8A-9C555B387A1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9091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port Elements - FullP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748145"/>
            <a:ext cx="8415711" cy="3753609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126932"/>
            <a:ext cx="8404225" cy="4074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0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320B71-EC71-4A7E-8C8A-9C555B387A1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4596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ort Elements - Smal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3629025" y="1782763"/>
            <a:ext cx="5514975" cy="2697162"/>
          </a:xfrm>
          <a:custGeom>
            <a:avLst/>
            <a:gdLst/>
            <a:ahLst/>
            <a:cxnLst/>
            <a:rect l="l" t="t" r="r" b="b"/>
            <a:pathLst>
              <a:path w="5514975" h="2697162">
                <a:moveTo>
                  <a:pt x="771523" y="0"/>
                </a:moveTo>
                <a:lnTo>
                  <a:pt x="5514975" y="0"/>
                </a:lnTo>
                <a:lnTo>
                  <a:pt x="5514975" y="2658323"/>
                </a:lnTo>
                <a:lnTo>
                  <a:pt x="5503865" y="2697162"/>
                </a:lnTo>
                <a:lnTo>
                  <a:pt x="0" y="26971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4294967295"/>
          </p:nvPr>
        </p:nvSpPr>
        <p:spPr>
          <a:xfrm>
            <a:off x="4427538" y="2139554"/>
            <a:ext cx="4465450" cy="2283619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CF0E3E-6A53-407C-B228-D257703978F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4091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66725" y="1069892"/>
            <a:ext cx="4023388" cy="33480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059916"/>
            <a:ext cx="4211992" cy="33480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4405901"/>
            <a:ext cx="4032250" cy="3238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59019" y="4405901"/>
            <a:ext cx="4032250" cy="3238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A8A81F-602E-4F8A-A59F-1CB8EC3665F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9018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"/>
          <p:cNvCxnSpPr>
            <a:cxnSpLocks noChangeShapeType="1"/>
          </p:cNvCxnSpPr>
          <p:nvPr userDrawn="1"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3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57200" y="1107035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4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778188" y="1107035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457200" y="2917906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16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4778188" y="2917906"/>
            <a:ext cx="4105835" cy="17478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538A09-DD14-42AD-BF95-748291479ED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241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3629025" y="1782763"/>
            <a:ext cx="5514975" cy="2697162"/>
          </a:xfrm>
          <a:custGeom>
            <a:avLst/>
            <a:gdLst/>
            <a:ahLst/>
            <a:cxnLst/>
            <a:rect l="l" t="t" r="r" b="b"/>
            <a:pathLst>
              <a:path w="5514975" h="2697162">
                <a:moveTo>
                  <a:pt x="771523" y="0"/>
                </a:moveTo>
                <a:lnTo>
                  <a:pt x="5514975" y="0"/>
                </a:lnTo>
                <a:lnTo>
                  <a:pt x="5514975" y="2658323"/>
                </a:lnTo>
                <a:lnTo>
                  <a:pt x="5503865" y="2697162"/>
                </a:lnTo>
                <a:lnTo>
                  <a:pt x="0" y="26971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idx="4294967295"/>
          </p:nvPr>
        </p:nvSpPr>
        <p:spPr>
          <a:xfrm>
            <a:off x="4816475" y="2556272"/>
            <a:ext cx="4076700" cy="1851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F779A3-FBD7-43A9-A418-08688450EED9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95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25988" y="1471613"/>
            <a:ext cx="38354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3500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725988" y="3400425"/>
            <a:ext cx="3949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4816475" y="3443288"/>
            <a:ext cx="790575" cy="2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" y="-3175"/>
            <a:ext cx="4621213" cy="5141913"/>
          </a:xfrm>
          <a:custGeom>
            <a:avLst/>
            <a:gdLst/>
            <a:ahLst/>
            <a:cxnLst/>
            <a:rect l="l" t="t" r="r" b="b"/>
            <a:pathLst>
              <a:path w="4621213" h="5141913">
                <a:moveTo>
                  <a:pt x="0" y="0"/>
                </a:moveTo>
                <a:lnTo>
                  <a:pt x="4621213" y="0"/>
                </a:lnTo>
                <a:lnTo>
                  <a:pt x="3184409" y="5141913"/>
                </a:lnTo>
                <a:lnTo>
                  <a:pt x="0" y="5141913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816475" y="907256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6000" kern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811713" y="2137569"/>
            <a:ext cx="3968750" cy="1262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3200" kern="1200" smtClean="0">
                <a:solidFill>
                  <a:schemeClr val="bg1"/>
                </a:solidFill>
                <a:ea typeface="+mj-ea"/>
                <a:cs typeface="+mj-cs"/>
              </a:defRPr>
            </a:lvl1pPr>
            <a:lvl2pPr>
              <a:defRPr lang="en-US" smtClean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811713" y="3565525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lang="en-US" sz="2000" kern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7FC801-E2EE-42B2-BFDF-F67C23A6F66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71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Text (NO Imag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0"/>
            <a:ext cx="919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25988" y="1471613"/>
            <a:ext cx="38354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3500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725988" y="3400425"/>
            <a:ext cx="3949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4816475" y="3443288"/>
            <a:ext cx="790575" cy="2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>
              <a:ea typeface="ヒラギノ角ゴ Pro W3"/>
              <a:cs typeface="ヒラギノ角ゴ Pro W3"/>
            </a:endParaRPr>
          </a:p>
        </p:txBody>
      </p:sp>
      <p:sp>
        <p:nvSpPr>
          <p:cNvPr id="11" name="Parallelogram 10"/>
          <p:cNvSpPr/>
          <p:nvPr userDrawn="1"/>
        </p:nvSpPr>
        <p:spPr bwMode="auto">
          <a:xfrm>
            <a:off x="0" y="0"/>
            <a:ext cx="4591050" cy="5143500"/>
          </a:xfrm>
          <a:custGeom>
            <a:avLst/>
            <a:gdLst/>
            <a:ahLst/>
            <a:cxnLst/>
            <a:rect l="l" t="t" r="r" b="b"/>
            <a:pathLst>
              <a:path w="4591751" h="5143500">
                <a:moveTo>
                  <a:pt x="0" y="0"/>
                </a:moveTo>
                <a:lnTo>
                  <a:pt x="4591751" y="0"/>
                </a:lnTo>
                <a:lnTo>
                  <a:pt x="3154503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816475" y="907256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6000" kern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811713" y="2137569"/>
            <a:ext cx="3968750" cy="1262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3200" kern="1200" smtClean="0">
                <a:solidFill>
                  <a:schemeClr val="bg1"/>
                </a:solidFill>
                <a:ea typeface="+mj-ea"/>
                <a:cs typeface="+mj-cs"/>
              </a:defRPr>
            </a:lvl1pPr>
            <a:lvl2pPr>
              <a:defRPr lang="en-US" smtClean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811713" y="3565525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lang="en-US" sz="2000" kern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0" y="831850"/>
            <a:ext cx="3881438" cy="40290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algn="r">
              <a:defRPr lang="en-US" sz="30000" b="1" kern="1200" smtClean="0">
                <a:solidFill>
                  <a:srgbClr val="003299"/>
                </a:solidFill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9EFBB2-B333-479B-84A0-F406AA2E2D1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85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Ful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 userDrawn="1"/>
        </p:nvSpPr>
        <p:spPr bwMode="auto">
          <a:xfrm>
            <a:off x="468313" y="1222375"/>
            <a:ext cx="81946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8450" indent="-298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AD2B4C-24FD-485E-ADAD-B1E3DC73B16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957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Placeholder (With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0" y="1109663"/>
            <a:ext cx="8197850" cy="3613150"/>
          </a:xfrm>
          <a:custGeom>
            <a:avLst/>
            <a:gdLst/>
            <a:ahLst/>
            <a:cxnLst/>
            <a:rect l="l" t="t" r="r" b="b"/>
            <a:pathLst>
              <a:path w="8197850" h="3613150">
                <a:moveTo>
                  <a:pt x="433207" y="0"/>
                </a:moveTo>
                <a:lnTo>
                  <a:pt x="8197850" y="0"/>
                </a:lnTo>
                <a:lnTo>
                  <a:pt x="7269343" y="3613150"/>
                </a:lnTo>
                <a:lnTo>
                  <a:pt x="0" y="3613150"/>
                </a:lnTo>
                <a:lnTo>
                  <a:pt x="0" y="16857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971550" y="1492250"/>
            <a:ext cx="21605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defRPr/>
            </a:pPr>
            <a:endParaRPr lang="en-GB" altLang="en-US" sz="200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286126" y="1"/>
            <a:ext cx="5857875" cy="4721225"/>
          </a:xfrm>
          <a:custGeom>
            <a:avLst/>
            <a:gdLst/>
            <a:ahLst/>
            <a:cxnLst/>
            <a:rect l="l" t="t" r="r" b="b"/>
            <a:pathLst>
              <a:path w="5857875" h="4721225">
                <a:moveTo>
                  <a:pt x="1190458" y="0"/>
                </a:moveTo>
                <a:lnTo>
                  <a:pt x="5857875" y="0"/>
                </a:lnTo>
                <a:lnTo>
                  <a:pt x="5857875" y="4721225"/>
                </a:lnTo>
                <a:lnTo>
                  <a:pt x="0" y="472122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AA2B01-B512-4650-90E0-024ED79178B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040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286126" y="1"/>
            <a:ext cx="5857875" cy="4721225"/>
          </a:xfrm>
          <a:custGeom>
            <a:avLst/>
            <a:gdLst/>
            <a:ahLst/>
            <a:cxnLst/>
            <a:rect l="l" t="t" r="r" b="b"/>
            <a:pathLst>
              <a:path w="5857875" h="4721225">
                <a:moveTo>
                  <a:pt x="1190458" y="0"/>
                </a:moveTo>
                <a:lnTo>
                  <a:pt x="5857875" y="0"/>
                </a:lnTo>
                <a:lnTo>
                  <a:pt x="5857875" y="4721225"/>
                </a:lnTo>
                <a:lnTo>
                  <a:pt x="0" y="472122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1074738"/>
            <a:ext cx="4222750" cy="3646487"/>
          </a:xfrm>
          <a:custGeom>
            <a:avLst/>
            <a:gdLst/>
            <a:ahLst/>
            <a:cxnLst/>
            <a:rect l="l" t="t" r="r" b="b"/>
            <a:pathLst>
              <a:path w="4222750" h="3646487">
                <a:moveTo>
                  <a:pt x="0" y="0"/>
                </a:moveTo>
                <a:lnTo>
                  <a:pt x="4222750" y="0"/>
                </a:lnTo>
                <a:lnTo>
                  <a:pt x="3293625" y="3646487"/>
                </a:lnTo>
                <a:lnTo>
                  <a:pt x="0" y="3646487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9341D4-07C6-4282-AE38-5248E8AD561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22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71463" y="77788"/>
            <a:ext cx="65024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>
                <a:solidFill>
                  <a:srgbClr val="FFFFFF"/>
                </a:solidFill>
                <a:ea typeface="ヒラギノ角ゴ Pro W3"/>
                <a:cs typeface="ヒラギノ角ゴ Pro W3"/>
              </a:rPr>
              <a:t>Rubric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50938"/>
            <a:ext cx="8194675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Mastertextformat bearbeiten</a:t>
            </a:r>
          </a:p>
          <a:p>
            <a:pPr lvl="1"/>
            <a:r>
              <a:rPr lang="en-GB" altLang="en-US"/>
              <a:t>Zweite Ebene</a:t>
            </a:r>
          </a:p>
          <a:p>
            <a:pPr lvl="2"/>
            <a:r>
              <a:rPr lang="en-GB" altLang="en-US"/>
              <a:t>Dritte Ebene</a:t>
            </a:r>
          </a:p>
          <a:p>
            <a:pPr lvl="3"/>
            <a:r>
              <a:rPr lang="en-GB" altLang="en-US"/>
              <a:t>Vierte Ebene</a:t>
            </a:r>
          </a:p>
          <a:p>
            <a:pPr lvl="4"/>
            <a:r>
              <a:rPr lang="en-GB" altLang="en-US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73088"/>
            <a:ext cx="85947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Mastertitelformat bearbeiten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-25400"/>
            <a:ext cx="9144000" cy="3683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750EF-F89A-E8EB-A4FC-990B3E6F189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966075" y="63500"/>
            <a:ext cx="11493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ECB-RESTRICTED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4" r:id="rId1"/>
    <p:sldLayoutId id="2147486295" r:id="rId2"/>
    <p:sldLayoutId id="2147486297" r:id="rId3"/>
    <p:sldLayoutId id="2147486298" r:id="rId4"/>
    <p:sldLayoutId id="2147486299" r:id="rId5"/>
    <p:sldLayoutId id="2147486300" r:id="rId6"/>
    <p:sldLayoutId id="2147486301" r:id="rId7"/>
    <p:sldLayoutId id="2147486302" r:id="rId8"/>
    <p:sldLayoutId id="2147486303" r:id="rId9"/>
    <p:sldLayoutId id="2147486304" r:id="rId10"/>
    <p:sldLayoutId id="2147486305" r:id="rId11"/>
    <p:sldLayoutId id="2147486306" r:id="rId12"/>
    <p:sldLayoutId id="2147486307" r:id="rId13"/>
    <p:sldLayoutId id="2147486308" r:id="rId14"/>
    <p:sldLayoutId id="2147486311" r:id="rId15"/>
    <p:sldLayoutId id="2147486312" r:id="rId16"/>
    <p:sldLayoutId id="2147486336" r:id="rId17"/>
  </p:sldLayoutIdLst>
  <p:hf hd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9845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2pPr>
      <a:lvl3pPr marL="5969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3pPr>
      <a:lvl4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4pPr>
      <a:lvl5pPr marL="1219200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71463" y="77788"/>
            <a:ext cx="65024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>
                <a:solidFill>
                  <a:srgbClr val="FFFFFF"/>
                </a:solidFill>
                <a:ea typeface="ヒラギノ角ゴ Pro W3"/>
                <a:cs typeface="ヒラギノ角ゴ Pro W3"/>
              </a:rPr>
              <a:t>Rubric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50938"/>
            <a:ext cx="8194675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Mastertextformat bearbeiten</a:t>
            </a:r>
          </a:p>
          <a:p>
            <a:pPr lvl="1"/>
            <a:r>
              <a:rPr lang="en-GB" altLang="en-US"/>
              <a:t>Zweite Ebene</a:t>
            </a:r>
          </a:p>
          <a:p>
            <a:pPr lvl="2"/>
            <a:r>
              <a:rPr lang="en-GB" altLang="en-US"/>
              <a:t>Dritte Ebene</a:t>
            </a:r>
          </a:p>
          <a:p>
            <a:pPr lvl="3"/>
            <a:r>
              <a:rPr lang="en-GB" altLang="en-US"/>
              <a:t>Vierte Ebene</a:t>
            </a:r>
          </a:p>
          <a:p>
            <a:pPr lvl="4"/>
            <a:r>
              <a:rPr lang="en-GB" altLang="en-US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73088"/>
            <a:ext cx="85947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Mastertitelformat bearbeiten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-25400"/>
            <a:ext cx="9144000" cy="3683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75F7D-9F68-7C8C-A863-A6BB76A3E97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966075" y="63500"/>
            <a:ext cx="11493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ECB-RESTRICTED</a:t>
            </a:r>
          </a:p>
        </p:txBody>
      </p:sp>
    </p:spTree>
    <p:extLst>
      <p:ext uri="{BB962C8B-B14F-4D97-AF65-F5344CB8AC3E}">
        <p14:creationId xmlns:p14="http://schemas.microsoft.com/office/powerpoint/2010/main" val="85477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14" r:id="rId1"/>
    <p:sldLayoutId id="2147486315" r:id="rId2"/>
    <p:sldLayoutId id="2147486316" r:id="rId3"/>
    <p:sldLayoutId id="2147486317" r:id="rId4"/>
    <p:sldLayoutId id="2147486318" r:id="rId5"/>
    <p:sldLayoutId id="2147486319" r:id="rId6"/>
    <p:sldLayoutId id="2147486320" r:id="rId7"/>
    <p:sldLayoutId id="2147486321" r:id="rId8"/>
    <p:sldLayoutId id="2147486322" r:id="rId9"/>
    <p:sldLayoutId id="2147486323" r:id="rId10"/>
    <p:sldLayoutId id="2147486324" r:id="rId11"/>
    <p:sldLayoutId id="2147486325" r:id="rId12"/>
    <p:sldLayoutId id="2147486326" r:id="rId13"/>
    <p:sldLayoutId id="2147486327" r:id="rId14"/>
    <p:sldLayoutId id="2147486328" r:id="rId15"/>
    <p:sldLayoutId id="2147486329" r:id="rId16"/>
    <p:sldLayoutId id="2147486330" r:id="rId17"/>
    <p:sldLayoutId id="2147486331" r:id="rId18"/>
  </p:sldLayoutIdLst>
  <p:hf hd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9845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2pPr>
      <a:lvl3pPr marL="5969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3pPr>
      <a:lvl4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4pPr>
      <a:lvl5pPr marL="1219200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ctrTitle"/>
          </p:nvPr>
        </p:nvSpPr>
        <p:spPr>
          <a:xfrm>
            <a:off x="346076" y="1158240"/>
            <a:ext cx="3578224" cy="18985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400" b="1" dirty="0"/>
              <a:t>An anatomy of US establishments’ trade linkages in Global Value Chains</a:t>
            </a:r>
            <a:endParaRPr lang="en-GB" altLang="en-US" sz="2400" b="1" dirty="0"/>
          </a:p>
        </p:txBody>
      </p:sp>
      <p:sp>
        <p:nvSpPr>
          <p:cNvPr id="24581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839602" y="4410076"/>
            <a:ext cx="5183188" cy="665162"/>
          </a:xfrm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en-GB" altLang="en-US" sz="1600" b="1" dirty="0">
                <a:solidFill>
                  <a:srgbClr val="003299"/>
                </a:solidFill>
              </a:rPr>
              <a:t>L. Boeckelmann (ECB)</a:t>
            </a:r>
          </a:p>
        </p:txBody>
      </p:sp>
      <p:sp>
        <p:nvSpPr>
          <p:cNvPr id="2458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8313" y="4408488"/>
            <a:ext cx="2543175" cy="666750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GB" altLang="en-US" sz="1600" b="1" dirty="0">
                <a:solidFill>
                  <a:schemeClr val="bg1"/>
                </a:solidFill>
              </a:rPr>
              <a:t>Rome – 14/11/2024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6BB4CF77-68A1-A4B2-A6D9-611592F481C3}"/>
              </a:ext>
            </a:extLst>
          </p:cNvPr>
          <p:cNvSpPr txBox="1">
            <a:spLocks/>
          </p:cNvSpPr>
          <p:nvPr/>
        </p:nvSpPr>
        <p:spPr bwMode="auto">
          <a:xfrm>
            <a:off x="352818" y="3278678"/>
            <a:ext cx="2833514" cy="93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2pPr>
            <a:lvl3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3pPr>
            <a:lvl4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4pPr>
            <a:lvl5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>
              <a:lnSpc>
                <a:spcPts val="2200"/>
              </a:lnSpc>
              <a:spcBef>
                <a:spcPts val="300"/>
              </a:spcBef>
            </a:pPr>
            <a:r>
              <a:rPr lang="en-GB" altLang="en-US" sz="1800" kern="0" dirty="0"/>
              <a:t>Discussion</a:t>
            </a:r>
            <a:endParaRPr lang="en-GB" altLang="en-US" sz="1400" kern="0" dirty="0"/>
          </a:p>
        </p:txBody>
      </p:sp>
      <p:pic>
        <p:nvPicPr>
          <p:cNvPr id="5" name="Picture Placeholder 12" descr="Forklift lifting a container in the yard">
            <a:extLst>
              <a:ext uri="{FF2B5EF4-FFF2-40B4-BE49-F238E27FC236}">
                <a16:creationId xmlns:a16="http://schemas.microsoft.com/office/drawing/2014/main" id="{AF1A359F-26FD-BFF3-3CCB-A903B56A8B0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5729"/>
          <a:stretch/>
        </p:blipFill>
        <p:spPr>
          <a:xfrm>
            <a:off x="3384067" y="0"/>
            <a:ext cx="5759933" cy="433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FE3A75-9853-4273-BBE8-CF5C6C506D0C}"/>
              </a:ext>
            </a:extLst>
          </p:cNvPr>
          <p:cNvSpPr/>
          <p:nvPr/>
        </p:nvSpPr>
        <p:spPr>
          <a:xfrm>
            <a:off x="468313" y="1384300"/>
            <a:ext cx="8207375" cy="359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3299"/>
                </a:solidFill>
                <a:latin typeface="Arial"/>
                <a:cs typeface="Arial"/>
              </a:rPr>
              <a:t>Aggregation matters</a:t>
            </a:r>
            <a:r>
              <a:rPr lang="en-US" sz="1400" dirty="0">
                <a:latin typeface="Arial"/>
                <a:cs typeface="Arial"/>
              </a:rPr>
              <a:t>!!!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endParaRPr lang="en-GB" sz="1100" dirty="0">
              <a:latin typeface="Arial"/>
              <a:cs typeface="Arial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/>
                <a:cs typeface="Arial"/>
              </a:rPr>
              <a:t>We often rely on multi-country IO tables to quantify macroeconomic effects from </a:t>
            </a:r>
            <a:r>
              <a:rPr lang="en-GB" sz="1400" b="1" dirty="0">
                <a:solidFill>
                  <a:srgbClr val="003299"/>
                </a:solidFill>
                <a:latin typeface="Arial"/>
                <a:cs typeface="Arial"/>
              </a:rPr>
              <a:t>trade decoupling </a:t>
            </a:r>
            <a:r>
              <a:rPr lang="en-GB" sz="1400" dirty="0">
                <a:latin typeface="Arial"/>
                <a:cs typeface="Arial"/>
              </a:rPr>
              <a:t>and </a:t>
            </a:r>
            <a:r>
              <a:rPr lang="en-GB" sz="1400" b="1" dirty="0">
                <a:solidFill>
                  <a:srgbClr val="003299"/>
                </a:solidFill>
                <a:latin typeface="Arial"/>
                <a:cs typeface="Arial"/>
              </a:rPr>
              <a:t>critical / strategic exposures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endParaRPr lang="en-GB" sz="1400" dirty="0">
              <a:latin typeface="Arial"/>
              <a:cs typeface="Arial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/>
                <a:cs typeface="Arial"/>
              </a:rPr>
              <a:t>Under certain conditions, </a:t>
            </a:r>
            <a:r>
              <a:rPr lang="en-GB" sz="1400" b="1" dirty="0">
                <a:solidFill>
                  <a:srgbClr val="003299"/>
                </a:solidFill>
                <a:latin typeface="Arial"/>
                <a:cs typeface="Arial"/>
              </a:rPr>
              <a:t>aggregate data may mask critical exposures</a:t>
            </a:r>
            <a:r>
              <a:rPr lang="en-GB" sz="1400" dirty="0">
                <a:latin typeface="Arial"/>
                <a:cs typeface="Arial"/>
              </a:rPr>
              <a:t>. Moreover, when calibrating multi-country multi-sector models with aggregate IO tables, can face additional biases (see Attinasi et al, forthcoming)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endParaRPr lang="en-GB" sz="1400" dirty="0">
              <a:latin typeface="Arial"/>
              <a:cs typeface="Arial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3299"/>
                </a:solidFill>
                <a:latin typeface="Arial"/>
                <a:cs typeface="Arial"/>
              </a:rPr>
              <a:t>Calls for the use of microdata/survey </a:t>
            </a:r>
            <a:r>
              <a:rPr lang="en-GB" sz="1400" dirty="0">
                <a:latin typeface="Arial"/>
                <a:cs typeface="Arial"/>
              </a:rPr>
              <a:t>and collaborations among central banks / NSA for access to and production of micro-level data (see ESCB, forthcoming)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endParaRPr lang="en-GB" sz="1100" dirty="0">
              <a:latin typeface="Arial"/>
              <a:cs typeface="Arial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endParaRPr lang="en-GB" sz="1400" dirty="0">
              <a:latin typeface="Arial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6CB7F3A-9986-491C-AA68-FE675B48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411956"/>
            <a:ext cx="8404225" cy="633413"/>
          </a:xfrm>
        </p:spPr>
        <p:txBody>
          <a:bodyPr/>
          <a:lstStyle/>
          <a:p>
            <a:r>
              <a:rPr lang="en-GB" dirty="0"/>
              <a:t>Policy takeaways</a:t>
            </a:r>
          </a:p>
        </p:txBody>
      </p:sp>
    </p:spTree>
    <p:extLst>
      <p:ext uri="{BB962C8B-B14F-4D97-AF65-F5344CB8AC3E}">
        <p14:creationId xmlns:p14="http://schemas.microsoft.com/office/powerpoint/2010/main" val="283370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FE3A75-9853-4273-BBE8-CF5C6C506D0C}"/>
              </a:ext>
            </a:extLst>
          </p:cNvPr>
          <p:cNvSpPr/>
          <p:nvPr/>
        </p:nvSpPr>
        <p:spPr>
          <a:xfrm>
            <a:off x="468313" y="1257592"/>
            <a:ext cx="8399462" cy="1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Super interesting paper: </a:t>
            </a:r>
            <a:r>
              <a:rPr lang="en-US" sz="1600" b="1" dirty="0">
                <a:solidFill>
                  <a:srgbClr val="003299"/>
                </a:solidFill>
                <a:latin typeface="Arial"/>
                <a:cs typeface="Arial"/>
              </a:rPr>
              <a:t>Aggregation matters</a:t>
            </a:r>
            <a:r>
              <a:rPr lang="en-US" sz="1600" dirty="0">
                <a:latin typeface="Arial"/>
                <a:cs typeface="Arial"/>
              </a:rPr>
              <a:t>!!!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Excellent data work, great dataset with plenty of potential for future research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Careful analysis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More on robustness in gravity models and the bias in multi country IO tables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6CB7F3A-9986-491C-AA68-FE675B48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411956"/>
            <a:ext cx="8404225" cy="633413"/>
          </a:xfrm>
        </p:spPr>
        <p:txBody>
          <a:bodyPr/>
          <a:lstStyle/>
          <a:p>
            <a:r>
              <a:rPr lang="en-GB" dirty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156846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A6E24-F21D-453F-8683-DC650FF4B1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8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12</a:t>
            </a:fld>
            <a:endParaRPr altLang="en-US" sz="900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5FB5054-5772-0946-C9D9-81B3194C6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" y="4525910"/>
            <a:ext cx="8569325" cy="1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eaLnBrk="1" hangingPunct="1">
              <a:spcBef>
                <a:spcPts val="0"/>
              </a:spcBef>
              <a:buClr>
                <a:schemeClr val="tx2"/>
              </a:buClr>
              <a:buFontTx/>
              <a:buNone/>
              <a:defRPr sz="700" kern="0">
                <a:solidFill>
                  <a:srgbClr val="003399"/>
                </a:solidFill>
                <a:latin typeface="+mn-lt"/>
                <a:cs typeface="+mn-cs"/>
              </a:defRPr>
            </a:lvl1pPr>
            <a:lvl2pPr marL="300037" indent="0" eaLnBrk="1" hangingPunct="1">
              <a:buFontTx/>
              <a:buNone/>
              <a:defRPr sz="1600">
                <a:latin typeface="+mn-lt"/>
                <a:cs typeface="+mn-cs"/>
              </a:defRPr>
            </a:lvl2pPr>
            <a:lvl3pPr marL="598487" indent="0" eaLnBrk="1" hangingPunct="1">
              <a:buFontTx/>
              <a:buNone/>
              <a:defRPr sz="1600">
                <a:latin typeface="+mn-lt"/>
                <a:cs typeface="+mn-cs"/>
              </a:defRPr>
            </a:lvl3pPr>
            <a:lvl4pPr marL="915987" indent="0" eaLnBrk="1" hangingPunct="1">
              <a:buFontTx/>
              <a:buNone/>
              <a:defRPr sz="1600">
                <a:latin typeface="+mn-lt"/>
                <a:cs typeface="+mn-cs"/>
              </a:defRPr>
            </a:lvl4pPr>
            <a:lvl5pPr marL="1220787" indent="0" eaLnBrk="1" hangingPunct="1">
              <a:buFontTx/>
              <a:buNone/>
              <a:defRPr sz="1600" i="1">
                <a:latin typeface="+mn-lt"/>
                <a:cs typeface="+mn-cs"/>
              </a:defRPr>
            </a:lvl5pPr>
            <a:lvl6pPr marL="1981200" indent="-303213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latin typeface="+mn-lt"/>
                <a:cs typeface="+mn-cs"/>
              </a:defRPr>
            </a:lvl6pPr>
            <a:lvl7pPr marL="2438400" indent="-303213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latin typeface="+mn-lt"/>
                <a:cs typeface="+mn-cs"/>
              </a:defRPr>
            </a:lvl7pPr>
            <a:lvl8pPr marL="2895600" indent="-303213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latin typeface="+mn-lt"/>
                <a:cs typeface="+mn-cs"/>
              </a:defRPr>
            </a:lvl8pPr>
            <a:lvl9pPr marL="3352800" indent="-303213" fontAlgn="base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latin typeface="+mn-lt"/>
                <a:cs typeface="+mn-cs"/>
              </a:defRPr>
            </a:lvl9pPr>
          </a:lstStyle>
          <a:p>
            <a:r>
              <a:rPr lang="en-US" altLang="en-US" i="1" dirty="0"/>
              <a:t>This presentation should not be reported as representing the views of the E</a:t>
            </a:r>
            <a:r>
              <a:rPr lang="en-US" altLang="en-US" i="1" dirty="0">
                <a:solidFill>
                  <a:schemeClr val="bg1"/>
                </a:solidFill>
              </a:rPr>
              <a:t>uropean Central Bank (ECB). The views expressed are those of the authors and do not necessarily reflect those </a:t>
            </a:r>
            <a:r>
              <a:rPr lang="en-US" altLang="en-US" i="1" dirty="0"/>
              <a:t>of the ECB and the </a:t>
            </a:r>
            <a:r>
              <a:rPr lang="en-US" altLang="en-US" i="1" dirty="0" err="1"/>
              <a:t>BdI</a:t>
            </a:r>
            <a:r>
              <a:rPr lang="en-US" alt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824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6CB7F3A-9986-491C-AA68-FE675B48F69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In a nutshell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35E707B-E989-1281-EE65-CE86B0B8CDD3}"/>
              </a:ext>
            </a:extLst>
          </p:cNvPr>
          <p:cNvSpPr txBox="1">
            <a:spLocks/>
          </p:cNvSpPr>
          <p:nvPr/>
        </p:nvSpPr>
        <p:spPr bwMode="auto">
          <a:xfrm>
            <a:off x="468312" y="1253723"/>
            <a:ext cx="3888000" cy="453082"/>
          </a:xfrm>
          <a:prstGeom prst="rect">
            <a:avLst/>
          </a:prstGeom>
          <a:solidFill>
            <a:srgbClr val="D5E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 algn="ctr" eaLnBrk="0" hangingPunct="0">
              <a:spcBef>
                <a:spcPts val="0"/>
              </a:spcBef>
              <a:defRPr sz="1100">
                <a:solidFill>
                  <a:srgbClr val="585858"/>
                </a:solidFill>
                <a:latin typeface="Arial" charset="0"/>
                <a:ea typeface="ヒラギノ角ゴ Pro W3" pitchFamily="-64" charset="-128"/>
              </a:defRPr>
            </a:lvl1pPr>
          </a:lstStyle>
          <a:p>
            <a:r>
              <a:rPr lang="en-GB" sz="1400" b="1" dirty="0"/>
              <a:t>This paper</a:t>
            </a:r>
            <a:endParaRPr lang="en-US" sz="1400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7A0889-77E3-D520-1396-8D953D68F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18629"/>
            <a:ext cx="3887999" cy="15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45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596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219200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8000" indent="-288000">
              <a:buFont typeface="Arial" panose="020B0604020202020204" pitchFamily="34" charset="0"/>
              <a:buChar char="•"/>
            </a:pPr>
            <a:r>
              <a:rPr lang="en-GB" altLang="en-US" sz="1300" kern="0" dirty="0"/>
              <a:t>Measure the </a:t>
            </a:r>
            <a:r>
              <a:rPr lang="en-GB" altLang="en-US" sz="1300" b="1" kern="0" dirty="0">
                <a:solidFill>
                  <a:srgbClr val="003299"/>
                </a:solidFill>
              </a:rPr>
              <a:t>source-specific imported input content </a:t>
            </a:r>
            <a:r>
              <a:rPr lang="en-GB" altLang="en-US" sz="1300" kern="0" dirty="0"/>
              <a:t>of US establishments’ output and export using </a:t>
            </a:r>
            <a:r>
              <a:rPr lang="en-GB" altLang="en-US" sz="1300" b="1" kern="0" dirty="0">
                <a:solidFill>
                  <a:srgbClr val="003299"/>
                </a:solidFill>
              </a:rPr>
              <a:t>confidential, micro-level datasets</a:t>
            </a:r>
            <a:r>
              <a:rPr lang="en-GB" altLang="en-US" sz="1300" kern="0" dirty="0"/>
              <a:t>. 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endParaRPr lang="en-GB" altLang="en-US" sz="1300" kern="0" dirty="0"/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en-GB" altLang="en-US" sz="1300" kern="0" dirty="0"/>
              <a:t>Study the </a:t>
            </a:r>
            <a:r>
              <a:rPr lang="en-GB" altLang="en-US" sz="1300" b="1" kern="0" dirty="0">
                <a:solidFill>
                  <a:srgbClr val="003299"/>
                </a:solidFill>
              </a:rPr>
              <a:t>role of frictions and policy </a:t>
            </a:r>
            <a:r>
              <a:rPr lang="en-GB" altLang="en-US" sz="1300" kern="0" dirty="0"/>
              <a:t>in multi-country linkages.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BAFB9FF-635D-33AD-AB86-6717B9F77D5E}"/>
              </a:ext>
            </a:extLst>
          </p:cNvPr>
          <p:cNvSpPr txBox="1">
            <a:spLocks/>
          </p:cNvSpPr>
          <p:nvPr/>
        </p:nvSpPr>
        <p:spPr bwMode="auto">
          <a:xfrm>
            <a:off x="4787688" y="1253723"/>
            <a:ext cx="3888000" cy="453082"/>
          </a:xfrm>
          <a:prstGeom prst="rect">
            <a:avLst/>
          </a:prstGeom>
          <a:solidFill>
            <a:srgbClr val="0032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 algn="ctr" eaLnBrk="0" hangingPunct="0">
              <a:spcBef>
                <a:spcPts val="0"/>
              </a:spcBef>
              <a:defRPr sz="1100">
                <a:solidFill>
                  <a:srgbClr val="585858"/>
                </a:solidFill>
                <a:latin typeface="Arial" charset="0"/>
                <a:ea typeface="ヒラギノ角ゴ Pro W3" pitchFamily="-64" charset="-128"/>
              </a:defRPr>
            </a:lvl1pPr>
          </a:lstStyle>
          <a:p>
            <a:r>
              <a:rPr lang="en-GB" sz="1400" b="1" dirty="0">
                <a:solidFill>
                  <a:schemeClr val="bg1"/>
                </a:solidFill>
              </a:rPr>
              <a:t>Key findings on US GVCs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47B1A48-3D92-42D9-8632-95A605278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689" y="1818629"/>
            <a:ext cx="3887999" cy="297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45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596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219200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8000" indent="-288000">
              <a:buFont typeface="Arial" panose="020B0604020202020204" pitchFamily="34" charset="0"/>
              <a:buChar char="•"/>
            </a:pPr>
            <a:r>
              <a:rPr lang="en-GB" altLang="en-US" sz="1300" kern="0" dirty="0"/>
              <a:t>For every dollar of exports, </a:t>
            </a:r>
            <a:r>
              <a:rPr lang="en-GB" altLang="en-US" sz="1300" b="1" kern="0" dirty="0">
                <a:solidFill>
                  <a:srgbClr val="003299"/>
                </a:solidFill>
              </a:rPr>
              <a:t>imported products represent a much higher share </a:t>
            </a:r>
            <a:r>
              <a:rPr lang="en-GB" altLang="en-US" sz="1300" kern="0" dirty="0"/>
              <a:t>than aggregate data suggests.</a:t>
            </a:r>
          </a:p>
          <a:p>
            <a:endParaRPr lang="en-GB" altLang="en-US" sz="1000" kern="0" dirty="0"/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en-GB" altLang="en-US" sz="1300" kern="0" dirty="0"/>
              <a:t>Strong </a:t>
            </a:r>
            <a:r>
              <a:rPr lang="en-GB" altLang="en-US" sz="1300" b="1" kern="0" dirty="0">
                <a:solidFill>
                  <a:srgbClr val="003299"/>
                </a:solidFill>
              </a:rPr>
              <a:t>complementarities in input and output markets.</a:t>
            </a:r>
          </a:p>
          <a:p>
            <a:endParaRPr lang="en-GB" altLang="en-US" sz="1000" kern="0" dirty="0"/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en-GB" altLang="en-US" sz="1300" kern="0" dirty="0"/>
              <a:t>There is a strong positive association between </a:t>
            </a:r>
            <a:r>
              <a:rPr lang="en-GB" altLang="en-US" sz="1300" b="1" kern="0" dirty="0">
                <a:solidFill>
                  <a:srgbClr val="003299"/>
                </a:solidFill>
              </a:rPr>
              <a:t>regional trade agreements and GVC flows</a:t>
            </a:r>
            <a:r>
              <a:rPr lang="en-GB" altLang="en-US" sz="1300" kern="0" dirty="0"/>
              <a:t>.</a:t>
            </a:r>
          </a:p>
          <a:p>
            <a:endParaRPr lang="en-GB" altLang="en-US" sz="1000" kern="0" dirty="0"/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en-GB" altLang="en-US" sz="1300" b="1" kern="0" dirty="0">
                <a:solidFill>
                  <a:srgbClr val="003299"/>
                </a:solidFill>
              </a:rPr>
              <a:t>Aggregation bias </a:t>
            </a:r>
            <a:r>
              <a:rPr lang="en-GB" altLang="en-US" sz="1300" kern="0" dirty="0"/>
              <a:t>and </a:t>
            </a:r>
            <a:r>
              <a:rPr lang="en-GB" altLang="en-US" sz="1300" b="1" kern="0" dirty="0">
                <a:solidFill>
                  <a:srgbClr val="003299"/>
                </a:solidFill>
              </a:rPr>
              <a:t>import proportionality </a:t>
            </a:r>
            <a:r>
              <a:rPr lang="en-GB" altLang="en-US" sz="1300" kern="0" dirty="0"/>
              <a:t>assumptions in IO tables mute relationships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endParaRPr lang="en-GB" altLang="en-US" sz="1300" kern="0" dirty="0"/>
          </a:p>
        </p:txBody>
      </p:sp>
    </p:spTree>
    <p:extLst>
      <p:ext uri="{BB962C8B-B14F-4D97-AF65-F5344CB8AC3E}">
        <p14:creationId xmlns:p14="http://schemas.microsoft.com/office/powerpoint/2010/main" val="423839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AD61C4-D565-481A-81FB-FD2D5DA6A43C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FE3A75-9853-4273-BBE8-CF5C6C506D0C}"/>
              </a:ext>
            </a:extLst>
          </p:cNvPr>
          <p:cNvSpPr/>
          <p:nvPr/>
        </p:nvSpPr>
        <p:spPr>
          <a:xfrm>
            <a:off x="468313" y="1257592"/>
            <a:ext cx="8207376" cy="27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299"/>
                </a:solidFill>
                <a:latin typeface="Arial"/>
                <a:cs typeface="Arial"/>
              </a:rPr>
              <a:t>Great </a:t>
            </a:r>
            <a:r>
              <a:rPr lang="en-US" sz="1600" dirty="0">
                <a:latin typeface="Arial"/>
                <a:cs typeface="Arial"/>
              </a:rPr>
              <a:t>paper</a:t>
            </a:r>
            <a:r>
              <a:rPr lang="en-US" sz="1600" b="1" dirty="0">
                <a:solidFill>
                  <a:srgbClr val="003299"/>
                </a:solidFill>
                <a:latin typeface="Arial"/>
                <a:cs typeface="Arial"/>
              </a:rPr>
              <a:t>. 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3299"/>
              </a:solidFill>
              <a:latin typeface="Arial"/>
              <a:cs typeface="Arial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Very</a:t>
            </a:r>
            <a:r>
              <a:rPr lang="en-US" sz="1600" b="1" dirty="0">
                <a:solidFill>
                  <a:srgbClr val="003299"/>
                </a:solidFill>
                <a:latin typeface="Arial"/>
                <a:cs typeface="Arial"/>
              </a:rPr>
              <a:t> promising dataset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3299"/>
              </a:solidFill>
              <a:latin typeface="Arial"/>
              <a:cs typeface="Arial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A straightforward and very </a:t>
            </a:r>
            <a:r>
              <a:rPr lang="en-US" sz="1600" b="1" dirty="0">
                <a:solidFill>
                  <a:srgbClr val="003299"/>
                </a:solidFill>
                <a:latin typeface="Arial"/>
                <a:cs typeface="Arial"/>
              </a:rPr>
              <a:t>compelling story. </a:t>
            </a:r>
            <a:r>
              <a:rPr lang="en-US" sz="1600" dirty="0">
                <a:latin typeface="Arial"/>
                <a:cs typeface="Arial"/>
              </a:rPr>
              <a:t>Nicely thought and </a:t>
            </a:r>
            <a:r>
              <a:rPr lang="en-US" sz="1600" b="1" dirty="0">
                <a:solidFill>
                  <a:srgbClr val="003299"/>
                </a:solidFill>
                <a:latin typeface="Arial"/>
                <a:cs typeface="Arial"/>
              </a:rPr>
              <a:t>executed.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Arial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6CB7F3A-9986-491C-AA68-FE675B48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411956"/>
            <a:ext cx="8404225" cy="633413"/>
          </a:xfrm>
        </p:spPr>
        <p:txBody>
          <a:bodyPr/>
          <a:lstStyle/>
          <a:p>
            <a:r>
              <a:rPr lang="en-GB" dirty="0"/>
              <a:t>Overall assessment</a:t>
            </a:r>
          </a:p>
        </p:txBody>
      </p:sp>
    </p:spTree>
    <p:extLst>
      <p:ext uri="{BB962C8B-B14F-4D97-AF65-F5344CB8AC3E}">
        <p14:creationId xmlns:p14="http://schemas.microsoft.com/office/powerpoint/2010/main" val="189211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55DA97-E807-44DE-981C-D28726AB97F3}" type="slidenum"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F58193-2F56-F219-7D8D-B08172F6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1" y="411956"/>
            <a:ext cx="8404225" cy="633413"/>
          </a:xfrm>
        </p:spPr>
        <p:txBody>
          <a:bodyPr/>
          <a:lstStyle/>
          <a:p>
            <a:r>
              <a:rPr lang="en-GB" dirty="0"/>
              <a:t>Data and GVC measure (2/2)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54A8C2-DB38-FA26-E1A4-0214CB945D7A}"/>
              </a:ext>
            </a:extLst>
          </p:cNvPr>
          <p:cNvSpPr/>
          <p:nvPr/>
        </p:nvSpPr>
        <p:spPr>
          <a:xfrm>
            <a:off x="468312" y="1257592"/>
            <a:ext cx="8675687" cy="246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Still</a:t>
            </a:r>
            <a:r>
              <a:rPr lang="en-GB" sz="1600" dirty="0">
                <a:latin typeface="Arial"/>
                <a:cs typeface="Arial"/>
              </a:rPr>
              <a:t>, some proportionality assumptions applied, but (very) limited in comparison.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Paper introduces (great!!!) dataset, and authors already provide a range of </a:t>
            </a:r>
            <a:r>
              <a:rPr lang="en-US" sz="1600" b="1" dirty="0">
                <a:solidFill>
                  <a:srgbClr val="003299"/>
                </a:solidFill>
                <a:latin typeface="Arial"/>
                <a:cs typeface="Arial"/>
              </a:rPr>
              <a:t>descriptives</a:t>
            </a:r>
            <a:r>
              <a:rPr lang="en-US" sz="1600" dirty="0">
                <a:latin typeface="Arial"/>
                <a:cs typeface="Arial"/>
              </a:rPr>
              <a:t> of the dataset but would be great to see more.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Perhaps, a </a:t>
            </a:r>
            <a:r>
              <a:rPr lang="en-US" sz="1600" b="1" dirty="0">
                <a:solidFill>
                  <a:srgbClr val="003299"/>
                </a:solidFill>
                <a:latin typeface="Arial"/>
                <a:cs typeface="Arial"/>
              </a:rPr>
              <a:t>heatmap</a:t>
            </a:r>
            <a:r>
              <a:rPr lang="en-US" sz="1600" dirty="0">
                <a:latin typeface="Arial"/>
                <a:cs typeface="Arial"/>
              </a:rPr>
              <a:t> with input cost shares (source country times US sector ~Figure 4) of ‘</a:t>
            </a:r>
            <a:r>
              <a:rPr lang="en-US" sz="1600" b="1" dirty="0">
                <a:solidFill>
                  <a:srgbClr val="003299"/>
                </a:solidFill>
                <a:latin typeface="Arial"/>
                <a:cs typeface="Arial"/>
              </a:rPr>
              <a:t>true’ input shares vs. biased shares </a:t>
            </a:r>
            <a:r>
              <a:rPr lang="en-US" sz="1600" dirty="0">
                <a:latin typeface="Arial"/>
                <a:cs typeface="Arial"/>
              </a:rPr>
              <a:t>from aggregate IOs: first indication where in the data the proportionality assumption is particularly off</a:t>
            </a:r>
          </a:p>
        </p:txBody>
      </p:sp>
    </p:spTree>
    <p:extLst>
      <p:ext uri="{BB962C8B-B14F-4D97-AF65-F5344CB8AC3E}">
        <p14:creationId xmlns:p14="http://schemas.microsoft.com/office/powerpoint/2010/main" val="74246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55DA97-E807-44DE-981C-D28726AB97F3}" type="slidenum"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7983B-17D3-42F2-BF28-F86D7755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1" y="411956"/>
            <a:ext cx="8404225" cy="633413"/>
          </a:xfrm>
        </p:spPr>
        <p:txBody>
          <a:bodyPr/>
          <a:lstStyle/>
          <a:p>
            <a:r>
              <a:rPr lang="en-GB" dirty="0"/>
              <a:t>Gravity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33B55D-9D37-D1C3-841B-5D0E5E2BB7D9}"/>
                  </a:ext>
                </a:extLst>
              </p:cNvPr>
              <p:cNvSpPr txBox="1"/>
              <p:nvPr/>
            </p:nvSpPr>
            <p:spPr>
              <a:xfrm>
                <a:off x="463551" y="1045369"/>
                <a:ext cx="8555804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𝐺𝑉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𝑚𝑛𝑡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𝑅𝑇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𝑈𝑆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33B55D-9D37-D1C3-841B-5D0E5E2BB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51" y="1045369"/>
                <a:ext cx="8555804" cy="289182"/>
              </a:xfrm>
              <a:prstGeom prst="rect">
                <a:avLst/>
              </a:prstGeom>
              <a:blipFill>
                <a:blip r:embed="rId3"/>
                <a:stretch>
                  <a:fillRect l="-712" b="-2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104106C-7DAC-D41A-7766-C32C2439199B}"/>
                  </a:ext>
                </a:extLst>
              </p:cNvPr>
              <p:cNvSpPr/>
              <p:nvPr/>
            </p:nvSpPr>
            <p:spPr>
              <a:xfrm>
                <a:off x="434181" y="1604427"/>
                <a:ext cx="8675687" cy="3141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2000" tIns="72000" rIns="72000" bIns="7200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 eaLnBrk="0" hangingPunct="0">
                  <a:lnSpc>
                    <a:spcPct val="150000"/>
                  </a:lnSpc>
                  <a:spcBef>
                    <a:spcPts val="600"/>
                  </a:spcBef>
                  <a:buClr>
                    <a:srgbClr val="003399"/>
                  </a:buClr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Arial"/>
                    <a:cs typeface="Arial"/>
                  </a:rPr>
                  <a:t>How </a:t>
                </a:r>
                <a:r>
                  <a:rPr lang="en-GB" sz="1600" b="1" dirty="0">
                    <a:solidFill>
                      <a:srgbClr val="003299"/>
                    </a:solidFill>
                    <a:latin typeface="Arial"/>
                    <a:cs typeface="Arial"/>
                  </a:rPr>
                  <a:t>robust</a:t>
                </a:r>
                <a:r>
                  <a:rPr lang="en-GB" sz="1600" dirty="0">
                    <a:latin typeface="Arial"/>
                    <a:cs typeface="Arial"/>
                  </a:rPr>
                  <a:t> are results to </a:t>
                </a:r>
                <a:r>
                  <a:rPr lang="en-GB" sz="1600" b="1" dirty="0">
                    <a:solidFill>
                      <a:srgbClr val="003299"/>
                    </a:solidFill>
                    <a:latin typeface="Arial"/>
                    <a:cs typeface="Arial"/>
                  </a:rPr>
                  <a:t>alternative specifications </a:t>
                </a:r>
                <a:r>
                  <a:rPr lang="en-GB" sz="1600" dirty="0">
                    <a:latin typeface="Arial"/>
                    <a:cs typeface="Arial"/>
                  </a:rPr>
                  <a:t>of the gravity equation?</a:t>
                </a:r>
              </a:p>
              <a:p>
                <a:pPr marL="342900" indent="-342900" eaLnBrk="0" hangingPunct="0">
                  <a:lnSpc>
                    <a:spcPct val="150000"/>
                  </a:lnSpc>
                  <a:spcBef>
                    <a:spcPts val="600"/>
                  </a:spcBef>
                  <a:buClr>
                    <a:srgbClr val="003399"/>
                  </a:buClr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Arial"/>
                    <a:cs typeface="Arial"/>
                  </a:rPr>
                  <a:t>Since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1600" dirty="0">
                    <a:latin typeface="Arial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600" dirty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Arial"/>
                    <a:cs typeface="Arial"/>
                  </a:rPr>
                  <a:t> variables of interest, cannot include country-pair fixed effects… </a:t>
                </a:r>
              </a:p>
              <a:p>
                <a:pPr marL="342900" indent="-342900" eaLnBrk="0" hangingPunct="0">
                  <a:lnSpc>
                    <a:spcPct val="150000"/>
                  </a:lnSpc>
                  <a:spcBef>
                    <a:spcPts val="600"/>
                  </a:spcBef>
                  <a:buClr>
                    <a:srgbClr val="003399"/>
                  </a:buClr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Arial"/>
                    <a:cs typeface="Arial"/>
                  </a:rPr>
                  <a:t>Second best: standard set of </a:t>
                </a:r>
                <a:r>
                  <a:rPr lang="en-GB" sz="1600" b="1" dirty="0">
                    <a:solidFill>
                      <a:srgbClr val="003299"/>
                    </a:solidFill>
                    <a:latin typeface="Arial"/>
                    <a:cs typeface="Arial"/>
                  </a:rPr>
                  <a:t>time-invariant gravity covariates </a:t>
                </a:r>
                <a:r>
                  <a:rPr lang="en-GB" sz="1600" dirty="0">
                    <a:latin typeface="Arial"/>
                    <a:cs typeface="Arial"/>
                  </a:rPr>
                  <a:t>(colonial ties, common language etc.); could correlate with measures of interest (distance and round-trip)</a:t>
                </a:r>
              </a:p>
              <a:p>
                <a:pPr marL="342900" indent="-342900" eaLnBrk="0" hangingPunct="0">
                  <a:lnSpc>
                    <a:spcPct val="150000"/>
                  </a:lnSpc>
                  <a:spcBef>
                    <a:spcPts val="600"/>
                  </a:spcBef>
                  <a:buClr>
                    <a:srgbClr val="003399"/>
                  </a:buClr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Arial"/>
                    <a:cs typeface="Arial"/>
                  </a:rPr>
                  <a:t>Alternative covariates: </a:t>
                </a:r>
                <a:r>
                  <a:rPr lang="en-GB" sz="1600" b="1" dirty="0">
                    <a:solidFill>
                      <a:srgbClr val="003299"/>
                    </a:solidFill>
                    <a:latin typeface="Arial"/>
                    <a:cs typeface="Arial"/>
                  </a:rPr>
                  <a:t>geopolitical distance </a:t>
                </a:r>
                <a:r>
                  <a:rPr lang="en-GB" sz="1600" dirty="0">
                    <a:latin typeface="Arial"/>
                    <a:cs typeface="Arial"/>
                  </a:rPr>
                  <a:t>(see </a:t>
                </a:r>
                <a:r>
                  <a:rPr lang="en-GB" sz="1600" dirty="0" err="1">
                    <a:latin typeface="Arial"/>
                    <a:cs typeface="Arial"/>
                  </a:rPr>
                  <a:t>Bosone</a:t>
                </a:r>
                <a:r>
                  <a:rPr lang="en-GB" sz="1600" dirty="0">
                    <a:latin typeface="Arial"/>
                    <a:cs typeface="Arial"/>
                  </a:rPr>
                  <a:t> et al. 2024, Aiyar et al., 2024)</a:t>
                </a:r>
              </a:p>
              <a:p>
                <a:pPr marL="342900" indent="-342900" eaLnBrk="0" hangingPunct="0">
                  <a:lnSpc>
                    <a:spcPct val="150000"/>
                  </a:lnSpc>
                  <a:spcBef>
                    <a:spcPts val="600"/>
                  </a:spcBef>
                  <a:buClr>
                    <a:srgbClr val="003399"/>
                  </a:buClr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Arial"/>
                    <a:cs typeface="Arial"/>
                  </a:rPr>
                  <a:t>Role of other </a:t>
                </a:r>
                <a:r>
                  <a:rPr lang="en-GB" sz="1600" b="1" dirty="0">
                    <a:solidFill>
                      <a:srgbClr val="003299"/>
                    </a:solidFill>
                    <a:latin typeface="Arial"/>
                    <a:cs typeface="Arial"/>
                  </a:rPr>
                  <a:t>trade policies/industrial policies, i.e. tariffs</a:t>
                </a:r>
              </a:p>
              <a:p>
                <a:pPr marL="342900" indent="-342900" eaLnBrk="0" hangingPunct="0">
                  <a:lnSpc>
                    <a:spcPct val="150000"/>
                  </a:lnSpc>
                  <a:spcBef>
                    <a:spcPts val="600"/>
                  </a:spcBef>
                  <a:buClr>
                    <a:srgbClr val="003399"/>
                  </a:buClr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Arial"/>
                    <a:cs typeface="Arial"/>
                  </a:rPr>
                  <a:t>Estimation: How do you treat 0s 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𝐺𝑉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𝑚𝑛𝑡</m:t>
                        </m:r>
                      </m:sub>
                    </m:sSub>
                  </m:oMath>
                </a14:m>
                <a:r>
                  <a:rPr lang="en-GB" sz="1600" dirty="0">
                    <a:latin typeface="Arial"/>
                    <a:cs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latin typeface="Arial"/>
                    <a:cs typeface="Arial"/>
                  </a:rPr>
                  <a:t>? (see Correia et al. 2020)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104106C-7DAC-D41A-7766-C32C24391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81" y="1604427"/>
                <a:ext cx="8675687" cy="3141291"/>
              </a:xfrm>
              <a:prstGeom prst="rect">
                <a:avLst/>
              </a:prstGeom>
              <a:blipFill>
                <a:blip r:embed="rId4"/>
                <a:stretch>
                  <a:fillRect l="-4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CFA387F-D9A6-5204-0C01-2CD0329092AC}"/>
              </a:ext>
            </a:extLst>
          </p:cNvPr>
          <p:cNvSpPr/>
          <p:nvPr/>
        </p:nvSpPr>
        <p:spPr bwMode="auto">
          <a:xfrm>
            <a:off x="2431640" y="965200"/>
            <a:ext cx="1123950" cy="51435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F3662C-D070-CCB2-F0FA-F6F5DE6DE31B}"/>
              </a:ext>
            </a:extLst>
          </p:cNvPr>
          <p:cNvSpPr/>
          <p:nvPr/>
        </p:nvSpPr>
        <p:spPr bwMode="auto">
          <a:xfrm>
            <a:off x="3727039" y="952232"/>
            <a:ext cx="1796639" cy="514350"/>
          </a:xfrm>
          <a:prstGeom prst="ellipse">
            <a:avLst/>
          </a:prstGeom>
          <a:noFill/>
          <a:ln w="9525" cap="flat" cmpd="sng" algn="ctr">
            <a:solidFill>
              <a:srgbClr val="FFB4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A9DC78-711D-B646-B8B7-C3E6000FD869}"/>
              </a:ext>
            </a:extLst>
          </p:cNvPr>
          <p:cNvSpPr/>
          <p:nvPr/>
        </p:nvSpPr>
        <p:spPr bwMode="auto">
          <a:xfrm>
            <a:off x="5619339" y="938867"/>
            <a:ext cx="1199739" cy="514350"/>
          </a:xfrm>
          <a:prstGeom prst="ellipse">
            <a:avLst/>
          </a:prstGeom>
          <a:noFill/>
          <a:ln w="9525" cap="flat" cmpd="sng" algn="ctr">
            <a:solidFill>
              <a:srgbClr val="00329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F0EF4D-14CD-48C7-2228-24392391CE8E}"/>
              </a:ext>
            </a:extLst>
          </p:cNvPr>
          <p:cNvSpPr/>
          <p:nvPr/>
        </p:nvSpPr>
        <p:spPr bwMode="auto">
          <a:xfrm>
            <a:off x="6997289" y="965200"/>
            <a:ext cx="1199739" cy="514350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ACFEC9-B327-02F1-A4D2-8300860FCD48}"/>
              </a:ext>
            </a:extLst>
          </p:cNvPr>
          <p:cNvSpPr txBox="1"/>
          <p:nvPr/>
        </p:nvSpPr>
        <p:spPr>
          <a:xfrm>
            <a:off x="1034640" y="748873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Bradley Hand ITC" panose="03070402050302030203" pitchFamily="66" charset="0"/>
              </a:rPr>
              <a:t>Importer &amp;  Exporter FE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7FB78-084A-7499-BEFB-59B839EDF442}"/>
              </a:ext>
            </a:extLst>
          </p:cNvPr>
          <p:cNvSpPr txBox="1"/>
          <p:nvPr/>
        </p:nvSpPr>
        <p:spPr>
          <a:xfrm>
            <a:off x="3303737" y="1466582"/>
            <a:ext cx="2219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C000"/>
                </a:solidFill>
                <a:latin typeface="Bradley Hand ITC" panose="03070402050302030203" pitchFamily="66" charset="0"/>
              </a:rPr>
              <a:t>Distance (cum. and direct)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F63730-8A6E-2BAA-3D04-3C3F751E5BE2}"/>
              </a:ext>
            </a:extLst>
          </p:cNvPr>
          <p:cNvSpPr txBox="1"/>
          <p:nvPr/>
        </p:nvSpPr>
        <p:spPr>
          <a:xfrm>
            <a:off x="5247247" y="638529"/>
            <a:ext cx="2219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3299"/>
                </a:solidFill>
                <a:latin typeface="Bradley Hand ITC" panose="03070402050302030203" pitchFamily="66" charset="0"/>
              </a:rPr>
              <a:t>Round trip trade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7AA26-7B2E-1968-99EA-B570878340EC}"/>
              </a:ext>
            </a:extLst>
          </p:cNvPr>
          <p:cNvSpPr txBox="1"/>
          <p:nvPr/>
        </p:nvSpPr>
        <p:spPr>
          <a:xfrm>
            <a:off x="7265268" y="668669"/>
            <a:ext cx="2219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  <a:latin typeface="Bradley Hand ITC" panose="03070402050302030203" pitchFamily="66" charset="0"/>
              </a:rPr>
              <a:t>Regional trade </a:t>
            </a:r>
            <a:r>
              <a:rPr lang="en-GB" sz="1400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agreem</a:t>
            </a:r>
            <a:r>
              <a:rPr lang="en-GB" sz="1400" dirty="0">
                <a:solidFill>
                  <a:srgbClr val="00B050"/>
                </a:solidFill>
                <a:latin typeface="Bradley Hand ITC" panose="03070402050302030203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613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of graphs and numbers&#10;&#10;Description automatically generated with medium confidence">
            <a:extLst>
              <a:ext uri="{FF2B5EF4-FFF2-40B4-BE49-F238E27FC236}">
                <a16:creationId xmlns:a16="http://schemas.microsoft.com/office/drawing/2014/main" id="{0F2AE617-D4AA-DA59-72FA-AA244C5E0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49" y="1922263"/>
            <a:ext cx="4989619" cy="280928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A4825DC-BE6D-3641-F021-48C59CE9257F}"/>
              </a:ext>
            </a:extLst>
          </p:cNvPr>
          <p:cNvSpPr/>
          <p:nvPr/>
        </p:nvSpPr>
        <p:spPr bwMode="auto">
          <a:xfrm flipH="1">
            <a:off x="483957" y="1166108"/>
            <a:ext cx="2724756" cy="288000"/>
          </a:xfrm>
          <a:prstGeom prst="rect">
            <a:avLst/>
          </a:prstGeom>
          <a:noFill/>
          <a:ln w="28575" cap="flat" cmpd="sng" algn="ctr">
            <a:solidFill>
              <a:srgbClr val="FF4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55DA97-E807-44DE-981C-D28726AB97F3}" type="slidenum"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7983B-17D3-42F2-BF28-F86D7755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1" y="411956"/>
            <a:ext cx="8404225" cy="633413"/>
          </a:xfrm>
        </p:spPr>
        <p:txBody>
          <a:bodyPr/>
          <a:lstStyle/>
          <a:p>
            <a:r>
              <a:rPr lang="en-GB" dirty="0"/>
              <a:t>Source of bias when using global IO tables (1/2)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35039F24-9CCE-BE64-5657-3B8AE3327BF4}"/>
              </a:ext>
            </a:extLst>
          </p:cNvPr>
          <p:cNvSpPr/>
          <p:nvPr/>
        </p:nvSpPr>
        <p:spPr>
          <a:xfrm>
            <a:off x="463550" y="864761"/>
            <a:ext cx="8212138" cy="288000"/>
          </a:xfrm>
          <a:prstGeom prst="roundRect">
            <a:avLst>
              <a:gd name="adj" fmla="val 0"/>
            </a:avLst>
          </a:prstGeom>
          <a:solidFill>
            <a:srgbClr val="003299"/>
          </a:solidFill>
          <a:ln w="9525" cap="flat" cmpd="sng" algn="ctr">
            <a:solidFill>
              <a:srgbClr val="00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0" hangingPunct="0">
              <a:spcBef>
                <a:spcPts val="0"/>
              </a:spcBef>
              <a:defRPr/>
            </a:pPr>
            <a:r>
              <a:rPr lang="en-US" sz="1200" i="1" dirty="0">
                <a:solidFill>
                  <a:schemeClr val="bg1"/>
                </a:solidFill>
                <a:latin typeface="Arial" charset="0"/>
                <a:ea typeface="ヒラギノ角ゴ Pro W3" pitchFamily="-64" charset="-128"/>
              </a:rPr>
              <a:t>3 potential sources of bias, i.e. in determinants of GVS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94C304-639D-58CF-C94B-1DC84C324D37}"/>
              </a:ext>
            </a:extLst>
          </p:cNvPr>
          <p:cNvSpPr/>
          <p:nvPr/>
        </p:nvSpPr>
        <p:spPr bwMode="auto">
          <a:xfrm>
            <a:off x="3084022" y="2493817"/>
            <a:ext cx="507076" cy="1862051"/>
          </a:xfrm>
          <a:prstGeom prst="rect">
            <a:avLst/>
          </a:prstGeom>
          <a:noFill/>
          <a:ln w="28575" cap="flat" cmpd="sng" algn="ctr">
            <a:solidFill>
              <a:srgbClr val="FF4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2DD9A85A-1CCA-5422-392F-FFB2DB882490}"/>
              </a:ext>
            </a:extLst>
          </p:cNvPr>
          <p:cNvSpPr/>
          <p:nvPr/>
        </p:nvSpPr>
        <p:spPr bwMode="auto">
          <a:xfrm>
            <a:off x="3337560" y="4479724"/>
            <a:ext cx="615142" cy="209420"/>
          </a:xfrm>
          <a:prstGeom prst="curvedUpArrow">
            <a:avLst/>
          </a:prstGeom>
          <a:solidFill>
            <a:srgbClr val="FF4B00"/>
          </a:solidFill>
          <a:ln w="9525" cap="flat" cmpd="sng" algn="ctr">
            <a:solidFill>
              <a:srgbClr val="FF4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C9D6A0-575D-A0E0-7E1C-83D1E3A0DFA9}"/>
              </a:ext>
            </a:extLst>
          </p:cNvPr>
          <p:cNvSpPr/>
          <p:nvPr/>
        </p:nvSpPr>
        <p:spPr bwMode="auto">
          <a:xfrm>
            <a:off x="3663568" y="2496934"/>
            <a:ext cx="507076" cy="1862051"/>
          </a:xfrm>
          <a:prstGeom prst="rect">
            <a:avLst/>
          </a:prstGeom>
          <a:noFill/>
          <a:ln w="28575" cap="flat" cmpd="sng" algn="ctr">
            <a:solidFill>
              <a:srgbClr val="FF4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702782B-2805-5C35-90FC-49E66C573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49" y="864761"/>
            <a:ext cx="8212137" cy="1064665"/>
          </a:xfrm>
          <a:prstGeom prst="rect">
            <a:avLst/>
          </a:prstGeom>
          <a:noFill/>
          <a:ln w="9525">
            <a:solidFill>
              <a:srgbClr val="0032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72000" tIns="360000" rIns="72000" bIns="3600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45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596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219200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52000" indent="-252000">
              <a:buFont typeface="+mj-lt"/>
              <a:buAutoNum type="arabicPeriod"/>
            </a:pPr>
            <a:r>
              <a:rPr lang="en-GB" altLang="en-US" sz="1200" b="1" kern="0" dirty="0">
                <a:solidFill>
                  <a:srgbClr val="003299"/>
                </a:solidFill>
              </a:rPr>
              <a:t>Country coverage</a:t>
            </a:r>
            <a:endParaRPr lang="en-GB" altLang="en-US" sz="1200" kern="0" dirty="0"/>
          </a:p>
          <a:p>
            <a:pPr marL="252000" indent="-252000">
              <a:buFont typeface="+mj-lt"/>
              <a:buAutoNum type="arabicPeriod"/>
            </a:pPr>
            <a:r>
              <a:rPr lang="en-GB" altLang="en-US" sz="1200" b="1" kern="0" dirty="0">
                <a:solidFill>
                  <a:srgbClr val="003299"/>
                </a:solidFill>
              </a:rPr>
              <a:t>Aggregation bias</a:t>
            </a:r>
          </a:p>
          <a:p>
            <a:pPr marL="252000" indent="-252000">
              <a:buFont typeface="+mj-lt"/>
              <a:buAutoNum type="arabicPeriod"/>
            </a:pPr>
            <a:r>
              <a:rPr lang="en-GB" altLang="en-US" sz="1200" b="1" kern="0" dirty="0">
                <a:solidFill>
                  <a:srgbClr val="003299"/>
                </a:solidFill>
              </a:rPr>
              <a:t>Proportionality assumption</a:t>
            </a:r>
          </a:p>
        </p:txBody>
      </p:sp>
    </p:spTree>
    <p:extLst>
      <p:ext uri="{BB962C8B-B14F-4D97-AF65-F5344CB8AC3E}">
        <p14:creationId xmlns:p14="http://schemas.microsoft.com/office/powerpoint/2010/main" val="319559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of graphs and numbers&#10;&#10;Description automatically generated with medium confidence">
            <a:extLst>
              <a:ext uri="{FF2B5EF4-FFF2-40B4-BE49-F238E27FC236}">
                <a16:creationId xmlns:a16="http://schemas.microsoft.com/office/drawing/2014/main" id="{0F2AE617-D4AA-DA59-72FA-AA244C5E0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49" y="1922263"/>
            <a:ext cx="4989619" cy="2809281"/>
          </a:xfrm>
          <a:prstGeom prst="rect">
            <a:avLst/>
          </a:prstGeom>
        </p:spPr>
      </p:pic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55DA97-E807-44DE-981C-D28726AB97F3}" type="slidenum"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7983B-17D3-42F2-BF28-F86D7755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1" y="411956"/>
            <a:ext cx="8404225" cy="633413"/>
          </a:xfrm>
        </p:spPr>
        <p:txBody>
          <a:bodyPr/>
          <a:lstStyle/>
          <a:p>
            <a:r>
              <a:rPr lang="en-GB" dirty="0"/>
              <a:t>Source of bias when using global IO tables (1/2)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702782B-2805-5C35-90FC-49E66C573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49" y="864761"/>
            <a:ext cx="8212137" cy="1064665"/>
          </a:xfrm>
          <a:prstGeom prst="rect">
            <a:avLst/>
          </a:prstGeom>
          <a:noFill/>
          <a:ln w="9525">
            <a:solidFill>
              <a:srgbClr val="0032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72000" tIns="360000" rIns="72000" bIns="3600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45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596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219200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52000" indent="-252000">
              <a:buFont typeface="+mj-lt"/>
              <a:buAutoNum type="arabicPeriod"/>
            </a:pPr>
            <a:r>
              <a:rPr lang="en-GB" altLang="en-US" sz="1200" b="1" kern="0" dirty="0">
                <a:solidFill>
                  <a:srgbClr val="003299"/>
                </a:solidFill>
              </a:rPr>
              <a:t>Country coverage</a:t>
            </a:r>
            <a:endParaRPr lang="en-GB" altLang="en-US" sz="1200" kern="0" dirty="0"/>
          </a:p>
          <a:p>
            <a:pPr marL="252000" indent="-252000">
              <a:buFont typeface="+mj-lt"/>
              <a:buAutoNum type="arabicPeriod"/>
            </a:pPr>
            <a:r>
              <a:rPr lang="en-GB" altLang="en-US" sz="1200" b="1" kern="0" dirty="0">
                <a:solidFill>
                  <a:srgbClr val="003299"/>
                </a:solidFill>
              </a:rPr>
              <a:t>Aggregation bias</a:t>
            </a:r>
          </a:p>
          <a:p>
            <a:pPr marL="252000" indent="-252000">
              <a:buFont typeface="+mj-lt"/>
              <a:buAutoNum type="arabicPeriod"/>
            </a:pPr>
            <a:r>
              <a:rPr lang="en-GB" altLang="en-US" sz="1200" b="1" kern="0" dirty="0">
                <a:solidFill>
                  <a:srgbClr val="003299"/>
                </a:solidFill>
              </a:rPr>
              <a:t>Proportionality assumption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35039F24-9CCE-BE64-5657-3B8AE3327BF4}"/>
              </a:ext>
            </a:extLst>
          </p:cNvPr>
          <p:cNvSpPr/>
          <p:nvPr/>
        </p:nvSpPr>
        <p:spPr>
          <a:xfrm>
            <a:off x="463550" y="864761"/>
            <a:ext cx="8212138" cy="288000"/>
          </a:xfrm>
          <a:prstGeom prst="roundRect">
            <a:avLst>
              <a:gd name="adj" fmla="val 0"/>
            </a:avLst>
          </a:prstGeom>
          <a:solidFill>
            <a:srgbClr val="003299"/>
          </a:solidFill>
          <a:ln w="9525" cap="flat" cmpd="sng" algn="ctr">
            <a:solidFill>
              <a:srgbClr val="00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0" hangingPunct="0">
              <a:spcBef>
                <a:spcPts val="0"/>
              </a:spcBef>
              <a:defRPr/>
            </a:pPr>
            <a:r>
              <a:rPr lang="en-US" sz="1200" i="1" dirty="0">
                <a:solidFill>
                  <a:schemeClr val="bg1"/>
                </a:solidFill>
                <a:latin typeface="Arial" charset="0"/>
                <a:ea typeface="ヒラギノ角ゴ Pro W3" pitchFamily="-64" charset="-128"/>
              </a:rPr>
              <a:t>3 potential sources of bias, i.e. in determinants of GVS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94C304-639D-58CF-C94B-1DC84C324D37}"/>
              </a:ext>
            </a:extLst>
          </p:cNvPr>
          <p:cNvSpPr/>
          <p:nvPr/>
        </p:nvSpPr>
        <p:spPr bwMode="auto">
          <a:xfrm>
            <a:off x="3059084" y="2493817"/>
            <a:ext cx="507076" cy="1862051"/>
          </a:xfrm>
          <a:prstGeom prst="rect">
            <a:avLst/>
          </a:prstGeom>
          <a:noFill/>
          <a:ln w="28575" cap="flat" cmpd="sng" algn="ctr">
            <a:solidFill>
              <a:srgbClr val="FF4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4825DC-BE6D-3641-F021-48C59CE9257F}"/>
              </a:ext>
            </a:extLst>
          </p:cNvPr>
          <p:cNvSpPr/>
          <p:nvPr/>
        </p:nvSpPr>
        <p:spPr bwMode="auto">
          <a:xfrm>
            <a:off x="4772025" y="2493817"/>
            <a:ext cx="507076" cy="1862051"/>
          </a:xfrm>
          <a:prstGeom prst="rect">
            <a:avLst/>
          </a:prstGeom>
          <a:noFill/>
          <a:ln w="28575" cap="flat" cmpd="sng" algn="ctr">
            <a:solidFill>
              <a:srgbClr val="FF4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2DD9A85A-1CCA-5422-392F-FFB2DB882490}"/>
              </a:ext>
            </a:extLst>
          </p:cNvPr>
          <p:cNvSpPr/>
          <p:nvPr/>
        </p:nvSpPr>
        <p:spPr bwMode="auto">
          <a:xfrm>
            <a:off x="3386116" y="4406923"/>
            <a:ext cx="1554184" cy="257954"/>
          </a:xfrm>
          <a:prstGeom prst="curvedUpArrow">
            <a:avLst/>
          </a:prstGeom>
          <a:solidFill>
            <a:srgbClr val="FF4B00"/>
          </a:solidFill>
          <a:ln w="9525" cap="flat" cmpd="sng" algn="ctr">
            <a:solidFill>
              <a:srgbClr val="FF4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0CC805-E908-E0B7-23ED-366A4C07E7A5}"/>
              </a:ext>
            </a:extLst>
          </p:cNvPr>
          <p:cNvSpPr/>
          <p:nvPr/>
        </p:nvSpPr>
        <p:spPr bwMode="auto">
          <a:xfrm flipH="1">
            <a:off x="463547" y="1402587"/>
            <a:ext cx="2724756" cy="288000"/>
          </a:xfrm>
          <a:prstGeom prst="rect">
            <a:avLst/>
          </a:prstGeom>
          <a:noFill/>
          <a:ln w="28575" cap="flat" cmpd="sng" algn="ctr">
            <a:solidFill>
              <a:srgbClr val="FF4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221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55DA97-E807-44DE-981C-D28726AB97F3}" type="slidenum"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7983B-17D3-42F2-BF28-F86D7755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1" y="411956"/>
            <a:ext cx="8404225" cy="633413"/>
          </a:xfrm>
        </p:spPr>
        <p:txBody>
          <a:bodyPr/>
          <a:lstStyle/>
          <a:p>
            <a:r>
              <a:rPr lang="en-GB" dirty="0"/>
              <a:t>Source of bias when using global IO tables (1/2)</a:t>
            </a:r>
          </a:p>
        </p:txBody>
      </p:sp>
      <p:pic>
        <p:nvPicPr>
          <p:cNvPr id="6" name="Picture 5" descr="A table of graphs and numbers&#10;&#10;Description automatically generated with medium confidence">
            <a:extLst>
              <a:ext uri="{FF2B5EF4-FFF2-40B4-BE49-F238E27FC236}">
                <a16:creationId xmlns:a16="http://schemas.microsoft.com/office/drawing/2014/main" id="{0F2AE617-D4AA-DA59-72FA-AA244C5E0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49" y="1922263"/>
            <a:ext cx="4989619" cy="2809281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A702782B-2805-5C35-90FC-49E66C573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49" y="864761"/>
            <a:ext cx="8212137" cy="1064665"/>
          </a:xfrm>
          <a:prstGeom prst="rect">
            <a:avLst/>
          </a:prstGeom>
          <a:noFill/>
          <a:ln w="9525">
            <a:solidFill>
              <a:srgbClr val="0032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72000" tIns="360000" rIns="72000" bIns="3600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45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596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219200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52000" indent="-252000">
              <a:buFont typeface="+mj-lt"/>
              <a:buAutoNum type="arabicPeriod"/>
            </a:pPr>
            <a:r>
              <a:rPr lang="en-GB" altLang="en-US" sz="1200" b="1" kern="0" dirty="0">
                <a:solidFill>
                  <a:srgbClr val="003299"/>
                </a:solidFill>
              </a:rPr>
              <a:t>Country coverage</a:t>
            </a:r>
            <a:endParaRPr lang="en-GB" altLang="en-US" sz="1200" kern="0" dirty="0"/>
          </a:p>
          <a:p>
            <a:pPr marL="252000" indent="-252000">
              <a:buFont typeface="+mj-lt"/>
              <a:buAutoNum type="arabicPeriod"/>
            </a:pPr>
            <a:r>
              <a:rPr lang="en-GB" altLang="en-US" sz="1200" b="1" kern="0" dirty="0">
                <a:solidFill>
                  <a:srgbClr val="003299"/>
                </a:solidFill>
              </a:rPr>
              <a:t>Aggregation bias</a:t>
            </a:r>
          </a:p>
          <a:p>
            <a:pPr marL="252000" indent="-252000">
              <a:buFont typeface="+mj-lt"/>
              <a:buAutoNum type="arabicPeriod"/>
            </a:pPr>
            <a:r>
              <a:rPr lang="en-GB" altLang="en-US" sz="1200" b="1" kern="0" dirty="0">
                <a:solidFill>
                  <a:srgbClr val="003299"/>
                </a:solidFill>
              </a:rPr>
              <a:t>Proportionality assumption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35039F24-9CCE-BE64-5657-3B8AE3327BF4}"/>
              </a:ext>
            </a:extLst>
          </p:cNvPr>
          <p:cNvSpPr/>
          <p:nvPr/>
        </p:nvSpPr>
        <p:spPr>
          <a:xfrm>
            <a:off x="463550" y="864761"/>
            <a:ext cx="8212138" cy="288000"/>
          </a:xfrm>
          <a:prstGeom prst="roundRect">
            <a:avLst>
              <a:gd name="adj" fmla="val 0"/>
            </a:avLst>
          </a:prstGeom>
          <a:solidFill>
            <a:srgbClr val="003299"/>
          </a:solidFill>
          <a:ln w="9525" cap="flat" cmpd="sng" algn="ctr">
            <a:solidFill>
              <a:srgbClr val="0032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0" hangingPunct="0">
              <a:spcBef>
                <a:spcPts val="0"/>
              </a:spcBef>
              <a:defRPr/>
            </a:pPr>
            <a:r>
              <a:rPr lang="en-US" sz="1200" i="1" dirty="0">
                <a:solidFill>
                  <a:schemeClr val="bg1"/>
                </a:solidFill>
                <a:latin typeface="Arial" charset="0"/>
                <a:ea typeface="ヒラギノ角ゴ Pro W3" pitchFamily="-64" charset="-128"/>
              </a:rPr>
              <a:t>3 potential sources of bias, i.e. in determinants of GVS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94C304-639D-58CF-C94B-1DC84C324D37}"/>
              </a:ext>
            </a:extLst>
          </p:cNvPr>
          <p:cNvSpPr/>
          <p:nvPr/>
        </p:nvSpPr>
        <p:spPr bwMode="auto">
          <a:xfrm>
            <a:off x="5903825" y="2493816"/>
            <a:ext cx="507076" cy="1862051"/>
          </a:xfrm>
          <a:prstGeom prst="rect">
            <a:avLst/>
          </a:prstGeom>
          <a:noFill/>
          <a:ln w="28575" cap="flat" cmpd="sng" algn="ctr">
            <a:solidFill>
              <a:srgbClr val="FF4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4825DC-BE6D-3641-F021-48C59CE9257F}"/>
              </a:ext>
            </a:extLst>
          </p:cNvPr>
          <p:cNvSpPr/>
          <p:nvPr/>
        </p:nvSpPr>
        <p:spPr bwMode="auto">
          <a:xfrm>
            <a:off x="5333134" y="2493816"/>
            <a:ext cx="507076" cy="1862051"/>
          </a:xfrm>
          <a:prstGeom prst="rect">
            <a:avLst/>
          </a:prstGeom>
          <a:noFill/>
          <a:ln w="28575" cap="flat" cmpd="sng" algn="ctr">
            <a:solidFill>
              <a:srgbClr val="FF4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2DD9A85A-1CCA-5422-392F-FFB2DB882490}"/>
              </a:ext>
            </a:extLst>
          </p:cNvPr>
          <p:cNvSpPr/>
          <p:nvPr/>
        </p:nvSpPr>
        <p:spPr bwMode="auto">
          <a:xfrm>
            <a:off x="5532639" y="4438995"/>
            <a:ext cx="615142" cy="209420"/>
          </a:xfrm>
          <a:prstGeom prst="curvedUpArrow">
            <a:avLst/>
          </a:prstGeom>
          <a:solidFill>
            <a:srgbClr val="FF4B00"/>
          </a:solidFill>
          <a:ln w="9525" cap="flat" cmpd="sng" algn="ctr">
            <a:solidFill>
              <a:srgbClr val="FF4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0CC805-E908-E0B7-23ED-366A4C07E7A5}"/>
              </a:ext>
            </a:extLst>
          </p:cNvPr>
          <p:cNvSpPr/>
          <p:nvPr/>
        </p:nvSpPr>
        <p:spPr bwMode="auto">
          <a:xfrm flipH="1">
            <a:off x="463547" y="1653644"/>
            <a:ext cx="2724756" cy="288000"/>
          </a:xfrm>
          <a:prstGeom prst="rect">
            <a:avLst/>
          </a:prstGeom>
          <a:noFill/>
          <a:ln w="28575" cap="flat" cmpd="sng" algn="ctr">
            <a:solidFill>
              <a:srgbClr val="FF4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864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55DA97-E807-44DE-981C-D28726AB97F3}" type="slidenum"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F58193-2F56-F219-7D8D-B08172F6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1" y="411956"/>
            <a:ext cx="8404225" cy="633413"/>
          </a:xfrm>
        </p:spPr>
        <p:txBody>
          <a:bodyPr/>
          <a:lstStyle/>
          <a:p>
            <a:r>
              <a:rPr lang="en-GB" dirty="0"/>
              <a:t>Source of bias when using global IO tables (2/2)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54A8C2-DB38-FA26-E1A4-0214CB945D7A}"/>
              </a:ext>
            </a:extLst>
          </p:cNvPr>
          <p:cNvSpPr/>
          <p:nvPr/>
        </p:nvSpPr>
        <p:spPr>
          <a:xfrm>
            <a:off x="468312" y="770490"/>
            <a:ext cx="8580437" cy="396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Informative exercise!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Is </a:t>
            </a:r>
            <a:r>
              <a:rPr lang="en-US" sz="1600" b="1" dirty="0">
                <a:solidFill>
                  <a:srgbClr val="003299"/>
                </a:solidFill>
                <a:latin typeface="Arial"/>
                <a:cs typeface="Arial"/>
              </a:rPr>
              <a:t>WIOD a good benchmark </a:t>
            </a:r>
            <a:r>
              <a:rPr lang="en-US" sz="1600" dirty="0">
                <a:latin typeface="Arial"/>
                <a:cs typeface="Arial"/>
              </a:rPr>
              <a:t>global IO table to be compared against? 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3299"/>
                </a:solidFill>
                <a:latin typeface="Arial"/>
                <a:cs typeface="Arial"/>
              </a:rPr>
              <a:t>Standard IO </a:t>
            </a:r>
            <a:r>
              <a:rPr lang="en-US" sz="1600" dirty="0">
                <a:latin typeface="Arial"/>
                <a:cs typeface="Arial"/>
              </a:rPr>
              <a:t>table in literature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Main interest: check effect of aggregation bias and proportionality assumptions. </a:t>
            </a:r>
          </a:p>
          <a:p>
            <a:pPr marL="1257300" lvl="2" indent="-342900" eaLnBrk="0" hangingPunct="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But small country coverage of WIOD drives alternative gravity results also due to </a:t>
            </a:r>
            <a:r>
              <a:rPr lang="en-US" sz="1600" b="1" dirty="0">
                <a:solidFill>
                  <a:srgbClr val="003299"/>
                </a:solidFill>
                <a:latin typeface="Arial"/>
                <a:cs typeface="Arial"/>
              </a:rPr>
              <a:t>disproportionate representation of EU </a:t>
            </a:r>
            <a:r>
              <a:rPr lang="en-US" sz="1600" dirty="0">
                <a:latin typeface="Arial"/>
                <a:cs typeface="Arial"/>
              </a:rPr>
              <a:t>countries</a:t>
            </a:r>
          </a:p>
          <a:p>
            <a:pPr marL="1257300" lvl="2" indent="-342900" eaLnBrk="0" hangingPunct="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Somewhat limits the takeaways from assessment of proportionality assumption.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WIOD has </a:t>
            </a:r>
            <a:r>
              <a:rPr lang="en-US" sz="1600" b="1" dirty="0">
                <a:solidFill>
                  <a:srgbClr val="003299"/>
                </a:solidFill>
                <a:latin typeface="Arial"/>
                <a:cs typeface="Arial"/>
              </a:rPr>
              <a:t>large </a:t>
            </a:r>
            <a:r>
              <a:rPr lang="en-US" sz="1600" b="1" dirty="0" err="1">
                <a:solidFill>
                  <a:srgbClr val="003299"/>
                </a:solidFill>
                <a:latin typeface="Arial"/>
                <a:cs typeface="Arial"/>
              </a:rPr>
              <a:t>RoW</a:t>
            </a:r>
            <a:r>
              <a:rPr lang="en-US" sz="1600" b="1" dirty="0">
                <a:solidFill>
                  <a:srgbClr val="003299"/>
                </a:solidFill>
                <a:latin typeface="Arial"/>
                <a:cs typeface="Arial"/>
              </a:rPr>
              <a:t> bloc </a:t>
            </a:r>
            <a:r>
              <a:rPr lang="en-US" sz="1600" dirty="0">
                <a:latin typeface="Arial"/>
                <a:cs typeface="Arial"/>
              </a:rPr>
              <a:t>with many small countries – aggregating micro data masks many 0 entries in the bilateral GVC indicators</a:t>
            </a:r>
          </a:p>
          <a:p>
            <a:pPr marL="1257300" lvl="2" indent="-342900" eaLnBrk="0" hangingPunct="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Could lower the estimated effect of proportionality assumption, as we ignore these extreme cases of 0 bilateral linkages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Global IO table with </a:t>
            </a:r>
            <a:r>
              <a:rPr lang="en-US" sz="1600" b="1" dirty="0">
                <a:solidFill>
                  <a:srgbClr val="003299"/>
                </a:solidFill>
                <a:latin typeface="Arial"/>
                <a:cs typeface="Arial"/>
              </a:rPr>
              <a:t>more small economies</a:t>
            </a:r>
            <a:r>
              <a:rPr lang="en-US" sz="1600" dirty="0">
                <a:latin typeface="Arial"/>
                <a:cs typeface="Arial"/>
              </a:rPr>
              <a:t>, i.e. OECD ICIO or ADB MRIO</a:t>
            </a:r>
          </a:p>
        </p:txBody>
      </p:sp>
    </p:spTree>
    <p:extLst>
      <p:ext uri="{BB962C8B-B14F-4D97-AF65-F5344CB8AC3E}">
        <p14:creationId xmlns:p14="http://schemas.microsoft.com/office/powerpoint/2010/main" val="34142379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_ASSOC" val="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_ASSOC" val="-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_ASSOC" val="-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_ASSOC" val="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heme/theme1.xml><?xml version="1.0" encoding="utf-8"?>
<a:theme xmlns:a="http://schemas.openxmlformats.org/drawingml/2006/main" name="PPT_Template_16x9_ECB">
  <a:themeElements>
    <a:clrScheme name="___FINAL___ECB___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AF7598"/>
      </a:accent3>
      <a:accent4>
        <a:srgbClr val="682E32"/>
      </a:accent4>
      <a:accent5>
        <a:srgbClr val="EAC568"/>
      </a:accent5>
      <a:accent6>
        <a:srgbClr val="77B37F"/>
      </a:accent6>
      <a:hlink>
        <a:srgbClr val="5FA3DB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B Default 16x9">
  <a:themeElements>
    <a:clrScheme name="___FINAL___ECB___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AF7598"/>
      </a:accent3>
      <a:accent4>
        <a:srgbClr val="682E32"/>
      </a:accent4>
      <a:accent5>
        <a:srgbClr val="EAC568"/>
      </a:accent5>
      <a:accent6>
        <a:srgbClr val="77B37F"/>
      </a:accent6>
      <a:hlink>
        <a:srgbClr val="5FA3DB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45192</TotalTime>
  <Words>909</Words>
  <Application>Microsoft Office PowerPoint</Application>
  <PresentationFormat>On-screen Show (16:9)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Bradley Hand ITC</vt:lpstr>
      <vt:lpstr>Calibri</vt:lpstr>
      <vt:lpstr>Cambria Math</vt:lpstr>
      <vt:lpstr>Symbol</vt:lpstr>
      <vt:lpstr>Times</vt:lpstr>
      <vt:lpstr>PPT_Template_16x9_ECB</vt:lpstr>
      <vt:lpstr>ECB Default 16x9</vt:lpstr>
      <vt:lpstr>An anatomy of US establishments’ trade linkages in Global Value Chains</vt:lpstr>
      <vt:lpstr>In a nutshell</vt:lpstr>
      <vt:lpstr>Overall assessment</vt:lpstr>
      <vt:lpstr>Data and GVC measure (2/2)</vt:lpstr>
      <vt:lpstr>Gravity framework</vt:lpstr>
      <vt:lpstr>Source of bias when using global IO tables (1/2)</vt:lpstr>
      <vt:lpstr>Source of bias when using global IO tables (1/2)</vt:lpstr>
      <vt:lpstr>Source of bias when using global IO tables (1/2)</vt:lpstr>
      <vt:lpstr>Source of bias when using global IO tables (2/2)</vt:lpstr>
      <vt:lpstr>Policy takeaways</vt:lpstr>
      <vt:lpstr>Wrap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review of the QRA in the context of the MP strategy review - First elements</dc:title>
  <dc:creator>Chahad, Mohammed</dc:creator>
  <cp:lastModifiedBy>Boeckelmann, Lukas</cp:lastModifiedBy>
  <cp:revision>1175</cp:revision>
  <cp:lastPrinted>2023-01-19T19:09:39Z</cp:lastPrinted>
  <dcterms:created xsi:type="dcterms:W3CDTF">2021-01-19T22:36:39Z</dcterms:created>
  <dcterms:modified xsi:type="dcterms:W3CDTF">2024-11-13T21:54:39Z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da18b0-dae3-4c1e-8278-86f688a3028c_Enabled">
    <vt:lpwstr>true</vt:lpwstr>
  </property>
  <property fmtid="{D5CDD505-2E9C-101B-9397-08002B2CF9AE}" pid="3" name="MSIP_Label_23da18b0-dae3-4c1e-8278-86f688a3028c_SetDate">
    <vt:lpwstr>2024-11-11T23:22:56Z</vt:lpwstr>
  </property>
  <property fmtid="{D5CDD505-2E9C-101B-9397-08002B2CF9AE}" pid="4" name="MSIP_Label_23da18b0-dae3-4c1e-8278-86f688a3028c_Method">
    <vt:lpwstr>Privileged</vt:lpwstr>
  </property>
  <property fmtid="{D5CDD505-2E9C-101B-9397-08002B2CF9AE}" pid="5" name="MSIP_Label_23da18b0-dae3-4c1e-8278-86f688a3028c_Name">
    <vt:lpwstr>ECB-RESTRICTED</vt:lpwstr>
  </property>
  <property fmtid="{D5CDD505-2E9C-101B-9397-08002B2CF9AE}" pid="6" name="MSIP_Label_23da18b0-dae3-4c1e-8278-86f688a3028c_SiteId">
    <vt:lpwstr>b84ee435-4816-49d2-8d92-e740dbda4064</vt:lpwstr>
  </property>
  <property fmtid="{D5CDD505-2E9C-101B-9397-08002B2CF9AE}" pid="7" name="MSIP_Label_23da18b0-dae3-4c1e-8278-86f688a3028c_ActionId">
    <vt:lpwstr>2203fc5e-9a7f-4c37-87ef-82bbef123923</vt:lpwstr>
  </property>
  <property fmtid="{D5CDD505-2E9C-101B-9397-08002B2CF9AE}" pid="8" name="MSIP_Label_23da18b0-dae3-4c1e-8278-86f688a3028c_ContentBits">
    <vt:lpwstr>1</vt:lpwstr>
  </property>
  <property fmtid="{D5CDD505-2E9C-101B-9397-08002B2CF9AE}" pid="9" name="ClassificationContentMarkingHeaderLocations">
    <vt:lpwstr>PPT_Template_16x9_ECB:3\ECB Default 16x9:3</vt:lpwstr>
  </property>
  <property fmtid="{D5CDD505-2E9C-101B-9397-08002B2CF9AE}" pid="10" name="ClassificationContentMarkingHeaderText">
    <vt:lpwstr>ECB-RESTRICTED</vt:lpwstr>
  </property>
</Properties>
</file>