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56" r:id="rId3"/>
  </p:sldIdLst>
  <p:sldSz cx="35999738" cy="50384075"/>
  <p:notesSz cx="6797675" cy="9926638"/>
  <p:defaultTextStyle>
    <a:defPPr>
      <a:defRPr lang="en-US"/>
    </a:defPPr>
    <a:lvl1pPr marL="0" algn="l" defTabSz="5081463" rtl="0" eaLnBrk="1" latinLnBrk="0" hangingPunct="1">
      <a:defRPr sz="10000" kern="1200">
        <a:solidFill>
          <a:schemeClr val="tx1"/>
        </a:solidFill>
        <a:latin typeface="+mn-lt"/>
        <a:ea typeface="+mn-ea"/>
        <a:cs typeface="+mn-cs"/>
      </a:defRPr>
    </a:lvl1pPr>
    <a:lvl2pPr marL="2540732" algn="l" defTabSz="5081463" rtl="0" eaLnBrk="1" latinLnBrk="0" hangingPunct="1">
      <a:defRPr sz="10000" kern="1200">
        <a:solidFill>
          <a:schemeClr val="tx1"/>
        </a:solidFill>
        <a:latin typeface="+mn-lt"/>
        <a:ea typeface="+mn-ea"/>
        <a:cs typeface="+mn-cs"/>
      </a:defRPr>
    </a:lvl2pPr>
    <a:lvl3pPr marL="5081463" algn="l" defTabSz="5081463" rtl="0" eaLnBrk="1" latinLnBrk="0" hangingPunct="1">
      <a:defRPr sz="10000" kern="1200">
        <a:solidFill>
          <a:schemeClr val="tx1"/>
        </a:solidFill>
        <a:latin typeface="+mn-lt"/>
        <a:ea typeface="+mn-ea"/>
        <a:cs typeface="+mn-cs"/>
      </a:defRPr>
    </a:lvl3pPr>
    <a:lvl4pPr marL="7622193" algn="l" defTabSz="5081463" rtl="0" eaLnBrk="1" latinLnBrk="0" hangingPunct="1">
      <a:defRPr sz="10000" kern="1200">
        <a:solidFill>
          <a:schemeClr val="tx1"/>
        </a:solidFill>
        <a:latin typeface="+mn-lt"/>
        <a:ea typeface="+mn-ea"/>
        <a:cs typeface="+mn-cs"/>
      </a:defRPr>
    </a:lvl4pPr>
    <a:lvl5pPr marL="10162924" algn="l" defTabSz="5081463" rtl="0" eaLnBrk="1" latinLnBrk="0" hangingPunct="1">
      <a:defRPr sz="10000" kern="1200">
        <a:solidFill>
          <a:schemeClr val="tx1"/>
        </a:solidFill>
        <a:latin typeface="+mn-lt"/>
        <a:ea typeface="+mn-ea"/>
        <a:cs typeface="+mn-cs"/>
      </a:defRPr>
    </a:lvl5pPr>
    <a:lvl6pPr marL="12703656" algn="l" defTabSz="5081463" rtl="0" eaLnBrk="1" latinLnBrk="0" hangingPunct="1">
      <a:defRPr sz="10000" kern="1200">
        <a:solidFill>
          <a:schemeClr val="tx1"/>
        </a:solidFill>
        <a:latin typeface="+mn-lt"/>
        <a:ea typeface="+mn-ea"/>
        <a:cs typeface="+mn-cs"/>
      </a:defRPr>
    </a:lvl6pPr>
    <a:lvl7pPr marL="15244389" algn="l" defTabSz="5081463" rtl="0" eaLnBrk="1" latinLnBrk="0" hangingPunct="1">
      <a:defRPr sz="10000" kern="1200">
        <a:solidFill>
          <a:schemeClr val="tx1"/>
        </a:solidFill>
        <a:latin typeface="+mn-lt"/>
        <a:ea typeface="+mn-ea"/>
        <a:cs typeface="+mn-cs"/>
      </a:defRPr>
    </a:lvl7pPr>
    <a:lvl8pPr marL="17785119" algn="l" defTabSz="5081463" rtl="0" eaLnBrk="1" latinLnBrk="0" hangingPunct="1">
      <a:defRPr sz="10000" kern="1200">
        <a:solidFill>
          <a:schemeClr val="tx1"/>
        </a:solidFill>
        <a:latin typeface="+mn-lt"/>
        <a:ea typeface="+mn-ea"/>
        <a:cs typeface="+mn-cs"/>
      </a:defRPr>
    </a:lvl8pPr>
    <a:lvl9pPr marL="20325851" algn="l" defTabSz="5081463" rtl="0" eaLnBrk="1" latinLnBrk="0" hangingPunct="1">
      <a:defRPr sz="10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80">
          <p15:clr>
            <a:srgbClr val="A4A3A4"/>
          </p15:clr>
        </p15:guide>
        <p15:guide id="2" orient="horz" pos="441">
          <p15:clr>
            <a:srgbClr val="A4A3A4"/>
          </p15:clr>
        </p15:guide>
        <p15:guide id="3" orient="horz" pos="30856">
          <p15:clr>
            <a:srgbClr val="A4A3A4"/>
          </p15:clr>
        </p15:guide>
        <p15:guide id="4" orient="horz">
          <p15:clr>
            <a:srgbClr val="A4A3A4"/>
          </p15:clr>
        </p15:guide>
        <p15:guide id="5" pos="477">
          <p15:clr>
            <a:srgbClr val="A4A3A4"/>
          </p15:clr>
        </p15:guide>
        <p15:guide id="6" pos="2220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3D71"/>
    <a:srgbClr val="010000"/>
    <a:srgbClr val="D3BCA6"/>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28" autoAdjust="0"/>
    <p:restoredTop sz="93120" autoAdjust="0"/>
  </p:normalViewPr>
  <p:slideViewPr>
    <p:cSldViewPr snapToGrid="0" snapToObjects="1" showGuides="1">
      <p:cViewPr>
        <p:scale>
          <a:sx n="37" d="100"/>
          <a:sy n="37" d="100"/>
        </p:scale>
        <p:origin x="-466" y="-6859"/>
      </p:cViewPr>
      <p:guideLst>
        <p:guide orient="horz" pos="5080"/>
        <p:guide orient="horz" pos="441"/>
        <p:guide orient="horz" pos="30856"/>
        <p:guide orient="horz"/>
        <p:guide pos="477"/>
        <p:guide pos="22203"/>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 Id="rId4"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659" cy="496332"/>
          </a:xfrm>
          <a:prstGeom prst="rect">
            <a:avLst/>
          </a:prstGeom>
        </p:spPr>
        <p:txBody>
          <a:bodyPr vert="horz" lIns="95544" tIns="47774" rIns="95544" bIns="47774" rtlCol="0"/>
          <a:lstStyle>
            <a:lvl1pPr algn="l">
              <a:defRPr sz="1300"/>
            </a:lvl1pPr>
          </a:lstStyle>
          <a:p>
            <a:endParaRPr lang="en-US"/>
          </a:p>
        </p:txBody>
      </p:sp>
      <p:sp>
        <p:nvSpPr>
          <p:cNvPr id="3" name="Date Placeholder 2"/>
          <p:cNvSpPr>
            <a:spLocks noGrp="1"/>
          </p:cNvSpPr>
          <p:nvPr>
            <p:ph type="dt" sz="quarter" idx="1"/>
          </p:nvPr>
        </p:nvSpPr>
        <p:spPr>
          <a:xfrm>
            <a:off x="3850444" y="2"/>
            <a:ext cx="2945659" cy="496332"/>
          </a:xfrm>
          <a:prstGeom prst="rect">
            <a:avLst/>
          </a:prstGeom>
        </p:spPr>
        <p:txBody>
          <a:bodyPr vert="horz" lIns="95544" tIns="47774" rIns="95544" bIns="47774" rtlCol="0"/>
          <a:lstStyle>
            <a:lvl1pPr algn="r">
              <a:defRPr sz="1300"/>
            </a:lvl1pPr>
          </a:lstStyle>
          <a:p>
            <a:fld id="{0158C5BC-9A70-462C-B28D-9600239EAC64}" type="datetimeFigureOut">
              <a:rPr lang="en-US" smtClean="0"/>
              <a:pPr/>
              <a:t>10/22/2020</a:t>
            </a:fld>
            <a:endParaRPr lang="en-US"/>
          </a:p>
        </p:txBody>
      </p:sp>
      <p:sp>
        <p:nvSpPr>
          <p:cNvPr id="4" name="Footer Placeholder 3"/>
          <p:cNvSpPr>
            <a:spLocks noGrp="1"/>
          </p:cNvSpPr>
          <p:nvPr>
            <p:ph type="ftr" sz="quarter" idx="2"/>
          </p:nvPr>
        </p:nvSpPr>
        <p:spPr>
          <a:xfrm>
            <a:off x="0" y="9428586"/>
            <a:ext cx="2945659" cy="496332"/>
          </a:xfrm>
          <a:prstGeom prst="rect">
            <a:avLst/>
          </a:prstGeom>
        </p:spPr>
        <p:txBody>
          <a:bodyPr vert="horz" lIns="95544" tIns="47774" rIns="95544" bIns="47774" rtlCol="0" anchor="b"/>
          <a:lstStyle>
            <a:lvl1pPr algn="l">
              <a:defRPr sz="1300"/>
            </a:lvl1pPr>
          </a:lstStyle>
          <a:p>
            <a:endParaRPr lang="en-US"/>
          </a:p>
        </p:txBody>
      </p:sp>
      <p:sp>
        <p:nvSpPr>
          <p:cNvPr id="5" name="Slide Number Placeholder 4"/>
          <p:cNvSpPr>
            <a:spLocks noGrp="1"/>
          </p:cNvSpPr>
          <p:nvPr>
            <p:ph type="sldNum" sz="quarter" idx="3"/>
          </p:nvPr>
        </p:nvSpPr>
        <p:spPr>
          <a:xfrm>
            <a:off x="3850444" y="9428586"/>
            <a:ext cx="2945659" cy="496332"/>
          </a:xfrm>
          <a:prstGeom prst="rect">
            <a:avLst/>
          </a:prstGeom>
        </p:spPr>
        <p:txBody>
          <a:bodyPr vert="horz" lIns="95544" tIns="47774" rIns="95544" bIns="47774" rtlCol="0" anchor="b"/>
          <a:lstStyle>
            <a:lvl1pPr algn="r">
              <a:defRPr sz="1300"/>
            </a:lvl1pPr>
          </a:lstStyle>
          <a:p>
            <a:fld id="{79C131B7-05CA-4AEE-9267-6D0ED4DC84F3}" type="slidenum">
              <a:rPr lang="en-US" smtClean="0"/>
              <a:pPr/>
              <a:t>‹N›</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659" cy="496332"/>
          </a:xfrm>
          <a:prstGeom prst="rect">
            <a:avLst/>
          </a:prstGeom>
        </p:spPr>
        <p:txBody>
          <a:bodyPr vert="horz" lIns="95544" tIns="47774" rIns="95544" bIns="47774" rtlCol="0"/>
          <a:lstStyle>
            <a:lvl1pPr algn="l">
              <a:defRPr sz="1300"/>
            </a:lvl1pPr>
          </a:lstStyle>
          <a:p>
            <a:endParaRPr lang="en-US" dirty="0"/>
          </a:p>
        </p:txBody>
      </p:sp>
      <p:sp>
        <p:nvSpPr>
          <p:cNvPr id="3" name="Date Placeholder 2"/>
          <p:cNvSpPr>
            <a:spLocks noGrp="1"/>
          </p:cNvSpPr>
          <p:nvPr>
            <p:ph type="dt" idx="1"/>
          </p:nvPr>
        </p:nvSpPr>
        <p:spPr>
          <a:xfrm>
            <a:off x="3850444" y="2"/>
            <a:ext cx="2945659" cy="496332"/>
          </a:xfrm>
          <a:prstGeom prst="rect">
            <a:avLst/>
          </a:prstGeom>
        </p:spPr>
        <p:txBody>
          <a:bodyPr vert="horz" lIns="95544" tIns="47774" rIns="95544" bIns="47774" rtlCol="0"/>
          <a:lstStyle>
            <a:lvl1pPr algn="r">
              <a:defRPr sz="1300"/>
            </a:lvl1pPr>
          </a:lstStyle>
          <a:p>
            <a:fld id="{E6CC2317-6751-4CD4-9995-8782DD78E936}" type="datetimeFigureOut">
              <a:rPr lang="en-US" smtClean="0"/>
              <a:pPr/>
              <a:t>10/22/2020</a:t>
            </a:fld>
            <a:endParaRPr lang="en-US" dirty="0"/>
          </a:p>
        </p:txBody>
      </p:sp>
      <p:sp>
        <p:nvSpPr>
          <p:cNvPr id="4" name="Slide Image Placeholder 3"/>
          <p:cNvSpPr>
            <a:spLocks noGrp="1" noRot="1" noChangeAspect="1"/>
          </p:cNvSpPr>
          <p:nvPr>
            <p:ph type="sldImg" idx="2"/>
          </p:nvPr>
        </p:nvSpPr>
        <p:spPr>
          <a:xfrm>
            <a:off x="2070100" y="744538"/>
            <a:ext cx="2657475" cy="3722687"/>
          </a:xfrm>
          <a:prstGeom prst="rect">
            <a:avLst/>
          </a:prstGeom>
          <a:noFill/>
          <a:ln w="12700">
            <a:solidFill>
              <a:prstClr val="black"/>
            </a:solidFill>
          </a:ln>
        </p:spPr>
        <p:txBody>
          <a:bodyPr vert="horz" lIns="95544" tIns="47774" rIns="95544" bIns="47774" rtlCol="0" anchor="ctr"/>
          <a:lstStyle/>
          <a:p>
            <a:endParaRPr lang="en-US"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5544" tIns="47774" rIns="95544" bIns="4777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6"/>
            <a:ext cx="2945659" cy="496332"/>
          </a:xfrm>
          <a:prstGeom prst="rect">
            <a:avLst/>
          </a:prstGeom>
        </p:spPr>
        <p:txBody>
          <a:bodyPr vert="horz" lIns="95544" tIns="47774" rIns="95544" bIns="47774" rtlCol="0" anchor="b"/>
          <a:lstStyle>
            <a:lvl1pPr algn="l">
              <a:defRPr sz="1300"/>
            </a:lvl1pPr>
          </a:lstStyle>
          <a:p>
            <a:endParaRPr lang="en-US" dirty="0"/>
          </a:p>
        </p:txBody>
      </p:sp>
      <p:sp>
        <p:nvSpPr>
          <p:cNvPr id="7" name="Slide Number Placeholder 6"/>
          <p:cNvSpPr>
            <a:spLocks noGrp="1"/>
          </p:cNvSpPr>
          <p:nvPr>
            <p:ph type="sldNum" sz="quarter" idx="5"/>
          </p:nvPr>
        </p:nvSpPr>
        <p:spPr>
          <a:xfrm>
            <a:off x="3850444" y="9428586"/>
            <a:ext cx="2945659" cy="496332"/>
          </a:xfrm>
          <a:prstGeom prst="rect">
            <a:avLst/>
          </a:prstGeom>
        </p:spPr>
        <p:txBody>
          <a:bodyPr vert="horz" lIns="95544" tIns="47774" rIns="95544" bIns="47774" rtlCol="0" anchor="b"/>
          <a:lstStyle>
            <a:lvl1pPr algn="r">
              <a:defRPr sz="1300"/>
            </a:lvl1pPr>
          </a:lstStyle>
          <a:p>
            <a:fld id="{26A1A87D-CAF7-4BDC-A0D3-C0DBEDE81619}" type="slidenum">
              <a:rPr lang="en-US" smtClean="0"/>
              <a:pPr/>
              <a:t>‹N›</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5081463" rtl="0" eaLnBrk="1" latinLnBrk="0" hangingPunct="1">
      <a:defRPr sz="6800" kern="1200">
        <a:solidFill>
          <a:schemeClr val="tx1"/>
        </a:solidFill>
        <a:latin typeface="+mn-lt"/>
        <a:ea typeface="+mn-ea"/>
        <a:cs typeface="+mn-cs"/>
      </a:defRPr>
    </a:lvl1pPr>
    <a:lvl2pPr marL="2540732" algn="l" defTabSz="5081463" rtl="0" eaLnBrk="1" latinLnBrk="0" hangingPunct="1">
      <a:defRPr sz="6800" kern="1200">
        <a:solidFill>
          <a:schemeClr val="tx1"/>
        </a:solidFill>
        <a:latin typeface="+mn-lt"/>
        <a:ea typeface="+mn-ea"/>
        <a:cs typeface="+mn-cs"/>
      </a:defRPr>
    </a:lvl2pPr>
    <a:lvl3pPr marL="5081463" algn="l" defTabSz="5081463" rtl="0" eaLnBrk="1" latinLnBrk="0" hangingPunct="1">
      <a:defRPr sz="6800" kern="1200">
        <a:solidFill>
          <a:schemeClr val="tx1"/>
        </a:solidFill>
        <a:latin typeface="+mn-lt"/>
        <a:ea typeface="+mn-ea"/>
        <a:cs typeface="+mn-cs"/>
      </a:defRPr>
    </a:lvl3pPr>
    <a:lvl4pPr marL="7622193" algn="l" defTabSz="5081463" rtl="0" eaLnBrk="1" latinLnBrk="0" hangingPunct="1">
      <a:defRPr sz="6800" kern="1200">
        <a:solidFill>
          <a:schemeClr val="tx1"/>
        </a:solidFill>
        <a:latin typeface="+mn-lt"/>
        <a:ea typeface="+mn-ea"/>
        <a:cs typeface="+mn-cs"/>
      </a:defRPr>
    </a:lvl4pPr>
    <a:lvl5pPr marL="10162924" algn="l" defTabSz="5081463" rtl="0" eaLnBrk="1" latinLnBrk="0" hangingPunct="1">
      <a:defRPr sz="6800" kern="1200">
        <a:solidFill>
          <a:schemeClr val="tx1"/>
        </a:solidFill>
        <a:latin typeface="+mn-lt"/>
        <a:ea typeface="+mn-ea"/>
        <a:cs typeface="+mn-cs"/>
      </a:defRPr>
    </a:lvl5pPr>
    <a:lvl6pPr marL="12703656" algn="l" defTabSz="5081463" rtl="0" eaLnBrk="1" latinLnBrk="0" hangingPunct="1">
      <a:defRPr sz="6800" kern="1200">
        <a:solidFill>
          <a:schemeClr val="tx1"/>
        </a:solidFill>
        <a:latin typeface="+mn-lt"/>
        <a:ea typeface="+mn-ea"/>
        <a:cs typeface="+mn-cs"/>
      </a:defRPr>
    </a:lvl6pPr>
    <a:lvl7pPr marL="15244389" algn="l" defTabSz="5081463" rtl="0" eaLnBrk="1" latinLnBrk="0" hangingPunct="1">
      <a:defRPr sz="6800" kern="1200">
        <a:solidFill>
          <a:schemeClr val="tx1"/>
        </a:solidFill>
        <a:latin typeface="+mn-lt"/>
        <a:ea typeface="+mn-ea"/>
        <a:cs typeface="+mn-cs"/>
      </a:defRPr>
    </a:lvl7pPr>
    <a:lvl8pPr marL="17785119" algn="l" defTabSz="5081463" rtl="0" eaLnBrk="1" latinLnBrk="0" hangingPunct="1">
      <a:defRPr sz="6800" kern="1200">
        <a:solidFill>
          <a:schemeClr val="tx1"/>
        </a:solidFill>
        <a:latin typeface="+mn-lt"/>
        <a:ea typeface="+mn-ea"/>
        <a:cs typeface="+mn-cs"/>
      </a:defRPr>
    </a:lvl8pPr>
    <a:lvl9pPr marL="20325851" algn="l" defTabSz="5081463" rtl="0" eaLnBrk="1" latinLnBrk="0" hangingPunct="1">
      <a:defRPr sz="6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1725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741621" y="8929394"/>
            <a:ext cx="17002878"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756510" y="8059608"/>
            <a:ext cx="16989457"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756507" y="21753316"/>
            <a:ext cx="16993609"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18256380" y="8059608"/>
            <a:ext cx="16989238"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8256380" y="8929394"/>
            <a:ext cx="16989238"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256381" y="21779891"/>
            <a:ext cx="16984570"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8249869" y="22713661"/>
            <a:ext cx="16991081"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269550" y="39304246"/>
            <a:ext cx="16976067"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8256381" y="40261558"/>
            <a:ext cx="16984570"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741620" y="22689276"/>
            <a:ext cx="17004346"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864418" y="5914988"/>
            <a:ext cx="26270902" cy="1280160"/>
          </a:xfrm>
          <a:prstGeom prst="rect">
            <a:avLst/>
          </a:prstGeom>
        </p:spPr>
        <p:txBody>
          <a:bodyPr>
            <a:normAutofit/>
          </a:bodyPr>
          <a:lstStyle>
            <a:lvl1pPr marL="0" indent="0" algn="ctr">
              <a:buFontTx/>
              <a:buNone/>
              <a:defRPr sz="72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864418" y="3720432"/>
            <a:ext cx="26270902" cy="2194556"/>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864418" y="580237"/>
            <a:ext cx="26270902" cy="3140195"/>
          </a:xfrm>
          <a:prstGeom prst="rect">
            <a:avLst/>
          </a:prstGeom>
        </p:spPr>
        <p:txBody>
          <a:bodyPr anchor="t" anchorCtr="1">
            <a:normAutofit/>
          </a:bodyPr>
          <a:lstStyle>
            <a:lvl1pPr marL="0" indent="0" algn="ctr">
              <a:buFontTx/>
              <a:buNone/>
              <a:defRPr sz="166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741620" y="8993382"/>
            <a:ext cx="8248638"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756510" y="8059608"/>
            <a:ext cx="8242129" cy="921684"/>
          </a:xfrm>
          <a:prstGeom prst="rect">
            <a:avLst/>
          </a:prstGeom>
          <a:noFill/>
        </p:spPr>
        <p:txBody>
          <a:bodyPr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add) ABSTRACT</a:t>
            </a:r>
            <a:endParaRPr lang="en-US" dirty="0"/>
          </a:p>
        </p:txBody>
      </p:sp>
      <p:sp>
        <p:nvSpPr>
          <p:cNvPr id="19" name="Text Placeholder 3"/>
          <p:cNvSpPr>
            <a:spLocks noGrp="1"/>
          </p:cNvSpPr>
          <p:nvPr>
            <p:ph type="body" sz="quarter" idx="19" hasCustomPrompt="1"/>
          </p:nvPr>
        </p:nvSpPr>
        <p:spPr>
          <a:xfrm>
            <a:off x="740315" y="22637944"/>
            <a:ext cx="8249939"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756507" y="21753316"/>
            <a:ext cx="8243429"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503838" y="8981232"/>
            <a:ext cx="16994666"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9503840" y="8059608"/>
            <a:ext cx="16994667"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9503840" y="33190247"/>
            <a:ext cx="16994667"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9503840" y="32256478"/>
            <a:ext cx="16994667"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7005012" y="8059608"/>
            <a:ext cx="8240604"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7005012" y="8993382"/>
            <a:ext cx="8240604"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7000344" y="21845496"/>
            <a:ext cx="8240604" cy="941988"/>
          </a:xfrm>
          <a:prstGeom prst="rect">
            <a:avLst/>
          </a:prstGeom>
          <a:noFill/>
        </p:spPr>
        <p:txBody>
          <a:bodyPr wrap="square" lIns="105865" tIns="105865" rIns="105865" bIns="105865" anchor="ctr" anchorCtr="0">
            <a:spAutoFit/>
          </a:bodyPr>
          <a:lstStyle>
            <a:lvl1pPr marL="0" indent="0" algn="ctr">
              <a:buNone/>
              <a:defRPr sz="46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7053192" y="22779265"/>
            <a:ext cx="8180795" cy="1056566"/>
          </a:xfrm>
          <a:prstGeom prst="rect">
            <a:avLst/>
          </a:prstGeom>
        </p:spPr>
        <p:txBody>
          <a:bodyPr wrap="square" lIns="264661" tIns="264661" rIns="264661" bIns="264661">
            <a:spAutoFit/>
          </a:bodyPr>
          <a:lstStyle>
            <a:lvl1pPr marL="0" indent="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7005012" y="40024101"/>
            <a:ext cx="8240604" cy="921684"/>
          </a:xfrm>
          <a:prstGeom prst="rect">
            <a:avLst/>
          </a:prstGeom>
          <a:noFill/>
        </p:spPr>
        <p:txBody>
          <a:bodyPr wrap="square" lIns="105865" tIns="105865" rIns="105865" bIns="105865" anchor="ctr" anchorCtr="0">
            <a:spAutoFit/>
          </a:bodyPr>
          <a:lstStyle>
            <a:lvl1pPr algn="ctr">
              <a:buNone/>
              <a:defRPr sz="4600" b="1" u="sng" baseline="0">
                <a:solidFill>
                  <a:schemeClr val="accent5">
                    <a:lumMod val="50000"/>
                  </a:schemeClr>
                </a:solidFill>
              </a:defRPr>
            </a:lvl1pPr>
          </a:lstStyle>
          <a:p>
            <a:pPr lvl="0"/>
            <a:r>
              <a:rPr lang="en-US" dirty="0" smtClean="0"/>
              <a:t>(click to add)  CONTACT</a:t>
            </a:r>
            <a:endParaRPr lang="en-US" dirty="0"/>
          </a:p>
        </p:txBody>
      </p:sp>
      <p:sp>
        <p:nvSpPr>
          <p:cNvPr id="30" name="Text Placeholder 3"/>
          <p:cNvSpPr>
            <a:spLocks noGrp="1"/>
          </p:cNvSpPr>
          <p:nvPr>
            <p:ph type="body" sz="quarter" idx="30" hasCustomPrompt="1"/>
          </p:nvPr>
        </p:nvSpPr>
        <p:spPr>
          <a:xfrm>
            <a:off x="26989254" y="41038739"/>
            <a:ext cx="8244732" cy="1056566"/>
          </a:xfrm>
          <a:prstGeom prst="rect">
            <a:avLst/>
          </a:prstGeom>
        </p:spPr>
        <p:txBody>
          <a:bodyPr wrap="square" lIns="264661" tIns="264661" rIns="264661" bIns="264661">
            <a:spAutoFit/>
          </a:bodyPr>
          <a:lstStyle>
            <a:lvl1pPr marL="396990" indent="-396990">
              <a:buNone/>
              <a:defRPr sz="3300">
                <a:solidFill>
                  <a:schemeClr val="accent5">
                    <a:lumMod val="50000"/>
                  </a:schemeClr>
                </a:solidFill>
                <a:latin typeface="Trebuchet MS" pitchFamily="34" charset="0"/>
              </a:defRPr>
            </a:lvl1pPr>
            <a:lvl2pPr marL="1720287" indent="-661648">
              <a:defRPr sz="2900">
                <a:latin typeface="Trebuchet MS" pitchFamily="34" charset="0"/>
              </a:defRPr>
            </a:lvl2pPr>
            <a:lvl3pPr marL="2381935" indent="-661648">
              <a:defRPr sz="2900">
                <a:latin typeface="Trebuchet MS" pitchFamily="34" charset="0"/>
              </a:defRPr>
            </a:lvl3pPr>
            <a:lvl4pPr marL="3109749" indent="-727814">
              <a:defRPr sz="2900">
                <a:latin typeface="Trebuchet MS" pitchFamily="34" charset="0"/>
              </a:defRPr>
            </a:lvl4pPr>
            <a:lvl5pPr marL="3639069" indent="-529319">
              <a:defRPr sz="2900">
                <a:latin typeface="Trebuchet MS" pitchFamily="34" charset="0"/>
              </a:defRPr>
            </a:lvl5pPr>
          </a:lstStyle>
          <a:p>
            <a:pPr lvl="0"/>
            <a:r>
              <a:rPr lang="en-US" dirty="0" smtClean="0"/>
              <a:t>Enter your text here</a:t>
            </a:r>
            <a:endParaRPr lang="en-US" dirty="0"/>
          </a:p>
        </p:txBody>
      </p:sp>
      <p:sp>
        <p:nvSpPr>
          <p:cNvPr id="84" name="Text Placeholder 76"/>
          <p:cNvSpPr>
            <a:spLocks noGrp="1"/>
          </p:cNvSpPr>
          <p:nvPr>
            <p:ph type="body" sz="quarter" idx="150" hasCustomPrompt="1"/>
          </p:nvPr>
        </p:nvSpPr>
        <p:spPr>
          <a:xfrm>
            <a:off x="4864418" y="5914988"/>
            <a:ext cx="26270902" cy="1280160"/>
          </a:xfrm>
          <a:prstGeom prst="rect">
            <a:avLst/>
          </a:prstGeom>
        </p:spPr>
        <p:txBody>
          <a:bodyPr>
            <a:normAutofit/>
          </a:bodyPr>
          <a:lstStyle>
            <a:lvl1pPr marL="0" indent="0" algn="ctr">
              <a:buFontTx/>
              <a:buNone/>
              <a:defRPr sz="72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51" hasCustomPrompt="1"/>
          </p:nvPr>
        </p:nvSpPr>
        <p:spPr>
          <a:xfrm>
            <a:off x="4864418" y="3720432"/>
            <a:ext cx="26270902" cy="2194556"/>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6" name="Text Placeholder 76"/>
          <p:cNvSpPr>
            <a:spLocks noGrp="1"/>
          </p:cNvSpPr>
          <p:nvPr>
            <p:ph type="body" sz="quarter" idx="178" hasCustomPrompt="1"/>
          </p:nvPr>
        </p:nvSpPr>
        <p:spPr>
          <a:xfrm>
            <a:off x="4864418" y="580237"/>
            <a:ext cx="26270902" cy="3140195"/>
          </a:xfrm>
          <a:prstGeom prst="rect">
            <a:avLst/>
          </a:prstGeom>
        </p:spPr>
        <p:txBody>
          <a:bodyPr anchor="t" anchorCtr="1">
            <a:normAutofit/>
          </a:bodyPr>
          <a:lstStyle>
            <a:lvl1pPr marL="0" indent="0" algn="ctr">
              <a:buFontTx/>
              <a:buNone/>
              <a:defRPr sz="166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3.png"/><Relationship Id="rId18" Type="http://schemas.openxmlformats.org/officeDocument/2006/relationships/image" Target="../media/image10.jpeg"/><Relationship Id="rId3" Type="http://schemas.openxmlformats.org/officeDocument/2006/relationships/vmlDrawing" Target="../drawings/vmlDrawing2.vml"/><Relationship Id="rId7" Type="http://schemas.openxmlformats.org/officeDocument/2006/relationships/image" Target="../media/image8.png"/><Relationship Id="rId12" Type="http://schemas.openxmlformats.org/officeDocument/2006/relationships/oleObject" Target="../embeddings/oleObject7.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6"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6.png"/><Relationship Id="rId15" Type="http://schemas.openxmlformats.org/officeDocument/2006/relationships/oleObject" Target="../embeddings/oleObject8.bin"/><Relationship Id="rId10" Type="http://schemas.openxmlformats.org/officeDocument/2006/relationships/oleObject" Target="../embeddings/oleObject6.bin"/><Relationship Id="rId4" Type="http://schemas.openxmlformats.org/officeDocument/2006/relationships/image" Target="../media/image5.png"/><Relationship Id="rId9" Type="http://schemas.openxmlformats.org/officeDocument/2006/relationships/image" Target="../media/image1.png"/><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5999738" cy="7347678"/>
          </a:xfrm>
          <a:prstGeom prst="rect">
            <a:avLst/>
          </a:prstGeom>
          <a:solidFill>
            <a:schemeClr val="accent5">
              <a:lumMod val="75000"/>
            </a:schemeClr>
          </a:solidFill>
          <a:ln w="9525">
            <a:solidFill>
              <a:schemeClr val="tx1"/>
            </a:solidFill>
            <a:miter lim="800000"/>
            <a:headEnd/>
            <a:tailEnd/>
          </a:ln>
          <a:effectLst/>
        </p:spPr>
        <p:txBody>
          <a:bodyPr wrap="none" lIns="105865" tIns="52931" rIns="105865" bIns="52931" anchor="ctr"/>
          <a:lstStyle/>
          <a:p>
            <a:pPr>
              <a:defRPr/>
            </a:pPr>
            <a:endParaRPr lang="en-US" dirty="0"/>
          </a:p>
        </p:txBody>
      </p:sp>
      <p:sp>
        <p:nvSpPr>
          <p:cNvPr id="9" name="Rectangle 9"/>
          <p:cNvSpPr>
            <a:spLocks noChangeArrowheads="1"/>
          </p:cNvSpPr>
          <p:nvPr/>
        </p:nvSpPr>
        <p:spPr bwMode="auto">
          <a:xfrm>
            <a:off x="0" y="7354971"/>
            <a:ext cx="35999738" cy="233258"/>
          </a:xfrm>
          <a:prstGeom prst="rect">
            <a:avLst/>
          </a:prstGeom>
          <a:solidFill>
            <a:schemeClr val="accent5">
              <a:lumMod val="50000"/>
            </a:schemeClr>
          </a:solidFill>
          <a:ln w="152400">
            <a:noFill/>
            <a:miter lim="800000"/>
            <a:headEnd/>
            <a:tailEnd/>
          </a:ln>
          <a:effectLst/>
        </p:spPr>
        <p:txBody>
          <a:bodyPr wrap="none" lIns="105865" tIns="52931" rIns="105865" bIns="52931" anchor="ctr"/>
          <a:lstStyle/>
          <a:p>
            <a:pPr>
              <a:defRPr/>
            </a:pPr>
            <a:endParaRPr lang="en-US" dirty="0"/>
          </a:p>
        </p:txBody>
      </p:sp>
      <p:sp>
        <p:nvSpPr>
          <p:cNvPr id="10" name="Text Box 14"/>
          <p:cNvSpPr txBox="1">
            <a:spLocks noChangeArrowheads="1"/>
          </p:cNvSpPr>
          <p:nvPr/>
        </p:nvSpPr>
        <p:spPr bwMode="auto">
          <a:xfrm>
            <a:off x="1829161" y="49425212"/>
            <a:ext cx="2657114" cy="379058"/>
          </a:xfrm>
          <a:prstGeom prst="rect">
            <a:avLst/>
          </a:prstGeom>
          <a:noFill/>
          <a:ln w="9525">
            <a:noFill/>
            <a:miter lim="800000"/>
            <a:headEnd/>
            <a:tailEnd/>
          </a:ln>
          <a:effectLst/>
        </p:spPr>
        <p:txBody>
          <a:bodyPr wrap="square" lIns="105664" tIns="52822" rIns="105664" bIns="52822">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2012</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200"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754491" y="8038329"/>
            <a:ext cx="16993366" cy="40937061"/>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105865" tIns="52931" rIns="105865" bIns="52931" anchor="ctr"/>
          <a:lstStyle/>
          <a:p>
            <a:pPr>
              <a:defRPr/>
            </a:pPr>
            <a:endParaRPr lang="en-US" dirty="0"/>
          </a:p>
        </p:txBody>
      </p:sp>
      <p:sp>
        <p:nvSpPr>
          <p:cNvPr id="21" name="Rectangle 33"/>
          <p:cNvSpPr>
            <a:spLocks noChangeArrowheads="1"/>
          </p:cNvSpPr>
          <p:nvPr userDrawn="1"/>
        </p:nvSpPr>
        <p:spPr bwMode="auto">
          <a:xfrm>
            <a:off x="18251882" y="8038329"/>
            <a:ext cx="16993366" cy="40937061"/>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105865" tIns="52931" rIns="105865" bIns="52931" anchor="ctr"/>
          <a:lstStyle/>
          <a:p>
            <a:pPr>
              <a:defRPr/>
            </a:pPr>
            <a:endParaRPr lang="en-US" dirty="0"/>
          </a:p>
        </p:txBody>
      </p:sp>
      <p:grpSp>
        <p:nvGrpSpPr>
          <p:cNvPr id="23" name="Group 22"/>
          <p:cNvGrpSpPr/>
          <p:nvPr userDrawn="1"/>
        </p:nvGrpSpPr>
        <p:grpSpPr>
          <a:xfrm>
            <a:off x="-12648049" y="-48127"/>
            <a:ext cx="12278047" cy="50432202"/>
            <a:chOff x="-11216136" y="-1"/>
            <a:chExt cx="11035721" cy="45329339"/>
          </a:xfrm>
        </p:grpSpPr>
        <p:sp>
          <p:nvSpPr>
            <p:cNvPr id="24" name="Rectangle 23"/>
            <p:cNvSpPr/>
            <p:nvPr/>
          </p:nvSpPr>
          <p:spPr>
            <a:xfrm>
              <a:off x="-11216136" y="-1"/>
              <a:ext cx="11009812" cy="4532933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400" b="1" spc="0" dirty="0" smtClean="0">
                  <a:solidFill>
                    <a:srgbClr val="FF0000"/>
                  </a:solidFill>
                  <a:latin typeface="Trebuchet MS" pitchFamily="34" charset="0"/>
                </a:rPr>
                <a:t>(—THIS SIDEBAR DOES NOT PRINT—)</a:t>
              </a:r>
              <a:endParaRPr lang="en-US" sz="4400" b="1" spc="600" dirty="0" smtClean="0">
                <a:solidFill>
                  <a:schemeClr val="bg1"/>
                </a:solidFill>
                <a:latin typeface="Trebuchet MS" pitchFamily="34" charset="0"/>
              </a:endParaRPr>
            </a:p>
            <a:p>
              <a:pPr algn="ctr"/>
              <a:r>
                <a:rPr lang="en-US" sz="5400" b="1" spc="600" dirty="0" smtClean="0">
                  <a:solidFill>
                    <a:schemeClr val="bg1"/>
                  </a:solidFill>
                  <a:latin typeface="Trebuchet MS" pitchFamily="34" charset="0"/>
                </a:rPr>
                <a:t>DESIGN</a:t>
              </a:r>
              <a:r>
                <a:rPr lang="en-US" sz="5400" b="1" spc="600" baseline="0" dirty="0" smtClean="0">
                  <a:solidFill>
                    <a:schemeClr val="bg1"/>
                  </a:solidFill>
                  <a:latin typeface="Trebuchet MS" pitchFamily="34" charset="0"/>
                </a:rPr>
                <a:t> </a:t>
              </a:r>
              <a:r>
                <a:rPr lang="en-US" sz="5400" b="1" spc="600" dirty="0" smtClean="0">
                  <a:solidFill>
                    <a:schemeClr val="bg1"/>
                  </a:solidFill>
                  <a:latin typeface="Trebuchet MS" pitchFamily="34" charset="0"/>
                </a:rPr>
                <a:t>GUIDE</a:t>
              </a:r>
            </a:p>
            <a:p>
              <a:pPr algn="ctr"/>
              <a:endParaRPr lang="en-US" sz="4000" b="1" dirty="0" smtClean="0">
                <a:latin typeface="Trebuchet MS" pitchFamily="34" charset="0"/>
              </a:endParaRPr>
            </a:p>
            <a:p>
              <a:pPr defTabSz="3765639"/>
              <a:r>
                <a:rPr lang="en-US" sz="4000" i="0" dirty="0" smtClean="0">
                  <a:latin typeface="Trebuchet MS" pitchFamily="34" charset="0"/>
                </a:rPr>
                <a:t>This PowerPoint</a:t>
              </a:r>
              <a:r>
                <a:rPr lang="en-US" sz="4000" i="0" baseline="0" dirty="0" smtClean="0">
                  <a:latin typeface="Trebuchet MS" pitchFamily="34" charset="0"/>
                </a:rPr>
                <a:t> </a:t>
              </a:r>
              <a:r>
                <a:rPr lang="en-US" sz="4000" i="0" dirty="0" smtClean="0">
                  <a:latin typeface="Trebuchet MS" pitchFamily="34" charset="0"/>
                </a:rPr>
                <a:t>2007 template produces</a:t>
              </a:r>
              <a:r>
                <a:rPr lang="en-US" sz="4000" i="0" baseline="0" dirty="0" smtClean="0">
                  <a:latin typeface="Trebuchet MS" pitchFamily="34" charset="0"/>
                </a:rPr>
                <a:t> </a:t>
              </a:r>
              <a:r>
                <a:rPr lang="en-US" sz="4000" i="0" dirty="0" smtClean="0">
                  <a:latin typeface="Trebuchet MS" pitchFamily="34" charset="0"/>
                </a:rPr>
                <a:t>a 100cmx140cm presentation poster. </a:t>
              </a:r>
              <a:r>
                <a:rPr lang="en-US" sz="4000" dirty="0" smtClean="0">
                  <a:latin typeface="Trebuchet MS" pitchFamily="34" charset="0"/>
                </a:rPr>
                <a:t>You</a:t>
              </a:r>
              <a:r>
                <a:rPr lang="en-US" sz="4000" baseline="0" dirty="0" smtClean="0">
                  <a:latin typeface="Trebuchet MS" pitchFamily="34" charset="0"/>
                </a:rPr>
                <a:t> can u</a:t>
              </a:r>
              <a:r>
                <a:rPr lang="en-US" sz="4000" dirty="0" smtClean="0">
                  <a:latin typeface="Trebuchet MS" pitchFamily="34" charset="0"/>
                </a:rPr>
                <a:t>se</a:t>
              </a:r>
              <a:r>
                <a:rPr lang="en-US" sz="4000" baseline="0" dirty="0" smtClean="0">
                  <a:latin typeface="Trebuchet MS" pitchFamily="34" charset="0"/>
                </a:rPr>
                <a:t> it to create your research poster and </a:t>
              </a:r>
              <a:r>
                <a:rPr lang="en-US" sz="4000" dirty="0" smtClean="0">
                  <a:latin typeface="Trebuchet MS" pitchFamily="34" charset="0"/>
                </a:rPr>
                <a:t>save valuable time placing titles, subtitles,</a:t>
              </a:r>
              <a:r>
                <a:rPr lang="en-US" sz="4000" baseline="0" dirty="0" smtClean="0">
                  <a:latin typeface="Trebuchet MS" pitchFamily="34" charset="0"/>
                </a:rPr>
                <a:t> text, and graphics</a:t>
              </a:r>
              <a:r>
                <a:rPr lang="en-US" sz="4000" dirty="0" smtClean="0">
                  <a:latin typeface="Trebuchet MS" pitchFamily="34" charset="0"/>
                </a:rPr>
                <a:t>. </a:t>
              </a:r>
            </a:p>
            <a:p>
              <a:pPr defTabSz="3765639"/>
              <a:endParaRPr lang="en-US" sz="4000" dirty="0" smtClean="0">
                <a:latin typeface="Trebuchet MS" pitchFamily="34" charset="0"/>
              </a:endParaRPr>
            </a:p>
            <a:p>
              <a:pPr defTabSz="4389219"/>
              <a:r>
                <a:rPr lang="en-US" sz="40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4000" b="1" dirty="0" smtClean="0">
                  <a:solidFill>
                    <a:srgbClr val="FFC000"/>
                  </a:solidFill>
                  <a:latin typeface="Trebuchet MS" pitchFamily="34" charset="0"/>
                </a:rPr>
                <a:t>PosterPresentations.com</a:t>
              </a:r>
              <a:r>
                <a:rPr lang="en-US" sz="4000" b="1" dirty="0" smtClean="0">
                  <a:solidFill>
                    <a:schemeClr val="bg1"/>
                  </a:solidFill>
                  <a:latin typeface="Trebuchet MS" pitchFamily="34" charset="0"/>
                </a:rPr>
                <a:t> </a:t>
              </a:r>
              <a:r>
                <a:rPr lang="en-US" sz="4000" dirty="0" smtClean="0">
                  <a:solidFill>
                    <a:schemeClr val="bg1"/>
                  </a:solidFill>
                  <a:latin typeface="Trebuchet MS" pitchFamily="34" charset="0"/>
                </a:rPr>
                <a:t>and click on HELP DESK.</a:t>
              </a:r>
            </a:p>
            <a:p>
              <a:pPr defTabSz="4389219"/>
              <a:endParaRPr lang="en-US" sz="4000" dirty="0" smtClean="0">
                <a:latin typeface="Trebuchet MS" pitchFamily="34" charset="0"/>
              </a:endParaRPr>
            </a:p>
            <a:p>
              <a:pPr defTabSz="4389219"/>
              <a:r>
                <a:rPr lang="en-US" sz="4000" dirty="0" smtClean="0">
                  <a:solidFill>
                    <a:schemeClr val="bg1"/>
                  </a:solidFill>
                  <a:latin typeface="Trebuchet MS" pitchFamily="34" charset="0"/>
                </a:rPr>
                <a:t>When</a:t>
              </a:r>
              <a:r>
                <a:rPr lang="en-US" sz="4000" baseline="0" dirty="0" smtClean="0">
                  <a:solidFill>
                    <a:schemeClr val="bg1"/>
                  </a:solidFill>
                  <a:latin typeface="Trebuchet MS" pitchFamily="34" charset="0"/>
                </a:rPr>
                <a:t> you are ready to print your poster</a:t>
              </a:r>
              <a:r>
                <a:rPr lang="en-US" sz="4000" dirty="0" smtClean="0">
                  <a:solidFill>
                    <a:schemeClr val="bg1"/>
                  </a:solidFill>
                  <a:latin typeface="Trebuchet MS" pitchFamily="34" charset="0"/>
                </a:rPr>
                <a:t>,</a:t>
              </a:r>
              <a:r>
                <a:rPr lang="en-US" sz="4000" baseline="0" dirty="0" smtClean="0">
                  <a:solidFill>
                    <a:schemeClr val="bg1"/>
                  </a:solidFill>
                  <a:latin typeface="Trebuchet MS" pitchFamily="34" charset="0"/>
                </a:rPr>
                <a:t> go online to </a:t>
              </a:r>
              <a:r>
                <a:rPr lang="en-US" sz="4000" b="0" dirty="0" smtClean="0">
                  <a:solidFill>
                    <a:schemeClr val="bg1"/>
                  </a:solidFill>
                  <a:latin typeface="Trebuchet MS" pitchFamily="34" charset="0"/>
                </a:rPr>
                <a:t>PosterPresentations.com</a:t>
              </a:r>
              <a:r>
                <a:rPr lang="en-US" sz="4000" dirty="0" smtClean="0">
                  <a:solidFill>
                    <a:schemeClr val="bg1"/>
                  </a:solidFill>
                  <a:latin typeface="Trebuchet MS" pitchFamily="34" charset="0"/>
                </a:rPr>
                <a:t/>
              </a:r>
              <a:br>
                <a:rPr lang="en-US" sz="4000" dirty="0" smtClean="0">
                  <a:solidFill>
                    <a:schemeClr val="bg1"/>
                  </a:solidFill>
                  <a:latin typeface="Trebuchet MS" pitchFamily="34" charset="0"/>
                </a:rPr>
              </a:br>
              <a:endParaRPr lang="en-US" sz="4000" dirty="0" smtClean="0">
                <a:solidFill>
                  <a:schemeClr val="bg1"/>
                </a:solidFill>
                <a:latin typeface="Trebuchet MS" pitchFamily="34" charset="0"/>
              </a:endParaRPr>
            </a:p>
            <a:p>
              <a:pPr algn="l" defTabSz="3765639"/>
              <a:r>
                <a:rPr lang="en-US" sz="4000" b="0" dirty="0" smtClean="0">
                  <a:solidFill>
                    <a:schemeClr val="bg1"/>
                  </a:solidFill>
                  <a:latin typeface="Trebuchet MS" pitchFamily="34" charset="0"/>
                </a:rPr>
                <a:t>Need</a:t>
              </a:r>
              <a:r>
                <a:rPr lang="en-US" sz="4000" b="0" baseline="0" dirty="0" smtClean="0">
                  <a:solidFill>
                    <a:schemeClr val="bg1"/>
                  </a:solidFill>
                  <a:latin typeface="Trebuchet MS" pitchFamily="34" charset="0"/>
                </a:rPr>
                <a:t> assistance? Call us at </a:t>
              </a:r>
              <a:r>
                <a:rPr lang="en-US" sz="4000" b="0" dirty="0" smtClean="0">
                  <a:solidFill>
                    <a:srgbClr val="FFC000"/>
                  </a:solidFill>
                  <a:latin typeface="Trebuchet MS" pitchFamily="34" charset="0"/>
                </a:rPr>
                <a:t>1.510.649.3001</a:t>
              </a:r>
            </a:p>
            <a:p>
              <a:pPr algn="l" defTabSz="3765639"/>
              <a:endParaRPr lang="en-US" sz="4800" b="1" dirty="0" smtClean="0">
                <a:solidFill>
                  <a:srgbClr val="FFFF00"/>
                </a:solidFill>
                <a:latin typeface="Trebuchet MS" pitchFamily="34" charset="0"/>
              </a:endParaRPr>
            </a:p>
            <a:p>
              <a:pPr algn="ctr"/>
              <a:endParaRPr lang="en-US" sz="3600" b="1" dirty="0" smtClean="0">
                <a:solidFill>
                  <a:schemeClr val="bg1"/>
                </a:solidFill>
                <a:latin typeface="Trebuchet MS" pitchFamily="34" charset="0"/>
              </a:endParaRPr>
            </a:p>
            <a:p>
              <a:pPr algn="ctr"/>
              <a:r>
                <a:rPr lang="en-US" sz="5400" b="1" spc="600" dirty="0" smtClean="0">
                  <a:solidFill>
                    <a:schemeClr val="bg1"/>
                  </a:solidFill>
                  <a:latin typeface="Trebuchet MS" pitchFamily="34" charset="0"/>
                </a:rPr>
                <a:t>QUICK START</a:t>
              </a:r>
            </a:p>
            <a:p>
              <a:pPr algn="ctr"/>
              <a:endParaRPr lang="en-US" sz="4400" b="1"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Zoom in and out</a:t>
              </a:r>
            </a:p>
            <a:p>
              <a:pPr marL="2527300" indent="-650875" algn="l" defTabSz="850900">
                <a:tabLst/>
              </a:pPr>
              <a:r>
                <a:rPr lang="en-US" sz="3600" b="0" baseline="0" dirty="0" smtClean="0">
                  <a:solidFill>
                    <a:schemeClr val="bg1"/>
                  </a:solidFill>
                  <a:latin typeface="Trebuchet MS" pitchFamily="34" charset="0"/>
                </a:rPr>
                <a:t>	</a:t>
              </a:r>
              <a:r>
                <a:rPr lang="en-US" sz="3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4000" b="0"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Title, Authors, and Affiliations</a:t>
              </a:r>
            </a:p>
            <a:p>
              <a:pPr algn="l"/>
              <a:r>
                <a:rPr lang="en-US" sz="3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600" b="0" spc="0" baseline="0" dirty="0" smtClean="0">
                <a:solidFill>
                  <a:schemeClr val="bg1">
                    <a:lumMod val="75000"/>
                  </a:schemeClr>
                </a:solidFill>
                <a:latin typeface="Trebuchet MS" pitchFamily="34" charset="0"/>
              </a:endParaRPr>
            </a:p>
            <a:p>
              <a:pPr algn="l"/>
              <a:r>
                <a:rPr lang="en-US" sz="3600" b="1" spc="300" baseline="0" dirty="0" smtClean="0">
                  <a:solidFill>
                    <a:srgbClr val="FFC000"/>
                  </a:solidFill>
                  <a:latin typeface="Trebuchet MS" pitchFamily="34" charset="0"/>
                </a:rPr>
                <a:t>TIP</a:t>
              </a:r>
              <a:r>
                <a:rPr lang="en-US" sz="3600" b="1" baseline="0" dirty="0" smtClean="0">
                  <a:solidFill>
                    <a:srgbClr val="FFC000"/>
                  </a:solidFill>
                  <a:latin typeface="Trebuchet MS" pitchFamily="34" charset="0"/>
                </a:rPr>
                <a:t>: </a:t>
              </a:r>
              <a:r>
                <a:rPr lang="en-US" sz="36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4000" b="1" baseline="0" dirty="0" smtClean="0">
                  <a:solidFill>
                    <a:schemeClr val="bg1"/>
                  </a:solidFill>
                  <a:latin typeface="Trebuchet MS" pitchFamily="34" charset="0"/>
                </a:rPr>
                <a:t/>
              </a:r>
              <a:br>
                <a:rPr lang="en-US" sz="4000" b="1" baseline="0" dirty="0" smtClean="0">
                  <a:solidFill>
                    <a:schemeClr val="bg1"/>
                  </a:solidFill>
                  <a:latin typeface="Trebuchet MS" pitchFamily="34" charset="0"/>
                </a:rPr>
              </a:br>
              <a:endParaRPr lang="en-US" sz="4000" b="1" dirty="0" smtClean="0">
                <a:solidFill>
                  <a:schemeClr val="bg1"/>
                </a:solidFill>
                <a:latin typeface="Trebuchet MS" pitchFamily="34" charset="0"/>
              </a:endParaRPr>
            </a:p>
            <a:p>
              <a:pPr algn="ctr"/>
              <a:endParaRPr lang="en-US" sz="4000" b="1" dirty="0" smtClean="0">
                <a:solidFill>
                  <a:srgbClr val="FFC000"/>
                </a:solidFill>
                <a:latin typeface="Trebuchet MS" pitchFamily="34" charset="0"/>
              </a:endParaRPr>
            </a:p>
            <a:p>
              <a:pPr algn="ctr"/>
              <a:endParaRPr lang="en-US" sz="4000" b="1" dirty="0" smtClean="0">
                <a:solidFill>
                  <a:srgbClr val="FFC000"/>
                </a:solidFill>
                <a:latin typeface="Trebuchet MS" pitchFamily="34" charset="0"/>
              </a:endParaRPr>
            </a:p>
            <a:p>
              <a:pPr algn="ctr"/>
              <a:r>
                <a:rPr lang="en-US" sz="4400" b="1" dirty="0" smtClean="0">
                  <a:solidFill>
                    <a:srgbClr val="FFC000"/>
                  </a:solidFill>
                  <a:latin typeface="Trebuchet MS" pitchFamily="34" charset="0"/>
                </a:rPr>
                <a:t>Adding Logos</a:t>
              </a:r>
              <a:r>
                <a:rPr lang="en-US" sz="4400" b="1" baseline="0" dirty="0" smtClean="0">
                  <a:solidFill>
                    <a:srgbClr val="FFC000"/>
                  </a:solidFill>
                  <a:latin typeface="Trebuchet MS" pitchFamily="34" charset="0"/>
                </a:rPr>
                <a:t> / Seals</a:t>
              </a:r>
            </a:p>
            <a:p>
              <a:pPr algn="l"/>
              <a:r>
                <a:rPr lang="en-US" sz="3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600" b="0" spc="300" baseline="0" dirty="0" smtClean="0">
                <a:solidFill>
                  <a:schemeClr val="bg1">
                    <a:lumMod val="75000"/>
                  </a:schemeClr>
                </a:solidFill>
                <a:latin typeface="Trebuchet MS" pitchFamily="34" charset="0"/>
              </a:endParaRPr>
            </a:p>
            <a:p>
              <a:pPr algn="l"/>
              <a:r>
                <a:rPr lang="en-US" sz="3600" b="1" spc="300" baseline="0" dirty="0" smtClean="0">
                  <a:solidFill>
                    <a:srgbClr val="FFC000"/>
                  </a:solidFill>
                  <a:latin typeface="Trebuchet MS" pitchFamily="34" charset="0"/>
                </a:rPr>
                <a:t>TIP:</a:t>
              </a:r>
              <a:r>
                <a:rPr lang="en-US" sz="3600" b="1" spc="0" baseline="0" dirty="0" smtClean="0">
                  <a:solidFill>
                    <a:srgbClr val="FFC000"/>
                  </a:solidFill>
                  <a:latin typeface="Trebuchet MS" pitchFamily="34" charset="0"/>
                </a:rPr>
                <a:t> </a:t>
              </a:r>
              <a:r>
                <a:rPr lang="en-US" sz="3600" b="0" baseline="0" dirty="0" smtClean="0">
                  <a:solidFill>
                    <a:schemeClr val="bg1">
                      <a:lumMod val="75000"/>
                    </a:schemeClr>
                  </a:solidFill>
                  <a:latin typeface="Trebuchet MS" pitchFamily="34" charset="0"/>
                </a:rPr>
                <a:t>See if your school’s logo is available on our free poster templates page.</a:t>
              </a:r>
            </a:p>
            <a:p>
              <a:pPr algn="l"/>
              <a:endParaRPr lang="en-US" sz="3600" b="0" baseline="0" dirty="0" smtClean="0">
                <a:latin typeface="Trebuchet MS" pitchFamily="34" charset="0"/>
              </a:endParaRPr>
            </a:p>
            <a:p>
              <a:pPr algn="ctr"/>
              <a:r>
                <a:rPr lang="en-US" sz="4400" b="1" baseline="0" dirty="0" smtClean="0">
                  <a:solidFill>
                    <a:srgbClr val="FFC000"/>
                  </a:solidFill>
                  <a:latin typeface="Trebuchet MS" pitchFamily="34" charset="0"/>
                </a:rPr>
                <a:t>Photographs / Graphics</a:t>
              </a:r>
            </a:p>
            <a:p>
              <a:pPr algn="l" defTabSz="977900"/>
              <a:r>
                <a:rPr lang="en-US" sz="3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600" b="0" spc="0" baseline="0" dirty="0" smtClean="0">
                  <a:solidFill>
                    <a:schemeClr val="bg1">
                      <a:lumMod val="75000"/>
                    </a:schemeClr>
                  </a:solidFill>
                  <a:latin typeface="Trebuchet MS" pitchFamily="34" charset="0"/>
                </a:rPr>
                <a:t>disproportionally.</a:t>
              </a:r>
            </a:p>
            <a:p>
              <a:pPr algn="l" defTabSz="977900"/>
              <a:endParaRPr lang="en-US" sz="3600" b="0" baseline="0" dirty="0" smtClean="0">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r>
                <a:rPr lang="en-US" sz="4400" b="1" baseline="0" dirty="0" smtClean="0">
                  <a:solidFill>
                    <a:srgbClr val="FFC000"/>
                  </a:solidFill>
                  <a:latin typeface="Trebuchet MS" pitchFamily="34" charset="0"/>
                </a:rPr>
                <a:t>Image Quality Check</a:t>
              </a:r>
            </a:p>
            <a:p>
              <a:pPr lvl="0" algn="l" defTabSz="977900"/>
              <a:r>
                <a:rPr lang="en-US" sz="3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4000" b="0" dirty="0" smtClean="0">
                <a:latin typeface="Trebuchet MS" pitchFamily="34" charset="0"/>
              </a:endParaRPr>
            </a:p>
          </p:txBody>
        </p:sp>
        <p:cxnSp>
          <p:nvCxnSpPr>
            <p:cNvPr id="25" name="Straight Connector 24"/>
            <p:cNvCxnSpPr/>
            <p:nvPr/>
          </p:nvCxnSpPr>
          <p:spPr>
            <a:xfrm>
              <a:off x="-11180161" y="11894939"/>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cstate="print"/>
            <a:stretch>
              <a:fillRect/>
            </a:stretch>
          </p:blipFill>
          <p:spPr>
            <a:xfrm>
              <a:off x="-10514118" y="14296453"/>
              <a:ext cx="1597666" cy="1201935"/>
            </a:xfrm>
            <a:prstGeom prst="rect">
              <a:avLst/>
            </a:prstGeom>
          </p:spPr>
        </p:pic>
        <p:pic>
          <p:nvPicPr>
            <p:cNvPr id="30" name="Picture 29"/>
            <p:cNvPicPr>
              <a:picLocks noChangeAspect="1"/>
            </p:cNvPicPr>
            <p:nvPr userDrawn="1"/>
          </p:nvPicPr>
          <p:blipFill>
            <a:blip r:embed="rId5" cstate="print"/>
            <a:stretch>
              <a:fillRect/>
            </a:stretch>
          </p:blipFill>
          <p:spPr>
            <a:xfrm>
              <a:off x="-10732765" y="22024235"/>
              <a:ext cx="9986808" cy="1053596"/>
            </a:xfrm>
            <a:prstGeom prst="rect">
              <a:avLst/>
            </a:prstGeom>
          </p:spPr>
        </p:pic>
        <p:grpSp>
          <p:nvGrpSpPr>
            <p:cNvPr id="32" name="Group 31"/>
            <p:cNvGrpSpPr/>
            <p:nvPr userDrawn="1"/>
          </p:nvGrpSpPr>
          <p:grpSpPr>
            <a:xfrm>
              <a:off x="-10018193" y="34301613"/>
              <a:ext cx="7531184" cy="2339550"/>
              <a:chOff x="-4596333" y="15960564"/>
              <a:chExt cx="3470786" cy="1074889"/>
            </a:xfrm>
          </p:grpSpPr>
          <p:grpSp>
            <p:nvGrpSpPr>
              <p:cNvPr id="46" name="Group 45"/>
              <p:cNvGrpSpPr/>
              <p:nvPr userDrawn="1"/>
            </p:nvGrpSpPr>
            <p:grpSpPr>
              <a:xfrm>
                <a:off x="-2909401" y="16004804"/>
                <a:ext cx="624431" cy="1030648"/>
                <a:chOff x="-4115837" y="18202015"/>
                <a:chExt cx="779338" cy="1476910"/>
              </a:xfrm>
            </p:grpSpPr>
            <p:pic>
              <p:nvPicPr>
                <p:cNvPr id="52" name="Picture 51"/>
                <p:cNvPicPr>
                  <a:picLocks noChangeAspect="1"/>
                </p:cNvPicPr>
                <p:nvPr userDrawn="1"/>
              </p:nvPicPr>
              <p:blipFill>
                <a:blip r:embed="rId6" cstate="print"/>
                <a:stretch>
                  <a:fillRect/>
                </a:stretch>
              </p:blipFill>
              <p:spPr>
                <a:xfrm>
                  <a:off x="-4105300" y="18202015"/>
                  <a:ext cx="768801" cy="1090857"/>
                </a:xfrm>
                <a:prstGeom prst="rect">
                  <a:avLst/>
                </a:prstGeom>
              </p:spPr>
            </p:pic>
            <p:sp>
              <p:nvSpPr>
                <p:cNvPr id="53" name="TextBox 52"/>
                <p:cNvSpPr txBox="1"/>
                <p:nvPr userDrawn="1"/>
              </p:nvSpPr>
              <p:spPr>
                <a:xfrm>
                  <a:off x="-4115837" y="19351091"/>
                  <a:ext cx="779337" cy="327834"/>
                </a:xfrm>
                <a:prstGeom prst="rect">
                  <a:avLst/>
                </a:prstGeom>
                <a:solidFill>
                  <a:schemeClr val="accent1"/>
                </a:solidFill>
                <a:ln>
                  <a:noFill/>
                </a:ln>
              </p:spPr>
              <p:txBody>
                <a:bodyPr wrap="square" lIns="91440" tIns="91440" rIns="91440" bIns="91440" rtlCol="0">
                  <a:spAutoFit/>
                </a:bodyPr>
                <a:lstStyle/>
                <a:p>
                  <a:pPr algn="ctr"/>
                  <a:r>
                    <a:rPr lang="en-US" sz="2400" b="1" dirty="0" smtClean="0">
                      <a:solidFill>
                        <a:schemeClr val="tx1"/>
                      </a:solidFill>
                    </a:rPr>
                    <a:t>ORIGINAL</a:t>
                  </a:r>
                  <a:endParaRPr lang="en-US" sz="2400" b="1" dirty="0">
                    <a:solidFill>
                      <a:schemeClr val="tx1"/>
                    </a:solidFill>
                  </a:endParaRPr>
                </a:p>
              </p:txBody>
            </p:sp>
          </p:grpSp>
          <p:grpSp>
            <p:nvGrpSpPr>
              <p:cNvPr id="47" name="Group 46"/>
              <p:cNvGrpSpPr/>
              <p:nvPr userDrawn="1"/>
            </p:nvGrpSpPr>
            <p:grpSpPr>
              <a:xfrm>
                <a:off x="-2159064" y="16004811"/>
                <a:ext cx="1033517" cy="1030642"/>
                <a:chOff x="-3094760" y="17994119"/>
                <a:chExt cx="1420279" cy="1416324"/>
              </a:xfrm>
            </p:grpSpPr>
            <p:pic>
              <p:nvPicPr>
                <p:cNvPr id="50" name="Picture 49"/>
                <p:cNvPicPr>
                  <a:picLocks noChangeAspect="1"/>
                </p:cNvPicPr>
                <p:nvPr userDrawn="1"/>
              </p:nvPicPr>
              <p:blipFill>
                <a:blip r:embed="rId6" cstate="print"/>
                <a:stretch>
                  <a:fillRect/>
                </a:stretch>
              </p:blipFill>
              <p:spPr>
                <a:xfrm>
                  <a:off x="-3094760" y="17994119"/>
                  <a:ext cx="1420279" cy="1029694"/>
                </a:xfrm>
                <a:prstGeom prst="rect">
                  <a:avLst/>
                </a:prstGeom>
              </p:spPr>
            </p:pic>
            <p:sp>
              <p:nvSpPr>
                <p:cNvPr id="51" name="TextBox 50"/>
                <p:cNvSpPr txBox="1"/>
                <p:nvPr userDrawn="1"/>
              </p:nvSpPr>
              <p:spPr>
                <a:xfrm>
                  <a:off x="-3092013" y="19096055"/>
                  <a:ext cx="1417532" cy="314388"/>
                </a:xfrm>
                <a:prstGeom prst="rect">
                  <a:avLst/>
                </a:prstGeom>
                <a:solidFill>
                  <a:srgbClr val="FF0000"/>
                </a:solidFill>
              </p:spPr>
              <p:txBody>
                <a:bodyPr wrap="square" lIns="457200" tIns="91440" rIns="457200" bIns="91440" rtlCol="0">
                  <a:spAutoFit/>
                </a:bodyPr>
                <a:lstStyle/>
                <a:p>
                  <a:pPr algn="ctr"/>
                  <a:r>
                    <a:rPr lang="en-US" sz="2400" b="1" dirty="0" smtClean="0">
                      <a:solidFill>
                        <a:schemeClr val="bg1"/>
                      </a:solidFill>
                    </a:rPr>
                    <a:t>DISTORTED</a:t>
                  </a:r>
                  <a:endParaRPr lang="en-US" sz="1000" b="1" dirty="0">
                    <a:solidFill>
                      <a:schemeClr val="bg1"/>
                    </a:solidFill>
                  </a:endParaRPr>
                </a:p>
              </p:txBody>
            </p:sp>
          </p:grpSp>
          <p:pic>
            <p:nvPicPr>
              <p:cNvPr id="48" name="Picture 47"/>
              <p:cNvPicPr>
                <a:picLocks noChangeAspect="1"/>
              </p:cNvPicPr>
              <p:nvPr userDrawn="1"/>
            </p:nvPicPr>
            <p:blipFill>
              <a:blip r:embed="rId7" cstate="print"/>
              <a:stretch>
                <a:fillRect/>
              </a:stretch>
            </p:blipFill>
            <p:spPr>
              <a:xfrm>
                <a:off x="-4596333" y="15960564"/>
                <a:ext cx="1098742" cy="847761"/>
              </a:xfrm>
              <a:prstGeom prst="rect">
                <a:avLst/>
              </a:prstGeom>
            </p:spPr>
          </p:pic>
          <p:sp>
            <p:nvSpPr>
              <p:cNvPr id="49" name="TextBox 48"/>
              <p:cNvSpPr txBox="1"/>
              <p:nvPr userDrawn="1"/>
            </p:nvSpPr>
            <p:spPr>
              <a:xfrm>
                <a:off x="-4566506" y="16609552"/>
                <a:ext cx="1035685" cy="317745"/>
              </a:xfrm>
              <a:prstGeom prst="rect">
                <a:avLst/>
              </a:prstGeom>
              <a:noFill/>
            </p:spPr>
            <p:txBody>
              <a:bodyPr wrap="square" lIns="457200" tIns="457200" rIns="457200" bIns="0" rtlCol="0">
                <a:spAutoFit/>
              </a:bodyPr>
              <a:lstStyle/>
              <a:p>
                <a:pPr algn="ctr"/>
                <a:r>
                  <a:rPr lang="en-US" sz="2000" dirty="0" smtClean="0">
                    <a:solidFill>
                      <a:schemeClr val="bg1"/>
                    </a:solidFill>
                  </a:rPr>
                  <a:t>Corner</a:t>
                </a:r>
                <a:r>
                  <a:rPr lang="en-US" sz="2000" baseline="0" dirty="0" smtClean="0">
                    <a:solidFill>
                      <a:schemeClr val="bg1"/>
                    </a:solidFill>
                  </a:rPr>
                  <a:t> handles</a:t>
                </a:r>
                <a:endParaRPr lang="en-US" sz="2000" dirty="0">
                  <a:solidFill>
                    <a:schemeClr val="bg1"/>
                  </a:solidFill>
                </a:endParaRPr>
              </a:p>
            </p:txBody>
          </p:sp>
        </p:grpSp>
        <p:grpSp>
          <p:nvGrpSpPr>
            <p:cNvPr id="37" name="Group 36"/>
            <p:cNvGrpSpPr/>
            <p:nvPr userDrawn="1"/>
          </p:nvGrpSpPr>
          <p:grpSpPr>
            <a:xfrm>
              <a:off x="-10409330" y="40223760"/>
              <a:ext cx="9344084" cy="2453223"/>
              <a:chOff x="-4759852" y="18464683"/>
              <a:chExt cx="4306270" cy="1127128"/>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3516606525"/>
                  </p:ext>
                </p:extLst>
              </p:nvPr>
            </p:nvGraphicFramePr>
            <p:xfrm>
              <a:off x="-4533347" y="18464690"/>
              <a:ext cx="1828800" cy="1117600"/>
            </p:xfrm>
            <a:graphic>
              <a:graphicData uri="http://schemas.openxmlformats.org/presentationml/2006/ole">
                <mc:AlternateContent xmlns:mc="http://schemas.openxmlformats.org/markup-compatibility/2006">
                  <mc:Choice xmlns:v="urn:schemas-microsoft-com:vml" Requires="v">
                    <p:oleObj spid="_x0000_s1466" name="Image" r:id="rId8" imgW="1828571" imgH="1117460" progId="">
                      <p:embed/>
                    </p:oleObj>
                  </mc:Choice>
                  <mc:Fallback>
                    <p:oleObj name="Image" r:id="rId8" imgW="1828571" imgH="1117460" progId="">
                      <p:embed/>
                      <p:pic>
                        <p:nvPicPr>
                          <p:cNvPr id="0" name="Picture 1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33347" y="18464690"/>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2943661227"/>
                  </p:ext>
                </p:extLst>
              </p:nvPr>
            </p:nvGraphicFramePr>
            <p:xfrm>
              <a:off x="-2456641" y="18468383"/>
              <a:ext cx="1828800" cy="1117600"/>
            </p:xfrm>
            <a:graphic>
              <a:graphicData uri="http://schemas.openxmlformats.org/presentationml/2006/ole">
                <mc:AlternateContent xmlns:mc="http://schemas.openxmlformats.org/markup-compatibility/2006">
                  <mc:Choice xmlns:v="urn:schemas-microsoft-com:vml" Requires="v">
                    <p:oleObj spid="_x0000_s1467" name="Image" r:id="rId10" imgW="1828571" imgH="1117460" progId="">
                      <p:embed/>
                    </p:oleObj>
                  </mc:Choice>
                  <mc:Fallback>
                    <p:oleObj name="Image" r:id="rId10" imgW="1828571" imgH="1117460" progId="">
                      <p:embed/>
                      <p:pic>
                        <p:nvPicPr>
                          <p:cNvPr id="0" name="Picture 1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6641" y="18468383"/>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 name="TextBox 40"/>
              <p:cNvSpPr txBox="1"/>
              <p:nvPr userDrawn="1"/>
            </p:nvSpPr>
            <p:spPr>
              <a:xfrm rot="16200000">
                <a:off x="-5235785" y="18940616"/>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5" name="TextBox 44"/>
              <p:cNvSpPr txBox="1"/>
              <p:nvPr userDrawn="1"/>
            </p:nvSpPr>
            <p:spPr>
              <a:xfrm rot="16200000">
                <a:off x="-1095250" y="18950143"/>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54" name="Group 53"/>
          <p:cNvGrpSpPr/>
          <p:nvPr userDrawn="1"/>
        </p:nvGrpSpPr>
        <p:grpSpPr>
          <a:xfrm>
            <a:off x="36502339" y="-1"/>
            <a:ext cx="12284832" cy="50384075"/>
            <a:chOff x="44157839" y="-55066"/>
            <a:chExt cx="11062139" cy="45369415"/>
          </a:xfrm>
        </p:grpSpPr>
        <p:sp>
          <p:nvSpPr>
            <p:cNvPr id="55" name="Rectangle 54"/>
            <p:cNvSpPr/>
            <p:nvPr userDrawn="1"/>
          </p:nvSpPr>
          <p:spPr>
            <a:xfrm>
              <a:off x="44157839" y="-55066"/>
              <a:ext cx="11062139" cy="4536941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5400" b="1" spc="600" dirty="0" smtClean="0">
                  <a:solidFill>
                    <a:schemeClr val="bg1"/>
                  </a:solidFill>
                  <a:latin typeface="Trebuchet MS" pitchFamily="34" charset="0"/>
                </a:rPr>
                <a:t>QUICK START (cont.)</a:t>
              </a:r>
            </a:p>
            <a:p>
              <a:pPr algn="ctr"/>
              <a:endParaRPr lang="en-US" sz="4800" b="1"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r>
                <a:rPr lang="en-US" sz="3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600" b="0" baseline="0" dirty="0" smtClean="0">
                <a:solidFill>
                  <a:schemeClr val="bg1">
                    <a:lumMod val="75000"/>
                  </a:schemeClr>
                </a:solidFill>
                <a:latin typeface="Trebuchet MS" pitchFamily="34" charset="0"/>
              </a:endParaRPr>
            </a:p>
            <a:p>
              <a:pPr algn="ctr"/>
              <a:r>
                <a:rPr lang="en-US" sz="4400" b="1" baseline="0" dirty="0" smtClean="0">
                  <a:solidFill>
                    <a:srgbClr val="FFC000"/>
                  </a:solidFill>
                  <a:latin typeface="Trebuchet MS" pitchFamily="34" charset="0"/>
                </a:rPr>
                <a:t>How to add Text</a:t>
              </a:r>
            </a:p>
            <a:p>
              <a:pPr marL="3429000" lvl="2" indent="0" algn="l" defTabSz="114300"/>
              <a:r>
                <a:rPr lang="en-US" sz="3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600" b="0" baseline="0" dirty="0" smtClean="0">
                  <a:solidFill>
                    <a:schemeClr val="bg1">
                      <a:lumMod val="75000"/>
                    </a:schemeClr>
                  </a:solidFill>
                  <a:latin typeface="Trebuchet MS" pitchFamily="34" charset="0"/>
                </a:rPr>
                <a:t> </a:t>
              </a:r>
              <a:r>
                <a:rPr kumimoji="0" lang="en-US" sz="44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600" b="0" baseline="0" dirty="0" smtClean="0">
                <a:solidFill>
                  <a:schemeClr val="bg1">
                    <a:lumMod val="75000"/>
                  </a:schemeClr>
                </a:solidFill>
                <a:latin typeface="Trebuchet MS" pitchFamily="34" charset="0"/>
              </a:endParaRPr>
            </a:p>
            <a:p>
              <a:pPr marL="1518341" lvl="2" indent="0" algn="l" defTabSz="114300"/>
              <a:endParaRPr lang="en-US" sz="3600" b="0" baseline="0" dirty="0" smtClean="0">
                <a:solidFill>
                  <a:schemeClr val="bg1">
                    <a:lumMod val="75000"/>
                  </a:schemeClr>
                </a:solidFill>
                <a:latin typeface="Trebuchet MS" pitchFamily="34" charset="0"/>
              </a:endParaRPr>
            </a:p>
            <a:p>
              <a:pPr algn="ctr"/>
              <a:r>
                <a:rPr lang="en-US" sz="4400" b="1" baseline="0" dirty="0" smtClean="0">
                  <a:solidFill>
                    <a:srgbClr val="FFC000"/>
                  </a:solidFill>
                  <a:latin typeface="Trebuchet MS" pitchFamily="34" charset="0"/>
                </a:rPr>
                <a:t>How to add Tables</a:t>
              </a:r>
            </a:p>
            <a:p>
              <a:pPr marL="2000250" lvl="1" indent="0" algn="l" defTabSz="114300"/>
              <a:r>
                <a:rPr lang="en-US" sz="3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94419048"/>
                </p:ext>
              </p:extLst>
            </p:nvPr>
          </p:nvGraphicFramePr>
          <p:xfrm>
            <a:off x="46871237" y="4714145"/>
            <a:ext cx="5586150" cy="2063772"/>
          </p:xfrm>
          <a:graphic>
            <a:graphicData uri="http://schemas.openxmlformats.org/presentationml/2006/ole">
              <mc:AlternateContent xmlns:mc="http://schemas.openxmlformats.org/markup-compatibility/2006">
                <mc:Choice xmlns:v="urn:schemas-microsoft-com:vml" Requires="v">
                  <p:oleObj spid="_x0000_s1468" name="Image" r:id="rId12" imgW="4571429" imgH="1688889" progId="">
                    <p:embed/>
                  </p:oleObj>
                </mc:Choice>
                <mc:Fallback>
                  <p:oleObj name="Image" r:id="rId12" imgW="4571429" imgH="1688889" progId="">
                    <p:embed/>
                    <p:pic>
                      <p:nvPicPr>
                        <p:cNvPr id="0" name="Picture 16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871237" y="4714145"/>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7" name="Picture 56"/>
            <p:cNvPicPr>
              <a:picLocks noChangeAspect="1"/>
            </p:cNvPicPr>
            <p:nvPr userDrawn="1"/>
          </p:nvPicPr>
          <p:blipFill>
            <a:blip r:embed="rId14" cstate="print"/>
            <a:stretch>
              <a:fillRect/>
            </a:stretch>
          </p:blipFill>
          <p:spPr>
            <a:xfrm>
              <a:off x="44487207" y="10958709"/>
              <a:ext cx="2969584" cy="1370577"/>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34822045"/>
                </p:ext>
              </p:extLst>
            </p:nvPr>
          </p:nvGraphicFramePr>
          <p:xfrm>
            <a:off x="44629619" y="18109538"/>
            <a:ext cx="1482266" cy="992162"/>
          </p:xfrm>
          <a:graphic>
            <a:graphicData uri="http://schemas.openxmlformats.org/presentationml/2006/ole">
              <mc:AlternateContent xmlns:mc="http://schemas.openxmlformats.org/markup-compatibility/2006">
                <mc:Choice xmlns:v="urn:schemas-microsoft-com:vml" Requires="v">
                  <p:oleObj spid="_x0000_s1469" name="Image" r:id="rId15" imgW="1574603" imgH="1053968" progId="">
                    <p:embed/>
                  </p:oleObj>
                </mc:Choice>
                <mc:Fallback>
                  <p:oleObj name="Image" r:id="rId15" imgW="1574603" imgH="1053968" progId="">
                    <p:embed/>
                    <p:pic>
                      <p:nvPicPr>
                        <p:cNvPr id="0" name="Picture 16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9619" y="18109538"/>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9" name="Group 58"/>
            <p:cNvGrpSpPr/>
            <p:nvPr userDrawn="1"/>
          </p:nvGrpSpPr>
          <p:grpSpPr>
            <a:xfrm>
              <a:off x="44487207" y="42060571"/>
              <a:ext cx="10354213" cy="1265612"/>
              <a:chOff x="44200453" y="39259895"/>
              <a:chExt cx="9771399" cy="1090622"/>
            </a:xfrm>
          </p:grpSpPr>
          <p:sp>
            <p:nvSpPr>
              <p:cNvPr id="61" name="Rounded Rectangle 60"/>
              <p:cNvSpPr/>
              <p:nvPr userDrawn="1"/>
            </p:nvSpPr>
            <p:spPr>
              <a:xfrm>
                <a:off x="44200453" y="39259895"/>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9358228"/>
                <a:ext cx="914401" cy="914399"/>
              </a:xfrm>
              <a:prstGeom prst="rect">
                <a:avLst/>
              </a:prstGeom>
              <a:noFill/>
              <a:ln>
                <a:noFill/>
              </a:ln>
            </p:spPr>
          </p:pic>
          <p:sp>
            <p:nvSpPr>
              <p:cNvPr id="63" name="TextBox 62"/>
              <p:cNvSpPr txBox="1"/>
              <p:nvPr userDrawn="1"/>
            </p:nvSpPr>
            <p:spPr>
              <a:xfrm>
                <a:off x="45300663" y="39449813"/>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262808" y="437393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5081463" rtl="0" eaLnBrk="1" latinLnBrk="0" hangingPunct="1">
        <a:spcBef>
          <a:spcPct val="0"/>
        </a:spcBef>
        <a:buNone/>
        <a:defRPr sz="10100" kern="1200">
          <a:solidFill>
            <a:schemeClr val="bg1"/>
          </a:solidFill>
          <a:latin typeface="Trebuchet MS" pitchFamily="34" charset="0"/>
          <a:ea typeface="+mj-ea"/>
          <a:cs typeface="+mj-cs"/>
        </a:defRPr>
      </a:lvl1pPr>
    </p:titleStyle>
    <p:bodyStyle>
      <a:lvl1pPr marL="1905548" indent="-1905548" algn="l" defTabSz="5081463" rtl="0" eaLnBrk="1" latinLnBrk="0" hangingPunct="1">
        <a:spcBef>
          <a:spcPct val="20000"/>
        </a:spcBef>
        <a:buFont typeface="Arial" pitchFamily="34" charset="0"/>
        <a:buChar char="•"/>
        <a:defRPr sz="17800" kern="1200">
          <a:solidFill>
            <a:schemeClr val="tx1"/>
          </a:solidFill>
          <a:latin typeface="+mn-lt"/>
          <a:ea typeface="+mn-ea"/>
          <a:cs typeface="+mn-cs"/>
        </a:defRPr>
      </a:lvl1pPr>
      <a:lvl2pPr marL="4128688" indent="-1587956" algn="l" defTabSz="5081463" rtl="0" eaLnBrk="1" latinLnBrk="0" hangingPunct="1">
        <a:spcBef>
          <a:spcPct val="20000"/>
        </a:spcBef>
        <a:buFont typeface="Arial" pitchFamily="34" charset="0"/>
        <a:buChar char="–"/>
        <a:defRPr sz="15700" kern="1200">
          <a:solidFill>
            <a:schemeClr val="tx1"/>
          </a:solidFill>
          <a:latin typeface="+mn-lt"/>
          <a:ea typeface="+mn-ea"/>
          <a:cs typeface="+mn-cs"/>
        </a:defRPr>
      </a:lvl2pPr>
      <a:lvl3pPr marL="6351829" indent="-1270367" algn="l" defTabSz="5081463"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892560"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4pPr>
      <a:lvl5pPr marL="11433290"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5pPr>
      <a:lvl6pPr marL="13974022"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6pPr>
      <a:lvl7pPr marL="16514751"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7pPr>
      <a:lvl8pPr marL="19055484"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8pPr>
      <a:lvl9pPr marL="21596215"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9pPr>
    </p:bodyStyle>
    <p:otherStyle>
      <a:defPPr>
        <a:defRPr lang="en-US"/>
      </a:defPPr>
      <a:lvl1pPr marL="0" algn="l" defTabSz="5081463" rtl="0" eaLnBrk="1" latinLnBrk="0" hangingPunct="1">
        <a:defRPr sz="10000" kern="1200">
          <a:solidFill>
            <a:schemeClr val="tx1"/>
          </a:solidFill>
          <a:latin typeface="+mn-lt"/>
          <a:ea typeface="+mn-ea"/>
          <a:cs typeface="+mn-cs"/>
        </a:defRPr>
      </a:lvl1pPr>
      <a:lvl2pPr marL="2540732" algn="l" defTabSz="5081463" rtl="0" eaLnBrk="1" latinLnBrk="0" hangingPunct="1">
        <a:defRPr sz="10000" kern="1200">
          <a:solidFill>
            <a:schemeClr val="tx1"/>
          </a:solidFill>
          <a:latin typeface="+mn-lt"/>
          <a:ea typeface="+mn-ea"/>
          <a:cs typeface="+mn-cs"/>
        </a:defRPr>
      </a:lvl2pPr>
      <a:lvl3pPr marL="5081463" algn="l" defTabSz="5081463" rtl="0" eaLnBrk="1" latinLnBrk="0" hangingPunct="1">
        <a:defRPr sz="10000" kern="1200">
          <a:solidFill>
            <a:schemeClr val="tx1"/>
          </a:solidFill>
          <a:latin typeface="+mn-lt"/>
          <a:ea typeface="+mn-ea"/>
          <a:cs typeface="+mn-cs"/>
        </a:defRPr>
      </a:lvl3pPr>
      <a:lvl4pPr marL="7622193" algn="l" defTabSz="5081463" rtl="0" eaLnBrk="1" latinLnBrk="0" hangingPunct="1">
        <a:defRPr sz="10000" kern="1200">
          <a:solidFill>
            <a:schemeClr val="tx1"/>
          </a:solidFill>
          <a:latin typeface="+mn-lt"/>
          <a:ea typeface="+mn-ea"/>
          <a:cs typeface="+mn-cs"/>
        </a:defRPr>
      </a:lvl4pPr>
      <a:lvl5pPr marL="10162924" algn="l" defTabSz="5081463" rtl="0" eaLnBrk="1" latinLnBrk="0" hangingPunct="1">
        <a:defRPr sz="10000" kern="1200">
          <a:solidFill>
            <a:schemeClr val="tx1"/>
          </a:solidFill>
          <a:latin typeface="+mn-lt"/>
          <a:ea typeface="+mn-ea"/>
          <a:cs typeface="+mn-cs"/>
        </a:defRPr>
      </a:lvl5pPr>
      <a:lvl6pPr marL="12703656" algn="l" defTabSz="5081463" rtl="0" eaLnBrk="1" latinLnBrk="0" hangingPunct="1">
        <a:defRPr sz="10000" kern="1200">
          <a:solidFill>
            <a:schemeClr val="tx1"/>
          </a:solidFill>
          <a:latin typeface="+mn-lt"/>
          <a:ea typeface="+mn-ea"/>
          <a:cs typeface="+mn-cs"/>
        </a:defRPr>
      </a:lvl6pPr>
      <a:lvl7pPr marL="15244389" algn="l" defTabSz="5081463" rtl="0" eaLnBrk="1" latinLnBrk="0" hangingPunct="1">
        <a:defRPr sz="10000" kern="1200">
          <a:solidFill>
            <a:schemeClr val="tx1"/>
          </a:solidFill>
          <a:latin typeface="+mn-lt"/>
          <a:ea typeface="+mn-ea"/>
          <a:cs typeface="+mn-cs"/>
        </a:defRPr>
      </a:lvl7pPr>
      <a:lvl8pPr marL="17785119" algn="l" defTabSz="5081463" rtl="0" eaLnBrk="1" latinLnBrk="0" hangingPunct="1">
        <a:defRPr sz="10000" kern="1200">
          <a:solidFill>
            <a:schemeClr val="tx1"/>
          </a:solidFill>
          <a:latin typeface="+mn-lt"/>
          <a:ea typeface="+mn-ea"/>
          <a:cs typeface="+mn-cs"/>
        </a:defRPr>
      </a:lvl8pPr>
      <a:lvl9pPr marL="20325851" algn="l" defTabSz="5081463" rtl="0" eaLnBrk="1" latinLnBrk="0" hangingPunct="1">
        <a:defRPr sz="10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5999738" cy="7347678"/>
          </a:xfrm>
          <a:prstGeom prst="rect">
            <a:avLst/>
          </a:prstGeom>
          <a:solidFill>
            <a:schemeClr val="accent5">
              <a:lumMod val="75000"/>
            </a:schemeClr>
          </a:solidFill>
          <a:ln w="9525">
            <a:solidFill>
              <a:schemeClr val="tx1"/>
            </a:solidFill>
            <a:miter lim="800000"/>
            <a:headEnd/>
            <a:tailEnd/>
          </a:ln>
          <a:effectLst/>
        </p:spPr>
        <p:txBody>
          <a:bodyPr wrap="none" lIns="105865" tIns="52931" rIns="105865" bIns="52931" anchor="ctr"/>
          <a:lstStyle/>
          <a:p>
            <a:pPr>
              <a:defRPr/>
            </a:pPr>
            <a:endParaRPr lang="en-US" dirty="0"/>
          </a:p>
        </p:txBody>
      </p:sp>
      <p:sp>
        <p:nvSpPr>
          <p:cNvPr id="8" name="Rectangle 33"/>
          <p:cNvSpPr>
            <a:spLocks noChangeArrowheads="1"/>
          </p:cNvSpPr>
          <p:nvPr/>
        </p:nvSpPr>
        <p:spPr bwMode="auto">
          <a:xfrm>
            <a:off x="749996" y="8047459"/>
            <a:ext cx="34495842" cy="40937061"/>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105865" tIns="52931" rIns="105865" bIns="52931" anchor="ctr"/>
          <a:lstStyle/>
          <a:p>
            <a:pPr>
              <a:defRPr/>
            </a:pPr>
            <a:endParaRPr lang="en-US" dirty="0"/>
          </a:p>
        </p:txBody>
      </p:sp>
      <p:sp>
        <p:nvSpPr>
          <p:cNvPr id="9" name="Rectangle 9"/>
          <p:cNvSpPr>
            <a:spLocks noChangeArrowheads="1"/>
          </p:cNvSpPr>
          <p:nvPr/>
        </p:nvSpPr>
        <p:spPr bwMode="auto">
          <a:xfrm>
            <a:off x="0" y="7354971"/>
            <a:ext cx="35999738" cy="233258"/>
          </a:xfrm>
          <a:prstGeom prst="rect">
            <a:avLst/>
          </a:prstGeom>
          <a:solidFill>
            <a:schemeClr val="accent5">
              <a:lumMod val="50000"/>
            </a:schemeClr>
          </a:solidFill>
          <a:ln w="152400">
            <a:noFill/>
            <a:miter lim="800000"/>
            <a:headEnd/>
            <a:tailEnd/>
          </a:ln>
          <a:effectLst/>
        </p:spPr>
        <p:txBody>
          <a:bodyPr wrap="none" lIns="105865" tIns="52931" rIns="105865" bIns="52931" anchor="ctr"/>
          <a:lstStyle/>
          <a:p>
            <a:pPr>
              <a:defRPr/>
            </a:pPr>
            <a:endParaRPr lang="en-US" dirty="0"/>
          </a:p>
        </p:txBody>
      </p:sp>
      <p:sp>
        <p:nvSpPr>
          <p:cNvPr id="10" name="Text Box 14"/>
          <p:cNvSpPr txBox="1">
            <a:spLocks noChangeArrowheads="1"/>
          </p:cNvSpPr>
          <p:nvPr/>
        </p:nvSpPr>
        <p:spPr bwMode="auto">
          <a:xfrm>
            <a:off x="1703116" y="49377272"/>
            <a:ext cx="3135584" cy="379058"/>
          </a:xfrm>
          <a:prstGeom prst="rect">
            <a:avLst/>
          </a:prstGeom>
          <a:noFill/>
          <a:ln w="9525">
            <a:noFill/>
            <a:miter lim="800000"/>
            <a:headEnd/>
            <a:tailEnd/>
          </a:ln>
          <a:effectLst/>
        </p:spPr>
        <p:txBody>
          <a:bodyPr wrap="square" lIns="105664" tIns="52822" rIns="105664" bIns="52822">
            <a:spAutoFit/>
          </a:bodyPr>
          <a:lstStyle/>
          <a:p>
            <a:pPr eaLnBrk="0" hangingPunct="0">
              <a:lnSpc>
                <a:spcPct val="65000"/>
              </a:lnSpc>
              <a:spcBef>
                <a:spcPct val="50000"/>
              </a:spcBef>
              <a:defRPr/>
            </a:pPr>
            <a:r>
              <a:rPr lang="en-US" sz="600" b="1" dirty="0" smtClean="0">
                <a:solidFill>
                  <a:schemeClr val="bg1">
                    <a:lumMod val="75000"/>
                  </a:schemeClr>
                </a:solidFill>
                <a:latin typeface="Arial" charset="0"/>
              </a:rPr>
              <a:t>RESEARCH POSTER PRESENTATION </a:t>
            </a:r>
            <a:r>
              <a:rPr lang="en-US" sz="600" b="1" dirty="0">
                <a:solidFill>
                  <a:schemeClr val="bg1">
                    <a:lumMod val="75000"/>
                  </a:schemeClr>
                </a:solidFill>
                <a:latin typeface="Arial" charset="0"/>
              </a:rPr>
              <a:t>DESIGN © </a:t>
            </a:r>
            <a:r>
              <a:rPr lang="en-US" sz="600" b="1" dirty="0" smtClean="0">
                <a:solidFill>
                  <a:schemeClr val="bg1">
                    <a:lumMod val="75000"/>
                  </a:schemeClr>
                </a:solidFill>
                <a:latin typeface="Arial" charset="0"/>
              </a:rPr>
              <a:t>2012</a:t>
            </a:r>
            <a:endParaRPr lang="en-US" sz="600" b="1" dirty="0">
              <a:solidFill>
                <a:schemeClr val="bg1">
                  <a:lumMod val="75000"/>
                </a:schemeClr>
              </a:solidFill>
              <a:latin typeface="Arial" charset="0"/>
            </a:endParaRPr>
          </a:p>
          <a:p>
            <a:pPr eaLnBrk="0" hangingPunct="0">
              <a:lnSpc>
                <a:spcPct val="65000"/>
              </a:lnSpc>
              <a:spcBef>
                <a:spcPct val="50000"/>
              </a:spcBef>
              <a:defRPr/>
            </a:pPr>
            <a:r>
              <a:rPr lang="en-US" sz="1200" b="1" dirty="0">
                <a:solidFill>
                  <a:schemeClr val="bg1">
                    <a:lumMod val="75000"/>
                  </a:schemeClr>
                </a:solidFill>
                <a:latin typeface="Arial" charset="0"/>
              </a:rPr>
              <a:t>www.PosterPresentations.com</a:t>
            </a:r>
          </a:p>
        </p:txBody>
      </p:sp>
      <p:grpSp>
        <p:nvGrpSpPr>
          <p:cNvPr id="36" name="Group 35"/>
          <p:cNvGrpSpPr/>
          <p:nvPr userDrawn="1"/>
        </p:nvGrpSpPr>
        <p:grpSpPr>
          <a:xfrm>
            <a:off x="-12648049" y="-48127"/>
            <a:ext cx="12278047" cy="50432202"/>
            <a:chOff x="-11216136" y="-1"/>
            <a:chExt cx="11035721" cy="45329339"/>
          </a:xfrm>
        </p:grpSpPr>
        <p:sp>
          <p:nvSpPr>
            <p:cNvPr id="37" name="Rectangle 36"/>
            <p:cNvSpPr/>
            <p:nvPr/>
          </p:nvSpPr>
          <p:spPr>
            <a:xfrm>
              <a:off x="-11216136" y="-1"/>
              <a:ext cx="11009812" cy="4532933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400" b="1" spc="0" dirty="0" smtClean="0">
                  <a:solidFill>
                    <a:srgbClr val="FF0000"/>
                  </a:solidFill>
                  <a:latin typeface="Trebuchet MS" pitchFamily="34" charset="0"/>
                </a:rPr>
                <a:t>(—THIS SIDEBAR DOES NOT PRINT—)</a:t>
              </a:r>
              <a:endParaRPr lang="en-US" sz="4400" b="1" spc="600" dirty="0" smtClean="0">
                <a:solidFill>
                  <a:schemeClr val="bg1"/>
                </a:solidFill>
                <a:latin typeface="Trebuchet MS" pitchFamily="34" charset="0"/>
              </a:endParaRPr>
            </a:p>
            <a:p>
              <a:pPr algn="ctr"/>
              <a:r>
                <a:rPr lang="en-US" sz="5400" b="1" spc="600" dirty="0" smtClean="0">
                  <a:solidFill>
                    <a:schemeClr val="bg1"/>
                  </a:solidFill>
                  <a:latin typeface="Trebuchet MS" pitchFamily="34" charset="0"/>
                </a:rPr>
                <a:t>DESIGN</a:t>
              </a:r>
              <a:r>
                <a:rPr lang="en-US" sz="5400" b="1" spc="600" baseline="0" dirty="0" smtClean="0">
                  <a:solidFill>
                    <a:schemeClr val="bg1"/>
                  </a:solidFill>
                  <a:latin typeface="Trebuchet MS" pitchFamily="34" charset="0"/>
                </a:rPr>
                <a:t> </a:t>
              </a:r>
              <a:r>
                <a:rPr lang="en-US" sz="5400" b="1" spc="600" dirty="0" smtClean="0">
                  <a:solidFill>
                    <a:schemeClr val="bg1"/>
                  </a:solidFill>
                  <a:latin typeface="Trebuchet MS" pitchFamily="34" charset="0"/>
                </a:rPr>
                <a:t>GUIDE</a:t>
              </a:r>
            </a:p>
            <a:p>
              <a:pPr algn="ctr"/>
              <a:endParaRPr lang="en-US" sz="4000" b="1" dirty="0" smtClean="0">
                <a:latin typeface="Trebuchet MS" pitchFamily="34" charset="0"/>
              </a:endParaRPr>
            </a:p>
            <a:p>
              <a:pPr defTabSz="3765639"/>
              <a:r>
                <a:rPr lang="en-US" sz="4000" i="0" dirty="0" smtClean="0">
                  <a:latin typeface="Trebuchet MS" pitchFamily="34" charset="0"/>
                </a:rPr>
                <a:t>This PowerPoint</a:t>
              </a:r>
              <a:r>
                <a:rPr lang="en-US" sz="4000" i="0" baseline="0" dirty="0" smtClean="0">
                  <a:latin typeface="Trebuchet MS" pitchFamily="34" charset="0"/>
                </a:rPr>
                <a:t> </a:t>
              </a:r>
              <a:r>
                <a:rPr lang="en-US" sz="4000" i="0" dirty="0" smtClean="0">
                  <a:latin typeface="Trebuchet MS" pitchFamily="34" charset="0"/>
                </a:rPr>
                <a:t>2007 template produces</a:t>
              </a:r>
              <a:r>
                <a:rPr lang="en-US" sz="4000" i="0" baseline="0" dirty="0" smtClean="0">
                  <a:latin typeface="Trebuchet MS" pitchFamily="34" charset="0"/>
                </a:rPr>
                <a:t> </a:t>
              </a:r>
              <a:r>
                <a:rPr lang="en-US" sz="4000" i="0" dirty="0" smtClean="0">
                  <a:latin typeface="Trebuchet MS" pitchFamily="34" charset="0"/>
                </a:rPr>
                <a:t>a 100cmx140cm presentation poster. </a:t>
              </a:r>
              <a:r>
                <a:rPr lang="en-US" sz="4000" dirty="0" smtClean="0">
                  <a:latin typeface="Trebuchet MS" pitchFamily="34" charset="0"/>
                </a:rPr>
                <a:t>You</a:t>
              </a:r>
              <a:r>
                <a:rPr lang="en-US" sz="4000" baseline="0" dirty="0" smtClean="0">
                  <a:latin typeface="Trebuchet MS" pitchFamily="34" charset="0"/>
                </a:rPr>
                <a:t> can u</a:t>
              </a:r>
              <a:r>
                <a:rPr lang="en-US" sz="4000" dirty="0" smtClean="0">
                  <a:latin typeface="Trebuchet MS" pitchFamily="34" charset="0"/>
                </a:rPr>
                <a:t>se</a:t>
              </a:r>
              <a:r>
                <a:rPr lang="en-US" sz="4000" baseline="0" dirty="0" smtClean="0">
                  <a:latin typeface="Trebuchet MS" pitchFamily="34" charset="0"/>
                </a:rPr>
                <a:t> it to create your research poster and </a:t>
              </a:r>
              <a:r>
                <a:rPr lang="en-US" sz="4000" dirty="0" smtClean="0">
                  <a:latin typeface="Trebuchet MS" pitchFamily="34" charset="0"/>
                </a:rPr>
                <a:t>save valuable time placing titles, subtitles,</a:t>
              </a:r>
              <a:r>
                <a:rPr lang="en-US" sz="4000" baseline="0" dirty="0" smtClean="0">
                  <a:latin typeface="Trebuchet MS" pitchFamily="34" charset="0"/>
                </a:rPr>
                <a:t> text, and graphics</a:t>
              </a:r>
              <a:r>
                <a:rPr lang="en-US" sz="4000" dirty="0" smtClean="0">
                  <a:latin typeface="Trebuchet MS" pitchFamily="34" charset="0"/>
                </a:rPr>
                <a:t>. </a:t>
              </a:r>
            </a:p>
            <a:p>
              <a:pPr defTabSz="3765639"/>
              <a:endParaRPr lang="en-US" sz="4000" dirty="0" smtClean="0">
                <a:latin typeface="Trebuchet MS" pitchFamily="34" charset="0"/>
              </a:endParaRPr>
            </a:p>
            <a:p>
              <a:pPr defTabSz="4389219"/>
              <a:r>
                <a:rPr lang="en-US" sz="40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4000" b="1" dirty="0" smtClean="0">
                  <a:solidFill>
                    <a:srgbClr val="FFC000"/>
                  </a:solidFill>
                  <a:latin typeface="Trebuchet MS" pitchFamily="34" charset="0"/>
                </a:rPr>
                <a:t>PosterPresentations.com</a:t>
              </a:r>
              <a:r>
                <a:rPr lang="en-US" sz="4000" b="1" dirty="0" smtClean="0">
                  <a:solidFill>
                    <a:schemeClr val="bg1"/>
                  </a:solidFill>
                  <a:latin typeface="Trebuchet MS" pitchFamily="34" charset="0"/>
                </a:rPr>
                <a:t> </a:t>
              </a:r>
              <a:r>
                <a:rPr lang="en-US" sz="4000" dirty="0" smtClean="0">
                  <a:solidFill>
                    <a:schemeClr val="bg1"/>
                  </a:solidFill>
                  <a:latin typeface="Trebuchet MS" pitchFamily="34" charset="0"/>
                </a:rPr>
                <a:t>and click on HELP DESK.</a:t>
              </a:r>
            </a:p>
            <a:p>
              <a:pPr defTabSz="4389219"/>
              <a:endParaRPr lang="en-US" sz="4000" dirty="0" smtClean="0">
                <a:latin typeface="Trebuchet MS" pitchFamily="34" charset="0"/>
              </a:endParaRPr>
            </a:p>
            <a:p>
              <a:pPr defTabSz="4389219"/>
              <a:r>
                <a:rPr lang="en-US" sz="4000" dirty="0" smtClean="0">
                  <a:solidFill>
                    <a:schemeClr val="bg1"/>
                  </a:solidFill>
                  <a:latin typeface="Trebuchet MS" pitchFamily="34" charset="0"/>
                </a:rPr>
                <a:t>When</a:t>
              </a:r>
              <a:r>
                <a:rPr lang="en-US" sz="4000" baseline="0" dirty="0" smtClean="0">
                  <a:solidFill>
                    <a:schemeClr val="bg1"/>
                  </a:solidFill>
                  <a:latin typeface="Trebuchet MS" pitchFamily="34" charset="0"/>
                </a:rPr>
                <a:t> you are ready to print your poster</a:t>
              </a:r>
              <a:r>
                <a:rPr lang="en-US" sz="4000" dirty="0" smtClean="0">
                  <a:solidFill>
                    <a:schemeClr val="bg1"/>
                  </a:solidFill>
                  <a:latin typeface="Trebuchet MS" pitchFamily="34" charset="0"/>
                </a:rPr>
                <a:t>,</a:t>
              </a:r>
              <a:r>
                <a:rPr lang="en-US" sz="4000" baseline="0" dirty="0" smtClean="0">
                  <a:solidFill>
                    <a:schemeClr val="bg1"/>
                  </a:solidFill>
                  <a:latin typeface="Trebuchet MS" pitchFamily="34" charset="0"/>
                </a:rPr>
                <a:t> go online to </a:t>
              </a:r>
              <a:r>
                <a:rPr lang="en-US" sz="4000" b="0" dirty="0" smtClean="0">
                  <a:solidFill>
                    <a:schemeClr val="bg1"/>
                  </a:solidFill>
                  <a:latin typeface="Trebuchet MS" pitchFamily="34" charset="0"/>
                </a:rPr>
                <a:t>PosterPresentations.com</a:t>
              </a:r>
              <a:r>
                <a:rPr lang="en-US" sz="4000" dirty="0" smtClean="0">
                  <a:solidFill>
                    <a:schemeClr val="bg1"/>
                  </a:solidFill>
                  <a:latin typeface="Trebuchet MS" pitchFamily="34" charset="0"/>
                </a:rPr>
                <a:t/>
              </a:r>
              <a:br>
                <a:rPr lang="en-US" sz="4000" dirty="0" smtClean="0">
                  <a:solidFill>
                    <a:schemeClr val="bg1"/>
                  </a:solidFill>
                  <a:latin typeface="Trebuchet MS" pitchFamily="34" charset="0"/>
                </a:rPr>
              </a:br>
              <a:endParaRPr lang="en-US" sz="4000" dirty="0" smtClean="0">
                <a:solidFill>
                  <a:schemeClr val="bg1"/>
                </a:solidFill>
                <a:latin typeface="Trebuchet MS" pitchFamily="34" charset="0"/>
              </a:endParaRPr>
            </a:p>
            <a:p>
              <a:pPr algn="l" defTabSz="3765639"/>
              <a:r>
                <a:rPr lang="en-US" sz="4000" b="0" dirty="0" smtClean="0">
                  <a:solidFill>
                    <a:schemeClr val="bg1"/>
                  </a:solidFill>
                  <a:latin typeface="Trebuchet MS" pitchFamily="34" charset="0"/>
                </a:rPr>
                <a:t>Need</a:t>
              </a:r>
              <a:r>
                <a:rPr lang="en-US" sz="4000" b="0" baseline="0" dirty="0" smtClean="0">
                  <a:solidFill>
                    <a:schemeClr val="bg1"/>
                  </a:solidFill>
                  <a:latin typeface="Trebuchet MS" pitchFamily="34" charset="0"/>
                </a:rPr>
                <a:t> assistance? Call us at </a:t>
              </a:r>
              <a:r>
                <a:rPr lang="en-US" sz="4000" b="0" dirty="0" smtClean="0">
                  <a:solidFill>
                    <a:srgbClr val="FFC000"/>
                  </a:solidFill>
                  <a:latin typeface="Trebuchet MS" pitchFamily="34" charset="0"/>
                </a:rPr>
                <a:t>1.510.649.3001</a:t>
              </a:r>
            </a:p>
            <a:p>
              <a:pPr algn="l" defTabSz="3765639"/>
              <a:endParaRPr lang="en-US" sz="4800" b="1" dirty="0" smtClean="0">
                <a:solidFill>
                  <a:srgbClr val="FFFF00"/>
                </a:solidFill>
                <a:latin typeface="Trebuchet MS" pitchFamily="34" charset="0"/>
              </a:endParaRPr>
            </a:p>
            <a:p>
              <a:pPr algn="ctr"/>
              <a:endParaRPr lang="en-US" sz="3600" b="1" dirty="0" smtClean="0">
                <a:solidFill>
                  <a:schemeClr val="bg1"/>
                </a:solidFill>
                <a:latin typeface="Trebuchet MS" pitchFamily="34" charset="0"/>
              </a:endParaRPr>
            </a:p>
            <a:p>
              <a:pPr algn="ctr"/>
              <a:r>
                <a:rPr lang="en-US" sz="5400" b="1" spc="600" dirty="0" smtClean="0">
                  <a:solidFill>
                    <a:schemeClr val="bg1"/>
                  </a:solidFill>
                  <a:latin typeface="Trebuchet MS" pitchFamily="34" charset="0"/>
                </a:rPr>
                <a:t>QUICK START</a:t>
              </a:r>
            </a:p>
            <a:p>
              <a:pPr algn="ctr"/>
              <a:endParaRPr lang="en-US" sz="4400" b="1"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Zoom in and out</a:t>
              </a:r>
            </a:p>
            <a:p>
              <a:pPr marL="2527300" indent="-650875" algn="l" defTabSz="850900">
                <a:tabLst/>
              </a:pPr>
              <a:r>
                <a:rPr lang="en-US" sz="3600" b="0" baseline="0" dirty="0" smtClean="0">
                  <a:solidFill>
                    <a:schemeClr val="bg1"/>
                  </a:solidFill>
                  <a:latin typeface="Trebuchet MS" pitchFamily="34" charset="0"/>
                </a:rPr>
                <a:t>	</a:t>
              </a:r>
              <a:r>
                <a:rPr lang="en-US" sz="3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4000" b="0"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Title, Authors, and Affiliations</a:t>
              </a:r>
            </a:p>
            <a:p>
              <a:pPr algn="l"/>
              <a:r>
                <a:rPr lang="en-US" sz="3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600" b="0" spc="0" baseline="0" dirty="0" smtClean="0">
                <a:solidFill>
                  <a:schemeClr val="bg1">
                    <a:lumMod val="75000"/>
                  </a:schemeClr>
                </a:solidFill>
                <a:latin typeface="Trebuchet MS" pitchFamily="34" charset="0"/>
              </a:endParaRPr>
            </a:p>
            <a:p>
              <a:pPr algn="l"/>
              <a:r>
                <a:rPr lang="en-US" sz="3600" b="1" spc="300" baseline="0" dirty="0" smtClean="0">
                  <a:solidFill>
                    <a:srgbClr val="FFC000"/>
                  </a:solidFill>
                  <a:latin typeface="Trebuchet MS" pitchFamily="34" charset="0"/>
                </a:rPr>
                <a:t>TIP</a:t>
              </a:r>
              <a:r>
                <a:rPr lang="en-US" sz="3600" b="1" baseline="0" dirty="0" smtClean="0">
                  <a:solidFill>
                    <a:srgbClr val="FFC000"/>
                  </a:solidFill>
                  <a:latin typeface="Trebuchet MS" pitchFamily="34" charset="0"/>
                </a:rPr>
                <a:t>: </a:t>
              </a:r>
              <a:r>
                <a:rPr lang="en-US" sz="36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4000" b="1" baseline="0" dirty="0" smtClean="0">
                  <a:solidFill>
                    <a:schemeClr val="bg1"/>
                  </a:solidFill>
                  <a:latin typeface="Trebuchet MS" pitchFamily="34" charset="0"/>
                </a:rPr>
                <a:t/>
              </a:r>
              <a:br>
                <a:rPr lang="en-US" sz="4000" b="1" baseline="0" dirty="0" smtClean="0">
                  <a:solidFill>
                    <a:schemeClr val="bg1"/>
                  </a:solidFill>
                  <a:latin typeface="Trebuchet MS" pitchFamily="34" charset="0"/>
                </a:rPr>
              </a:br>
              <a:endParaRPr lang="en-US" sz="4000" b="1" dirty="0" smtClean="0">
                <a:solidFill>
                  <a:schemeClr val="bg1"/>
                </a:solidFill>
                <a:latin typeface="Trebuchet MS" pitchFamily="34" charset="0"/>
              </a:endParaRPr>
            </a:p>
            <a:p>
              <a:pPr algn="ctr"/>
              <a:endParaRPr lang="en-US" sz="4000" b="1" dirty="0" smtClean="0">
                <a:solidFill>
                  <a:srgbClr val="FFC000"/>
                </a:solidFill>
                <a:latin typeface="Trebuchet MS" pitchFamily="34" charset="0"/>
              </a:endParaRPr>
            </a:p>
            <a:p>
              <a:pPr algn="ctr"/>
              <a:endParaRPr lang="en-US" sz="4000" b="1" dirty="0" smtClean="0">
                <a:solidFill>
                  <a:srgbClr val="FFC000"/>
                </a:solidFill>
                <a:latin typeface="Trebuchet MS" pitchFamily="34" charset="0"/>
              </a:endParaRPr>
            </a:p>
            <a:p>
              <a:pPr algn="ctr"/>
              <a:r>
                <a:rPr lang="en-US" sz="4400" b="1" dirty="0" smtClean="0">
                  <a:solidFill>
                    <a:srgbClr val="FFC000"/>
                  </a:solidFill>
                  <a:latin typeface="Trebuchet MS" pitchFamily="34" charset="0"/>
                </a:rPr>
                <a:t>Adding Logos</a:t>
              </a:r>
              <a:r>
                <a:rPr lang="en-US" sz="4400" b="1" baseline="0" dirty="0" smtClean="0">
                  <a:solidFill>
                    <a:srgbClr val="FFC000"/>
                  </a:solidFill>
                  <a:latin typeface="Trebuchet MS" pitchFamily="34" charset="0"/>
                </a:rPr>
                <a:t> / Seals</a:t>
              </a:r>
            </a:p>
            <a:p>
              <a:pPr algn="l"/>
              <a:r>
                <a:rPr lang="en-US" sz="3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600" b="0" spc="300" baseline="0" dirty="0" smtClean="0">
                <a:solidFill>
                  <a:schemeClr val="bg1">
                    <a:lumMod val="75000"/>
                  </a:schemeClr>
                </a:solidFill>
                <a:latin typeface="Trebuchet MS" pitchFamily="34" charset="0"/>
              </a:endParaRPr>
            </a:p>
            <a:p>
              <a:pPr algn="l"/>
              <a:r>
                <a:rPr lang="en-US" sz="3600" b="1" spc="300" baseline="0" dirty="0" smtClean="0">
                  <a:solidFill>
                    <a:srgbClr val="FFC000"/>
                  </a:solidFill>
                  <a:latin typeface="Trebuchet MS" pitchFamily="34" charset="0"/>
                </a:rPr>
                <a:t>TIP:</a:t>
              </a:r>
              <a:r>
                <a:rPr lang="en-US" sz="3600" b="1" spc="0" baseline="0" dirty="0" smtClean="0">
                  <a:solidFill>
                    <a:srgbClr val="FFC000"/>
                  </a:solidFill>
                  <a:latin typeface="Trebuchet MS" pitchFamily="34" charset="0"/>
                </a:rPr>
                <a:t> </a:t>
              </a:r>
              <a:r>
                <a:rPr lang="en-US" sz="3600" b="0" baseline="0" dirty="0" smtClean="0">
                  <a:solidFill>
                    <a:schemeClr val="bg1">
                      <a:lumMod val="75000"/>
                    </a:schemeClr>
                  </a:solidFill>
                  <a:latin typeface="Trebuchet MS" pitchFamily="34" charset="0"/>
                </a:rPr>
                <a:t>See if your school’s logo is available on our free poster templates page.</a:t>
              </a:r>
            </a:p>
            <a:p>
              <a:pPr algn="l"/>
              <a:endParaRPr lang="en-US" sz="3600" b="0" baseline="0" dirty="0" smtClean="0">
                <a:latin typeface="Trebuchet MS" pitchFamily="34" charset="0"/>
              </a:endParaRPr>
            </a:p>
            <a:p>
              <a:pPr algn="ctr"/>
              <a:r>
                <a:rPr lang="en-US" sz="4400" b="1" baseline="0" dirty="0" smtClean="0">
                  <a:solidFill>
                    <a:srgbClr val="FFC000"/>
                  </a:solidFill>
                  <a:latin typeface="Trebuchet MS" pitchFamily="34" charset="0"/>
                </a:rPr>
                <a:t>Photographs / Graphics</a:t>
              </a:r>
            </a:p>
            <a:p>
              <a:pPr algn="l" defTabSz="977900"/>
              <a:r>
                <a:rPr lang="en-US" sz="3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600" b="0" spc="0" baseline="0" dirty="0" smtClean="0">
                  <a:solidFill>
                    <a:schemeClr val="bg1">
                      <a:lumMod val="75000"/>
                    </a:schemeClr>
                  </a:solidFill>
                  <a:latin typeface="Trebuchet MS" pitchFamily="34" charset="0"/>
                </a:rPr>
                <a:t>disproportionally.</a:t>
              </a:r>
            </a:p>
            <a:p>
              <a:pPr algn="l" defTabSz="977900"/>
              <a:endParaRPr lang="en-US" sz="3600" b="0" baseline="0" dirty="0" smtClean="0">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endParaRPr lang="en-US" sz="4000" b="1" baseline="0" dirty="0" smtClean="0">
                <a:solidFill>
                  <a:srgbClr val="FFC000"/>
                </a:solidFill>
                <a:latin typeface="Trebuchet MS" pitchFamily="34" charset="0"/>
              </a:endParaRPr>
            </a:p>
            <a:p>
              <a:pPr algn="ctr"/>
              <a:r>
                <a:rPr lang="en-US" sz="4400" b="1" baseline="0" dirty="0" smtClean="0">
                  <a:solidFill>
                    <a:srgbClr val="FFC000"/>
                  </a:solidFill>
                  <a:latin typeface="Trebuchet MS" pitchFamily="34" charset="0"/>
                </a:rPr>
                <a:t>Image Quality Check</a:t>
              </a:r>
            </a:p>
            <a:p>
              <a:pPr lvl="0" algn="l" defTabSz="977900"/>
              <a:r>
                <a:rPr lang="en-US" sz="3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4000" b="0" dirty="0" smtClean="0">
                <a:latin typeface="Trebuchet MS" pitchFamily="34" charset="0"/>
              </a:endParaRPr>
            </a:p>
          </p:txBody>
        </p:sp>
        <p:cxnSp>
          <p:nvCxnSpPr>
            <p:cNvPr id="38" name="Straight Connector 37"/>
            <p:cNvCxnSpPr/>
            <p:nvPr/>
          </p:nvCxnSpPr>
          <p:spPr>
            <a:xfrm>
              <a:off x="-11180161" y="11894939"/>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9" name="Picture 38"/>
            <p:cNvPicPr>
              <a:picLocks noChangeAspect="1"/>
            </p:cNvPicPr>
            <p:nvPr userDrawn="1"/>
          </p:nvPicPr>
          <p:blipFill>
            <a:blip r:embed="rId4" cstate="print"/>
            <a:stretch>
              <a:fillRect/>
            </a:stretch>
          </p:blipFill>
          <p:spPr>
            <a:xfrm>
              <a:off x="-10514118" y="14296453"/>
              <a:ext cx="1597666" cy="1201935"/>
            </a:xfrm>
            <a:prstGeom prst="rect">
              <a:avLst/>
            </a:prstGeom>
          </p:spPr>
        </p:pic>
        <p:pic>
          <p:nvPicPr>
            <p:cNvPr id="40" name="Picture 39"/>
            <p:cNvPicPr>
              <a:picLocks noChangeAspect="1"/>
            </p:cNvPicPr>
            <p:nvPr userDrawn="1"/>
          </p:nvPicPr>
          <p:blipFill>
            <a:blip r:embed="rId5" cstate="print"/>
            <a:stretch>
              <a:fillRect/>
            </a:stretch>
          </p:blipFill>
          <p:spPr>
            <a:xfrm>
              <a:off x="-10732765" y="22024235"/>
              <a:ext cx="9986808" cy="1053596"/>
            </a:xfrm>
            <a:prstGeom prst="rect">
              <a:avLst/>
            </a:prstGeom>
          </p:spPr>
        </p:pic>
        <p:grpSp>
          <p:nvGrpSpPr>
            <p:cNvPr id="41" name="Group 40"/>
            <p:cNvGrpSpPr/>
            <p:nvPr userDrawn="1"/>
          </p:nvGrpSpPr>
          <p:grpSpPr>
            <a:xfrm>
              <a:off x="-10018193" y="34301613"/>
              <a:ext cx="7531184" cy="2339550"/>
              <a:chOff x="-4596333" y="15960564"/>
              <a:chExt cx="3470786" cy="1074889"/>
            </a:xfrm>
          </p:grpSpPr>
          <p:grpSp>
            <p:nvGrpSpPr>
              <p:cNvPr id="49" name="Group 48"/>
              <p:cNvGrpSpPr/>
              <p:nvPr userDrawn="1"/>
            </p:nvGrpSpPr>
            <p:grpSpPr>
              <a:xfrm>
                <a:off x="-2909401" y="16004804"/>
                <a:ext cx="624431" cy="1030648"/>
                <a:chOff x="-4115837" y="18202015"/>
                <a:chExt cx="779338" cy="1476910"/>
              </a:xfrm>
            </p:grpSpPr>
            <p:pic>
              <p:nvPicPr>
                <p:cNvPr id="70" name="Picture 69"/>
                <p:cNvPicPr>
                  <a:picLocks noChangeAspect="1"/>
                </p:cNvPicPr>
                <p:nvPr userDrawn="1"/>
              </p:nvPicPr>
              <p:blipFill>
                <a:blip r:embed="rId6" cstate="print"/>
                <a:stretch>
                  <a:fillRect/>
                </a:stretch>
              </p:blipFill>
              <p:spPr>
                <a:xfrm>
                  <a:off x="-4105300" y="18202015"/>
                  <a:ext cx="768801" cy="1090857"/>
                </a:xfrm>
                <a:prstGeom prst="rect">
                  <a:avLst/>
                </a:prstGeom>
              </p:spPr>
            </p:pic>
            <p:sp>
              <p:nvSpPr>
                <p:cNvPr id="71" name="TextBox 70"/>
                <p:cNvSpPr txBox="1"/>
                <p:nvPr userDrawn="1"/>
              </p:nvSpPr>
              <p:spPr>
                <a:xfrm>
                  <a:off x="-4115837" y="19351091"/>
                  <a:ext cx="779337" cy="327834"/>
                </a:xfrm>
                <a:prstGeom prst="rect">
                  <a:avLst/>
                </a:prstGeom>
                <a:solidFill>
                  <a:schemeClr val="accent1"/>
                </a:solidFill>
                <a:ln>
                  <a:noFill/>
                </a:ln>
              </p:spPr>
              <p:txBody>
                <a:bodyPr wrap="square" lIns="91440" tIns="91440" rIns="91440" bIns="91440" rtlCol="0">
                  <a:spAutoFit/>
                </a:bodyPr>
                <a:lstStyle/>
                <a:p>
                  <a:pPr algn="ctr"/>
                  <a:r>
                    <a:rPr lang="en-US" sz="2400" b="1" dirty="0" smtClean="0">
                      <a:solidFill>
                        <a:schemeClr val="tx1"/>
                      </a:solidFill>
                    </a:rPr>
                    <a:t>ORIGINAL</a:t>
                  </a:r>
                  <a:endParaRPr lang="en-US" sz="2400" b="1" dirty="0">
                    <a:solidFill>
                      <a:schemeClr val="tx1"/>
                    </a:solidFill>
                  </a:endParaRPr>
                </a:p>
              </p:txBody>
            </p:sp>
          </p:grpSp>
          <p:grpSp>
            <p:nvGrpSpPr>
              <p:cNvPr id="65" name="Group 64"/>
              <p:cNvGrpSpPr/>
              <p:nvPr userDrawn="1"/>
            </p:nvGrpSpPr>
            <p:grpSpPr>
              <a:xfrm>
                <a:off x="-2159064" y="16004811"/>
                <a:ext cx="1033517" cy="1030642"/>
                <a:chOff x="-3094760" y="17994119"/>
                <a:chExt cx="1420279" cy="1416324"/>
              </a:xfrm>
            </p:grpSpPr>
            <p:pic>
              <p:nvPicPr>
                <p:cNvPr id="68" name="Picture 67"/>
                <p:cNvPicPr>
                  <a:picLocks noChangeAspect="1"/>
                </p:cNvPicPr>
                <p:nvPr userDrawn="1"/>
              </p:nvPicPr>
              <p:blipFill>
                <a:blip r:embed="rId6" cstate="print"/>
                <a:stretch>
                  <a:fillRect/>
                </a:stretch>
              </p:blipFill>
              <p:spPr>
                <a:xfrm>
                  <a:off x="-3094760" y="17994119"/>
                  <a:ext cx="1420279" cy="1029694"/>
                </a:xfrm>
                <a:prstGeom prst="rect">
                  <a:avLst/>
                </a:prstGeom>
              </p:spPr>
            </p:pic>
            <p:sp>
              <p:nvSpPr>
                <p:cNvPr id="69" name="TextBox 68"/>
                <p:cNvSpPr txBox="1"/>
                <p:nvPr userDrawn="1"/>
              </p:nvSpPr>
              <p:spPr>
                <a:xfrm>
                  <a:off x="-3092013" y="19096055"/>
                  <a:ext cx="1417532" cy="314388"/>
                </a:xfrm>
                <a:prstGeom prst="rect">
                  <a:avLst/>
                </a:prstGeom>
                <a:solidFill>
                  <a:srgbClr val="FF0000"/>
                </a:solidFill>
              </p:spPr>
              <p:txBody>
                <a:bodyPr wrap="square" lIns="457200" tIns="91440" rIns="457200" bIns="91440" rtlCol="0">
                  <a:spAutoFit/>
                </a:bodyPr>
                <a:lstStyle/>
                <a:p>
                  <a:pPr algn="ctr"/>
                  <a:r>
                    <a:rPr lang="en-US" sz="2400" b="1" dirty="0" smtClean="0">
                      <a:solidFill>
                        <a:schemeClr val="bg1"/>
                      </a:solidFill>
                    </a:rPr>
                    <a:t>DISTORTED</a:t>
                  </a:r>
                  <a:endParaRPr lang="en-US" sz="1000" b="1" dirty="0">
                    <a:solidFill>
                      <a:schemeClr val="bg1"/>
                    </a:solidFill>
                  </a:endParaRPr>
                </a:p>
              </p:txBody>
            </p:sp>
          </p:grpSp>
          <p:pic>
            <p:nvPicPr>
              <p:cNvPr id="66" name="Picture 65"/>
              <p:cNvPicPr>
                <a:picLocks noChangeAspect="1"/>
              </p:cNvPicPr>
              <p:nvPr userDrawn="1"/>
            </p:nvPicPr>
            <p:blipFill>
              <a:blip r:embed="rId7" cstate="print"/>
              <a:stretch>
                <a:fillRect/>
              </a:stretch>
            </p:blipFill>
            <p:spPr>
              <a:xfrm>
                <a:off x="-4596333" y="15960564"/>
                <a:ext cx="1098742" cy="847761"/>
              </a:xfrm>
              <a:prstGeom prst="rect">
                <a:avLst/>
              </a:prstGeom>
            </p:spPr>
          </p:pic>
          <p:sp>
            <p:nvSpPr>
              <p:cNvPr id="67" name="TextBox 66"/>
              <p:cNvSpPr txBox="1"/>
              <p:nvPr userDrawn="1"/>
            </p:nvSpPr>
            <p:spPr>
              <a:xfrm>
                <a:off x="-4566506" y="16609552"/>
                <a:ext cx="1035685" cy="317745"/>
              </a:xfrm>
              <a:prstGeom prst="rect">
                <a:avLst/>
              </a:prstGeom>
              <a:noFill/>
            </p:spPr>
            <p:txBody>
              <a:bodyPr wrap="square" lIns="457200" tIns="457200" rIns="457200" bIns="0" rtlCol="0">
                <a:spAutoFit/>
              </a:bodyPr>
              <a:lstStyle/>
              <a:p>
                <a:pPr algn="ctr"/>
                <a:r>
                  <a:rPr lang="en-US" sz="2000" dirty="0" smtClean="0">
                    <a:solidFill>
                      <a:schemeClr val="bg1"/>
                    </a:solidFill>
                  </a:rPr>
                  <a:t>Corner</a:t>
                </a:r>
                <a:r>
                  <a:rPr lang="en-US" sz="2000" baseline="0" dirty="0" smtClean="0">
                    <a:solidFill>
                      <a:schemeClr val="bg1"/>
                    </a:solidFill>
                  </a:rPr>
                  <a:t> handles</a:t>
                </a:r>
                <a:endParaRPr lang="en-US" sz="2000" dirty="0">
                  <a:solidFill>
                    <a:schemeClr val="bg1"/>
                  </a:solidFill>
                </a:endParaRPr>
              </a:p>
            </p:txBody>
          </p:sp>
        </p:grpSp>
        <p:grpSp>
          <p:nvGrpSpPr>
            <p:cNvPr id="42" name="Group 41"/>
            <p:cNvGrpSpPr/>
            <p:nvPr userDrawn="1"/>
          </p:nvGrpSpPr>
          <p:grpSpPr>
            <a:xfrm>
              <a:off x="-10409330" y="40223760"/>
              <a:ext cx="9344084" cy="2453223"/>
              <a:chOff x="-4759852" y="18464683"/>
              <a:chExt cx="4306270" cy="1127128"/>
            </a:xfrm>
          </p:grpSpPr>
          <p:graphicFrame>
            <p:nvGraphicFramePr>
              <p:cNvPr id="43" name="Object 42"/>
              <p:cNvGraphicFramePr>
                <a:graphicFrameLocks noChangeAspect="1"/>
              </p:cNvGraphicFramePr>
              <p:nvPr userDrawn="1">
                <p:extLst>
                  <p:ext uri="{D42A27DB-BD31-4B8C-83A1-F6EECF244321}">
                    <p14:modId xmlns:p14="http://schemas.microsoft.com/office/powerpoint/2010/main" val="3828720708"/>
                  </p:ext>
                </p:extLst>
              </p:nvPr>
            </p:nvGraphicFramePr>
            <p:xfrm>
              <a:off x="-4533347" y="18464690"/>
              <a:ext cx="1828800" cy="1117600"/>
            </p:xfrm>
            <a:graphic>
              <a:graphicData uri="http://schemas.openxmlformats.org/presentationml/2006/ole">
                <mc:AlternateContent xmlns:mc="http://schemas.openxmlformats.org/markup-compatibility/2006">
                  <mc:Choice xmlns:v="urn:schemas-microsoft-com:vml" Requires="v">
                    <p:oleObj spid="_x0000_s2490" name="Image" r:id="rId8" imgW="1828571" imgH="1117460" progId="">
                      <p:embed/>
                    </p:oleObj>
                  </mc:Choice>
                  <mc:Fallback>
                    <p:oleObj name="Image" r:id="rId8" imgW="1828571" imgH="1117460" progId="">
                      <p:embed/>
                      <p:pic>
                        <p:nvPicPr>
                          <p:cNvPr id="0" name="Picture 1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33347" y="18464690"/>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43"/>
              <p:cNvGraphicFramePr>
                <a:graphicFrameLocks noChangeAspect="1"/>
              </p:cNvGraphicFramePr>
              <p:nvPr userDrawn="1">
                <p:extLst>
                  <p:ext uri="{D42A27DB-BD31-4B8C-83A1-F6EECF244321}">
                    <p14:modId xmlns:p14="http://schemas.microsoft.com/office/powerpoint/2010/main" val="461153560"/>
                  </p:ext>
                </p:extLst>
              </p:nvPr>
            </p:nvGraphicFramePr>
            <p:xfrm>
              <a:off x="-2456641" y="18468383"/>
              <a:ext cx="1828800" cy="1117600"/>
            </p:xfrm>
            <a:graphic>
              <a:graphicData uri="http://schemas.openxmlformats.org/presentationml/2006/ole">
                <mc:AlternateContent xmlns:mc="http://schemas.openxmlformats.org/markup-compatibility/2006">
                  <mc:Choice xmlns:v="urn:schemas-microsoft-com:vml" Requires="v">
                    <p:oleObj spid="_x0000_s2491" name="Image" r:id="rId10" imgW="1828571" imgH="1117460" progId="">
                      <p:embed/>
                    </p:oleObj>
                  </mc:Choice>
                  <mc:Fallback>
                    <p:oleObj name="Image" r:id="rId10" imgW="1828571" imgH="1117460" progId="">
                      <p:embed/>
                      <p:pic>
                        <p:nvPicPr>
                          <p:cNvPr id="0" name="Picture 1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56641" y="18468383"/>
                            <a:ext cx="1828800" cy="111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Box 45"/>
              <p:cNvSpPr txBox="1"/>
              <p:nvPr userDrawn="1"/>
            </p:nvSpPr>
            <p:spPr>
              <a:xfrm rot="16200000">
                <a:off x="-5235785" y="18940616"/>
                <a:ext cx="1117601" cy="165735"/>
              </a:xfrm>
              <a:prstGeom prst="rect">
                <a:avLst/>
              </a:prstGeom>
              <a:noFill/>
            </p:spPr>
            <p:txBody>
              <a:bodyPr wrap="square" lIns="91440" tIns="91440" rIns="91440" bIns="0" rtlCol="0">
                <a:spAutoFit/>
              </a:bodyPr>
              <a:lstStyle/>
              <a:p>
                <a:pPr algn="ctr"/>
                <a:r>
                  <a:rPr lang="en-US" sz="2000" dirty="0" smtClean="0">
                    <a:solidFill>
                      <a:srgbClr val="92D050"/>
                    </a:solidFill>
                  </a:rPr>
                  <a:t>Good</a:t>
                </a:r>
                <a:r>
                  <a:rPr lang="en-US" sz="2000" baseline="0" dirty="0" smtClean="0">
                    <a:solidFill>
                      <a:srgbClr val="92D050"/>
                    </a:solidFill>
                  </a:rPr>
                  <a:t> </a:t>
                </a:r>
                <a:r>
                  <a:rPr lang="en-US" sz="2000" baseline="0" dirty="0" smtClean="0">
                    <a:solidFill>
                      <a:schemeClr val="bg1"/>
                    </a:solidFill>
                  </a:rPr>
                  <a:t>printing quality</a:t>
                </a:r>
                <a:endParaRPr lang="en-US" sz="2000" dirty="0">
                  <a:solidFill>
                    <a:schemeClr val="bg1"/>
                  </a:solidFill>
                </a:endParaRPr>
              </a:p>
            </p:txBody>
          </p:sp>
          <p:sp>
            <p:nvSpPr>
              <p:cNvPr id="47" name="TextBox 46"/>
              <p:cNvSpPr txBox="1"/>
              <p:nvPr userDrawn="1"/>
            </p:nvSpPr>
            <p:spPr>
              <a:xfrm rot="16200000">
                <a:off x="-1095250" y="18950143"/>
                <a:ext cx="1117601" cy="165735"/>
              </a:xfrm>
              <a:prstGeom prst="rect">
                <a:avLst/>
              </a:prstGeom>
              <a:noFill/>
            </p:spPr>
            <p:txBody>
              <a:bodyPr wrap="square" lIns="91440" tIns="91440" rIns="91440" bIns="0" rtlCol="0">
                <a:spAutoFit/>
              </a:bodyPr>
              <a:lstStyle/>
              <a:p>
                <a:pPr algn="ctr"/>
                <a:r>
                  <a:rPr lang="en-US" sz="2000" dirty="0" smtClean="0">
                    <a:solidFill>
                      <a:srgbClr val="FF0000"/>
                    </a:solidFill>
                  </a:rPr>
                  <a:t>Bad </a:t>
                </a:r>
                <a:r>
                  <a:rPr lang="en-US" sz="2000" dirty="0" smtClean="0">
                    <a:solidFill>
                      <a:schemeClr val="bg1"/>
                    </a:solidFill>
                  </a:rPr>
                  <a:t>printing quality</a:t>
                </a:r>
                <a:endParaRPr lang="en-US" sz="2000" dirty="0">
                  <a:solidFill>
                    <a:schemeClr val="bg1"/>
                  </a:solidFill>
                </a:endParaRPr>
              </a:p>
            </p:txBody>
          </p:sp>
        </p:grpSp>
      </p:grpSp>
      <p:grpSp>
        <p:nvGrpSpPr>
          <p:cNvPr id="72" name="Group 71"/>
          <p:cNvGrpSpPr/>
          <p:nvPr userDrawn="1"/>
        </p:nvGrpSpPr>
        <p:grpSpPr>
          <a:xfrm>
            <a:off x="36502339" y="-1"/>
            <a:ext cx="12284832" cy="50384075"/>
            <a:chOff x="44157839" y="-55066"/>
            <a:chExt cx="11062139" cy="45369415"/>
          </a:xfrm>
        </p:grpSpPr>
        <p:sp>
          <p:nvSpPr>
            <p:cNvPr id="73" name="Rectangle 72"/>
            <p:cNvSpPr/>
            <p:nvPr userDrawn="1"/>
          </p:nvSpPr>
          <p:spPr>
            <a:xfrm>
              <a:off x="44157839" y="-55066"/>
              <a:ext cx="11062139" cy="4536941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5400" b="1" spc="600" dirty="0" smtClean="0">
                  <a:solidFill>
                    <a:schemeClr val="bg1"/>
                  </a:solidFill>
                  <a:latin typeface="Trebuchet MS" pitchFamily="34" charset="0"/>
                </a:rPr>
                <a:t>QUICK START (cont.)</a:t>
              </a:r>
            </a:p>
            <a:p>
              <a:pPr algn="ctr"/>
              <a:endParaRPr lang="en-US" sz="4800" b="1" baseline="0" dirty="0" smtClean="0">
                <a:solidFill>
                  <a:schemeClr val="bg1"/>
                </a:solidFill>
                <a:latin typeface="Trebuchet MS" pitchFamily="34" charset="0"/>
              </a:endParaRPr>
            </a:p>
            <a:p>
              <a:pPr algn="ctr"/>
              <a:r>
                <a:rPr lang="en-US" sz="44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endParaRPr lang="en-US" sz="3600" b="0" baseline="0" dirty="0" smtClean="0">
                <a:solidFill>
                  <a:schemeClr val="bg1">
                    <a:lumMod val="75000"/>
                  </a:schemeClr>
                </a:solidFill>
                <a:latin typeface="Trebuchet MS" pitchFamily="34" charset="0"/>
              </a:endParaRPr>
            </a:p>
            <a:p>
              <a:pPr marL="0" indent="0" algn="l" defTabSz="114300"/>
              <a:r>
                <a:rPr lang="en-US" sz="3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600" b="0" baseline="0" dirty="0" smtClean="0">
                <a:solidFill>
                  <a:schemeClr val="bg1">
                    <a:lumMod val="75000"/>
                  </a:schemeClr>
                </a:solidFill>
                <a:latin typeface="Trebuchet MS" pitchFamily="34" charset="0"/>
              </a:endParaRPr>
            </a:p>
            <a:p>
              <a:pPr algn="ctr"/>
              <a:r>
                <a:rPr lang="en-US" sz="4400" b="1" baseline="0" dirty="0" smtClean="0">
                  <a:solidFill>
                    <a:srgbClr val="FFC000"/>
                  </a:solidFill>
                  <a:latin typeface="Trebuchet MS" pitchFamily="34" charset="0"/>
                </a:rPr>
                <a:t>How to add Text</a:t>
              </a:r>
            </a:p>
            <a:p>
              <a:pPr marL="3429000" lvl="2" indent="0" algn="l" defTabSz="114300"/>
              <a:r>
                <a:rPr lang="en-US" sz="3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600" b="0" baseline="0" dirty="0" smtClean="0">
                  <a:solidFill>
                    <a:schemeClr val="bg1">
                      <a:lumMod val="75000"/>
                    </a:schemeClr>
                  </a:solidFill>
                  <a:latin typeface="Trebuchet MS" pitchFamily="34" charset="0"/>
                </a:rPr>
                <a:t> </a:t>
              </a:r>
              <a:r>
                <a:rPr kumimoji="0" lang="en-US" sz="44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a:t>
              </a:r>
              <a:b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b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The default template text offers a good starting point. Follow the conference requirements.</a:t>
              </a:r>
              <a:endParaRPr lang="en-US" sz="3600" b="0" baseline="0" dirty="0" smtClean="0">
                <a:solidFill>
                  <a:schemeClr val="bg1">
                    <a:lumMod val="75000"/>
                  </a:schemeClr>
                </a:solidFill>
                <a:latin typeface="Trebuchet MS" pitchFamily="34" charset="0"/>
              </a:endParaRPr>
            </a:p>
            <a:p>
              <a:pPr marL="1518341" lvl="2" indent="0" algn="l" defTabSz="114300"/>
              <a:endParaRPr lang="en-US" sz="3600" b="0" baseline="0" dirty="0" smtClean="0">
                <a:solidFill>
                  <a:schemeClr val="bg1">
                    <a:lumMod val="75000"/>
                  </a:schemeClr>
                </a:solidFill>
                <a:latin typeface="Trebuchet MS" pitchFamily="34" charset="0"/>
              </a:endParaRPr>
            </a:p>
            <a:p>
              <a:pPr algn="ctr"/>
              <a:r>
                <a:rPr lang="en-US" sz="4400" b="1" baseline="0" dirty="0" smtClean="0">
                  <a:solidFill>
                    <a:srgbClr val="FFC000"/>
                  </a:solidFill>
                  <a:latin typeface="Trebuchet MS" pitchFamily="34" charset="0"/>
                </a:rPr>
                <a:t>How to add Tables</a:t>
              </a:r>
            </a:p>
            <a:p>
              <a:pPr marL="2000250" lvl="1" indent="0" algn="l" defTabSz="114300"/>
              <a:r>
                <a:rPr lang="en-US" sz="3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3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74" name="Object 73"/>
            <p:cNvGraphicFramePr>
              <a:graphicFrameLocks noChangeAspect="1"/>
            </p:cNvGraphicFramePr>
            <p:nvPr userDrawn="1">
              <p:extLst>
                <p:ext uri="{D42A27DB-BD31-4B8C-83A1-F6EECF244321}">
                  <p14:modId xmlns:p14="http://schemas.microsoft.com/office/powerpoint/2010/main" val="2821842604"/>
                </p:ext>
              </p:extLst>
            </p:nvPr>
          </p:nvGraphicFramePr>
          <p:xfrm>
            <a:off x="46871237" y="4714145"/>
            <a:ext cx="5586150" cy="2063772"/>
          </p:xfrm>
          <a:graphic>
            <a:graphicData uri="http://schemas.openxmlformats.org/presentationml/2006/ole">
              <mc:AlternateContent xmlns:mc="http://schemas.openxmlformats.org/markup-compatibility/2006">
                <mc:Choice xmlns:v="urn:schemas-microsoft-com:vml" Requires="v">
                  <p:oleObj spid="_x0000_s2492" name="Image" r:id="rId12" imgW="4571429" imgH="1688889" progId="">
                    <p:embed/>
                  </p:oleObj>
                </mc:Choice>
                <mc:Fallback>
                  <p:oleObj name="Image" r:id="rId12" imgW="4571429" imgH="1688889" progId="">
                    <p:embed/>
                    <p:pic>
                      <p:nvPicPr>
                        <p:cNvPr id="0" name="Picture 16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6871237" y="4714145"/>
                          <a:ext cx="5586150" cy="20637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5" name="Picture 74"/>
            <p:cNvPicPr>
              <a:picLocks noChangeAspect="1"/>
            </p:cNvPicPr>
            <p:nvPr userDrawn="1"/>
          </p:nvPicPr>
          <p:blipFill>
            <a:blip r:embed="rId14" cstate="print"/>
            <a:stretch>
              <a:fillRect/>
            </a:stretch>
          </p:blipFill>
          <p:spPr>
            <a:xfrm>
              <a:off x="44487207" y="10958709"/>
              <a:ext cx="2969584" cy="1370577"/>
            </a:xfrm>
            <a:prstGeom prst="rect">
              <a:avLst/>
            </a:prstGeom>
            <a:ln>
              <a:noFill/>
            </a:ln>
          </p:spPr>
        </p:pic>
        <p:graphicFrame>
          <p:nvGraphicFramePr>
            <p:cNvPr id="76" name="Object 75"/>
            <p:cNvGraphicFramePr>
              <a:graphicFrameLocks noChangeAspect="1"/>
            </p:cNvGraphicFramePr>
            <p:nvPr userDrawn="1">
              <p:extLst>
                <p:ext uri="{D42A27DB-BD31-4B8C-83A1-F6EECF244321}">
                  <p14:modId xmlns:p14="http://schemas.microsoft.com/office/powerpoint/2010/main" val="204223828"/>
                </p:ext>
              </p:extLst>
            </p:nvPr>
          </p:nvGraphicFramePr>
          <p:xfrm>
            <a:off x="44629619" y="18109538"/>
            <a:ext cx="1482266" cy="992162"/>
          </p:xfrm>
          <a:graphic>
            <a:graphicData uri="http://schemas.openxmlformats.org/presentationml/2006/ole">
              <mc:AlternateContent xmlns:mc="http://schemas.openxmlformats.org/markup-compatibility/2006">
                <mc:Choice xmlns:v="urn:schemas-microsoft-com:vml" Requires="v">
                  <p:oleObj spid="_x0000_s2493" name="Image" r:id="rId15" imgW="1574603" imgH="1053968" progId="">
                    <p:embed/>
                  </p:oleObj>
                </mc:Choice>
                <mc:Fallback>
                  <p:oleObj name="Image" r:id="rId15" imgW="1574603" imgH="1053968" progId="">
                    <p:embed/>
                    <p:pic>
                      <p:nvPicPr>
                        <p:cNvPr id="0" name="Picture 16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629619" y="18109538"/>
                          <a:ext cx="1482266" cy="992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77" name="Group 76"/>
            <p:cNvGrpSpPr/>
            <p:nvPr userDrawn="1"/>
          </p:nvGrpSpPr>
          <p:grpSpPr>
            <a:xfrm>
              <a:off x="44487207" y="42060571"/>
              <a:ext cx="10354213" cy="1265612"/>
              <a:chOff x="44200453" y="39259895"/>
              <a:chExt cx="9771399" cy="1090622"/>
            </a:xfrm>
          </p:grpSpPr>
          <p:sp>
            <p:nvSpPr>
              <p:cNvPr id="79" name="Rounded Rectangle 78"/>
              <p:cNvSpPr/>
              <p:nvPr userDrawn="1"/>
            </p:nvSpPr>
            <p:spPr>
              <a:xfrm>
                <a:off x="44200453" y="39259895"/>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0"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39358228"/>
                <a:ext cx="914401" cy="914399"/>
              </a:xfrm>
              <a:prstGeom prst="rect">
                <a:avLst/>
              </a:prstGeom>
              <a:noFill/>
              <a:ln>
                <a:noFill/>
              </a:ln>
            </p:spPr>
          </p:pic>
          <p:sp>
            <p:nvSpPr>
              <p:cNvPr id="81" name="TextBox 80"/>
              <p:cNvSpPr txBox="1"/>
              <p:nvPr userDrawn="1"/>
            </p:nvSpPr>
            <p:spPr>
              <a:xfrm>
                <a:off x="45300663" y="39449813"/>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78" name="TextBox 77"/>
            <p:cNvSpPr txBox="1"/>
            <p:nvPr userDrawn="1"/>
          </p:nvSpPr>
          <p:spPr>
            <a:xfrm>
              <a:off x="44262808" y="43739382"/>
              <a:ext cx="6870215" cy="1399638"/>
            </a:xfrm>
            <a:prstGeom prst="rect">
              <a:avLst/>
            </a:prstGeom>
            <a:noFill/>
          </p:spPr>
          <p:txBody>
            <a:bodyPr wrap="square" lIns="65304" tIns="32651" rIns="65304" bIns="32651" rtlCol="0">
              <a:spAutoFit/>
            </a:bodyPr>
            <a:lstStyle/>
            <a:p>
              <a:pPr>
                <a:lnSpc>
                  <a:spcPts val="2600"/>
                </a:lnSpc>
              </a:pPr>
              <a:r>
                <a:rPr lang="en-US" sz="2800" dirty="0" smtClean="0">
                  <a:solidFill>
                    <a:schemeClr val="bg1"/>
                  </a:solidFill>
                </a:rPr>
                <a:t>© 2013</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800" dirty="0" smtClean="0">
                  <a:solidFill>
                    <a:schemeClr val="bg1"/>
                  </a:solidFill>
                </a:rPr>
                <a:t>    </a:t>
              </a:r>
              <a:r>
                <a:rPr lang="en-US" sz="2400" dirty="0" smtClean="0">
                  <a:solidFill>
                    <a:schemeClr val="bg1"/>
                  </a:solidFill>
                </a:rPr>
                <a:t>2117 Fourth Street ,</a:t>
              </a:r>
              <a:r>
                <a:rPr lang="en-US" sz="2400" baseline="0" dirty="0" smtClean="0">
                  <a:solidFill>
                    <a:schemeClr val="bg1"/>
                  </a:solidFill>
                </a:rPr>
                <a:t> Unit C        </a:t>
              </a:r>
            </a:p>
            <a:p>
              <a:pPr>
                <a:lnSpc>
                  <a:spcPts val="2600"/>
                </a:lnSpc>
              </a:pPr>
              <a:r>
                <a:rPr lang="en-US" sz="2400" baseline="0" dirty="0" smtClean="0">
                  <a:solidFill>
                    <a:schemeClr val="bg1"/>
                  </a:solidFill>
                </a:rPr>
                <a:t>     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aseline="0" dirty="0" smtClean="0">
                  <a:solidFill>
                    <a:schemeClr val="bg1"/>
                  </a:solidFill>
                </a:rPr>
                <a:t>    </a:t>
              </a: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5081463" rtl="0" eaLnBrk="1" latinLnBrk="0" hangingPunct="1">
        <a:spcBef>
          <a:spcPct val="0"/>
        </a:spcBef>
        <a:buNone/>
        <a:defRPr sz="10100" kern="1200">
          <a:solidFill>
            <a:schemeClr val="bg1"/>
          </a:solidFill>
          <a:latin typeface="Trebuchet MS" pitchFamily="34" charset="0"/>
          <a:ea typeface="+mj-ea"/>
          <a:cs typeface="+mj-cs"/>
        </a:defRPr>
      </a:lvl1pPr>
    </p:titleStyle>
    <p:bodyStyle>
      <a:lvl1pPr marL="1905548" indent="-1905548" algn="l" defTabSz="5081463" rtl="0" eaLnBrk="1" latinLnBrk="0" hangingPunct="1">
        <a:spcBef>
          <a:spcPct val="20000"/>
        </a:spcBef>
        <a:buFont typeface="Arial" pitchFamily="34" charset="0"/>
        <a:buChar char="•"/>
        <a:defRPr sz="17800" kern="1200">
          <a:solidFill>
            <a:schemeClr val="tx1"/>
          </a:solidFill>
          <a:latin typeface="+mn-lt"/>
          <a:ea typeface="+mn-ea"/>
          <a:cs typeface="+mn-cs"/>
        </a:defRPr>
      </a:lvl1pPr>
      <a:lvl2pPr marL="4128688" indent="-1587956" algn="l" defTabSz="5081463" rtl="0" eaLnBrk="1" latinLnBrk="0" hangingPunct="1">
        <a:spcBef>
          <a:spcPct val="20000"/>
        </a:spcBef>
        <a:buFont typeface="Arial" pitchFamily="34" charset="0"/>
        <a:buChar char="–"/>
        <a:defRPr sz="15700" kern="1200">
          <a:solidFill>
            <a:schemeClr val="tx1"/>
          </a:solidFill>
          <a:latin typeface="+mn-lt"/>
          <a:ea typeface="+mn-ea"/>
          <a:cs typeface="+mn-cs"/>
        </a:defRPr>
      </a:lvl2pPr>
      <a:lvl3pPr marL="6351829" indent="-1270367" algn="l" defTabSz="5081463" rtl="0" eaLnBrk="1" latinLnBrk="0" hangingPunct="1">
        <a:spcBef>
          <a:spcPct val="20000"/>
        </a:spcBef>
        <a:buFont typeface="Arial" pitchFamily="34" charset="0"/>
        <a:buChar char="•"/>
        <a:defRPr sz="13400" kern="1200">
          <a:solidFill>
            <a:schemeClr val="tx1"/>
          </a:solidFill>
          <a:latin typeface="+mn-lt"/>
          <a:ea typeface="+mn-ea"/>
          <a:cs typeface="+mn-cs"/>
        </a:defRPr>
      </a:lvl3pPr>
      <a:lvl4pPr marL="8892560"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4pPr>
      <a:lvl5pPr marL="11433290"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5pPr>
      <a:lvl6pPr marL="13974022"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6pPr>
      <a:lvl7pPr marL="16514751"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7pPr>
      <a:lvl8pPr marL="19055484"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8pPr>
      <a:lvl9pPr marL="21596215" indent="-1270367" algn="l" defTabSz="5081463" rtl="0" eaLnBrk="1" latinLnBrk="0" hangingPunct="1">
        <a:spcBef>
          <a:spcPct val="20000"/>
        </a:spcBef>
        <a:buFont typeface="Arial" pitchFamily="34" charset="0"/>
        <a:buChar char="•"/>
        <a:defRPr sz="11200" kern="1200">
          <a:solidFill>
            <a:schemeClr val="tx1"/>
          </a:solidFill>
          <a:latin typeface="+mn-lt"/>
          <a:ea typeface="+mn-ea"/>
          <a:cs typeface="+mn-cs"/>
        </a:defRPr>
      </a:lvl9pPr>
    </p:bodyStyle>
    <p:otherStyle>
      <a:defPPr>
        <a:defRPr lang="en-US"/>
      </a:defPPr>
      <a:lvl1pPr marL="0" algn="l" defTabSz="5081463" rtl="0" eaLnBrk="1" latinLnBrk="0" hangingPunct="1">
        <a:defRPr sz="10000" kern="1200">
          <a:solidFill>
            <a:schemeClr val="tx1"/>
          </a:solidFill>
          <a:latin typeface="+mn-lt"/>
          <a:ea typeface="+mn-ea"/>
          <a:cs typeface="+mn-cs"/>
        </a:defRPr>
      </a:lvl1pPr>
      <a:lvl2pPr marL="2540732" algn="l" defTabSz="5081463" rtl="0" eaLnBrk="1" latinLnBrk="0" hangingPunct="1">
        <a:defRPr sz="10000" kern="1200">
          <a:solidFill>
            <a:schemeClr val="tx1"/>
          </a:solidFill>
          <a:latin typeface="+mn-lt"/>
          <a:ea typeface="+mn-ea"/>
          <a:cs typeface="+mn-cs"/>
        </a:defRPr>
      </a:lvl2pPr>
      <a:lvl3pPr marL="5081463" algn="l" defTabSz="5081463" rtl="0" eaLnBrk="1" latinLnBrk="0" hangingPunct="1">
        <a:defRPr sz="10000" kern="1200">
          <a:solidFill>
            <a:schemeClr val="tx1"/>
          </a:solidFill>
          <a:latin typeface="+mn-lt"/>
          <a:ea typeface="+mn-ea"/>
          <a:cs typeface="+mn-cs"/>
        </a:defRPr>
      </a:lvl3pPr>
      <a:lvl4pPr marL="7622193" algn="l" defTabSz="5081463" rtl="0" eaLnBrk="1" latinLnBrk="0" hangingPunct="1">
        <a:defRPr sz="10000" kern="1200">
          <a:solidFill>
            <a:schemeClr val="tx1"/>
          </a:solidFill>
          <a:latin typeface="+mn-lt"/>
          <a:ea typeface="+mn-ea"/>
          <a:cs typeface="+mn-cs"/>
        </a:defRPr>
      </a:lvl4pPr>
      <a:lvl5pPr marL="10162924" algn="l" defTabSz="5081463" rtl="0" eaLnBrk="1" latinLnBrk="0" hangingPunct="1">
        <a:defRPr sz="10000" kern="1200">
          <a:solidFill>
            <a:schemeClr val="tx1"/>
          </a:solidFill>
          <a:latin typeface="+mn-lt"/>
          <a:ea typeface="+mn-ea"/>
          <a:cs typeface="+mn-cs"/>
        </a:defRPr>
      </a:lvl5pPr>
      <a:lvl6pPr marL="12703656" algn="l" defTabSz="5081463" rtl="0" eaLnBrk="1" latinLnBrk="0" hangingPunct="1">
        <a:defRPr sz="10000" kern="1200">
          <a:solidFill>
            <a:schemeClr val="tx1"/>
          </a:solidFill>
          <a:latin typeface="+mn-lt"/>
          <a:ea typeface="+mn-ea"/>
          <a:cs typeface="+mn-cs"/>
        </a:defRPr>
      </a:lvl6pPr>
      <a:lvl7pPr marL="15244389" algn="l" defTabSz="5081463" rtl="0" eaLnBrk="1" latinLnBrk="0" hangingPunct="1">
        <a:defRPr sz="10000" kern="1200">
          <a:solidFill>
            <a:schemeClr val="tx1"/>
          </a:solidFill>
          <a:latin typeface="+mn-lt"/>
          <a:ea typeface="+mn-ea"/>
          <a:cs typeface="+mn-cs"/>
        </a:defRPr>
      </a:lvl7pPr>
      <a:lvl8pPr marL="17785119" algn="l" defTabSz="5081463" rtl="0" eaLnBrk="1" latinLnBrk="0" hangingPunct="1">
        <a:defRPr sz="10000" kern="1200">
          <a:solidFill>
            <a:schemeClr val="tx1"/>
          </a:solidFill>
          <a:latin typeface="+mn-lt"/>
          <a:ea typeface="+mn-ea"/>
          <a:cs typeface="+mn-cs"/>
        </a:defRPr>
      </a:lvl8pPr>
      <a:lvl9pPr marL="20325851" algn="l" defTabSz="5081463" rtl="0" eaLnBrk="1" latinLnBrk="0" hangingPunct="1">
        <a:defRPr sz="10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notesSlide" Target="../notesSlides/notesSlide1.xml"/><Relationship Id="rId7"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3.png"/><Relationship Id="rId5" Type="http://schemas.openxmlformats.org/officeDocument/2006/relationships/image" Target="../media/image12.emf"/><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Text Placeholder 537"/>
          <p:cNvSpPr>
            <a:spLocks noGrp="1"/>
          </p:cNvSpPr>
          <p:nvPr>
            <p:ph type="body" sz="quarter" idx="10"/>
          </p:nvPr>
        </p:nvSpPr>
        <p:spPr>
          <a:xfrm>
            <a:off x="1336431" y="8921833"/>
            <a:ext cx="15873048" cy="5819015"/>
          </a:xfrm>
        </p:spPr>
        <p:txBody>
          <a:bodyPr/>
          <a:lstStyle/>
          <a:p>
            <a:pPr marL="457200" indent="-457200" algn="just">
              <a:spcAft>
                <a:spcPts val="600"/>
              </a:spcAft>
              <a:buFontTx/>
              <a:buChar char="-"/>
            </a:pPr>
            <a:r>
              <a:rPr lang="en-US" dirty="0" smtClean="0"/>
              <a:t>About one in five companies in the EU report to have invested </a:t>
            </a:r>
            <a:r>
              <a:rPr lang="en-US" b="1" dirty="0" smtClean="0"/>
              <a:t>too little</a:t>
            </a:r>
            <a:r>
              <a:rPr lang="en-US" dirty="0" smtClean="0"/>
              <a:t> in training of their workforce in 2017 (EIB, 2018).</a:t>
            </a:r>
          </a:p>
          <a:p>
            <a:pPr marL="457200" indent="-457200" algn="just">
              <a:spcAft>
                <a:spcPts val="600"/>
              </a:spcAft>
              <a:buFontTx/>
              <a:buChar char="-"/>
            </a:pPr>
            <a:r>
              <a:rPr lang="en-GB" b="1" i="1" dirty="0" smtClean="0">
                <a:solidFill>
                  <a:srgbClr val="2C3D71"/>
                </a:solidFill>
              </a:rPr>
              <a:t>Financing constraints can be a source of under-investment. The costs of raising   external finance are typically higher for firms with higher leverage and lower liquidity.</a:t>
            </a:r>
          </a:p>
          <a:p>
            <a:pPr algn="just">
              <a:spcAft>
                <a:spcPts val="600"/>
              </a:spcAft>
            </a:pPr>
            <a:r>
              <a:rPr lang="en-GB" dirty="0" smtClean="0"/>
              <a:t>Investment </a:t>
            </a:r>
            <a:r>
              <a:rPr lang="en-GB" dirty="0"/>
              <a:t>in training per employee and share of financially constrained </a:t>
            </a:r>
            <a:r>
              <a:rPr lang="en-GB" dirty="0" smtClean="0"/>
              <a:t>firms, </a:t>
            </a:r>
            <a:r>
              <a:rPr lang="en-GB" dirty="0"/>
              <a:t>by </a:t>
            </a:r>
            <a:r>
              <a:rPr lang="en-GB" dirty="0" smtClean="0"/>
              <a:t>country, </a:t>
            </a:r>
            <a:r>
              <a:rPr lang="en-GB" dirty="0"/>
              <a:t>EIBIS 2015-18</a:t>
            </a:r>
            <a:endParaRPr lang="en-GB" b="1" i="1" dirty="0">
              <a:solidFill>
                <a:srgbClr val="2C3D71"/>
              </a:solidFill>
            </a:endParaRPr>
          </a:p>
          <a:p>
            <a:pPr algn="just">
              <a:spcAft>
                <a:spcPts val="600"/>
              </a:spcAft>
            </a:pPr>
            <a:endParaRPr lang="en-GB" b="1" i="1" dirty="0">
              <a:solidFill>
                <a:srgbClr val="2C3D71"/>
              </a:solidFill>
            </a:endParaRPr>
          </a:p>
          <a:p>
            <a:pPr marL="457200" indent="-457200" algn="just">
              <a:spcAft>
                <a:spcPts val="600"/>
              </a:spcAft>
              <a:buFontTx/>
              <a:buChar char="-"/>
            </a:pPr>
            <a:endParaRPr lang="en-US" dirty="0" smtClean="0">
              <a:solidFill>
                <a:srgbClr val="2C3D71"/>
              </a:solidFill>
            </a:endParaRPr>
          </a:p>
        </p:txBody>
      </p:sp>
      <p:sp>
        <p:nvSpPr>
          <p:cNvPr id="539" name="Text Placeholder 538"/>
          <p:cNvSpPr>
            <a:spLocks noGrp="1"/>
          </p:cNvSpPr>
          <p:nvPr>
            <p:ph type="body" sz="quarter" idx="11"/>
          </p:nvPr>
        </p:nvSpPr>
        <p:spPr>
          <a:xfrm>
            <a:off x="754962" y="17701062"/>
            <a:ext cx="17014604" cy="682169"/>
          </a:xfrm>
        </p:spPr>
        <p:txBody>
          <a:bodyPr/>
          <a:lstStyle/>
          <a:p>
            <a:r>
              <a:rPr lang="en-GB" dirty="0" smtClean="0"/>
              <a:t>Previous literature</a:t>
            </a:r>
            <a:endParaRPr lang="en-GB" dirty="0"/>
          </a:p>
        </p:txBody>
      </p:sp>
      <p:sp>
        <p:nvSpPr>
          <p:cNvPr id="543" name="Text Placeholder 542"/>
          <p:cNvSpPr>
            <a:spLocks noGrp="1"/>
          </p:cNvSpPr>
          <p:nvPr>
            <p:ph type="body" sz="quarter" idx="25"/>
          </p:nvPr>
        </p:nvSpPr>
        <p:spPr>
          <a:xfrm>
            <a:off x="18292613" y="8107860"/>
            <a:ext cx="16989238" cy="921684"/>
          </a:xfrm>
        </p:spPr>
        <p:txBody>
          <a:bodyPr/>
          <a:lstStyle/>
          <a:p>
            <a:r>
              <a:rPr lang="en-GB" dirty="0" smtClean="0"/>
              <a:t>Baseline estimates</a:t>
            </a:r>
            <a:endParaRPr lang="en-GB" dirty="0"/>
          </a:p>
        </p:txBody>
      </p:sp>
      <p:sp>
        <p:nvSpPr>
          <p:cNvPr id="387" name="Text Placeholder 386"/>
          <p:cNvSpPr>
            <a:spLocks noGrp="1"/>
          </p:cNvSpPr>
          <p:nvPr>
            <p:ph type="body" sz="quarter" idx="29"/>
          </p:nvPr>
        </p:nvSpPr>
        <p:spPr>
          <a:xfrm>
            <a:off x="18733479" y="40375646"/>
            <a:ext cx="16572520" cy="1801053"/>
          </a:xfrm>
        </p:spPr>
        <p:txBody>
          <a:bodyPr/>
          <a:lstStyle/>
          <a:p>
            <a:r>
              <a:rPr lang="en-GB" dirty="0" smtClean="0"/>
              <a:t>Very tentative conclusions</a:t>
            </a:r>
            <a:endParaRPr lang="en-GB" dirty="0"/>
          </a:p>
        </p:txBody>
      </p:sp>
      <p:sp>
        <p:nvSpPr>
          <p:cNvPr id="570" name="Text Placeholder 569"/>
          <p:cNvSpPr>
            <a:spLocks noGrp="1"/>
          </p:cNvSpPr>
          <p:nvPr>
            <p:ph type="body" sz="quarter" idx="151"/>
          </p:nvPr>
        </p:nvSpPr>
        <p:spPr>
          <a:xfrm>
            <a:off x="4864418" y="2971801"/>
            <a:ext cx="26270902" cy="1900138"/>
          </a:xfrm>
        </p:spPr>
        <p:txBody>
          <a:bodyPr>
            <a:noAutofit/>
          </a:bodyPr>
          <a:lstStyle/>
          <a:p>
            <a:r>
              <a:rPr lang="en-GB" sz="4800" dirty="0" smtClean="0"/>
              <a:t>Giorgio Brunello (</a:t>
            </a:r>
            <a:r>
              <a:rPr lang="en-GB" sz="4800" dirty="0" err="1" smtClean="0"/>
              <a:t>Padova</a:t>
            </a:r>
            <a:r>
              <a:rPr lang="en-GB" sz="4800" dirty="0" smtClean="0"/>
              <a:t> and IZA), Aron </a:t>
            </a:r>
            <a:r>
              <a:rPr lang="en-GB" sz="4800" dirty="0" err="1" smtClean="0"/>
              <a:t>Gereben</a:t>
            </a:r>
            <a:r>
              <a:rPr lang="en-GB" sz="4800" dirty="0"/>
              <a:t> </a:t>
            </a:r>
            <a:r>
              <a:rPr lang="en-GB" sz="4800" dirty="0" smtClean="0"/>
              <a:t>(EIB), Desiree </a:t>
            </a:r>
            <a:r>
              <a:rPr lang="en-GB" sz="4800" dirty="0" err="1" smtClean="0"/>
              <a:t>Ruckert</a:t>
            </a:r>
            <a:r>
              <a:rPr lang="en-GB" sz="4800" dirty="0" smtClean="0"/>
              <a:t> (EIB), Christoph Weiss (EIB) and Patricia </a:t>
            </a:r>
            <a:r>
              <a:rPr lang="en-GB" sz="4800" dirty="0" err="1" smtClean="0"/>
              <a:t>Wruuck</a:t>
            </a:r>
            <a:r>
              <a:rPr lang="en-GB" sz="4800" dirty="0" smtClean="0"/>
              <a:t> (EIB)</a:t>
            </a:r>
            <a:endParaRPr lang="en-GB" sz="4800" dirty="0"/>
          </a:p>
        </p:txBody>
      </p:sp>
      <p:sp>
        <p:nvSpPr>
          <p:cNvPr id="571" name="Text Placeholder 570"/>
          <p:cNvSpPr>
            <a:spLocks noGrp="1"/>
          </p:cNvSpPr>
          <p:nvPr>
            <p:ph type="body" sz="quarter" idx="153"/>
          </p:nvPr>
        </p:nvSpPr>
        <p:spPr>
          <a:xfrm>
            <a:off x="4962697" y="1352407"/>
            <a:ext cx="26270902" cy="2164191"/>
          </a:xfrm>
        </p:spPr>
        <p:txBody>
          <a:bodyPr>
            <a:normAutofit fontScale="47500" lnSpcReduction="20000"/>
          </a:bodyPr>
          <a:lstStyle/>
          <a:p>
            <a:r>
              <a:rPr lang="en-GB" dirty="0"/>
              <a:t>Financing Constraints and Employers’ Investment in Training</a:t>
            </a:r>
            <a:endParaRPr lang="it-IT" dirty="0"/>
          </a:p>
        </p:txBody>
      </p:sp>
      <p:sp>
        <p:nvSpPr>
          <p:cNvPr id="31" name="Rectangle 145"/>
          <p:cNvSpPr>
            <a:spLocks noChangeArrowheads="1"/>
          </p:cNvSpPr>
          <p:nvPr/>
        </p:nvSpPr>
        <p:spPr bwMode="auto">
          <a:xfrm>
            <a:off x="0" y="-815608"/>
            <a:ext cx="18466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3" name="Rectangle 147"/>
          <p:cNvSpPr>
            <a:spLocks noChangeArrowheads="1"/>
          </p:cNvSpPr>
          <p:nvPr/>
        </p:nvSpPr>
        <p:spPr bwMode="auto">
          <a:xfrm>
            <a:off x="152400" y="-663208"/>
            <a:ext cx="18466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0" name="Rectangle 165"/>
          <p:cNvSpPr>
            <a:spLocks noChangeArrowheads="1"/>
          </p:cNvSpPr>
          <p:nvPr/>
        </p:nvSpPr>
        <p:spPr bwMode="auto">
          <a:xfrm>
            <a:off x="0" y="-815608"/>
            <a:ext cx="18466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3" name="Text Placeholder 538"/>
          <p:cNvSpPr txBox="1">
            <a:spLocks/>
          </p:cNvSpPr>
          <p:nvPr/>
        </p:nvSpPr>
        <p:spPr>
          <a:xfrm>
            <a:off x="754962" y="8108873"/>
            <a:ext cx="16989457" cy="941988"/>
          </a:xfrm>
          <a:prstGeom prst="rect">
            <a:avLst/>
          </a:prstGeom>
          <a:noFill/>
        </p:spPr>
        <p:txBody>
          <a:bodyPr wrap="square" lIns="105865" tIns="105865" rIns="105865" bIns="105865" anchor="ctr" anchorCtr="0">
            <a:spAutoFit/>
          </a:bodyPr>
          <a:lstStyle/>
          <a:p>
            <a:pPr marL="0" marR="0" lvl="0" indent="0" algn="ctr" defTabSz="5081463" rtl="0" eaLnBrk="1" fontAlgn="auto" latinLnBrk="0" hangingPunct="1">
              <a:lnSpc>
                <a:spcPct val="100000"/>
              </a:lnSpc>
              <a:spcBef>
                <a:spcPct val="20000"/>
              </a:spcBef>
              <a:spcAft>
                <a:spcPts val="0"/>
              </a:spcAft>
              <a:buClrTx/>
              <a:buSzTx/>
              <a:buFont typeface="Arial" pitchFamily="34" charset="0"/>
              <a:buNone/>
              <a:tabLst/>
              <a:defRPr/>
            </a:pPr>
            <a:r>
              <a:rPr kumimoji="0" lang="en-GB" sz="4600" b="1" i="0" u="sng" strike="noStrike" kern="1200" cap="none" spc="0" normalizeH="0" baseline="0" noProof="0" dirty="0" smtClean="0">
                <a:ln>
                  <a:noFill/>
                </a:ln>
                <a:solidFill>
                  <a:schemeClr val="accent5">
                    <a:lumMod val="50000"/>
                  </a:schemeClr>
                </a:solidFill>
                <a:effectLst/>
                <a:uLnTx/>
                <a:uFillTx/>
                <a:latin typeface="+mn-lt"/>
                <a:ea typeface="+mn-ea"/>
                <a:cs typeface="+mn-cs"/>
              </a:rPr>
              <a:t>Motivation</a:t>
            </a:r>
            <a:endParaRPr kumimoji="0" lang="en-GB" sz="4600" b="1" i="0" u="sng" strike="noStrike" kern="1200" cap="none" spc="0" normalizeH="0" baseline="0" noProof="0" dirty="0">
              <a:ln>
                <a:noFill/>
              </a:ln>
              <a:solidFill>
                <a:schemeClr val="accent5">
                  <a:lumMod val="50000"/>
                </a:schemeClr>
              </a:solidFill>
              <a:effectLst/>
              <a:uLnTx/>
              <a:uFillTx/>
              <a:latin typeface="+mn-lt"/>
              <a:ea typeface="+mn-ea"/>
              <a:cs typeface="+mn-cs"/>
            </a:endParaRPr>
          </a:p>
        </p:txBody>
      </p:sp>
      <p:sp>
        <p:nvSpPr>
          <p:cNvPr id="57" name="Text Placeholder 537"/>
          <p:cNvSpPr txBox="1">
            <a:spLocks/>
          </p:cNvSpPr>
          <p:nvPr/>
        </p:nvSpPr>
        <p:spPr>
          <a:xfrm>
            <a:off x="1336431" y="18323334"/>
            <a:ext cx="15873046" cy="3276780"/>
          </a:xfrm>
          <a:prstGeom prst="rect">
            <a:avLst/>
          </a:prstGeom>
        </p:spPr>
        <p:txBody>
          <a:bodyPr wrap="square" lIns="264661" tIns="264661" rIns="264661" bIns="264661" numCol="2">
            <a:spAutoFit/>
          </a:bodyPr>
          <a:lstStyle/>
          <a:p>
            <a:pPr marL="457200" lvl="0" indent="-457200" algn="just">
              <a:spcBef>
                <a:spcPct val="20000"/>
              </a:spcBef>
              <a:buFontTx/>
              <a:buChar char="-"/>
              <a:defRPr/>
            </a:pPr>
            <a:r>
              <a:rPr lang="en-US" sz="3300" dirty="0" smtClean="0">
                <a:solidFill>
                  <a:srgbClr val="2C3D71"/>
                </a:solidFill>
                <a:latin typeface="Trebuchet MS" panose="020B0603020202020204" pitchFamily="34" charset="0"/>
              </a:rPr>
              <a:t>Large empirical literature on the  importance of financing constraints for investment (</a:t>
            </a:r>
            <a:r>
              <a:rPr lang="en-US" sz="3300" dirty="0" err="1" smtClean="0">
                <a:solidFill>
                  <a:srgbClr val="2C3D71"/>
                </a:solidFill>
                <a:latin typeface="Trebuchet MS" panose="020B0603020202020204" pitchFamily="34" charset="0"/>
              </a:rPr>
              <a:t>Fazzari</a:t>
            </a:r>
            <a:r>
              <a:rPr lang="en-US" sz="3300" dirty="0" smtClean="0">
                <a:solidFill>
                  <a:srgbClr val="2C3D71"/>
                </a:solidFill>
                <a:latin typeface="Trebuchet MS" panose="020B0603020202020204" pitchFamily="34" charset="0"/>
              </a:rPr>
              <a:t>, 1988)</a:t>
            </a:r>
          </a:p>
          <a:p>
            <a:pPr marL="457200" lvl="0" indent="-457200" algn="just">
              <a:spcBef>
                <a:spcPct val="20000"/>
              </a:spcBef>
              <a:buFontTx/>
              <a:buChar char="-"/>
              <a:defRPr/>
            </a:pPr>
            <a:endParaRPr lang="en-US" sz="3300" dirty="0" smtClean="0">
              <a:solidFill>
                <a:srgbClr val="2C3D71"/>
              </a:solidFill>
              <a:latin typeface="Trebuchet MS" panose="020B0603020202020204" pitchFamily="34" charset="0"/>
            </a:endParaRPr>
          </a:p>
          <a:p>
            <a:pPr marL="457200" lvl="0" indent="-457200" algn="just">
              <a:spcBef>
                <a:spcPct val="20000"/>
              </a:spcBef>
              <a:buFontTx/>
              <a:buChar char="-"/>
              <a:defRPr/>
            </a:pPr>
            <a:endParaRPr lang="en-US" sz="3300" dirty="0" smtClean="0">
              <a:solidFill>
                <a:srgbClr val="2C3D71"/>
              </a:solidFill>
              <a:latin typeface="Trebuchet MS" panose="020B0603020202020204" pitchFamily="34" charset="0"/>
            </a:endParaRPr>
          </a:p>
          <a:p>
            <a:pPr marL="457200" lvl="0" indent="-457200" algn="just">
              <a:spcBef>
                <a:spcPct val="20000"/>
              </a:spcBef>
              <a:buFontTx/>
              <a:buChar char="-"/>
              <a:defRPr/>
            </a:pPr>
            <a:r>
              <a:rPr lang="en-US" sz="3300" dirty="0" smtClean="0">
                <a:solidFill>
                  <a:srgbClr val="2C3D71"/>
                </a:solidFill>
                <a:latin typeface="Trebuchet MS" panose="020B0603020202020204" pitchFamily="34" charset="0"/>
              </a:rPr>
              <a:t>Only one paper looking at financing constraints and training in transition economies (Popov, 2014)</a:t>
            </a:r>
            <a:endParaRPr lang="en-US" sz="3300" dirty="0" smtClean="0">
              <a:solidFill>
                <a:schemeClr val="accent5">
                  <a:lumMod val="50000"/>
                </a:schemeClr>
              </a:solidFill>
              <a:latin typeface="Trebuchet MS" pitchFamily="34" charset="0"/>
            </a:endParaRPr>
          </a:p>
          <a:p>
            <a:pPr marL="457200" lvl="0" indent="-457200" algn="just">
              <a:spcBef>
                <a:spcPct val="20000"/>
              </a:spcBef>
              <a:buFontTx/>
              <a:buChar char="-"/>
              <a:defRPr/>
            </a:pPr>
            <a:endParaRPr lang="en-US" sz="3300" dirty="0" smtClean="0">
              <a:solidFill>
                <a:schemeClr val="accent5">
                  <a:lumMod val="50000"/>
                </a:schemeClr>
              </a:solidFill>
              <a:latin typeface="Trebuchet MS" pitchFamily="34" charset="0"/>
            </a:endParaRPr>
          </a:p>
          <a:p>
            <a:pPr marL="977900" lvl="0" indent="-441325" algn="just">
              <a:spcBef>
                <a:spcPct val="20000"/>
              </a:spcBef>
              <a:buFontTx/>
              <a:buChar char="-"/>
              <a:defRPr/>
            </a:pPr>
            <a:endParaRPr lang="en-US" sz="3300" dirty="0" smtClean="0">
              <a:solidFill>
                <a:schemeClr val="accent5">
                  <a:lumMod val="50000"/>
                </a:schemeClr>
              </a:solidFill>
              <a:latin typeface="Trebuchet MS" pitchFamily="34" charset="0"/>
            </a:endParaRPr>
          </a:p>
        </p:txBody>
      </p:sp>
      <p:sp>
        <p:nvSpPr>
          <p:cNvPr id="59" name="Text Placeholder 538"/>
          <p:cNvSpPr>
            <a:spLocks noGrp="1"/>
          </p:cNvSpPr>
          <p:nvPr>
            <p:ph type="body" sz="quarter" idx="11"/>
          </p:nvPr>
        </p:nvSpPr>
        <p:spPr>
          <a:xfrm>
            <a:off x="754962" y="20155971"/>
            <a:ext cx="16961146" cy="917748"/>
          </a:xfrm>
        </p:spPr>
        <p:txBody>
          <a:bodyPr/>
          <a:lstStyle/>
          <a:p>
            <a:r>
              <a:rPr lang="en-GB" dirty="0" smtClean="0"/>
              <a:t>Our approach</a:t>
            </a:r>
            <a:endParaRPr lang="en-GB" dirty="0"/>
          </a:p>
        </p:txBody>
      </p:sp>
      <p:sp>
        <p:nvSpPr>
          <p:cNvPr id="61" name="Text Placeholder 537"/>
          <p:cNvSpPr txBox="1">
            <a:spLocks/>
          </p:cNvSpPr>
          <p:nvPr/>
        </p:nvSpPr>
        <p:spPr>
          <a:xfrm>
            <a:off x="1288253" y="20973889"/>
            <a:ext cx="15921226" cy="8253527"/>
          </a:xfrm>
          <a:prstGeom prst="rect">
            <a:avLst/>
          </a:prstGeom>
        </p:spPr>
        <p:txBody>
          <a:bodyPr wrap="square" lIns="264661" tIns="264661" rIns="264661" bIns="264661">
            <a:spAutoFit/>
          </a:bodyPr>
          <a:lstStyle/>
          <a:p>
            <a:pPr marL="457200" indent="-457200" algn="just">
              <a:spcBef>
                <a:spcPct val="20000"/>
              </a:spcBef>
              <a:buFontTx/>
              <a:buChar char="-"/>
            </a:pPr>
            <a:r>
              <a:rPr lang="en-GB" sz="3300" dirty="0" smtClean="0">
                <a:solidFill>
                  <a:schemeClr val="accent5">
                    <a:lumMod val="50000"/>
                  </a:schemeClr>
                </a:solidFill>
                <a:latin typeface="Trebuchet MS" pitchFamily="34" charset="0"/>
              </a:rPr>
              <a:t>Use firm level data of the European Investment Bank Investment Survey (EIBIS)</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Cover EU27 and the </a:t>
            </a:r>
            <a:r>
              <a:rPr lang="en-GB" sz="3300" dirty="0" smtClean="0">
                <a:solidFill>
                  <a:schemeClr val="accent5">
                    <a:lumMod val="50000"/>
                  </a:schemeClr>
                </a:solidFill>
                <a:latin typeface="Trebuchet MS" pitchFamily="34" charset="0"/>
              </a:rPr>
              <a:t>UK during 2015-18</a:t>
            </a:r>
            <a:endParaRPr lang="en-GB" sz="3300" dirty="0" smtClean="0">
              <a:solidFill>
                <a:schemeClr val="accent5">
                  <a:lumMod val="50000"/>
                </a:schemeClr>
              </a:solidFill>
              <a:latin typeface="Trebuchet MS" pitchFamily="34" charset="0"/>
            </a:endParaRPr>
          </a:p>
          <a:p>
            <a:pPr marL="457200" indent="-457200" algn="just">
              <a:spcBef>
                <a:spcPct val="20000"/>
              </a:spcBef>
              <a:buFontTx/>
              <a:buChar char="-"/>
            </a:pPr>
            <a:r>
              <a:rPr lang="en-GB" sz="3300" dirty="0" smtClean="0">
                <a:solidFill>
                  <a:schemeClr val="accent5">
                    <a:lumMod val="50000"/>
                  </a:schemeClr>
                </a:solidFill>
                <a:latin typeface="Trebuchet MS" pitchFamily="34" charset="0"/>
              </a:rPr>
              <a:t>Combine self-reported data on financing constraints with data from financial accounts (ORBIS), following the idea that self-reported constraints are more credible when they are backed up by financial data (Kaplan and </a:t>
            </a:r>
            <a:r>
              <a:rPr lang="en-GB" sz="3300" dirty="0" err="1" smtClean="0">
                <a:solidFill>
                  <a:schemeClr val="accent5">
                    <a:lumMod val="50000"/>
                  </a:schemeClr>
                </a:solidFill>
                <a:latin typeface="Trebuchet MS" pitchFamily="34" charset="0"/>
              </a:rPr>
              <a:t>Zingales</a:t>
            </a:r>
            <a:r>
              <a:rPr lang="en-GB" sz="3300" dirty="0" smtClean="0">
                <a:solidFill>
                  <a:schemeClr val="accent5">
                    <a:lumMod val="50000"/>
                  </a:schemeClr>
                </a:solidFill>
                <a:latin typeface="Trebuchet MS" pitchFamily="34" charset="0"/>
              </a:rPr>
              <a:t>, 1997)</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Try to estimate </a:t>
            </a:r>
            <a:r>
              <a:rPr lang="en-GB" sz="3300" dirty="0" smtClean="0">
                <a:solidFill>
                  <a:schemeClr val="accent5">
                    <a:lumMod val="50000"/>
                  </a:schemeClr>
                </a:solidFill>
                <a:latin typeface="Trebuchet MS" pitchFamily="34" charset="0"/>
              </a:rPr>
              <a:t>the effects of the financing constraints index (FCI) on training investment per employee during 2015-18 using instrumental </a:t>
            </a:r>
            <a:r>
              <a:rPr lang="en-GB" sz="3300" dirty="0" smtClean="0">
                <a:solidFill>
                  <a:schemeClr val="accent5">
                    <a:lumMod val="50000"/>
                  </a:schemeClr>
                </a:solidFill>
                <a:latin typeface="Trebuchet MS" pitchFamily="34" charset="0"/>
              </a:rPr>
              <a:t>variables (</a:t>
            </a:r>
            <a:r>
              <a:rPr lang="en-GB" sz="3300" dirty="0" smtClean="0">
                <a:solidFill>
                  <a:srgbClr val="FF0000"/>
                </a:solidFill>
                <a:latin typeface="Trebuchet MS" pitchFamily="34" charset="0"/>
              </a:rPr>
              <a:t>this and next point are preliminary</a:t>
            </a:r>
            <a:r>
              <a:rPr lang="en-GB" sz="3300" dirty="0" smtClean="0">
                <a:solidFill>
                  <a:schemeClr val="accent5">
                    <a:lumMod val="50000"/>
                  </a:schemeClr>
                </a:solidFill>
                <a:latin typeface="Trebuchet MS" pitchFamily="34" charset="0"/>
              </a:rPr>
              <a:t>)</a:t>
            </a:r>
            <a:endParaRPr lang="en-GB" sz="3300" dirty="0" smtClean="0">
              <a:solidFill>
                <a:schemeClr val="accent5">
                  <a:lumMod val="50000"/>
                </a:schemeClr>
              </a:solidFill>
              <a:latin typeface="Trebuchet MS" pitchFamily="34" charset="0"/>
            </a:endParaRPr>
          </a:p>
          <a:p>
            <a:pPr marL="457200" indent="-457200" algn="just">
              <a:spcBef>
                <a:spcPct val="20000"/>
              </a:spcBef>
              <a:buFontTx/>
              <a:buChar char="-"/>
            </a:pPr>
            <a:r>
              <a:rPr lang="en-GB" sz="3300" dirty="0" smtClean="0">
                <a:solidFill>
                  <a:schemeClr val="accent5">
                    <a:lumMod val="50000"/>
                  </a:schemeClr>
                </a:solidFill>
                <a:latin typeface="Trebuchet MS" pitchFamily="34" charset="0"/>
              </a:rPr>
              <a:t>Simulate the effect of reducing financing constraints from </a:t>
            </a:r>
            <a:r>
              <a:rPr lang="en-GB" sz="3300" dirty="0">
                <a:solidFill>
                  <a:schemeClr val="accent5">
                    <a:lumMod val="50000"/>
                  </a:schemeClr>
                </a:solidFill>
                <a:latin typeface="Trebuchet MS" pitchFamily="34" charset="0"/>
              </a:rPr>
              <a:t>current </a:t>
            </a:r>
            <a:r>
              <a:rPr lang="en-GB" sz="3300" dirty="0" smtClean="0">
                <a:solidFill>
                  <a:schemeClr val="accent5">
                    <a:lumMod val="50000"/>
                  </a:schemeClr>
                </a:solidFill>
                <a:latin typeface="Trebuchet MS" pitchFamily="34" charset="0"/>
              </a:rPr>
              <a:t>average level in the country to the level in Ireland on average training investment in the country</a:t>
            </a:r>
          </a:p>
          <a:p>
            <a:pPr marL="457200" indent="-457200" algn="just">
              <a:spcBef>
                <a:spcPct val="20000"/>
              </a:spcBef>
              <a:buFontTx/>
              <a:buChar char="-"/>
            </a:pPr>
            <a:endParaRPr lang="en-GB" sz="3300" dirty="0">
              <a:solidFill>
                <a:schemeClr val="accent5">
                  <a:lumMod val="50000"/>
                </a:schemeClr>
              </a:solidFill>
              <a:latin typeface="Trebuchet MS" pitchFamily="34" charset="0"/>
            </a:endParaRPr>
          </a:p>
          <a:p>
            <a:pPr marL="457200" indent="-457200" algn="just">
              <a:spcBef>
                <a:spcPct val="20000"/>
              </a:spcBef>
              <a:buFontTx/>
              <a:buChar char="-"/>
            </a:pPr>
            <a:endParaRPr lang="en-GB" sz="3300" dirty="0">
              <a:solidFill>
                <a:schemeClr val="accent5">
                  <a:lumMod val="50000"/>
                </a:schemeClr>
              </a:solidFill>
              <a:latin typeface="Trebuchet MS" pitchFamily="34" charset="0"/>
            </a:endParaRPr>
          </a:p>
        </p:txBody>
      </p:sp>
      <p:sp>
        <p:nvSpPr>
          <p:cNvPr id="66" name="Text Placeholder 538"/>
          <p:cNvSpPr>
            <a:spLocks noGrp="1"/>
          </p:cNvSpPr>
          <p:nvPr>
            <p:ph type="body" sz="quarter" idx="11"/>
          </p:nvPr>
        </p:nvSpPr>
        <p:spPr>
          <a:xfrm>
            <a:off x="1570892" y="27291681"/>
            <a:ext cx="15638585" cy="921684"/>
          </a:xfrm>
        </p:spPr>
        <p:txBody>
          <a:bodyPr/>
          <a:lstStyle/>
          <a:p>
            <a:r>
              <a:rPr lang="en-GB" dirty="0" smtClean="0"/>
              <a:t>The financing constraints index (FCI)</a:t>
            </a:r>
            <a:endParaRPr lang="en-GB" dirty="0"/>
          </a:p>
        </p:txBody>
      </p:sp>
      <mc:AlternateContent xmlns:mc="http://schemas.openxmlformats.org/markup-compatibility/2006" xmlns:a14="http://schemas.microsoft.com/office/drawing/2010/main">
        <mc:Choice Requires="a14">
          <p:sp>
            <p:nvSpPr>
              <p:cNvPr id="14" name="Rettangolo 13"/>
              <p:cNvSpPr/>
              <p:nvPr/>
            </p:nvSpPr>
            <p:spPr>
              <a:xfrm>
                <a:off x="2016369" y="35790312"/>
                <a:ext cx="13364308" cy="64633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3600" i="1" smtClean="0">
                              <a:latin typeface="Cambria Math" panose="02040503050406030204" pitchFamily="18" charset="0"/>
                            </a:rPr>
                          </m:ctrlPr>
                        </m:sSubPr>
                        <m:e>
                          <m:r>
                            <a:rPr lang="it-IT" sz="3600" b="0" i="1" smtClean="0">
                              <a:latin typeface="Cambria Math" panose="02040503050406030204" pitchFamily="18" charset="0"/>
                            </a:rPr>
                            <m:t>𝑇</m:t>
                          </m:r>
                        </m:e>
                        <m:sub>
                          <m:r>
                            <a:rPr lang="it-IT" sz="3600" b="0" i="1" smtClean="0">
                              <a:latin typeface="Cambria Math" panose="02040503050406030204" pitchFamily="18" charset="0"/>
                            </a:rPr>
                            <m:t>𝑖</m:t>
                          </m:r>
                          <m:r>
                            <a:rPr lang="it-IT" sz="3600" i="1">
                              <a:latin typeface="Cambria Math" panose="02040503050406030204" pitchFamily="18" charset="0"/>
                            </a:rPr>
                            <m:t>𝑡</m:t>
                          </m:r>
                        </m:sub>
                      </m:sSub>
                      <m:r>
                        <a:rPr lang="it-IT" sz="3600" i="0">
                          <a:latin typeface="Cambria Math" panose="02040503050406030204" pitchFamily="18" charset="0"/>
                        </a:rPr>
                        <m:t>=</m:t>
                      </m:r>
                      <m:sSub>
                        <m:sSubPr>
                          <m:ctrlPr>
                            <a:rPr lang="it-IT" sz="3600" i="1" smtClean="0">
                              <a:latin typeface="Cambria Math" panose="02040503050406030204" pitchFamily="18" charset="0"/>
                            </a:rPr>
                          </m:ctrlPr>
                        </m:sSubPr>
                        <m:e>
                          <m:r>
                            <a:rPr lang="it-IT" sz="3600" i="1" smtClean="0">
                              <a:latin typeface="Cambria Math" panose="02040503050406030204" pitchFamily="18" charset="0"/>
                              <a:ea typeface="Cambria Math" panose="02040503050406030204" pitchFamily="18" charset="0"/>
                            </a:rPr>
                            <m:t>𝛽</m:t>
                          </m:r>
                        </m:e>
                        <m:sub>
                          <m:r>
                            <a:rPr lang="it-IT" sz="3600" b="0" i="1" smtClean="0">
                              <a:latin typeface="Cambria Math" panose="02040503050406030204" pitchFamily="18" charset="0"/>
                            </a:rPr>
                            <m:t>𝑜</m:t>
                          </m:r>
                        </m:sub>
                      </m:sSub>
                      <m:sSub>
                        <m:sSubPr>
                          <m:ctrlPr>
                            <a:rPr lang="it-IT" sz="3600" i="1" smtClean="0">
                              <a:latin typeface="Cambria Math" panose="02040503050406030204" pitchFamily="18" charset="0"/>
                            </a:rPr>
                          </m:ctrlPr>
                        </m:sSubPr>
                        <m:e>
                          <m:r>
                            <a:rPr lang="it-IT" sz="3600" b="0" i="1" smtClean="0">
                              <a:latin typeface="Cambria Math" panose="02040503050406030204" pitchFamily="18" charset="0"/>
                            </a:rPr>
                            <m:t>𝑊</m:t>
                          </m:r>
                        </m:e>
                        <m:sub>
                          <m:r>
                            <a:rPr lang="it-IT" sz="3600" b="0" i="1" smtClean="0">
                              <a:latin typeface="Cambria Math" panose="02040503050406030204" pitchFamily="18" charset="0"/>
                            </a:rPr>
                            <m:t>𝑖𝑡</m:t>
                          </m:r>
                        </m:sub>
                      </m:sSub>
                      <m:r>
                        <a:rPr lang="it-IT" sz="3600" i="0">
                          <a:latin typeface="Cambria Math" panose="02040503050406030204" pitchFamily="18" charset="0"/>
                        </a:rPr>
                        <m:t>+</m:t>
                      </m:r>
                      <m:sSub>
                        <m:sSubPr>
                          <m:ctrlPr>
                            <a:rPr lang="it-IT" sz="3600" i="1">
                              <a:latin typeface="Cambria Math" panose="02040503050406030204" pitchFamily="18" charset="0"/>
                            </a:rPr>
                          </m:ctrlPr>
                        </m:sSubPr>
                        <m:e>
                          <m:r>
                            <a:rPr lang="it-IT" sz="3600" i="1">
                              <a:latin typeface="Cambria Math" panose="02040503050406030204" pitchFamily="18" charset="0"/>
                              <a:ea typeface="Cambria Math" panose="02040503050406030204" pitchFamily="18" charset="0"/>
                            </a:rPr>
                            <m:t>𝛽</m:t>
                          </m:r>
                        </m:e>
                        <m:sub>
                          <m:r>
                            <a:rPr lang="it-IT" sz="3600" b="0" i="1" smtClean="0">
                              <a:latin typeface="Cambria Math" panose="02040503050406030204" pitchFamily="18" charset="0"/>
                            </a:rPr>
                            <m:t>1</m:t>
                          </m:r>
                        </m:sub>
                      </m:sSub>
                      <m:sSub>
                        <m:sSubPr>
                          <m:ctrlPr>
                            <a:rPr lang="it-IT" sz="3600" i="1">
                              <a:latin typeface="Cambria Math" panose="02040503050406030204" pitchFamily="18" charset="0"/>
                            </a:rPr>
                          </m:ctrlPr>
                        </m:sSubPr>
                        <m:e>
                          <m:r>
                            <a:rPr lang="it-IT" sz="3600" b="0" i="1" smtClean="0">
                              <a:latin typeface="Cambria Math" panose="02040503050406030204" pitchFamily="18" charset="0"/>
                            </a:rPr>
                            <m:t>𝐹𝐶𝐼</m:t>
                          </m:r>
                        </m:e>
                        <m:sub>
                          <m:r>
                            <a:rPr lang="it-IT" sz="3600" i="1">
                              <a:latin typeface="Cambria Math" panose="02040503050406030204" pitchFamily="18" charset="0"/>
                            </a:rPr>
                            <m:t>𝑖𝑡</m:t>
                          </m:r>
                        </m:sub>
                      </m:sSub>
                      <m:r>
                        <a:rPr lang="it-IT" sz="3600" b="0" i="0" smtClean="0">
                          <a:latin typeface="Cambria Math" panose="02040503050406030204" pitchFamily="18" charset="0"/>
                        </a:rPr>
                        <m:t>+ </m:t>
                      </m:r>
                      <m:sSub>
                        <m:sSubPr>
                          <m:ctrlPr>
                            <a:rPr lang="it-IT" sz="3600" b="0" i="1" smtClean="0">
                              <a:latin typeface="Cambria Math" panose="02040503050406030204" pitchFamily="18" charset="0"/>
                            </a:rPr>
                          </m:ctrlPr>
                        </m:sSubPr>
                        <m:e>
                          <m:r>
                            <a:rPr lang="it-IT" sz="3600" b="0" i="1" smtClean="0">
                              <a:latin typeface="Cambria Math" panose="02040503050406030204" pitchFamily="18" charset="0"/>
                            </a:rPr>
                            <m:t>𝑢</m:t>
                          </m:r>
                        </m:e>
                        <m:sub>
                          <m:r>
                            <a:rPr lang="it-IT" sz="3600" b="0" i="1" smtClean="0">
                              <a:latin typeface="Cambria Math" panose="02040503050406030204" pitchFamily="18" charset="0"/>
                            </a:rPr>
                            <m:t>𝑖𝑡</m:t>
                          </m:r>
                        </m:sub>
                      </m:sSub>
                    </m:oMath>
                  </m:oMathPara>
                </a14:m>
                <a:endParaRPr lang="it-IT" sz="3600" dirty="0"/>
              </a:p>
            </p:txBody>
          </p:sp>
        </mc:Choice>
        <mc:Fallback xmlns="">
          <p:sp>
            <p:nvSpPr>
              <p:cNvPr id="14" name="Rettangolo 13"/>
              <p:cNvSpPr>
                <a:spLocks noRot="1" noChangeAspect="1" noMove="1" noResize="1" noEditPoints="1" noAdjustHandles="1" noChangeArrowheads="1" noChangeShapeType="1" noTextEdit="1"/>
              </p:cNvSpPr>
              <p:nvPr/>
            </p:nvSpPr>
            <p:spPr>
              <a:xfrm>
                <a:off x="2016369" y="35790312"/>
                <a:ext cx="13364308" cy="646331"/>
              </a:xfrm>
              <a:prstGeom prst="rect">
                <a:avLst/>
              </a:prstGeom>
              <a:blipFill>
                <a:blip r:embed="rId4"/>
                <a:stretch>
                  <a:fillRect/>
                </a:stretch>
              </a:blipFill>
            </p:spPr>
            <p:txBody>
              <a:bodyPr/>
              <a:lstStyle/>
              <a:p>
                <a:r>
                  <a:rPr lang="en-GB">
                    <a:noFill/>
                  </a:rPr>
                  <a:t> </a:t>
                </a:r>
              </a:p>
            </p:txBody>
          </p:sp>
        </mc:Fallback>
      </mc:AlternateContent>
      <p:sp>
        <p:nvSpPr>
          <p:cNvPr id="42" name="CasellaDiTesto 41"/>
          <p:cNvSpPr txBox="1"/>
          <p:nvPr/>
        </p:nvSpPr>
        <p:spPr>
          <a:xfrm>
            <a:off x="1336431" y="34790909"/>
            <a:ext cx="15873046" cy="769441"/>
          </a:xfrm>
          <a:prstGeom prst="rect">
            <a:avLst/>
          </a:prstGeom>
          <a:noFill/>
        </p:spPr>
        <p:txBody>
          <a:bodyPr wrap="square" rtlCol="0">
            <a:spAutoFit/>
          </a:bodyPr>
          <a:lstStyle/>
          <a:p>
            <a:pPr algn="ctr"/>
            <a:r>
              <a:rPr lang="en-GB" sz="4400" b="1" u="sng" dirty="0" smtClean="0">
                <a:solidFill>
                  <a:schemeClr val="accent5">
                    <a:lumMod val="50000"/>
                  </a:schemeClr>
                </a:solidFill>
              </a:rPr>
              <a:t>Estimated model</a:t>
            </a:r>
            <a:endParaRPr lang="en-GB" sz="4400" b="1" u="sng" dirty="0">
              <a:solidFill>
                <a:schemeClr val="accent5">
                  <a:lumMod val="50000"/>
                </a:schemeClr>
              </a:solidFill>
            </a:endParaRPr>
          </a:p>
        </p:txBody>
      </p:sp>
      <p:pic>
        <p:nvPicPr>
          <p:cNvPr id="36" name="Immagine 35"/>
          <p:cNvPicPr/>
          <p:nvPr/>
        </p:nvPicPr>
        <p:blipFill>
          <a:blip r:embed="rId5" cstate="print">
            <a:extLst>
              <a:ext uri="{28A0092B-C50C-407E-A947-70E740481C1C}">
                <a14:useLocalDpi xmlns:a14="http://schemas.microsoft.com/office/drawing/2010/main" val="0"/>
              </a:ext>
            </a:extLst>
          </a:blip>
          <a:stretch>
            <a:fillRect/>
          </a:stretch>
        </p:blipFill>
        <p:spPr>
          <a:xfrm>
            <a:off x="6445443" y="13003880"/>
            <a:ext cx="6799384" cy="4791848"/>
          </a:xfrm>
          <a:prstGeom prst="rect">
            <a:avLst/>
          </a:prstGeom>
        </p:spPr>
      </p:pic>
      <p:sp>
        <p:nvSpPr>
          <p:cNvPr id="2" name="Rettangolo 1"/>
          <p:cNvSpPr/>
          <p:nvPr/>
        </p:nvSpPr>
        <p:spPr>
          <a:xfrm>
            <a:off x="1570892" y="28355567"/>
            <a:ext cx="15404123" cy="2936188"/>
          </a:xfrm>
          <a:prstGeom prst="rect">
            <a:avLst/>
          </a:prstGeom>
        </p:spPr>
        <p:txBody>
          <a:bodyPr wrap="square">
            <a:spAutoFit/>
          </a:bodyPr>
          <a:lstStyle/>
          <a:p>
            <a:pPr algn="just">
              <a:spcBef>
                <a:spcPct val="20000"/>
              </a:spcBef>
            </a:pPr>
            <a:r>
              <a:rPr lang="en-GB" sz="3300" dirty="0">
                <a:solidFill>
                  <a:schemeClr val="accent5">
                    <a:lumMod val="50000"/>
                  </a:schemeClr>
                </a:solidFill>
                <a:latin typeface="Trebuchet MS" pitchFamily="34" charset="0"/>
              </a:rPr>
              <a:t>PCA analysis to construct </a:t>
            </a:r>
            <a:r>
              <a:rPr lang="en-GB" sz="3300" dirty="0" smtClean="0">
                <a:solidFill>
                  <a:schemeClr val="accent5">
                    <a:lumMod val="50000"/>
                  </a:schemeClr>
                </a:solidFill>
                <a:latin typeface="Trebuchet MS" pitchFamily="34" charset="0"/>
              </a:rPr>
              <a:t>financing </a:t>
            </a:r>
            <a:r>
              <a:rPr lang="en-GB" sz="3300" dirty="0">
                <a:solidFill>
                  <a:schemeClr val="accent5">
                    <a:lumMod val="50000"/>
                  </a:schemeClr>
                </a:solidFill>
                <a:latin typeface="Trebuchet MS" pitchFamily="34" charset="0"/>
              </a:rPr>
              <a:t>constraints index </a:t>
            </a:r>
            <a:r>
              <a:rPr lang="en-GB" sz="3300" dirty="0" smtClean="0">
                <a:solidFill>
                  <a:schemeClr val="accent5">
                    <a:lumMod val="50000"/>
                  </a:schemeClr>
                </a:solidFill>
                <a:latin typeface="Trebuchet MS" pitchFamily="34" charset="0"/>
              </a:rPr>
              <a:t>(FCI) </a:t>
            </a:r>
            <a:r>
              <a:rPr lang="en-GB" sz="3300" dirty="0">
                <a:solidFill>
                  <a:schemeClr val="accent5">
                    <a:lumMod val="50000"/>
                  </a:schemeClr>
                </a:solidFill>
                <a:latin typeface="Trebuchet MS" pitchFamily="34" charset="0"/>
              </a:rPr>
              <a:t>using as ingredients:</a:t>
            </a:r>
          </a:p>
          <a:p>
            <a:pPr marL="720000" lvl="1" indent="-457200" algn="just">
              <a:spcBef>
                <a:spcPct val="20000"/>
              </a:spcBef>
              <a:buFontTx/>
              <a:buChar char="-"/>
            </a:pPr>
            <a:r>
              <a:rPr lang="en-GB" sz="3300" dirty="0">
                <a:solidFill>
                  <a:schemeClr val="accent5">
                    <a:lumMod val="50000"/>
                  </a:schemeClr>
                </a:solidFill>
                <a:latin typeface="Trebuchet MS" pitchFamily="34" charset="0"/>
              </a:rPr>
              <a:t>Self-reported financing constraints (EIBIS)</a:t>
            </a:r>
          </a:p>
          <a:p>
            <a:pPr marL="720000" lvl="1" indent="-457200" algn="just">
              <a:spcBef>
                <a:spcPct val="20000"/>
              </a:spcBef>
              <a:buFontTx/>
              <a:buChar char="-"/>
            </a:pPr>
            <a:r>
              <a:rPr lang="en-GB" sz="3300" dirty="0">
                <a:solidFill>
                  <a:schemeClr val="accent5">
                    <a:lumMod val="50000"/>
                  </a:schemeClr>
                </a:solidFill>
                <a:latin typeface="Trebuchet MS" pitchFamily="34" charset="0"/>
              </a:rPr>
              <a:t>Debt to asset ratio (leverage) and cash to assets ratio (liquidity) (ORBIS</a:t>
            </a:r>
            <a:r>
              <a:rPr lang="en-GB" sz="3300" dirty="0" smtClean="0">
                <a:solidFill>
                  <a:schemeClr val="accent5">
                    <a:lumMod val="50000"/>
                  </a:schemeClr>
                </a:solidFill>
                <a:latin typeface="Trebuchet MS" pitchFamily="34" charset="0"/>
              </a:rPr>
              <a:t>)</a:t>
            </a:r>
          </a:p>
          <a:p>
            <a:pPr marL="720000" lvl="1" indent="-457200" algn="just">
              <a:spcBef>
                <a:spcPct val="20000"/>
              </a:spcBef>
              <a:buFontTx/>
              <a:buChar char="-"/>
            </a:pPr>
            <a:r>
              <a:rPr lang="en-GB" sz="3300" dirty="0" smtClean="0">
                <a:solidFill>
                  <a:schemeClr val="accent5">
                    <a:lumMod val="50000"/>
                  </a:schemeClr>
                </a:solidFill>
                <a:latin typeface="Trebuchet MS" pitchFamily="34" charset="0"/>
              </a:rPr>
              <a:t>FCI is positively correlated with self reported constraints and leverage and negatively correlated with cash ratio (standardized in full sample)</a:t>
            </a:r>
            <a:endParaRPr lang="en-GB" sz="3300" dirty="0">
              <a:solidFill>
                <a:schemeClr val="accent5">
                  <a:lumMod val="50000"/>
                </a:schemeClr>
              </a:solidFill>
              <a:latin typeface="Trebuchet MS" pitchFamily="34" charset="0"/>
            </a:endParaRPr>
          </a:p>
        </p:txBody>
      </p:sp>
      <mc:AlternateContent xmlns:mc="http://schemas.openxmlformats.org/markup-compatibility/2006">
        <mc:Choice xmlns:a14="http://schemas.microsoft.com/office/drawing/2010/main" Requires="a14">
          <p:graphicFrame>
            <p:nvGraphicFramePr>
              <p:cNvPr id="12" name="Tabella 11"/>
              <p:cNvGraphicFramePr>
                <a:graphicFrameLocks noGrp="1"/>
              </p:cNvGraphicFramePr>
              <p:nvPr>
                <p:extLst>
                  <p:ext uri="{D42A27DB-BD31-4B8C-83A1-F6EECF244321}">
                    <p14:modId xmlns:p14="http://schemas.microsoft.com/office/powerpoint/2010/main" val="3213894903"/>
                  </p:ext>
                </p:extLst>
              </p:nvPr>
            </p:nvGraphicFramePr>
            <p:xfrm>
              <a:off x="2016368" y="31397971"/>
              <a:ext cx="14720514" cy="3392936"/>
            </p:xfrm>
            <a:graphic>
              <a:graphicData uri="http://schemas.openxmlformats.org/drawingml/2006/table">
                <a:tbl>
                  <a:tblPr firstRow="1" firstCol="1" bandRow="1">
                    <a:tableStyleId>{D27102A9-8310-4765-A935-A1911B00CA55}</a:tableStyleId>
                  </a:tblPr>
                  <a:tblGrid>
                    <a:gridCol w="4036459">
                      <a:extLst>
                        <a:ext uri="{9D8B030D-6E8A-4147-A177-3AD203B41FA5}">
                          <a16:colId xmlns:a16="http://schemas.microsoft.com/office/drawing/2014/main" val="3224071519"/>
                        </a:ext>
                      </a:extLst>
                    </a:gridCol>
                    <a:gridCol w="3839318">
                      <a:extLst>
                        <a:ext uri="{9D8B030D-6E8A-4147-A177-3AD203B41FA5}">
                          <a16:colId xmlns:a16="http://schemas.microsoft.com/office/drawing/2014/main" val="2302042610"/>
                        </a:ext>
                      </a:extLst>
                    </a:gridCol>
                    <a:gridCol w="3520102">
                      <a:extLst>
                        <a:ext uri="{9D8B030D-6E8A-4147-A177-3AD203B41FA5}">
                          <a16:colId xmlns:a16="http://schemas.microsoft.com/office/drawing/2014/main" val="564493108"/>
                        </a:ext>
                      </a:extLst>
                    </a:gridCol>
                    <a:gridCol w="3324635">
                      <a:extLst>
                        <a:ext uri="{9D8B030D-6E8A-4147-A177-3AD203B41FA5}">
                          <a16:colId xmlns:a16="http://schemas.microsoft.com/office/drawing/2014/main" val="743499988"/>
                        </a:ext>
                      </a:extLst>
                    </a:gridCol>
                  </a:tblGrid>
                  <a:tr h="419619">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800">
                              <a:effectLst/>
                              <a:latin typeface="Trebuchet MS" panose="020B0603020202020204" pitchFamily="34" charset="0"/>
                            </a:rPr>
                            <a:t>Liquidity &gt; mean</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800">
                              <a:effectLst/>
                              <a:latin typeface="Trebuchet MS" panose="020B0603020202020204" pitchFamily="34" charset="0"/>
                            </a:rPr>
                            <a:t>Liquidity </a:t>
                          </a:r>
                          <a14:m>
                            <m:oMath xmlns:m="http://schemas.openxmlformats.org/officeDocument/2006/math">
                              <m:r>
                                <a:rPr lang="en-GB" sz="2800">
                                  <a:effectLst/>
                                  <a:latin typeface="Cambria Math" panose="02040503050406030204" pitchFamily="18" charset="0"/>
                                </a:rPr>
                                <m:t>≤</m:t>
                              </m:r>
                            </m:oMath>
                          </a14:m>
                          <a:r>
                            <a:rPr lang="en-GB" sz="2800">
                              <a:effectLst/>
                              <a:latin typeface="Trebuchet MS" panose="020B0603020202020204" pitchFamily="34" charset="0"/>
                            </a:rPr>
                            <a:t> mean</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9244225"/>
                      </a:ext>
                    </a:extLst>
                  </a:tr>
                  <a:tr h="419619">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91447425"/>
                      </a:ext>
                    </a:extLst>
                  </a:tr>
                  <a:tr h="419619">
                    <a:tc>
                      <a:txBody>
                        <a:bodyPr/>
                        <a:lstStyle/>
                        <a:p>
                          <a:pPr>
                            <a:lnSpc>
                              <a:spcPct val="107000"/>
                            </a:lnSpc>
                            <a:spcAft>
                              <a:spcPts val="800"/>
                            </a:spcAft>
                          </a:pPr>
                          <a:r>
                            <a:rPr lang="en-GB" sz="2800" dirty="0" smtClean="0">
                              <a:effectLst/>
                              <a:latin typeface="Trebuchet MS" panose="020B0603020202020204" pitchFamily="34" charset="0"/>
                            </a:rPr>
                            <a:t>Financially</a:t>
                          </a:r>
                          <a:r>
                            <a:rPr lang="en-GB" sz="2800" baseline="0" dirty="0" smtClean="0">
                              <a:effectLst/>
                              <a:latin typeface="Trebuchet MS" panose="020B0603020202020204" pitchFamily="34" charset="0"/>
                            </a:rPr>
                            <a:t> constrained</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Leverage &gt;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0.849</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1.964</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557374"/>
                      </a:ext>
                    </a:extLst>
                  </a:tr>
                  <a:tr h="419619">
                    <a:tc>
                      <a:txBody>
                        <a:bodyPr/>
                        <a:lstStyle/>
                        <a:p>
                          <a:pPr>
                            <a:lnSpc>
                              <a:spcPct val="107000"/>
                            </a:lnSpc>
                            <a:spcAft>
                              <a:spcPts val="800"/>
                            </a:spcAft>
                          </a:pPr>
                          <a:r>
                            <a:rPr lang="en-GB" sz="2800" dirty="0" smtClean="0">
                              <a:effectLst/>
                              <a:latin typeface="Trebuchet MS" panose="020B0603020202020204" pitchFamily="34" charset="0"/>
                            </a:rPr>
                            <a:t>(self-reported)</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Leverage </a:t>
                          </a:r>
                          <a14:m>
                            <m:oMath xmlns:m="http://schemas.openxmlformats.org/officeDocument/2006/math">
                              <m:r>
                                <a:rPr lang="en-GB" sz="2800">
                                  <a:effectLst/>
                                  <a:latin typeface="Cambria Math" panose="02040503050406030204" pitchFamily="18" charset="0"/>
                                </a:rPr>
                                <m:t>≤</m:t>
                              </m:r>
                            </m:oMath>
                          </a14:m>
                          <a:r>
                            <a:rPr lang="en-GB" sz="2800" dirty="0">
                              <a:effectLst/>
                              <a:latin typeface="Trebuchet MS" panose="020B0603020202020204" pitchFamily="34" charset="0"/>
                            </a:rPr>
                            <a: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-0.154</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0.827</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69558763"/>
                      </a:ext>
                    </a:extLst>
                  </a:tr>
                  <a:tr h="419619">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8736238"/>
                      </a:ext>
                    </a:extLst>
                  </a:tr>
                  <a:tr h="419619">
                    <a:tc>
                      <a:txBody>
                        <a:bodyPr/>
                        <a:lstStyle/>
                        <a:p>
                          <a:pPr>
                            <a:lnSpc>
                              <a:spcPct val="107000"/>
                            </a:lnSpc>
                            <a:spcAft>
                              <a:spcPts val="800"/>
                            </a:spcAft>
                          </a:pPr>
                          <a:r>
                            <a:rPr lang="en-GB" sz="2800" dirty="0">
                              <a:effectLst/>
                              <a:latin typeface="Trebuchet MS" panose="020B0603020202020204" pitchFamily="34" charset="0"/>
                            </a:rPr>
                            <a:t>Non financially</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Leverage &gt;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-0.259</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0.779</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37122742"/>
                      </a:ext>
                    </a:extLst>
                  </a:tr>
                  <a:tr h="419619">
                    <a:tc>
                      <a:txBody>
                        <a:bodyPr/>
                        <a:lstStyle/>
                        <a:p>
                          <a:pPr>
                            <a:lnSpc>
                              <a:spcPct val="107000"/>
                            </a:lnSpc>
                            <a:spcAft>
                              <a:spcPts val="800"/>
                            </a:spcAft>
                          </a:pPr>
                          <a:r>
                            <a:rPr lang="en-GB" sz="2800">
                              <a:effectLst/>
                              <a:latin typeface="Trebuchet MS" panose="020B0603020202020204" pitchFamily="34" charset="0"/>
                            </a:rPr>
                            <a:t>constrained</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Leverage </a:t>
                          </a:r>
                          <a14:m>
                            <m:oMath xmlns:m="http://schemas.openxmlformats.org/officeDocument/2006/math">
                              <m:r>
                                <a:rPr lang="en-GB" sz="2800">
                                  <a:effectLst/>
                                  <a:latin typeface="Cambria Math" panose="02040503050406030204" pitchFamily="18" charset="0"/>
                                </a:rPr>
                                <m:t>≤</m:t>
                              </m:r>
                            </m:oMath>
                          </a14:m>
                          <a:r>
                            <a:rPr lang="en-GB" sz="2800" dirty="0">
                              <a:effectLst/>
                              <a:latin typeface="Trebuchet MS" panose="020B0603020202020204" pitchFamily="34" charset="0"/>
                            </a:rPr>
                            <a: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-1.297</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-0.183</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1680079"/>
                      </a:ext>
                    </a:extLst>
                  </a:tr>
                  <a:tr h="419619">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905682306"/>
                      </a:ext>
                    </a:extLst>
                  </a:tr>
                </a:tbl>
              </a:graphicData>
            </a:graphic>
          </p:graphicFrame>
        </mc:Choice>
        <mc:Fallback>
          <p:graphicFrame>
            <p:nvGraphicFramePr>
              <p:cNvPr id="12" name="Tabella 11"/>
              <p:cNvGraphicFramePr>
                <a:graphicFrameLocks noGrp="1"/>
              </p:cNvGraphicFramePr>
              <p:nvPr>
                <p:extLst>
                  <p:ext uri="{D42A27DB-BD31-4B8C-83A1-F6EECF244321}">
                    <p14:modId xmlns:p14="http://schemas.microsoft.com/office/powerpoint/2010/main" val="3213894903"/>
                  </p:ext>
                </p:extLst>
              </p:nvPr>
            </p:nvGraphicFramePr>
            <p:xfrm>
              <a:off x="2016368" y="31397971"/>
              <a:ext cx="14720514" cy="3392936"/>
            </p:xfrm>
            <a:graphic>
              <a:graphicData uri="http://schemas.openxmlformats.org/drawingml/2006/table">
                <a:tbl>
                  <a:tblPr firstRow="1" firstCol="1" bandRow="1">
                    <a:tableStyleId>{D27102A9-8310-4765-A935-A1911B00CA55}</a:tableStyleId>
                  </a:tblPr>
                  <a:tblGrid>
                    <a:gridCol w="4036459">
                      <a:extLst>
                        <a:ext uri="{9D8B030D-6E8A-4147-A177-3AD203B41FA5}">
                          <a16:colId xmlns:a16="http://schemas.microsoft.com/office/drawing/2014/main" val="3224071519"/>
                        </a:ext>
                      </a:extLst>
                    </a:gridCol>
                    <a:gridCol w="3839318">
                      <a:extLst>
                        <a:ext uri="{9D8B030D-6E8A-4147-A177-3AD203B41FA5}">
                          <a16:colId xmlns:a16="http://schemas.microsoft.com/office/drawing/2014/main" val="2302042610"/>
                        </a:ext>
                      </a:extLst>
                    </a:gridCol>
                    <a:gridCol w="3520102">
                      <a:extLst>
                        <a:ext uri="{9D8B030D-6E8A-4147-A177-3AD203B41FA5}">
                          <a16:colId xmlns:a16="http://schemas.microsoft.com/office/drawing/2014/main" val="564493108"/>
                        </a:ext>
                      </a:extLst>
                    </a:gridCol>
                    <a:gridCol w="3324635">
                      <a:extLst>
                        <a:ext uri="{9D8B030D-6E8A-4147-A177-3AD203B41FA5}">
                          <a16:colId xmlns:a16="http://schemas.microsoft.com/office/drawing/2014/main" val="743499988"/>
                        </a:ext>
                      </a:extLst>
                    </a:gridCol>
                  </a:tblGrid>
                  <a:tr h="424117">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n-GB" sz="2800">
                              <a:effectLst/>
                              <a:latin typeface="Trebuchet MS" panose="020B0603020202020204" pitchFamily="34" charset="0"/>
                            </a:rPr>
                            <a:t>Liquidity &gt; mean</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endParaRPr lang="it-IT"/>
                        </a:p>
                      </a:txBody>
                      <a:tcPr marL="68580" marR="68580" marT="0" marB="0" anchor="ctr">
                        <a:blipFill>
                          <a:blip r:embed="rId6"/>
                          <a:stretch>
                            <a:fillRect l="-342491" t="-24286" r="-183" b="-698571"/>
                          </a:stretch>
                        </a:blipFill>
                      </a:tcPr>
                    </a:tc>
                    <a:extLst>
                      <a:ext uri="{0D108BD9-81ED-4DB2-BD59-A6C34878D82A}">
                        <a16:rowId xmlns:a16="http://schemas.microsoft.com/office/drawing/2014/main" val="3819244225"/>
                      </a:ext>
                    </a:extLst>
                  </a:tr>
                  <a:tr h="424117">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91447425"/>
                      </a:ext>
                    </a:extLst>
                  </a:tr>
                  <a:tr h="424117">
                    <a:tc>
                      <a:txBody>
                        <a:bodyPr/>
                        <a:lstStyle/>
                        <a:p>
                          <a:pPr>
                            <a:lnSpc>
                              <a:spcPct val="107000"/>
                            </a:lnSpc>
                            <a:spcAft>
                              <a:spcPts val="800"/>
                            </a:spcAft>
                          </a:pPr>
                          <a:r>
                            <a:rPr lang="en-GB" sz="2800" dirty="0" smtClean="0">
                              <a:effectLst/>
                              <a:latin typeface="Trebuchet MS" panose="020B0603020202020204" pitchFamily="34" charset="0"/>
                            </a:rPr>
                            <a:t>Financially</a:t>
                          </a:r>
                          <a:r>
                            <a:rPr lang="en-GB" sz="2800" baseline="0" dirty="0" smtClean="0">
                              <a:effectLst/>
                              <a:latin typeface="Trebuchet MS" panose="020B0603020202020204" pitchFamily="34" charset="0"/>
                            </a:rPr>
                            <a:t> constrained</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Leverage &gt;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0.849</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1.964</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3557374"/>
                      </a:ext>
                    </a:extLst>
                  </a:tr>
                  <a:tr h="424117">
                    <a:tc>
                      <a:txBody>
                        <a:bodyPr/>
                        <a:lstStyle/>
                        <a:p>
                          <a:pPr>
                            <a:lnSpc>
                              <a:spcPct val="107000"/>
                            </a:lnSpc>
                            <a:spcAft>
                              <a:spcPts val="800"/>
                            </a:spcAft>
                          </a:pPr>
                          <a:r>
                            <a:rPr lang="en-GB" sz="2800" dirty="0" smtClean="0">
                              <a:effectLst/>
                              <a:latin typeface="Trebuchet MS" panose="020B0603020202020204" pitchFamily="34" charset="0"/>
                            </a:rPr>
                            <a:t>(self-reported)</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endParaRPr lang="it-IT"/>
                        </a:p>
                      </a:txBody>
                      <a:tcPr marL="68580" marR="68580" marT="0" marB="0">
                        <a:blipFill>
                          <a:blip r:embed="rId6"/>
                          <a:stretch>
                            <a:fillRect l="-104913" t="-322857" r="-178130" b="-400000"/>
                          </a:stretch>
                        </a:blipFill>
                      </a:tcPr>
                    </a:tc>
                    <a:tc>
                      <a:txBody>
                        <a:bodyPr/>
                        <a:lstStyle/>
                        <a:p>
                          <a:pPr algn="ctr">
                            <a:lnSpc>
                              <a:spcPct val="107000"/>
                            </a:lnSpc>
                            <a:spcAft>
                              <a:spcPts val="800"/>
                            </a:spcAft>
                          </a:pPr>
                          <a:r>
                            <a:rPr lang="en-GB" sz="2800">
                              <a:effectLst/>
                              <a:latin typeface="Trebuchet MS" panose="020B0603020202020204" pitchFamily="34" charset="0"/>
                            </a:rPr>
                            <a:t>-0.154</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0.827</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869558763"/>
                      </a:ext>
                    </a:extLst>
                  </a:tr>
                  <a:tr h="424117">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a:effectLst/>
                              <a:latin typeface="Trebuchet MS" panose="020B0603020202020204" pitchFamily="34" charset="0"/>
                            </a:rPr>
                            <a:t> </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8736238"/>
                      </a:ext>
                    </a:extLst>
                  </a:tr>
                  <a:tr h="424117">
                    <a:tc>
                      <a:txBody>
                        <a:bodyPr/>
                        <a:lstStyle/>
                        <a:p>
                          <a:pPr>
                            <a:lnSpc>
                              <a:spcPct val="107000"/>
                            </a:lnSpc>
                            <a:spcAft>
                              <a:spcPts val="800"/>
                            </a:spcAft>
                          </a:pPr>
                          <a:r>
                            <a:rPr lang="en-GB" sz="2800" dirty="0">
                              <a:effectLst/>
                              <a:latin typeface="Trebuchet MS" panose="020B0603020202020204" pitchFamily="34" charset="0"/>
                            </a:rPr>
                            <a:t>Non financially</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Leverage &gt; mean</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-0.259</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a:effectLst/>
                              <a:latin typeface="Trebuchet MS" panose="020B0603020202020204" pitchFamily="34" charset="0"/>
                            </a:rPr>
                            <a:t>0.779</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037122742"/>
                      </a:ext>
                    </a:extLst>
                  </a:tr>
                  <a:tr h="424117">
                    <a:tc>
                      <a:txBody>
                        <a:bodyPr/>
                        <a:lstStyle/>
                        <a:p>
                          <a:pPr>
                            <a:lnSpc>
                              <a:spcPct val="107000"/>
                            </a:lnSpc>
                            <a:spcAft>
                              <a:spcPts val="800"/>
                            </a:spcAft>
                          </a:pPr>
                          <a:r>
                            <a:rPr lang="en-GB" sz="2800">
                              <a:effectLst/>
                              <a:latin typeface="Trebuchet MS" panose="020B0603020202020204" pitchFamily="34" charset="0"/>
                            </a:rPr>
                            <a:t>constrained</a:t>
                          </a:r>
                          <a:endParaRPr lang="it-IT" sz="280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it-IT"/>
                        </a:p>
                      </a:txBody>
                      <a:tcPr marL="68580" marR="68580" marT="0" marB="0">
                        <a:blipFill>
                          <a:blip r:embed="rId6"/>
                          <a:stretch>
                            <a:fillRect l="-104913" t="-631884" r="-178130" b="-102899"/>
                          </a:stretch>
                        </a:blipFill>
                      </a:tcPr>
                    </a:tc>
                    <a:tc>
                      <a:txBody>
                        <a:bodyPr/>
                        <a:lstStyle/>
                        <a:p>
                          <a:pPr algn="ctr">
                            <a:lnSpc>
                              <a:spcPct val="107000"/>
                            </a:lnSpc>
                            <a:spcAft>
                              <a:spcPts val="800"/>
                            </a:spcAft>
                          </a:pPr>
                          <a:r>
                            <a:rPr lang="en-GB" sz="2800" dirty="0">
                              <a:effectLst/>
                              <a:latin typeface="Trebuchet MS" panose="020B0603020202020204" pitchFamily="34" charset="0"/>
                            </a:rPr>
                            <a:t>-1.297</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2800" dirty="0">
                              <a:effectLst/>
                              <a:latin typeface="Trebuchet MS" panose="020B0603020202020204" pitchFamily="34" charset="0"/>
                            </a:rPr>
                            <a:t>-0.183</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1680079"/>
                      </a:ext>
                    </a:extLst>
                  </a:tr>
                  <a:tr h="424117">
                    <a:tc>
                      <a:txBody>
                        <a:bodyPr/>
                        <a:lstStyle/>
                        <a:p>
                          <a:pP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800"/>
                            </a:spcAft>
                          </a:pPr>
                          <a:r>
                            <a:rPr lang="en-GB" sz="2800" dirty="0">
                              <a:effectLst/>
                              <a:latin typeface="Trebuchet MS" panose="020B0603020202020204" pitchFamily="34" charset="0"/>
                            </a:rPr>
                            <a:t> </a:t>
                          </a:r>
                          <a:endParaRPr lang="it-IT" sz="280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905682306"/>
                      </a:ext>
                    </a:extLst>
                  </a:tr>
                </a:tbl>
              </a:graphicData>
            </a:graphic>
          </p:graphicFrame>
        </mc:Fallback>
      </mc:AlternateContent>
      <p:sp>
        <p:nvSpPr>
          <p:cNvPr id="15" name="Rectangle 2"/>
          <p:cNvSpPr>
            <a:spLocks noChangeArrowheads="1"/>
          </p:cNvSpPr>
          <p:nvPr/>
        </p:nvSpPr>
        <p:spPr bwMode="auto">
          <a:xfrm>
            <a:off x="-29999929" y="29568705"/>
            <a:ext cx="81021935"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2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Table 3. Average values of the financing constraints index </a:t>
            </a:r>
            <a:r>
              <a:rPr kumimoji="0" lang="en-GB" altLang="it-IT" sz="12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FCI</a:t>
            </a:r>
            <a:r>
              <a:rPr kumimoji="0" lang="en-GB" altLang="it-IT" sz="12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By level of liquidity, solvency and self-reported financial constraints </a:t>
            </a:r>
            <a:r>
              <a:rPr kumimoji="0" lang="en-GB" altLang="it-IT" sz="12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AC</a:t>
            </a:r>
            <a:r>
              <a:rPr kumimoji="0" lang="en-GB" altLang="it-IT" sz="12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2015-18.</a:t>
            </a:r>
            <a:endParaRPr kumimoji="0" lang="en-GB" altLang="it-IT" sz="10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0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Note:</a:t>
            </a:r>
            <a:r>
              <a:rPr kumimoji="0" lang="en-GB" altLang="it-IT" sz="10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Firms are weighted with value added weights provided by EIBIS to obtain values that are representative of the business population. Number of observations: 33,827.</a:t>
            </a:r>
            <a:r>
              <a:rPr kumimoji="0" lang="it-IT" altLang="it-IT" sz="2300" b="0" i="0" u="none" strike="noStrike" cap="none" normalizeH="0" baseline="0" smtClean="0">
                <a:ln>
                  <a:noFill/>
                </a:ln>
                <a:solidFill>
                  <a:schemeClr val="tx1"/>
                </a:solidFill>
                <a:effectLst/>
              </a:rPr>
              <a:t> </a:t>
            </a:r>
            <a:endParaRPr kumimoji="0" lang="it-IT" altLang="it-IT" sz="1800" b="0" i="0" u="none" strike="noStrike" cap="none" normalizeH="0" baseline="0" smtClean="0">
              <a:ln>
                <a:noFill/>
              </a:ln>
              <a:solidFill>
                <a:schemeClr val="tx1"/>
              </a:solidFill>
              <a:effectLst/>
              <a:latin typeface="Arial" panose="020B0604020202020204" pitchFamily="34" charset="0"/>
            </a:endParaRPr>
          </a:p>
        </p:txBody>
      </p:sp>
      <p:sp>
        <p:nvSpPr>
          <p:cNvPr id="20" name="CasellaDiTesto 19"/>
          <p:cNvSpPr txBox="1"/>
          <p:nvPr/>
        </p:nvSpPr>
        <p:spPr>
          <a:xfrm>
            <a:off x="1570892" y="36666605"/>
            <a:ext cx="15404123" cy="5318379"/>
          </a:xfrm>
          <a:prstGeom prst="rect">
            <a:avLst/>
          </a:prstGeom>
          <a:noFill/>
        </p:spPr>
        <p:txBody>
          <a:bodyPr wrap="square" rtlCol="0">
            <a:spAutoFit/>
          </a:bodyPr>
          <a:lstStyle/>
          <a:p>
            <a:pPr algn="just">
              <a:spcBef>
                <a:spcPct val="20000"/>
              </a:spcBef>
            </a:pPr>
            <a:r>
              <a:rPr lang="en-GB" sz="3300" dirty="0" smtClean="0">
                <a:solidFill>
                  <a:schemeClr val="accent5">
                    <a:lumMod val="50000"/>
                  </a:schemeClr>
                </a:solidFill>
                <a:latin typeface="Trebuchet MS" pitchFamily="34" charset="0"/>
              </a:rPr>
              <a:t>W </a:t>
            </a:r>
            <a:r>
              <a:rPr lang="en-GB" sz="3300" dirty="0">
                <a:solidFill>
                  <a:schemeClr val="accent5">
                    <a:lumMod val="50000"/>
                  </a:schemeClr>
                </a:solidFill>
                <a:latin typeface="Trebuchet MS" pitchFamily="34" charset="0"/>
              </a:rPr>
              <a:t>includes:</a:t>
            </a:r>
            <a:r>
              <a:rPr lang="it-IT" sz="3300" dirty="0">
                <a:solidFill>
                  <a:schemeClr val="accent5">
                    <a:lumMod val="50000"/>
                  </a:schemeClr>
                </a:solidFill>
                <a:latin typeface="Trebuchet MS" pitchFamily="34" charset="0"/>
              </a:rPr>
              <a:t> </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First </a:t>
            </a:r>
            <a:r>
              <a:rPr lang="en-GB" sz="3300" dirty="0">
                <a:solidFill>
                  <a:schemeClr val="accent5">
                    <a:lumMod val="50000"/>
                  </a:schemeClr>
                </a:solidFill>
                <a:latin typeface="Trebuchet MS" pitchFamily="34" charset="0"/>
              </a:rPr>
              <a:t>and second lag or returns on </a:t>
            </a:r>
            <a:r>
              <a:rPr lang="en-GB" sz="3300" dirty="0" smtClean="0">
                <a:solidFill>
                  <a:schemeClr val="accent5">
                    <a:lumMod val="50000"/>
                  </a:schemeClr>
                </a:solidFill>
                <a:latin typeface="Trebuchet MS" pitchFamily="34" charset="0"/>
              </a:rPr>
              <a:t>equity</a:t>
            </a:r>
            <a:endParaRPr lang="en-GB" sz="3300" dirty="0" smtClean="0">
              <a:solidFill>
                <a:schemeClr val="accent5">
                  <a:lumMod val="50000"/>
                </a:schemeClr>
              </a:solidFill>
              <a:latin typeface="Trebuchet MS" pitchFamily="34" charset="0"/>
            </a:endParaRPr>
          </a:p>
          <a:p>
            <a:pPr marL="457200" indent="-457200" algn="just">
              <a:spcBef>
                <a:spcPct val="20000"/>
              </a:spcBef>
              <a:buFontTx/>
              <a:buChar char="-"/>
            </a:pPr>
            <a:r>
              <a:rPr lang="en-GB" sz="3300" dirty="0" smtClean="0">
                <a:solidFill>
                  <a:schemeClr val="accent5">
                    <a:lumMod val="50000"/>
                  </a:schemeClr>
                </a:solidFill>
                <a:latin typeface="Trebuchet MS" pitchFamily="34" charset="0"/>
              </a:rPr>
              <a:t>First </a:t>
            </a:r>
            <a:r>
              <a:rPr lang="en-GB" sz="3300" dirty="0">
                <a:solidFill>
                  <a:schemeClr val="accent5">
                    <a:lumMod val="50000"/>
                  </a:schemeClr>
                </a:solidFill>
                <a:latin typeface="Trebuchet MS" pitchFamily="34" charset="0"/>
              </a:rPr>
              <a:t>and second lag of sales per employee</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Country </a:t>
            </a:r>
            <a:r>
              <a:rPr lang="en-GB" sz="3300" dirty="0">
                <a:solidFill>
                  <a:schemeClr val="accent5">
                    <a:lumMod val="50000"/>
                  </a:schemeClr>
                </a:solidFill>
                <a:latin typeface="Trebuchet MS" pitchFamily="34" charset="0"/>
              </a:rPr>
              <a:t>by year and sector fixed </a:t>
            </a:r>
            <a:r>
              <a:rPr lang="en-GB" sz="3300" dirty="0" smtClean="0">
                <a:solidFill>
                  <a:schemeClr val="accent5">
                    <a:lumMod val="50000"/>
                  </a:schemeClr>
                </a:solidFill>
                <a:latin typeface="Trebuchet MS" pitchFamily="34" charset="0"/>
              </a:rPr>
              <a:t>effects</a:t>
            </a:r>
            <a:endParaRPr lang="en-GB" sz="3300" dirty="0">
              <a:solidFill>
                <a:schemeClr val="accent5">
                  <a:lumMod val="50000"/>
                </a:schemeClr>
              </a:solidFill>
              <a:latin typeface="Trebuchet MS" pitchFamily="34" charset="0"/>
            </a:endParaRPr>
          </a:p>
          <a:p>
            <a:pPr marL="457200" indent="-457200" algn="just">
              <a:spcBef>
                <a:spcPct val="20000"/>
              </a:spcBef>
              <a:buFontTx/>
              <a:buChar char="-"/>
            </a:pPr>
            <a:r>
              <a:rPr lang="en-GB" sz="3300" dirty="0" smtClean="0">
                <a:solidFill>
                  <a:schemeClr val="accent5">
                    <a:lumMod val="50000"/>
                  </a:schemeClr>
                </a:solidFill>
                <a:latin typeface="Trebuchet MS" pitchFamily="34" charset="0"/>
              </a:rPr>
              <a:t>First </a:t>
            </a:r>
            <a:r>
              <a:rPr lang="en-GB" sz="3300" dirty="0">
                <a:solidFill>
                  <a:schemeClr val="accent5">
                    <a:lumMod val="50000"/>
                  </a:schemeClr>
                </a:solidFill>
                <a:latin typeface="Trebuchet MS" pitchFamily="34" charset="0"/>
              </a:rPr>
              <a:t>and second lag of total debt and total assets</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Firm </a:t>
            </a:r>
            <a:r>
              <a:rPr lang="en-GB" sz="3300" dirty="0">
                <a:solidFill>
                  <a:schemeClr val="accent5">
                    <a:lumMod val="50000"/>
                  </a:schemeClr>
                </a:solidFill>
                <a:latin typeface="Trebuchet MS" pitchFamily="34" charset="0"/>
              </a:rPr>
              <a:t>size, firm age, subsidiary status, foreign ownership</a:t>
            </a:r>
          </a:p>
          <a:p>
            <a:pPr marL="457200" indent="-457200" algn="just">
              <a:spcBef>
                <a:spcPct val="20000"/>
              </a:spcBef>
              <a:buFontTx/>
              <a:buChar char="-"/>
            </a:pPr>
            <a:r>
              <a:rPr lang="en-GB" sz="3300" dirty="0" smtClean="0">
                <a:solidFill>
                  <a:schemeClr val="accent5">
                    <a:lumMod val="50000"/>
                  </a:schemeClr>
                </a:solidFill>
                <a:latin typeface="Trebuchet MS" pitchFamily="34" charset="0"/>
              </a:rPr>
              <a:t>Whether </a:t>
            </a:r>
            <a:r>
              <a:rPr lang="en-GB" sz="3300" dirty="0">
                <a:solidFill>
                  <a:schemeClr val="accent5">
                    <a:lumMod val="50000"/>
                  </a:schemeClr>
                </a:solidFill>
                <a:latin typeface="Trebuchet MS" pitchFamily="34" charset="0"/>
              </a:rPr>
              <a:t>hampered by labour market regulations, business </a:t>
            </a:r>
            <a:r>
              <a:rPr lang="en-GB" sz="3300" dirty="0" smtClean="0">
                <a:solidFill>
                  <a:schemeClr val="accent5">
                    <a:lumMod val="50000"/>
                  </a:schemeClr>
                </a:solidFill>
                <a:latin typeface="Trebuchet MS" pitchFamily="34" charset="0"/>
              </a:rPr>
              <a:t>regulations and </a:t>
            </a:r>
            <a:r>
              <a:rPr lang="en-GB" sz="3300" dirty="0">
                <a:solidFill>
                  <a:schemeClr val="accent5">
                    <a:lumMod val="50000"/>
                  </a:schemeClr>
                </a:solidFill>
                <a:latin typeface="Trebuchet MS" pitchFamily="34" charset="0"/>
              </a:rPr>
              <a:t>lack of </a:t>
            </a:r>
            <a:r>
              <a:rPr lang="en-GB" sz="3300" dirty="0" smtClean="0">
                <a:solidFill>
                  <a:schemeClr val="accent5">
                    <a:lumMod val="50000"/>
                  </a:schemeClr>
                </a:solidFill>
                <a:latin typeface="Trebuchet MS" pitchFamily="34" charset="0"/>
              </a:rPr>
              <a:t>staff with the right skills</a:t>
            </a:r>
            <a:endParaRPr lang="en-GB" sz="3300" dirty="0">
              <a:solidFill>
                <a:schemeClr val="accent5">
                  <a:lumMod val="50000"/>
                </a:schemeClr>
              </a:solidFill>
              <a:latin typeface="Trebuchet MS" pitchFamily="34" charset="0"/>
            </a:endParaRPr>
          </a:p>
          <a:p>
            <a:r>
              <a:rPr lang="en-GB" sz="3600" dirty="0" smtClean="0"/>
              <a:t>     </a:t>
            </a:r>
            <a:endParaRPr lang="en-GB" sz="3600" dirty="0"/>
          </a:p>
        </p:txBody>
      </p:sp>
      <p:sp>
        <p:nvSpPr>
          <p:cNvPr id="21" name="CasellaDiTesto 20"/>
          <p:cNvSpPr txBox="1"/>
          <p:nvPr/>
        </p:nvSpPr>
        <p:spPr>
          <a:xfrm>
            <a:off x="1336431" y="42916621"/>
            <a:ext cx="15873046" cy="5475345"/>
          </a:xfrm>
          <a:prstGeom prst="rect">
            <a:avLst/>
          </a:prstGeom>
          <a:noFill/>
        </p:spPr>
        <p:txBody>
          <a:bodyPr wrap="square" rtlCol="0">
            <a:spAutoFit/>
          </a:bodyPr>
          <a:lstStyle/>
          <a:p>
            <a:pPr marL="457200" indent="-457200" algn="just">
              <a:spcBef>
                <a:spcPct val="20000"/>
              </a:spcBef>
              <a:buFontTx/>
              <a:buChar char="-"/>
            </a:pPr>
            <a:r>
              <a:rPr lang="en-GB" sz="3300" dirty="0">
                <a:solidFill>
                  <a:schemeClr val="accent5">
                    <a:lumMod val="50000"/>
                  </a:schemeClr>
                </a:solidFill>
                <a:latin typeface="Trebuchet MS" pitchFamily="34" charset="0"/>
              </a:rPr>
              <a:t>Ratio of non performing loans to total loans (NPL) </a:t>
            </a:r>
            <a:r>
              <a:rPr lang="en-GB" sz="3300" dirty="0" smtClean="0">
                <a:solidFill>
                  <a:schemeClr val="accent5">
                    <a:lumMod val="50000"/>
                  </a:schemeClr>
                </a:solidFill>
                <a:latin typeface="Trebuchet MS" pitchFamily="34" charset="0"/>
              </a:rPr>
              <a:t>for the </a:t>
            </a:r>
            <a:r>
              <a:rPr lang="en-GB" sz="3300" dirty="0">
                <a:solidFill>
                  <a:schemeClr val="accent5">
                    <a:lumMod val="50000"/>
                  </a:schemeClr>
                </a:solidFill>
                <a:latin typeface="Trebuchet MS" pitchFamily="34" charset="0"/>
              </a:rPr>
              <a:t>local or main bank: conditional on country by year effects, </a:t>
            </a:r>
            <a:r>
              <a:rPr lang="en-GB" sz="3300" dirty="0" smtClean="0">
                <a:solidFill>
                  <a:schemeClr val="accent5">
                    <a:lumMod val="50000"/>
                  </a:schemeClr>
                </a:solidFill>
                <a:latin typeface="Trebuchet MS" pitchFamily="34" charset="0"/>
              </a:rPr>
              <a:t>it </a:t>
            </a:r>
            <a:r>
              <a:rPr lang="en-GB" sz="3300" dirty="0" smtClean="0">
                <a:solidFill>
                  <a:schemeClr val="accent5">
                    <a:lumMod val="50000"/>
                  </a:schemeClr>
                </a:solidFill>
                <a:latin typeface="Trebuchet MS" pitchFamily="34" charset="0"/>
              </a:rPr>
              <a:t>affects </a:t>
            </a:r>
            <a:r>
              <a:rPr lang="en-GB" sz="3300" dirty="0">
                <a:solidFill>
                  <a:schemeClr val="accent5">
                    <a:lumMod val="50000"/>
                  </a:schemeClr>
                </a:solidFill>
                <a:latin typeface="Trebuchet MS" pitchFamily="34" charset="0"/>
              </a:rPr>
              <a:t>the </a:t>
            </a:r>
            <a:r>
              <a:rPr lang="en-GB" sz="3300" dirty="0" smtClean="0">
                <a:solidFill>
                  <a:schemeClr val="accent5">
                    <a:lumMod val="50000"/>
                  </a:schemeClr>
                </a:solidFill>
                <a:latin typeface="Trebuchet MS" pitchFamily="34" charset="0"/>
              </a:rPr>
              <a:t>credit </a:t>
            </a:r>
            <a:r>
              <a:rPr lang="en-GB" sz="3300" dirty="0">
                <a:solidFill>
                  <a:schemeClr val="accent5">
                    <a:lumMod val="50000"/>
                  </a:schemeClr>
                </a:solidFill>
                <a:latin typeface="Trebuchet MS" pitchFamily="34" charset="0"/>
              </a:rPr>
              <a:t>standards </a:t>
            </a:r>
            <a:r>
              <a:rPr lang="en-GB" sz="3300" dirty="0" smtClean="0">
                <a:solidFill>
                  <a:schemeClr val="accent5">
                    <a:lumMod val="50000"/>
                  </a:schemeClr>
                </a:solidFill>
                <a:latin typeface="Trebuchet MS" pitchFamily="34" charset="0"/>
              </a:rPr>
              <a:t>used by  </a:t>
            </a:r>
            <a:r>
              <a:rPr lang="en-GB" sz="3300" dirty="0">
                <a:solidFill>
                  <a:schemeClr val="accent5">
                    <a:lumMod val="50000"/>
                  </a:schemeClr>
                </a:solidFill>
                <a:latin typeface="Trebuchet MS" pitchFamily="34" charset="0"/>
              </a:rPr>
              <a:t>banks (</a:t>
            </a:r>
            <a:r>
              <a:rPr lang="en-GB" sz="3300" dirty="0" smtClean="0">
                <a:solidFill>
                  <a:schemeClr val="accent5">
                    <a:lumMod val="50000"/>
                  </a:schemeClr>
                </a:solidFill>
                <a:latin typeface="Trebuchet MS" pitchFamily="34" charset="0"/>
              </a:rPr>
              <a:t>Garcia-Posada Gomez, 2018)</a:t>
            </a:r>
            <a:endParaRPr lang="en-GB" sz="3300" dirty="0">
              <a:solidFill>
                <a:schemeClr val="accent5">
                  <a:lumMod val="50000"/>
                </a:schemeClr>
              </a:solidFill>
              <a:latin typeface="Trebuchet MS" pitchFamily="34" charset="0"/>
            </a:endParaRPr>
          </a:p>
          <a:p>
            <a:pPr marL="1440000" lvl="1" indent="-457200" algn="just">
              <a:spcBef>
                <a:spcPct val="20000"/>
              </a:spcBef>
              <a:buFontTx/>
              <a:buChar char="-"/>
            </a:pPr>
            <a:r>
              <a:rPr lang="en-GB" sz="3300" dirty="0" smtClean="0">
                <a:solidFill>
                  <a:schemeClr val="accent5">
                    <a:lumMod val="50000"/>
                  </a:schemeClr>
                </a:solidFill>
                <a:latin typeface="Trebuchet MS" pitchFamily="34" charset="0"/>
              </a:rPr>
              <a:t>For 54% of </a:t>
            </a:r>
            <a:r>
              <a:rPr lang="en-GB" sz="3300" dirty="0">
                <a:solidFill>
                  <a:schemeClr val="accent5">
                    <a:lumMod val="50000"/>
                  </a:schemeClr>
                </a:solidFill>
                <a:latin typeface="Trebuchet MS" pitchFamily="34" charset="0"/>
              </a:rPr>
              <a:t>firms in 2018 we can identify the bank providing </a:t>
            </a:r>
            <a:r>
              <a:rPr lang="en-GB" sz="3300" dirty="0" smtClean="0">
                <a:solidFill>
                  <a:schemeClr val="accent5">
                    <a:lumMod val="50000"/>
                  </a:schemeClr>
                </a:solidFill>
                <a:latin typeface="Trebuchet MS" pitchFamily="34" charset="0"/>
              </a:rPr>
              <a:t>the last </a:t>
            </a:r>
            <a:r>
              <a:rPr lang="en-GB" sz="3300" dirty="0">
                <a:solidFill>
                  <a:schemeClr val="accent5">
                    <a:lumMod val="50000"/>
                  </a:schemeClr>
                </a:solidFill>
                <a:latin typeface="Trebuchet MS" pitchFamily="34" charset="0"/>
              </a:rPr>
              <a:t>loan or the main bank. We match the NPL ratio of the bank to the </a:t>
            </a:r>
            <a:r>
              <a:rPr lang="en-GB" sz="3300" dirty="0" smtClean="0">
                <a:solidFill>
                  <a:schemeClr val="accent5">
                    <a:lumMod val="50000"/>
                  </a:schemeClr>
                </a:solidFill>
                <a:latin typeface="Trebuchet MS" pitchFamily="34" charset="0"/>
              </a:rPr>
              <a:t>firm</a:t>
            </a:r>
            <a:endParaRPr lang="en-GB" sz="3300" dirty="0">
              <a:solidFill>
                <a:schemeClr val="accent5">
                  <a:lumMod val="50000"/>
                </a:schemeClr>
              </a:solidFill>
              <a:latin typeface="Trebuchet MS" pitchFamily="34" charset="0"/>
            </a:endParaRPr>
          </a:p>
          <a:p>
            <a:pPr marL="1440000" lvl="1" indent="-457200" algn="just">
              <a:spcBef>
                <a:spcPct val="20000"/>
              </a:spcBef>
              <a:buFontTx/>
              <a:buChar char="-"/>
            </a:pPr>
            <a:r>
              <a:rPr lang="en-GB" sz="3300" dirty="0">
                <a:solidFill>
                  <a:schemeClr val="accent5">
                    <a:lumMod val="50000"/>
                  </a:schemeClr>
                </a:solidFill>
                <a:latin typeface="Trebuchet MS" pitchFamily="34" charset="0"/>
              </a:rPr>
              <a:t>The remaining data are imputed by using average NPL </a:t>
            </a:r>
            <a:r>
              <a:rPr lang="en-GB" sz="3300" dirty="0" smtClean="0">
                <a:solidFill>
                  <a:schemeClr val="accent5">
                    <a:lumMod val="50000"/>
                  </a:schemeClr>
                </a:solidFill>
                <a:latin typeface="Trebuchet MS" pitchFamily="34" charset="0"/>
              </a:rPr>
              <a:t>- by </a:t>
            </a:r>
            <a:r>
              <a:rPr lang="en-GB" sz="3300" dirty="0">
                <a:solidFill>
                  <a:schemeClr val="accent5">
                    <a:lumMod val="50000"/>
                  </a:schemeClr>
                </a:solidFill>
                <a:latin typeface="Trebuchet MS" pitchFamily="34" charset="0"/>
              </a:rPr>
              <a:t>year and </a:t>
            </a:r>
            <a:r>
              <a:rPr lang="en-GB" sz="3300" dirty="0" smtClean="0">
                <a:solidFill>
                  <a:schemeClr val="accent5">
                    <a:lumMod val="50000"/>
                  </a:schemeClr>
                </a:solidFill>
                <a:latin typeface="Trebuchet MS" pitchFamily="34" charset="0"/>
              </a:rPr>
              <a:t>NUTS2</a:t>
            </a:r>
          </a:p>
          <a:p>
            <a:pPr marL="1440000" lvl="1" indent="-457200" algn="just">
              <a:spcBef>
                <a:spcPct val="20000"/>
              </a:spcBef>
              <a:buFontTx/>
              <a:buChar char="-"/>
            </a:pPr>
            <a:r>
              <a:rPr lang="en-GB" sz="3300" dirty="0" smtClean="0">
                <a:solidFill>
                  <a:schemeClr val="accent5">
                    <a:lumMod val="50000"/>
                  </a:schemeClr>
                </a:solidFill>
                <a:latin typeface="Trebuchet MS" pitchFamily="34" charset="0"/>
              </a:rPr>
              <a:t>Sorting? We check whether NPL correlates with TFP or return on equity of firms. Find that it does not (however high TFP firms are less likely to be financially constrained)</a:t>
            </a:r>
            <a:endParaRPr lang="en-GB" sz="3300" dirty="0">
              <a:solidFill>
                <a:schemeClr val="accent5">
                  <a:lumMod val="50000"/>
                </a:schemeClr>
              </a:solidFill>
              <a:latin typeface="Trebuchet MS" pitchFamily="34" charset="0"/>
            </a:endParaRPr>
          </a:p>
          <a:p>
            <a:endParaRPr lang="en-GB" sz="3300" dirty="0">
              <a:solidFill>
                <a:schemeClr val="accent5">
                  <a:lumMod val="75000"/>
                </a:schemeClr>
              </a:solidFill>
              <a:latin typeface="Trebuchet MS" panose="020B0603020202020204" pitchFamily="34" charset="0"/>
            </a:endParaRPr>
          </a:p>
        </p:txBody>
      </p:sp>
      <p:sp>
        <p:nvSpPr>
          <p:cNvPr id="47" name="CasellaDiTesto 46"/>
          <p:cNvSpPr txBox="1"/>
          <p:nvPr/>
        </p:nvSpPr>
        <p:spPr>
          <a:xfrm>
            <a:off x="758446" y="41839540"/>
            <a:ext cx="16010231" cy="769441"/>
          </a:xfrm>
          <a:prstGeom prst="rect">
            <a:avLst/>
          </a:prstGeom>
          <a:noFill/>
        </p:spPr>
        <p:txBody>
          <a:bodyPr wrap="square" rtlCol="0">
            <a:spAutoFit/>
          </a:bodyPr>
          <a:lstStyle/>
          <a:p>
            <a:pPr algn="ctr"/>
            <a:r>
              <a:rPr lang="en-GB" sz="4400" b="1" u="sng" dirty="0" smtClean="0">
                <a:solidFill>
                  <a:schemeClr val="accent5">
                    <a:lumMod val="50000"/>
                  </a:schemeClr>
                </a:solidFill>
              </a:rPr>
              <a:t>Instrumental variables</a:t>
            </a:r>
            <a:endParaRPr lang="en-GB" sz="4400" b="1" u="sng" dirty="0">
              <a:solidFill>
                <a:schemeClr val="accent5">
                  <a:lumMod val="50000"/>
                </a:schemeClr>
              </a:solidFill>
            </a:endParaRPr>
          </a:p>
        </p:txBody>
      </p:sp>
      <p:graphicFrame>
        <p:nvGraphicFramePr>
          <p:cNvPr id="22" name="Oggetto 21"/>
          <p:cNvGraphicFramePr>
            <a:graphicFrameLocks noChangeAspect="1"/>
          </p:cNvGraphicFramePr>
          <p:nvPr>
            <p:extLst>
              <p:ext uri="{D42A27DB-BD31-4B8C-83A1-F6EECF244321}">
                <p14:modId xmlns:p14="http://schemas.microsoft.com/office/powerpoint/2010/main" val="3580726565"/>
              </p:ext>
            </p:extLst>
          </p:nvPr>
        </p:nvGraphicFramePr>
        <p:xfrm>
          <a:off x="18991263" y="13411200"/>
          <a:ext cx="727075" cy="585788"/>
        </p:xfrm>
        <a:graphic>
          <a:graphicData uri="http://schemas.openxmlformats.org/presentationml/2006/ole">
            <mc:AlternateContent xmlns:mc="http://schemas.openxmlformats.org/markup-compatibility/2006">
              <mc:Choice xmlns:v="urn:schemas-microsoft-com:vml" Requires="v">
                <p:oleObj spid="_x0000_s3110" name="Documento" r:id="rId7" imgW="733749" imgH="599713" progId="Word.Document.12">
                  <p:embed/>
                </p:oleObj>
              </mc:Choice>
              <mc:Fallback>
                <p:oleObj name="Documento" r:id="rId7" imgW="733749" imgH="599713" progId="Word.Document.12">
                  <p:embed/>
                  <p:pic>
                    <p:nvPicPr>
                      <p:cNvPr id="0" name=""/>
                      <p:cNvPicPr/>
                      <p:nvPr/>
                    </p:nvPicPr>
                    <p:blipFill>
                      <a:blip r:embed="rId8"/>
                      <a:stretch>
                        <a:fillRect/>
                      </a:stretch>
                    </p:blipFill>
                    <p:spPr>
                      <a:xfrm>
                        <a:off x="18991263" y="13411200"/>
                        <a:ext cx="727075" cy="585788"/>
                      </a:xfrm>
                      <a:prstGeom prst="rect">
                        <a:avLst/>
                      </a:prstGeom>
                    </p:spPr>
                  </p:pic>
                </p:oleObj>
              </mc:Fallback>
            </mc:AlternateContent>
          </a:graphicData>
        </a:graphic>
      </p:graphicFrame>
      <p:graphicFrame>
        <p:nvGraphicFramePr>
          <p:cNvPr id="23" name="Tabella 22"/>
          <p:cNvGraphicFramePr>
            <a:graphicFrameLocks noGrp="1"/>
          </p:cNvGraphicFramePr>
          <p:nvPr>
            <p:extLst>
              <p:ext uri="{D42A27DB-BD31-4B8C-83A1-F6EECF244321}">
                <p14:modId xmlns:p14="http://schemas.microsoft.com/office/powerpoint/2010/main" val="2806310196"/>
              </p:ext>
            </p:extLst>
          </p:nvPr>
        </p:nvGraphicFramePr>
        <p:xfrm>
          <a:off x="18733477" y="9407721"/>
          <a:ext cx="15708968" cy="7478654"/>
        </p:xfrm>
        <a:graphic>
          <a:graphicData uri="http://schemas.openxmlformats.org/drawingml/2006/table">
            <a:tbl>
              <a:tblPr firstRow="1" firstCol="1" bandRow="1">
                <a:tableStyleId>{D27102A9-8310-4765-A935-A1911B00CA55}</a:tableStyleId>
              </a:tblPr>
              <a:tblGrid>
                <a:gridCol w="10282357">
                  <a:extLst>
                    <a:ext uri="{9D8B030D-6E8A-4147-A177-3AD203B41FA5}">
                      <a16:colId xmlns:a16="http://schemas.microsoft.com/office/drawing/2014/main" val="2739311558"/>
                    </a:ext>
                  </a:extLst>
                </a:gridCol>
                <a:gridCol w="2530154">
                  <a:extLst>
                    <a:ext uri="{9D8B030D-6E8A-4147-A177-3AD203B41FA5}">
                      <a16:colId xmlns:a16="http://schemas.microsoft.com/office/drawing/2014/main" val="3745325416"/>
                    </a:ext>
                  </a:extLst>
                </a:gridCol>
                <a:gridCol w="2896457">
                  <a:extLst>
                    <a:ext uri="{9D8B030D-6E8A-4147-A177-3AD203B41FA5}">
                      <a16:colId xmlns:a16="http://schemas.microsoft.com/office/drawing/2014/main" val="1717747150"/>
                    </a:ext>
                  </a:extLst>
                </a:gridCol>
              </a:tblGrid>
              <a:tr h="1404176">
                <a:tc>
                  <a:txBody>
                    <a:bodyPr/>
                    <a:lstStyle/>
                    <a:p>
                      <a:pPr>
                        <a:lnSpc>
                          <a:spcPct val="107000"/>
                        </a:lnSpc>
                        <a:spcAft>
                          <a:spcPts val="0"/>
                        </a:spcAft>
                      </a:pPr>
                      <a:r>
                        <a:rPr lang="en-GB" sz="2800" b="0" dirty="0">
                          <a:effectLst/>
                          <a:latin typeface="Trebuchet MS" panose="020B0603020202020204" pitchFamily="34" charset="0"/>
                        </a:rPr>
                        <a:t>Variable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800" b="0" dirty="0">
                          <a:effectLst/>
                          <a:latin typeface="Trebuchet MS" panose="020B0603020202020204" pitchFamily="34" charset="0"/>
                        </a:rPr>
                        <a:t>Investment in</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 training per</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employee </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OLS</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800" b="0" dirty="0">
                          <a:effectLst/>
                          <a:latin typeface="Trebuchet MS" panose="020B0603020202020204" pitchFamily="34" charset="0"/>
                        </a:rPr>
                        <a:t>Investment in</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 training per</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employee</a:t>
                      </a:r>
                      <a:endParaRPr lang="it-IT" sz="2800" b="0" dirty="0">
                        <a:effectLst/>
                        <a:latin typeface="Trebuchet MS" panose="020B0603020202020204" pitchFamily="34" charset="0"/>
                      </a:endParaRPr>
                    </a:p>
                    <a:p>
                      <a:pPr algn="ctr">
                        <a:lnSpc>
                          <a:spcPct val="107000"/>
                        </a:lnSpc>
                        <a:spcAft>
                          <a:spcPts val="0"/>
                        </a:spcAft>
                      </a:pPr>
                      <a:r>
                        <a:rPr lang="en-GB" sz="2800" b="0" dirty="0">
                          <a:effectLst/>
                          <a:latin typeface="Trebuchet MS" panose="020B0603020202020204" pitchFamily="34" charset="0"/>
                        </a:rPr>
                        <a:t>2SLS</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899230025"/>
                  </a:ext>
                </a:extLst>
              </a:tr>
              <a:tr h="331995">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a:effectLst/>
                          <a:latin typeface="Trebuchet MS" panose="020B0603020202020204" pitchFamily="34" charset="0"/>
                        </a:rPr>
                        <a:t> </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80305513"/>
                  </a:ext>
                </a:extLst>
              </a:tr>
              <a:tr h="331995">
                <a:tc>
                  <a:txBody>
                    <a:bodyPr/>
                    <a:lstStyle/>
                    <a:p>
                      <a:pPr>
                        <a:lnSpc>
                          <a:spcPct val="107000"/>
                        </a:lnSpc>
                        <a:spcAft>
                          <a:spcPts val="0"/>
                        </a:spcAft>
                      </a:pPr>
                      <a:r>
                        <a:rPr lang="en-GB" sz="2800" b="0" dirty="0">
                          <a:effectLst/>
                          <a:latin typeface="Trebuchet MS" panose="020B0603020202020204" pitchFamily="34" charset="0"/>
                        </a:rPr>
                        <a:t>FCI (financing constraints index)</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a:effectLst/>
                          <a:latin typeface="Trebuchet MS" panose="020B0603020202020204" pitchFamily="34" charset="0"/>
                        </a:rPr>
                        <a:t>-0.004***</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0.022</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71114533"/>
                  </a:ext>
                </a:extLst>
              </a:tr>
              <a:tr h="353719">
                <a:tc>
                  <a:txBody>
                    <a:bodyPr/>
                    <a:lstStyle/>
                    <a:p>
                      <a:pPr>
                        <a:lnSpc>
                          <a:spcPct val="107000"/>
                        </a:lnSpc>
                      </a:pPr>
                      <a:endParaRPr lang="it-IT" sz="2800" b="0" dirty="0">
                        <a:effectLst/>
                        <a:latin typeface="Trebuchet MS" panose="020B0603020202020204" pitchFamily="34" charset="0"/>
                        <a:cs typeface="Times New Roman" panose="02020603050405020304" pitchFamily="18" charset="0"/>
                      </a:endParaRPr>
                    </a:p>
                  </a:txBody>
                  <a:tcPr marL="68580" marR="6858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(0.002)</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0.079)</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820961330"/>
                  </a:ext>
                </a:extLst>
              </a:tr>
              <a:tr h="331995">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88315729"/>
                  </a:ext>
                </a:extLst>
              </a:tr>
              <a:tr h="331995">
                <a:tc>
                  <a:txBody>
                    <a:bodyPr/>
                    <a:lstStyle/>
                    <a:p>
                      <a:pPr>
                        <a:lnSpc>
                          <a:spcPct val="107000"/>
                        </a:lnSpc>
                        <a:spcAft>
                          <a:spcPts val="0"/>
                        </a:spcAft>
                      </a:pPr>
                      <a:r>
                        <a:rPr lang="en-GB" sz="2800" b="0" u="sng" dirty="0">
                          <a:effectLst/>
                          <a:latin typeface="Trebuchet MS" panose="020B0603020202020204" pitchFamily="34" charset="0"/>
                        </a:rPr>
                        <a:t>First stage regression</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595959871"/>
                  </a:ext>
                </a:extLst>
              </a:tr>
              <a:tr h="331995">
                <a:tc>
                  <a:txBody>
                    <a:bodyPr/>
                    <a:lstStyle/>
                    <a:p>
                      <a:pPr>
                        <a:lnSpc>
                          <a:spcPct val="107000"/>
                        </a:lnSpc>
                        <a:spcAft>
                          <a:spcPts val="0"/>
                        </a:spcAft>
                      </a:pPr>
                      <a:r>
                        <a:rPr lang="en-GB" sz="2800" b="0" dirty="0">
                          <a:effectLst/>
                          <a:latin typeface="Trebuchet MS" panose="020B0603020202020204" pitchFamily="34" charset="0"/>
                        </a:rPr>
                        <a:t>Effect of NPL on FCI – first stage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dirty="0" smtClean="0">
                          <a:effectLst/>
                          <a:latin typeface="Trebuchet MS" panose="020B0603020202020204" pitchFamily="34" charset="0"/>
                        </a:rPr>
                        <a:t>0.452***</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6753163"/>
                  </a:ext>
                </a:extLst>
              </a:tr>
              <a:tr h="331995">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0.136)</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010560047"/>
                  </a:ext>
                </a:extLst>
              </a:tr>
              <a:tr h="367354">
                <a:tc>
                  <a:txBody>
                    <a:bodyPr/>
                    <a:lstStyle/>
                    <a:p>
                      <a:pPr>
                        <a:lnSpc>
                          <a:spcPct val="107000"/>
                        </a:lnSpc>
                      </a:pPr>
                      <a:endParaRPr lang="it-IT" sz="2800" b="0" dirty="0">
                        <a:effectLst/>
                        <a:latin typeface="Trebuchet MS" panose="020B060302020202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394128807"/>
                  </a:ext>
                </a:extLst>
              </a:tr>
              <a:tr h="689388">
                <a:tc>
                  <a:txBody>
                    <a:bodyPr/>
                    <a:lstStyle/>
                    <a:p>
                      <a:pPr>
                        <a:lnSpc>
                          <a:spcPct val="107000"/>
                        </a:lnSpc>
                        <a:spcAft>
                          <a:spcPts val="0"/>
                        </a:spcAft>
                      </a:pPr>
                      <a:r>
                        <a:rPr lang="en-GB" sz="2800" b="0" dirty="0" smtClean="0">
                          <a:effectLst/>
                          <a:latin typeface="Trebuchet MS" panose="020B0603020202020204" pitchFamily="34" charset="0"/>
                        </a:rPr>
                        <a:t>F-test (p-value</a:t>
                      </a:r>
                      <a:r>
                        <a:rPr lang="en-GB" sz="2800" b="0" dirty="0">
                          <a:effectLst/>
                          <a:latin typeface="Trebuchet MS" panose="020B0603020202020204" pitchFamily="34" charset="0"/>
                        </a:rPr>
                        <a:t>)</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11.04</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179556435"/>
                  </a:ext>
                </a:extLst>
              </a:tr>
              <a:tr h="689388">
                <a:tc>
                  <a:txBody>
                    <a:bodyPr/>
                    <a:lstStyle/>
                    <a:p>
                      <a:pPr>
                        <a:lnSpc>
                          <a:spcPct val="107000"/>
                        </a:lnSpc>
                        <a:spcAft>
                          <a:spcPts val="0"/>
                        </a:spcAft>
                      </a:pPr>
                      <a:r>
                        <a:rPr lang="en-GB" sz="2800" b="0" dirty="0" smtClean="0">
                          <a:effectLst/>
                          <a:latin typeface="Trebuchet MS" panose="020B0603020202020204" pitchFamily="34" charset="0"/>
                        </a:rPr>
                        <a:t>% </a:t>
                      </a:r>
                      <a:r>
                        <a:rPr lang="en-GB" sz="2800" b="0" dirty="0">
                          <a:effectLst/>
                          <a:latin typeface="Trebuchet MS" panose="020B0603020202020204" pitchFamily="34" charset="0"/>
                        </a:rPr>
                        <a:t>change due to a one standard </a:t>
                      </a:r>
                      <a:r>
                        <a:rPr lang="en-GB" sz="2800" b="0" dirty="0" smtClean="0">
                          <a:effectLst/>
                          <a:latin typeface="Trebuchet MS" panose="020B0603020202020204" pitchFamily="34" charset="0"/>
                        </a:rPr>
                        <a:t>deviation </a:t>
                      </a:r>
                      <a:r>
                        <a:rPr lang="en-GB" sz="2800" b="0" dirty="0">
                          <a:effectLst/>
                          <a:latin typeface="Trebuchet MS" panose="020B0603020202020204" pitchFamily="34" charset="0"/>
                        </a:rPr>
                        <a:t>change in FCI</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a:effectLst/>
                          <a:latin typeface="Trebuchet MS" panose="020B0603020202020204" pitchFamily="34" charset="0"/>
                        </a:rPr>
                        <a:t>-0.018**</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0.099</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384008860"/>
                  </a:ext>
                </a:extLst>
              </a:tr>
              <a:tr h="331995">
                <a:tc>
                  <a:txBody>
                    <a:bodyPr/>
                    <a:lstStyle/>
                    <a:p>
                      <a:pPr>
                        <a:lnSpc>
                          <a:spcPct val="107000"/>
                        </a:lnSpc>
                        <a:spcAft>
                          <a:spcPts val="0"/>
                        </a:spcAft>
                      </a:pPr>
                      <a:r>
                        <a:rPr lang="en-GB" sz="2800" b="0" dirty="0">
                          <a:effectLst/>
                          <a:latin typeface="Trebuchet MS" panose="020B0603020202020204" pitchFamily="34" charset="0"/>
                        </a:rPr>
                        <a:t>Sample size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33,827</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33,827</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6527864"/>
                  </a:ext>
                </a:extLst>
              </a:tr>
              <a:tr h="331995">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637172843"/>
                  </a:ext>
                </a:extLst>
              </a:tr>
            </a:tbl>
          </a:graphicData>
        </a:graphic>
      </p:graphicFrame>
      <p:sp>
        <p:nvSpPr>
          <p:cNvPr id="24" name="Rectangle 3"/>
          <p:cNvSpPr>
            <a:spLocks noChangeArrowheads="1"/>
          </p:cNvSpPr>
          <p:nvPr/>
        </p:nvSpPr>
        <p:spPr bwMode="auto">
          <a:xfrm>
            <a:off x="51653117" y="27326524"/>
            <a:ext cx="61096360"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12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Table 4. The effect of the financing constraints index </a:t>
            </a:r>
            <a:r>
              <a:rPr kumimoji="0" lang="en-GB" altLang="it-IT" sz="12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FCI</a:t>
            </a:r>
            <a:r>
              <a:rPr kumimoji="0" lang="en-GB" altLang="it-IT" sz="12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on real investment in training per employee. OLS, 2SLS and IV Tobit estimates. 2015-18.</a:t>
            </a:r>
            <a:endParaRPr kumimoji="0" lang="en-GB" altLang="it-IT" sz="9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it-IT" sz="9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Note:</a:t>
            </a:r>
            <a:r>
              <a:rPr kumimoji="0" lang="en-GB" altLang="it-IT" sz="9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 All regressions include firm age, firm size dummies, country by year and sector fixed effects and dummies for missing values. Standard errors (in parentheses) are clustered by firm. *, **, *** for statistical significance at the 10, 5 and 1 level of confidence. Percent change: estimated percent change in training per employee induced by a one standard deviation increase in </a:t>
            </a:r>
            <a:r>
              <a:rPr kumimoji="0" lang="en-GB" altLang="it-IT" sz="900" b="0" i="1"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FCI</a:t>
            </a:r>
            <a:r>
              <a:rPr kumimoji="0" lang="en-GB" altLang="it-IT" sz="900" b="0" i="0" u="none" strike="noStrike" cap="none" normalizeH="0" baseline="0" smtClean="0">
                <a:ln>
                  <a:noFill/>
                </a:ln>
                <a:solidFill>
                  <a:schemeClr val="tx1"/>
                </a:solidFill>
                <a:effectLst/>
                <a:latin typeface="Book Antiqua" panose="02040602050305030304" pitchFamily="18" charset="0"/>
                <a:ea typeface="Times New Roman" panose="02020603050405020304" pitchFamily="18" charset="0"/>
                <a:cs typeface="Times New Roman" panose="02020603050405020304" pitchFamily="18" charset="0"/>
              </a:rPr>
              <a:t>.</a:t>
            </a:r>
            <a:r>
              <a:rPr kumimoji="0" lang="it-IT" altLang="it-IT" sz="2300" b="0" i="0" u="none" strike="noStrike" cap="none" normalizeH="0" baseline="0" smtClean="0">
                <a:ln>
                  <a:noFill/>
                </a:ln>
                <a:solidFill>
                  <a:schemeClr val="tx1"/>
                </a:solidFill>
                <a:effectLst/>
              </a:rPr>
              <a:t> </a:t>
            </a:r>
            <a:endParaRPr kumimoji="0" lang="it-IT" altLang="it-IT" sz="1800" b="0" i="0" u="none" strike="noStrike" cap="none" normalizeH="0" baseline="0" smtClean="0">
              <a:ln>
                <a:noFill/>
              </a:ln>
              <a:solidFill>
                <a:schemeClr val="tx1"/>
              </a:solidFill>
              <a:effectLst/>
              <a:latin typeface="Arial" panose="020B0604020202020204" pitchFamily="34" charset="0"/>
            </a:endParaRPr>
          </a:p>
        </p:txBody>
      </p:sp>
      <p:sp>
        <p:nvSpPr>
          <p:cNvPr id="25" name="CasellaDiTesto 24"/>
          <p:cNvSpPr txBox="1"/>
          <p:nvPr/>
        </p:nvSpPr>
        <p:spPr>
          <a:xfrm>
            <a:off x="18733479" y="17795728"/>
            <a:ext cx="15708965" cy="800219"/>
          </a:xfrm>
          <a:prstGeom prst="rect">
            <a:avLst/>
          </a:prstGeom>
          <a:noFill/>
        </p:spPr>
        <p:txBody>
          <a:bodyPr wrap="square" rtlCol="0">
            <a:spAutoFit/>
          </a:bodyPr>
          <a:lstStyle/>
          <a:p>
            <a:pPr algn="ctr">
              <a:spcBef>
                <a:spcPct val="20000"/>
              </a:spcBef>
              <a:defRPr/>
            </a:pPr>
            <a:r>
              <a:rPr lang="en-GB" sz="4600" b="1" u="sng" dirty="0">
                <a:solidFill>
                  <a:schemeClr val="accent5">
                    <a:lumMod val="50000"/>
                  </a:schemeClr>
                </a:solidFill>
              </a:rPr>
              <a:t>Training and </a:t>
            </a:r>
            <a:r>
              <a:rPr lang="en-GB" sz="4600" b="1" u="sng" dirty="0" smtClean="0">
                <a:solidFill>
                  <a:schemeClr val="accent5">
                    <a:lumMod val="50000"/>
                  </a:schemeClr>
                </a:solidFill>
              </a:rPr>
              <a:t>productivity </a:t>
            </a:r>
            <a:r>
              <a:rPr lang="en-GB" sz="4600" b="1" u="sng" dirty="0">
                <a:solidFill>
                  <a:schemeClr val="accent5">
                    <a:lumMod val="50000"/>
                  </a:schemeClr>
                </a:solidFill>
              </a:rPr>
              <a:t>– </a:t>
            </a:r>
            <a:r>
              <a:rPr lang="en-GB" sz="4600" b="1" u="sng" dirty="0" err="1">
                <a:solidFill>
                  <a:schemeClr val="accent5">
                    <a:lumMod val="50000"/>
                  </a:schemeClr>
                </a:solidFill>
              </a:rPr>
              <a:t>Levinsohn</a:t>
            </a:r>
            <a:r>
              <a:rPr lang="en-GB" sz="4600" b="1" u="sng" dirty="0">
                <a:solidFill>
                  <a:schemeClr val="accent5">
                    <a:lumMod val="50000"/>
                  </a:schemeClr>
                </a:solidFill>
              </a:rPr>
              <a:t> and </a:t>
            </a:r>
            <a:r>
              <a:rPr lang="en-GB" sz="4600" b="1" u="sng" dirty="0" err="1">
                <a:solidFill>
                  <a:schemeClr val="accent5">
                    <a:lumMod val="50000"/>
                  </a:schemeClr>
                </a:solidFill>
              </a:rPr>
              <a:t>Petrin</a:t>
            </a:r>
            <a:r>
              <a:rPr lang="en-GB" sz="4600" b="1" u="sng" dirty="0">
                <a:solidFill>
                  <a:schemeClr val="accent5">
                    <a:lumMod val="50000"/>
                  </a:schemeClr>
                </a:solidFill>
              </a:rPr>
              <a:t> method</a:t>
            </a:r>
          </a:p>
        </p:txBody>
      </p:sp>
      <p:graphicFrame>
        <p:nvGraphicFramePr>
          <p:cNvPr id="26" name="Tabella 25"/>
          <p:cNvGraphicFramePr>
            <a:graphicFrameLocks noGrp="1"/>
          </p:cNvGraphicFramePr>
          <p:nvPr>
            <p:extLst>
              <p:ext uri="{D42A27DB-BD31-4B8C-83A1-F6EECF244321}">
                <p14:modId xmlns:p14="http://schemas.microsoft.com/office/powerpoint/2010/main" val="696293825"/>
              </p:ext>
            </p:extLst>
          </p:nvPr>
        </p:nvGraphicFramePr>
        <p:xfrm>
          <a:off x="18733477" y="19505295"/>
          <a:ext cx="16358383" cy="6869912"/>
        </p:xfrm>
        <a:graphic>
          <a:graphicData uri="http://schemas.openxmlformats.org/drawingml/2006/table">
            <a:tbl>
              <a:tblPr firstRow="1" firstCol="1" bandRow="1">
                <a:tableStyleId>{D27102A9-8310-4765-A935-A1911B00CA55}</a:tableStyleId>
              </a:tblPr>
              <a:tblGrid>
                <a:gridCol w="8698523">
                  <a:extLst>
                    <a:ext uri="{9D8B030D-6E8A-4147-A177-3AD203B41FA5}">
                      <a16:colId xmlns:a16="http://schemas.microsoft.com/office/drawing/2014/main" val="589699281"/>
                    </a:ext>
                  </a:extLst>
                </a:gridCol>
                <a:gridCol w="7659860">
                  <a:extLst>
                    <a:ext uri="{9D8B030D-6E8A-4147-A177-3AD203B41FA5}">
                      <a16:colId xmlns:a16="http://schemas.microsoft.com/office/drawing/2014/main" val="1785955227"/>
                    </a:ext>
                  </a:extLst>
                </a:gridCol>
              </a:tblGrid>
              <a:tr h="490708">
                <a:tc>
                  <a:txBody>
                    <a:bodyPr/>
                    <a:lstStyle/>
                    <a:p>
                      <a:pPr>
                        <a:lnSpc>
                          <a:spcPct val="107000"/>
                        </a:lnSpc>
                        <a:spcAft>
                          <a:spcPts val="0"/>
                        </a:spcAft>
                      </a:pPr>
                      <a:r>
                        <a:rPr lang="en-GB" sz="2800" b="0" dirty="0">
                          <a:effectLst/>
                          <a:latin typeface="Trebuchet MS" panose="020B0603020202020204" pitchFamily="34" charset="0"/>
                        </a:rPr>
                        <a:t>Variable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a:effectLst/>
                          <a:latin typeface="Trebuchet MS" panose="020B0603020202020204" pitchFamily="34" charset="0"/>
                        </a:rPr>
                        <a:t>Coefficients</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560801037"/>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3034501952"/>
                  </a:ext>
                </a:extLst>
              </a:tr>
              <a:tr h="490708">
                <a:tc>
                  <a:txBody>
                    <a:bodyPr/>
                    <a:lstStyle/>
                    <a:p>
                      <a:pPr>
                        <a:lnSpc>
                          <a:spcPct val="107000"/>
                        </a:lnSpc>
                        <a:spcAft>
                          <a:spcPts val="0"/>
                        </a:spcAft>
                      </a:pPr>
                      <a:r>
                        <a:rPr lang="en-GB" sz="2800" b="0" dirty="0">
                          <a:effectLst/>
                          <a:latin typeface="Trebuchet MS" panose="020B0603020202020204" pitchFamily="34" charset="0"/>
                        </a:rPr>
                        <a:t>Training per employee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a:effectLst/>
                          <a:latin typeface="Trebuchet MS" panose="020B0603020202020204" pitchFamily="34" charset="0"/>
                        </a:rPr>
                        <a:t>0.237***</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794667437"/>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a:effectLst/>
                          <a:latin typeface="Trebuchet MS" panose="020B0603020202020204" pitchFamily="34" charset="0"/>
                        </a:rPr>
                        <a:t>(0.007)</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752092503"/>
                  </a:ext>
                </a:extLst>
              </a:tr>
              <a:tr h="490708">
                <a:tc>
                  <a:txBody>
                    <a:bodyPr/>
                    <a:lstStyle/>
                    <a:p>
                      <a:pPr>
                        <a:lnSpc>
                          <a:spcPct val="107000"/>
                        </a:lnSpc>
                        <a:spcAft>
                          <a:spcPts val="0"/>
                        </a:spcAft>
                      </a:pPr>
                      <a:r>
                        <a:rPr lang="en-GB" sz="2800" b="0" dirty="0">
                          <a:effectLst/>
                          <a:latin typeface="Trebuchet MS" panose="020B0603020202020204" pitchFamily="34" charset="0"/>
                        </a:rPr>
                        <a:t>Log employment</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a:effectLst/>
                          <a:latin typeface="Trebuchet MS" panose="020B0603020202020204" pitchFamily="34" charset="0"/>
                        </a:rPr>
                        <a:t>0.215***</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007406757"/>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a:effectLst/>
                          <a:latin typeface="Trebuchet MS" panose="020B0603020202020204" pitchFamily="34" charset="0"/>
                        </a:rPr>
                        <a:t>(0.015)</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2527959191"/>
                  </a:ext>
                </a:extLst>
              </a:tr>
              <a:tr h="490708">
                <a:tc>
                  <a:txBody>
                    <a:bodyPr/>
                    <a:lstStyle/>
                    <a:p>
                      <a:pPr>
                        <a:lnSpc>
                          <a:spcPct val="107000"/>
                        </a:lnSpc>
                        <a:spcAft>
                          <a:spcPts val="0"/>
                        </a:spcAft>
                      </a:pPr>
                      <a:r>
                        <a:rPr lang="en-GB" sz="2800" b="0" dirty="0">
                          <a:effectLst/>
                          <a:latin typeface="Trebuchet MS" panose="020B0603020202020204" pitchFamily="34" charset="0"/>
                        </a:rPr>
                        <a:t>Log fixed assets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a:effectLst/>
                          <a:latin typeface="Trebuchet MS" panose="020B0603020202020204" pitchFamily="34" charset="0"/>
                        </a:rPr>
                        <a:t>0.133***</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095134330"/>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(0.013)</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2969525097"/>
                  </a:ext>
                </a:extLst>
              </a:tr>
              <a:tr h="490708">
                <a:tc>
                  <a:txBody>
                    <a:bodyPr/>
                    <a:lstStyle/>
                    <a:p>
                      <a:pPr>
                        <a:lnSpc>
                          <a:spcPct val="107000"/>
                        </a:lnSpc>
                        <a:spcAft>
                          <a:spcPts val="0"/>
                        </a:spcAft>
                      </a:pPr>
                      <a:r>
                        <a:rPr lang="en-GB" sz="2800" b="0" dirty="0">
                          <a:effectLst/>
                          <a:latin typeface="Trebuchet MS" panose="020B0603020202020204" pitchFamily="34" charset="0"/>
                        </a:rPr>
                        <a:t>Log material costs</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a:effectLst/>
                          <a:latin typeface="Trebuchet MS" panose="020B0603020202020204" pitchFamily="34" charset="0"/>
                        </a:rPr>
                        <a:t>0.503***</a:t>
                      </a:r>
                      <a:endParaRPr lang="it-IT" sz="2800" b="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588747163"/>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(0.002)</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1477587349"/>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14506487"/>
                  </a:ext>
                </a:extLst>
              </a:tr>
              <a:tr h="490708">
                <a:tc>
                  <a:txBody>
                    <a:bodyPr/>
                    <a:lstStyle/>
                    <a:p>
                      <a:pPr>
                        <a:lnSpc>
                          <a:spcPct val="107000"/>
                        </a:lnSpc>
                        <a:spcAft>
                          <a:spcPts val="0"/>
                        </a:spcAft>
                      </a:pPr>
                      <a:r>
                        <a:rPr lang="en-GB" sz="2800" b="0" dirty="0">
                          <a:effectLst/>
                          <a:latin typeface="Trebuchet MS" panose="020B0603020202020204" pitchFamily="34" charset="0"/>
                        </a:rPr>
                        <a:t>Training elasticity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0.045</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2317236615"/>
                  </a:ext>
                </a:extLst>
              </a:tr>
              <a:tr h="490708">
                <a:tc>
                  <a:txBody>
                    <a:bodyPr/>
                    <a:lstStyle/>
                    <a:p>
                      <a:pPr>
                        <a:lnSpc>
                          <a:spcPct val="107000"/>
                        </a:lnSpc>
                        <a:spcAft>
                          <a:spcPts val="0"/>
                        </a:spcAft>
                      </a:pPr>
                      <a:r>
                        <a:rPr lang="en-GB" sz="2800" b="0" dirty="0">
                          <a:effectLst/>
                          <a:latin typeface="Trebuchet MS" panose="020B0603020202020204" pitchFamily="34" charset="0"/>
                        </a:rPr>
                        <a:t>Sample size</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en-GB" sz="2800" b="0" dirty="0">
                          <a:effectLst/>
                          <a:latin typeface="Trebuchet MS" panose="020B0603020202020204" pitchFamily="34" charset="0"/>
                        </a:rPr>
                        <a:t>33,557</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681256772"/>
                  </a:ext>
                </a:extLst>
              </a:tr>
              <a:tr h="490708">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effectLst/>
                        <a:latin typeface="Trebuchet MS" panose="020B0603020202020204" pitchFamily="34" charset="0"/>
                        <a:ea typeface="Calibri" panose="020F0502020204030204" pitchFamily="34" charset="0"/>
                        <a:cs typeface="Times New Roman" panose="02020603050405020304" pitchFamily="18" charset="0"/>
                      </a:endParaRPr>
                    </a:p>
                  </a:txBody>
                  <a:tcPr marL="44450" marR="44450" marT="0" marB="0" anchor="b">
                    <a:noFill/>
                  </a:tcPr>
                </a:tc>
                <a:extLst>
                  <a:ext uri="{0D108BD9-81ED-4DB2-BD59-A6C34878D82A}">
                    <a16:rowId xmlns:a16="http://schemas.microsoft.com/office/drawing/2014/main" val="318943219"/>
                  </a:ext>
                </a:extLst>
              </a:tr>
            </a:tbl>
          </a:graphicData>
        </a:graphic>
      </p:graphicFrame>
      <p:graphicFrame>
        <p:nvGraphicFramePr>
          <p:cNvPr id="28" name="Tabella 27"/>
          <p:cNvGraphicFramePr>
            <a:graphicFrameLocks noGrp="1"/>
          </p:cNvGraphicFramePr>
          <p:nvPr>
            <p:extLst>
              <p:ext uri="{D42A27DB-BD31-4B8C-83A1-F6EECF244321}">
                <p14:modId xmlns:p14="http://schemas.microsoft.com/office/powerpoint/2010/main" val="1197555512"/>
              </p:ext>
            </p:extLst>
          </p:nvPr>
        </p:nvGraphicFramePr>
        <p:xfrm>
          <a:off x="19213060" y="31161905"/>
          <a:ext cx="14211525" cy="9323038"/>
        </p:xfrm>
        <a:graphic>
          <a:graphicData uri="http://schemas.openxmlformats.org/drawingml/2006/table">
            <a:tbl>
              <a:tblPr firstRow="1" firstCol="1" bandRow="1">
                <a:tableStyleId>{D27102A9-8310-4765-A935-A1911B00CA55}</a:tableStyleId>
              </a:tblPr>
              <a:tblGrid>
                <a:gridCol w="8983815">
                  <a:extLst>
                    <a:ext uri="{9D8B030D-6E8A-4147-A177-3AD203B41FA5}">
                      <a16:colId xmlns:a16="http://schemas.microsoft.com/office/drawing/2014/main" val="4001558076"/>
                    </a:ext>
                  </a:extLst>
                </a:gridCol>
                <a:gridCol w="2968478">
                  <a:extLst>
                    <a:ext uri="{9D8B030D-6E8A-4147-A177-3AD203B41FA5}">
                      <a16:colId xmlns:a16="http://schemas.microsoft.com/office/drawing/2014/main" val="2877695720"/>
                    </a:ext>
                  </a:extLst>
                </a:gridCol>
                <a:gridCol w="2259232">
                  <a:extLst>
                    <a:ext uri="{9D8B030D-6E8A-4147-A177-3AD203B41FA5}">
                      <a16:colId xmlns:a16="http://schemas.microsoft.com/office/drawing/2014/main" val="1982907836"/>
                    </a:ext>
                  </a:extLst>
                </a:gridCol>
              </a:tblGrid>
              <a:tr h="2013497">
                <a:tc>
                  <a:txBody>
                    <a:bodyPr/>
                    <a:lstStyle/>
                    <a:p>
                      <a:pPr>
                        <a:lnSpc>
                          <a:spcPct val="107000"/>
                        </a:lnSpc>
                        <a:spcAft>
                          <a:spcPts val="0"/>
                        </a:spcAft>
                      </a:pPr>
                      <a:r>
                        <a:rPr lang="en-GB" sz="2800" dirty="0">
                          <a:effectLst/>
                        </a:rPr>
                        <a:t> </a:t>
                      </a:r>
                      <a:endParaRPr lang="it-IT"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dirty="0">
                          <a:effectLst/>
                        </a:rPr>
                        <a:t> </a:t>
                      </a:r>
                      <a:r>
                        <a:rPr lang="en-GB" sz="2800" dirty="0" smtClean="0">
                          <a:effectLst/>
                        </a:rPr>
                        <a:t>Two instruments</a:t>
                      </a:r>
                      <a:endParaRPr lang="it-IT"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dirty="0" smtClean="0">
                          <a:effectLst/>
                        </a:rPr>
                        <a:t>Adds average total factor productivity</a:t>
                      </a:r>
                      <a:r>
                        <a:rPr lang="en-GB" sz="2800" dirty="0">
                          <a:effectLst/>
                        </a:rPr>
                        <a:t> </a:t>
                      </a:r>
                      <a:endParaRPr lang="it-IT"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0891333"/>
                  </a:ext>
                </a:extLst>
              </a:tr>
              <a:tr h="443047">
                <a:tc>
                  <a:txBody>
                    <a:bodyPr/>
                    <a:lstStyle/>
                    <a:p>
                      <a:pPr>
                        <a:lnSpc>
                          <a:spcPct val="107000"/>
                        </a:lnSpc>
                        <a:spcAft>
                          <a:spcPts val="0"/>
                        </a:spcAft>
                      </a:pPr>
                      <a:r>
                        <a:rPr lang="en-GB" sz="2800" b="0" dirty="0">
                          <a:effectLst/>
                          <a:latin typeface="Trebuchet MS" panose="020B0603020202020204" pitchFamily="34" charset="0"/>
                        </a:rPr>
                        <a:t>FCI (financing constraints index)</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0.010***</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a:effectLst/>
                          <a:latin typeface="Trebuchet MS" panose="020B0603020202020204" pitchFamily="34" charset="0"/>
                        </a:rPr>
                        <a:t>-0.010***</a:t>
                      </a:r>
                      <a:endParaRPr lang="it-IT" sz="2800" b="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359804088"/>
                  </a:ext>
                </a:extLst>
              </a:tr>
              <a:tr h="443047">
                <a:tc>
                  <a:txBody>
                    <a:bodyPr/>
                    <a:lstStyle/>
                    <a:p>
                      <a:pPr>
                        <a:lnSpc>
                          <a:spcPct val="107000"/>
                        </a:lnSpc>
                      </a:pPr>
                      <a:endParaRPr lang="it-IT" sz="2800" b="0" dirty="0">
                        <a:solidFill>
                          <a:schemeClr val="tx1"/>
                        </a:solidFill>
                        <a:effectLst/>
                        <a:latin typeface="Trebuchet MS" panose="020B0603020202020204" pitchFamily="34" charset="0"/>
                        <a:cs typeface="Times New Roman" panose="02020603050405020304" pitchFamily="18" charset="0"/>
                      </a:endParaRPr>
                    </a:p>
                  </a:txBody>
                  <a:tcPr marL="68580" marR="68580" marT="0" marB="0" anchor="b"/>
                </a:tc>
                <a:tc>
                  <a:txBody>
                    <a:bodyPr/>
                    <a:lstStyle/>
                    <a:p>
                      <a:pPr algn="ctr">
                        <a:lnSpc>
                          <a:spcPct val="107000"/>
                        </a:lnSpc>
                        <a:spcAft>
                          <a:spcPts val="0"/>
                        </a:spcAft>
                      </a:pPr>
                      <a:r>
                        <a:rPr lang="en-GB" sz="2800" b="0" dirty="0">
                          <a:effectLst/>
                          <a:latin typeface="Trebuchet MS" panose="020B0603020202020204" pitchFamily="34" charset="0"/>
                        </a:rPr>
                        <a:t>(0.076)</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GB" sz="2800" b="0">
                          <a:effectLst/>
                          <a:latin typeface="Trebuchet MS" panose="020B0603020202020204" pitchFamily="34" charset="0"/>
                        </a:rPr>
                        <a:t>(0.003)</a:t>
                      </a:r>
                      <a:endParaRPr lang="it-IT" sz="2800" b="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047187"/>
                  </a:ext>
                </a:extLst>
              </a:tr>
              <a:tr h="443047">
                <a:tc>
                  <a:txBody>
                    <a:bodyPr/>
                    <a:lstStyle/>
                    <a:p>
                      <a:pPr>
                        <a:lnSpc>
                          <a:spcPct val="107000"/>
                        </a:lnSpc>
                        <a:spcAft>
                          <a:spcPts val="0"/>
                        </a:spcAft>
                      </a:pPr>
                      <a:r>
                        <a:rPr lang="en-GB" sz="2800" b="0" u="sng" dirty="0">
                          <a:effectLst/>
                          <a:latin typeface="Trebuchet MS" panose="020B0603020202020204" pitchFamily="34" charset="0"/>
                        </a:rPr>
                        <a:t>First stage regression</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a:effectLst/>
                          <a:latin typeface="Trebuchet MS" panose="020B0603020202020204" pitchFamily="34" charset="0"/>
                        </a:rPr>
                        <a:t> </a:t>
                      </a:r>
                      <a:endParaRPr lang="it-IT" sz="2800" b="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a:effectLst/>
                          <a:latin typeface="Trebuchet MS" panose="020B0603020202020204" pitchFamily="34" charset="0"/>
                        </a:rPr>
                        <a:t> </a:t>
                      </a:r>
                      <a:endParaRPr lang="it-IT" sz="2800" b="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823060135"/>
                  </a:ext>
                </a:extLst>
              </a:tr>
              <a:tr h="443047">
                <a:tc>
                  <a:txBody>
                    <a:bodyPr/>
                    <a:lstStyle/>
                    <a:p>
                      <a:pPr>
                        <a:lnSpc>
                          <a:spcPct val="107000"/>
                        </a:lnSpc>
                        <a:spcAft>
                          <a:spcPts val="0"/>
                        </a:spcAft>
                      </a:pPr>
                      <a:r>
                        <a:rPr lang="en-GB" sz="2800" b="0" dirty="0">
                          <a:effectLst/>
                          <a:latin typeface="Trebuchet MS" panose="020B0603020202020204" pitchFamily="34" charset="0"/>
                        </a:rPr>
                        <a:t>Effect of NPL on FCI – first stage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0.264**</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0.266**</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690770103"/>
                  </a:ext>
                </a:extLst>
              </a:tr>
              <a:tr h="443047">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0.116)</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0.116)</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046784439"/>
                  </a:ext>
                </a:extLst>
              </a:tr>
              <a:tr h="686599">
                <a:tc>
                  <a:txBody>
                    <a:bodyPr/>
                    <a:lstStyle/>
                    <a:p>
                      <a:pPr>
                        <a:lnSpc>
                          <a:spcPct val="107000"/>
                        </a:lnSpc>
                        <a:spcAft>
                          <a:spcPts val="0"/>
                        </a:spcAft>
                      </a:pPr>
                      <a:r>
                        <a:rPr lang="en-GB" sz="2800" b="0" dirty="0">
                          <a:effectLst/>
                          <a:latin typeface="Trebuchet MS" panose="020B0603020202020204" pitchFamily="34" charset="0"/>
                        </a:rPr>
                        <a:t>Effect of debt to asset ratio at (t-2) on FCI – first stage</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2.741***</a:t>
                      </a:r>
                      <a:r>
                        <a:rPr lang="en-GB" sz="2800" b="0" dirty="0">
                          <a:effectLst/>
                          <a:latin typeface="Trebuchet MS" panose="020B0603020202020204" pitchFamily="34" charset="0"/>
                        </a:rPr>
                        <a:t>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2.745***</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760225664"/>
                  </a:ext>
                </a:extLst>
              </a:tr>
              <a:tr h="381337">
                <a:tc>
                  <a:txBody>
                    <a:bodyPr/>
                    <a:lstStyle/>
                    <a:p>
                      <a:pPr>
                        <a:lnSpc>
                          <a:spcPct val="107000"/>
                        </a:lnSpc>
                      </a:pPr>
                      <a:endParaRPr lang="it-IT" sz="2800" b="0" dirty="0">
                        <a:solidFill>
                          <a:schemeClr val="tx1"/>
                        </a:solidFill>
                        <a:effectLst/>
                        <a:latin typeface="Trebuchet MS" panose="020B060302020202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r>
                        <a:rPr lang="en-GB" sz="2800" b="0" dirty="0" smtClean="0">
                          <a:effectLst/>
                          <a:latin typeface="Trebuchet MS" panose="020B0603020202020204" pitchFamily="34" charset="0"/>
                        </a:rPr>
                        <a:t>(0.041)</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0.041)</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742272604"/>
                  </a:ext>
                </a:extLst>
              </a:tr>
              <a:tr h="443047">
                <a:tc>
                  <a:txBody>
                    <a:bodyPr/>
                    <a:lstStyle/>
                    <a:p>
                      <a:pPr>
                        <a:lnSpc>
                          <a:spcPct val="107000"/>
                        </a:lnSpc>
                        <a:spcAft>
                          <a:spcPts val="0"/>
                        </a:spcAft>
                      </a:pPr>
                      <a:r>
                        <a:rPr lang="en-GB" sz="2800" b="0" dirty="0">
                          <a:effectLst/>
                          <a:latin typeface="Trebuchet MS" panose="020B0603020202020204" pitchFamily="34" charset="0"/>
                        </a:rPr>
                        <a:t>Average TFP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0.001</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881119721"/>
                  </a:ext>
                </a:extLst>
              </a:tr>
              <a:tr h="443047">
                <a:tc>
                  <a:txBody>
                    <a:bodyPr/>
                    <a:lstStyle/>
                    <a:p>
                      <a:pPr>
                        <a:lnSpc>
                          <a:spcPct val="107000"/>
                        </a:lnSpc>
                        <a:spcAft>
                          <a:spcPts val="0"/>
                        </a:spcAft>
                      </a:pPr>
                      <a:r>
                        <a:rPr lang="en-GB" sz="2800" b="0" dirty="0">
                          <a:effectLst/>
                          <a:latin typeface="Trebuchet MS" panose="020B0603020202020204" pitchFamily="34" charset="0"/>
                        </a:rPr>
                        <a:t>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0.023)</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2854356513"/>
                  </a:ext>
                </a:extLst>
              </a:tr>
              <a:tr h="805398">
                <a:tc>
                  <a:txBody>
                    <a:bodyPr/>
                    <a:lstStyle/>
                    <a:p>
                      <a:pPr>
                        <a:lnSpc>
                          <a:spcPct val="107000"/>
                        </a:lnSpc>
                        <a:spcAft>
                          <a:spcPts val="0"/>
                        </a:spcAft>
                      </a:pPr>
                      <a:r>
                        <a:rPr lang="en-GB" sz="2800" b="0" dirty="0" smtClean="0">
                          <a:effectLst/>
                          <a:latin typeface="Trebuchet MS" panose="020B0603020202020204" pitchFamily="34" charset="0"/>
                        </a:rPr>
                        <a:t>Angrist-</a:t>
                      </a:r>
                      <a:r>
                        <a:rPr lang="en-GB" sz="2800" b="0" dirty="0" err="1" smtClean="0">
                          <a:effectLst/>
                          <a:latin typeface="Trebuchet MS" panose="020B0603020202020204" pitchFamily="34" charset="0"/>
                        </a:rPr>
                        <a:t>Pischke</a:t>
                      </a:r>
                      <a:r>
                        <a:rPr lang="en-GB" sz="2800" b="0" dirty="0" smtClean="0">
                          <a:effectLst/>
                          <a:latin typeface="Trebuchet MS" panose="020B0603020202020204" pitchFamily="34" charset="0"/>
                        </a:rPr>
                        <a:t> </a:t>
                      </a:r>
                      <a:r>
                        <a:rPr lang="en-GB" sz="2800" b="0" dirty="0">
                          <a:effectLst/>
                          <a:latin typeface="Trebuchet MS" panose="020B0603020202020204" pitchFamily="34" charset="0"/>
                        </a:rPr>
                        <a:t>test of excluded instruments (p-value)</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0.000</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0.000</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063661218"/>
                  </a:ext>
                </a:extLst>
              </a:tr>
              <a:tr h="443047">
                <a:tc>
                  <a:txBody>
                    <a:bodyPr/>
                    <a:lstStyle/>
                    <a:p>
                      <a:pPr>
                        <a:lnSpc>
                          <a:spcPct val="107000"/>
                        </a:lnSpc>
                        <a:spcAft>
                          <a:spcPts val="0"/>
                        </a:spcAft>
                      </a:pPr>
                      <a:r>
                        <a:rPr lang="en-GB" sz="2800" b="0" dirty="0">
                          <a:effectLst/>
                          <a:latin typeface="Trebuchet MS" panose="020B0603020202020204" pitchFamily="34" charset="0"/>
                        </a:rPr>
                        <a:t>J test of over-identification (p-value)</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 </a:t>
                      </a:r>
                      <a:r>
                        <a:rPr lang="en-GB" sz="2800" b="0" dirty="0" smtClean="0">
                          <a:effectLst/>
                          <a:latin typeface="Trebuchet MS" panose="020B0603020202020204" pitchFamily="34" charset="0"/>
                        </a:rPr>
                        <a:t>0.878</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smtClean="0">
                          <a:effectLst/>
                          <a:latin typeface="Trebuchet MS" panose="020B0603020202020204" pitchFamily="34" charset="0"/>
                        </a:rPr>
                        <a:t>0.988</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1680610548"/>
                  </a:ext>
                </a:extLst>
              </a:tr>
              <a:tr h="886094">
                <a:tc>
                  <a:txBody>
                    <a:bodyPr/>
                    <a:lstStyle/>
                    <a:p>
                      <a:pPr>
                        <a:lnSpc>
                          <a:spcPct val="107000"/>
                        </a:lnSpc>
                        <a:spcAft>
                          <a:spcPts val="0"/>
                        </a:spcAft>
                      </a:pPr>
                      <a:r>
                        <a:rPr lang="en-GB" sz="2800" b="0" dirty="0" smtClean="0">
                          <a:effectLst/>
                          <a:latin typeface="Trebuchet MS" panose="020B0603020202020204" pitchFamily="34" charset="0"/>
                        </a:rPr>
                        <a:t>% </a:t>
                      </a:r>
                      <a:r>
                        <a:rPr lang="en-GB" sz="2800" b="0" dirty="0">
                          <a:effectLst/>
                          <a:latin typeface="Trebuchet MS" panose="020B0603020202020204" pitchFamily="34" charset="0"/>
                        </a:rPr>
                        <a:t>change due to a one standard deviation change in FCI</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a:t>
                      </a:r>
                      <a:r>
                        <a:rPr lang="en-GB" sz="2800" b="0" dirty="0" smtClean="0">
                          <a:effectLst/>
                          <a:latin typeface="Trebuchet MS" panose="020B0603020202020204" pitchFamily="34" charset="0"/>
                        </a:rPr>
                        <a:t>0.042***</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-0.042***</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379868196"/>
                  </a:ext>
                </a:extLst>
              </a:tr>
              <a:tr h="443047">
                <a:tc>
                  <a:txBody>
                    <a:bodyPr/>
                    <a:lstStyle/>
                    <a:p>
                      <a:pPr>
                        <a:lnSpc>
                          <a:spcPct val="107000"/>
                        </a:lnSpc>
                        <a:spcAft>
                          <a:spcPts val="0"/>
                        </a:spcAft>
                      </a:pPr>
                      <a:r>
                        <a:rPr lang="en-GB" sz="2800" b="0" dirty="0">
                          <a:effectLst/>
                          <a:latin typeface="Trebuchet MS" panose="020B0603020202020204" pitchFamily="34" charset="0"/>
                        </a:rPr>
                        <a:t>Sample size</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33,827</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2800" b="0" dirty="0">
                          <a:effectLst/>
                          <a:latin typeface="Trebuchet MS" panose="020B0603020202020204" pitchFamily="34" charset="0"/>
                        </a:rPr>
                        <a:t>33,569</a:t>
                      </a:r>
                      <a:endParaRPr lang="it-IT" sz="2800" b="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807295384"/>
                  </a:ext>
                </a:extLst>
              </a:tr>
              <a:tr h="506392">
                <a:tc>
                  <a:txBody>
                    <a:bodyPr/>
                    <a:lstStyle/>
                    <a:p>
                      <a:pPr>
                        <a:lnSpc>
                          <a:spcPct val="107000"/>
                        </a:lnSpc>
                        <a:spcAft>
                          <a:spcPts val="0"/>
                        </a:spcAft>
                      </a:pPr>
                      <a:r>
                        <a:rPr lang="en-GB" sz="3200" dirty="0">
                          <a:effectLst/>
                        </a:rPr>
                        <a:t> </a:t>
                      </a:r>
                      <a:endParaRPr lang="it-I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3200" dirty="0">
                          <a:effectLst/>
                        </a:rPr>
                        <a:t> </a:t>
                      </a:r>
                      <a:endParaRPr lang="it-I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tc>
                  <a:txBody>
                    <a:bodyPr/>
                    <a:lstStyle/>
                    <a:p>
                      <a:pPr algn="ctr">
                        <a:lnSpc>
                          <a:spcPct val="107000"/>
                        </a:lnSpc>
                        <a:spcAft>
                          <a:spcPts val="0"/>
                        </a:spcAft>
                      </a:pPr>
                      <a:r>
                        <a:rPr lang="en-GB" sz="3200" dirty="0">
                          <a:effectLst/>
                        </a:rPr>
                        <a:t> </a:t>
                      </a:r>
                      <a:endParaRPr lang="it-IT" sz="3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794491940"/>
                  </a:ext>
                </a:extLst>
              </a:tr>
            </a:tbl>
          </a:graphicData>
        </a:graphic>
      </p:graphicFrame>
      <p:sp>
        <p:nvSpPr>
          <p:cNvPr id="29" name="CasellaDiTesto 28"/>
          <p:cNvSpPr txBox="1"/>
          <p:nvPr/>
        </p:nvSpPr>
        <p:spPr>
          <a:xfrm>
            <a:off x="18733480" y="26829857"/>
            <a:ext cx="15555456" cy="800219"/>
          </a:xfrm>
          <a:prstGeom prst="rect">
            <a:avLst/>
          </a:prstGeom>
          <a:noFill/>
        </p:spPr>
        <p:txBody>
          <a:bodyPr wrap="square" rtlCol="0">
            <a:spAutoFit/>
          </a:bodyPr>
          <a:lstStyle>
            <a:defPPr>
              <a:defRPr lang="en-US"/>
            </a:defPPr>
            <a:lvl1pPr algn="ctr">
              <a:defRPr sz="4400" b="1">
                <a:solidFill>
                  <a:schemeClr val="accent5">
                    <a:lumMod val="75000"/>
                  </a:schemeClr>
                </a:solidFill>
              </a:defRPr>
            </a:lvl1pPr>
          </a:lstStyle>
          <a:p>
            <a:pPr>
              <a:spcBef>
                <a:spcPct val="20000"/>
              </a:spcBef>
              <a:defRPr/>
            </a:pPr>
            <a:r>
              <a:rPr lang="en-GB" sz="4600" u="sng" dirty="0" smtClean="0">
                <a:solidFill>
                  <a:schemeClr val="accent5">
                    <a:lumMod val="50000"/>
                  </a:schemeClr>
                </a:solidFill>
              </a:rPr>
              <a:t>Over-identified model</a:t>
            </a:r>
            <a:endParaRPr lang="en-GB" sz="4600" u="sng" dirty="0">
              <a:solidFill>
                <a:schemeClr val="accent5">
                  <a:lumMod val="50000"/>
                </a:schemeClr>
              </a:solidFill>
            </a:endParaRPr>
          </a:p>
        </p:txBody>
      </p:sp>
      <p:sp>
        <p:nvSpPr>
          <p:cNvPr id="30" name="CasellaDiTesto 29"/>
          <p:cNvSpPr txBox="1"/>
          <p:nvPr/>
        </p:nvSpPr>
        <p:spPr>
          <a:xfrm>
            <a:off x="18733479" y="42176700"/>
            <a:ext cx="15555458" cy="4967514"/>
          </a:xfrm>
          <a:prstGeom prst="rect">
            <a:avLst/>
          </a:prstGeom>
          <a:noFill/>
        </p:spPr>
        <p:txBody>
          <a:bodyPr wrap="square" rtlCol="0">
            <a:spAutoFit/>
          </a:bodyPr>
          <a:lstStyle>
            <a:defPPr>
              <a:defRPr lang="en-US"/>
            </a:defPPr>
            <a:lvl1pPr>
              <a:defRPr sz="3200">
                <a:solidFill>
                  <a:schemeClr val="accent5">
                    <a:lumMod val="75000"/>
                  </a:schemeClr>
                </a:solidFill>
                <a:latin typeface="Trebuchet MS" panose="020B0603020202020204" pitchFamily="34" charset="0"/>
              </a:defRPr>
            </a:lvl1pPr>
          </a:lstStyle>
          <a:p>
            <a:pPr marL="457200" indent="-457200" algn="just">
              <a:spcBef>
                <a:spcPct val="20000"/>
              </a:spcBef>
              <a:buFontTx/>
              <a:buChar char="-"/>
            </a:pPr>
            <a:r>
              <a:rPr lang="en-GB" sz="3300" dirty="0">
                <a:solidFill>
                  <a:schemeClr val="accent5">
                    <a:lumMod val="50000"/>
                  </a:schemeClr>
                </a:solidFill>
              </a:rPr>
              <a:t>A one standard deviation increase in FCI reduces training investment per employee by 4.2 </a:t>
            </a:r>
            <a:r>
              <a:rPr lang="en-GB" sz="3300" dirty="0" smtClean="0">
                <a:solidFill>
                  <a:schemeClr val="accent5">
                    <a:lumMod val="50000"/>
                  </a:schemeClr>
                </a:solidFill>
              </a:rPr>
              <a:t>percent </a:t>
            </a:r>
            <a:endParaRPr lang="en-GB" sz="3300" dirty="0">
              <a:solidFill>
                <a:schemeClr val="accent5">
                  <a:lumMod val="50000"/>
                </a:schemeClr>
              </a:solidFill>
            </a:endParaRPr>
          </a:p>
          <a:p>
            <a:pPr marL="457200" indent="-457200" algn="just">
              <a:spcBef>
                <a:spcPct val="20000"/>
              </a:spcBef>
              <a:buFontTx/>
              <a:buChar char="-"/>
            </a:pPr>
            <a:r>
              <a:rPr lang="en-GB" sz="3300" dirty="0" smtClean="0">
                <a:solidFill>
                  <a:schemeClr val="accent5">
                    <a:lumMod val="50000"/>
                  </a:schemeClr>
                </a:solidFill>
              </a:rPr>
              <a:t>A </a:t>
            </a:r>
            <a:r>
              <a:rPr lang="en-GB" sz="3300" dirty="0">
                <a:solidFill>
                  <a:schemeClr val="accent5">
                    <a:lumMod val="50000"/>
                  </a:schemeClr>
                </a:solidFill>
              </a:rPr>
              <a:t>10 percent increase in training investment per employee raises output per head by 0.45 percent</a:t>
            </a:r>
          </a:p>
          <a:p>
            <a:pPr marL="457200" indent="-457200" algn="just">
              <a:spcBef>
                <a:spcPct val="20000"/>
              </a:spcBef>
              <a:buFontTx/>
              <a:buChar char="-"/>
            </a:pPr>
            <a:r>
              <a:rPr lang="en-GB" sz="3300" dirty="0" smtClean="0">
                <a:solidFill>
                  <a:schemeClr val="accent5">
                    <a:lumMod val="50000"/>
                  </a:schemeClr>
                </a:solidFill>
              </a:rPr>
              <a:t>Reducing </a:t>
            </a:r>
            <a:r>
              <a:rPr lang="en-GB" sz="3300" dirty="0">
                <a:solidFill>
                  <a:schemeClr val="accent5">
                    <a:lumMod val="50000"/>
                  </a:schemeClr>
                </a:solidFill>
              </a:rPr>
              <a:t>average FCI from the level in Cyprus (highest in Europe) to the average level in Ireland (among the lowest in Europe) would increase training in Cyprus by 7 to 10 percent</a:t>
            </a:r>
          </a:p>
          <a:p>
            <a:pPr marL="457200" indent="-457200" algn="just">
              <a:spcBef>
                <a:spcPct val="20000"/>
              </a:spcBef>
              <a:buFontTx/>
              <a:buChar char="-"/>
            </a:pPr>
            <a:r>
              <a:rPr lang="en-GB" sz="3300" dirty="0" smtClean="0">
                <a:solidFill>
                  <a:schemeClr val="accent5">
                    <a:lumMod val="50000"/>
                  </a:schemeClr>
                </a:solidFill>
              </a:rPr>
              <a:t>Yet </a:t>
            </a:r>
            <a:r>
              <a:rPr lang="en-GB" sz="3300" dirty="0">
                <a:solidFill>
                  <a:schemeClr val="accent5">
                    <a:lumMod val="50000"/>
                  </a:schemeClr>
                </a:solidFill>
              </a:rPr>
              <a:t>the gap between training in Cyprus and Ireland would remain substantial (0.162 versus 0.263)</a:t>
            </a:r>
          </a:p>
        </p:txBody>
      </p:sp>
      <p:sp>
        <p:nvSpPr>
          <p:cNvPr id="3" name="CasellaDiTesto 2"/>
          <p:cNvSpPr txBox="1"/>
          <p:nvPr/>
        </p:nvSpPr>
        <p:spPr>
          <a:xfrm>
            <a:off x="15732369" y="5296349"/>
            <a:ext cx="8935649" cy="1015663"/>
          </a:xfrm>
          <a:prstGeom prst="rect">
            <a:avLst/>
          </a:prstGeom>
          <a:noFill/>
        </p:spPr>
        <p:txBody>
          <a:bodyPr wrap="square" rtlCol="0">
            <a:spAutoFit/>
          </a:bodyPr>
          <a:lstStyle/>
          <a:p>
            <a:r>
              <a:rPr lang="en-GB" sz="6000" dirty="0" smtClean="0">
                <a:solidFill>
                  <a:srgbClr val="FF0000"/>
                </a:solidFill>
              </a:rPr>
              <a:t>PRELIMINARY!</a:t>
            </a:r>
            <a:endParaRPr lang="en-GB" sz="6000" dirty="0">
              <a:solidFill>
                <a:srgbClr val="FF0000"/>
              </a:solidFill>
            </a:endParaRPr>
          </a:p>
        </p:txBody>
      </p:sp>
      <p:sp>
        <p:nvSpPr>
          <p:cNvPr id="4" name="CasellaDiTesto 3"/>
          <p:cNvSpPr txBox="1"/>
          <p:nvPr/>
        </p:nvSpPr>
        <p:spPr>
          <a:xfrm>
            <a:off x="18733477" y="27957466"/>
            <a:ext cx="15367587" cy="3539430"/>
          </a:xfrm>
          <a:prstGeom prst="rect">
            <a:avLst/>
          </a:prstGeom>
          <a:noFill/>
        </p:spPr>
        <p:txBody>
          <a:bodyPr wrap="square" rtlCol="0">
            <a:spAutoFit/>
          </a:bodyPr>
          <a:lstStyle/>
          <a:p>
            <a:pPr algn="just"/>
            <a:r>
              <a:rPr lang="en-GB" sz="3200" dirty="0" smtClean="0">
                <a:latin typeface="Trebuchet MS" panose="020B0603020202020204" pitchFamily="34" charset="0"/>
              </a:rPr>
              <a:t>- Second instrument</a:t>
            </a:r>
            <a:r>
              <a:rPr lang="en-GB" sz="3200" dirty="0" smtClean="0"/>
              <a:t>:  </a:t>
            </a:r>
            <a:r>
              <a:rPr lang="en-GB" sz="3200" dirty="0" smtClean="0">
                <a:latin typeface="Trebuchet MS" panose="020B0603020202020204" pitchFamily="34" charset="0"/>
              </a:rPr>
              <a:t>second lag of the debt to asset ratio. Assumption: conditional of the LEVEL of debt and total assets (lagged once and twice), the second lag of the ratio of the debt to assets ratio affects training only via FCI</a:t>
            </a:r>
          </a:p>
          <a:p>
            <a:pPr algn="just"/>
            <a:r>
              <a:rPr lang="en-GB" sz="3200" dirty="0" smtClean="0">
                <a:latin typeface="Trebuchet MS" panose="020B0603020202020204" pitchFamily="34" charset="0"/>
              </a:rPr>
              <a:t>- The instrument may fail because of correlation with time invariant characteristics such as managerial ability. We control for time invariant TFP using the production function estimates </a:t>
            </a:r>
          </a:p>
          <a:p>
            <a:endParaRPr lang="en-GB" sz="3200" dirty="0"/>
          </a:p>
        </p:txBody>
      </p:sp>
    </p:spTree>
    <p:extLst>
      <p:ext uri="{BB962C8B-B14F-4D97-AF65-F5344CB8AC3E}">
        <p14:creationId xmlns:p14="http://schemas.microsoft.com/office/powerpoint/2010/main" val="38748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3369</TotalTime>
  <Words>1110</Words>
  <Application>Microsoft Office PowerPoint</Application>
  <PresentationFormat>Personalizzato</PresentationFormat>
  <Paragraphs>197</Paragraphs>
  <Slides>1</Slides>
  <Notes>1</Notes>
  <HiddenSlides>0</HiddenSlides>
  <MMClips>0</MMClips>
  <ScaleCrop>false</ScaleCrop>
  <HeadingPairs>
    <vt:vector size="8" baseType="variant">
      <vt:variant>
        <vt:lpstr>Caratteri utilizzati</vt:lpstr>
      </vt:variant>
      <vt:variant>
        <vt:i4>6</vt:i4>
      </vt:variant>
      <vt:variant>
        <vt:lpstr>Tema</vt:lpstr>
      </vt:variant>
      <vt:variant>
        <vt:i4>2</vt:i4>
      </vt:variant>
      <vt:variant>
        <vt:lpstr>Server OLE incorporati</vt:lpstr>
      </vt:variant>
      <vt:variant>
        <vt:i4>2</vt:i4>
      </vt:variant>
      <vt:variant>
        <vt:lpstr>Titoli diapositive</vt:lpstr>
      </vt:variant>
      <vt:variant>
        <vt:i4>1</vt:i4>
      </vt:variant>
    </vt:vector>
  </HeadingPairs>
  <TitlesOfParts>
    <vt:vector size="11" baseType="lpstr">
      <vt:lpstr>Arial</vt:lpstr>
      <vt:lpstr>Book Antiqua</vt:lpstr>
      <vt:lpstr>Calibri</vt:lpstr>
      <vt:lpstr>Cambria Math</vt:lpstr>
      <vt:lpstr>Times New Roman</vt:lpstr>
      <vt:lpstr>Trebuchet MS</vt:lpstr>
      <vt:lpstr>PosterPresentations.com-100CMx140CM</vt:lpstr>
      <vt:lpstr>Classic - Wide Center</vt:lpstr>
      <vt:lpstr>Image</vt:lpstr>
      <vt:lpstr>Documento</vt:lpstr>
      <vt:lpstr>Presentazione standard di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brunello</cp:lastModifiedBy>
  <cp:revision>188</cp:revision>
  <cp:lastPrinted>2013-12-11T08:47:11Z</cp:lastPrinted>
  <dcterms:created xsi:type="dcterms:W3CDTF">2013-12-11T08:42:12Z</dcterms:created>
  <dcterms:modified xsi:type="dcterms:W3CDTF">2020-10-22T16:52:15Z</dcterms:modified>
</cp:coreProperties>
</file>