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63" r:id="rId4"/>
    <p:sldId id="264" r:id="rId5"/>
    <p:sldId id="265" r:id="rId6"/>
    <p:sldId id="257" r:id="rId7"/>
    <p:sldId id="258" r:id="rId8"/>
    <p:sldId id="259" r:id="rId9"/>
    <p:sldId id="260" r:id="rId10"/>
    <p:sldId id="261"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3/15/2019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6CCF7-4C8C-4EB5-92DA-7A6830D4D5D3}"/>
              </a:ext>
            </a:extLst>
          </p:cNvPr>
          <p:cNvSpPr>
            <a:spLocks noGrp="1"/>
          </p:cNvSpPr>
          <p:nvPr>
            <p:ph type="ctrTitle"/>
          </p:nvPr>
        </p:nvSpPr>
        <p:spPr/>
        <p:txBody>
          <a:bodyPr>
            <a:normAutofit/>
          </a:bodyPr>
          <a:lstStyle/>
          <a:p>
            <a:r>
              <a:rPr lang="en-US" sz="4400" b="1" dirty="0"/>
              <a:t>Comments on the papers by Forni, </a:t>
            </a:r>
            <a:r>
              <a:rPr lang="en-US" sz="4400" b="1" dirty="0" err="1"/>
              <a:t>Lozej</a:t>
            </a:r>
            <a:r>
              <a:rPr lang="en-US" sz="4400" b="1" dirty="0"/>
              <a:t>, Haughwout, and others</a:t>
            </a:r>
          </a:p>
        </p:txBody>
      </p:sp>
      <p:sp>
        <p:nvSpPr>
          <p:cNvPr id="3" name="Subtitle 2">
            <a:extLst>
              <a:ext uri="{FF2B5EF4-FFF2-40B4-BE49-F238E27FC236}">
                <a16:creationId xmlns:a16="http://schemas.microsoft.com/office/drawing/2014/main" id="{CB8EB036-E357-4047-B2EC-F2F909DF66F5}"/>
              </a:ext>
            </a:extLst>
          </p:cNvPr>
          <p:cNvSpPr>
            <a:spLocks noGrp="1"/>
          </p:cNvSpPr>
          <p:nvPr>
            <p:ph type="subTitle" idx="1"/>
          </p:nvPr>
        </p:nvSpPr>
        <p:spPr/>
        <p:txBody>
          <a:bodyPr>
            <a:normAutofit lnSpcReduction="10000"/>
          </a:bodyPr>
          <a:lstStyle/>
          <a:p>
            <a:r>
              <a:rPr lang="en-US" dirty="0"/>
              <a:t>Teresa Ter-Minassian</a:t>
            </a:r>
          </a:p>
          <a:p>
            <a:r>
              <a:rPr lang="en-US" dirty="0"/>
              <a:t>Bank of Italy XXI Workshop on Public Finance</a:t>
            </a:r>
          </a:p>
          <a:p>
            <a:r>
              <a:rPr lang="en-US" dirty="0"/>
              <a:t>March, 22, 2019</a:t>
            </a:r>
          </a:p>
        </p:txBody>
      </p:sp>
    </p:spTree>
    <p:extLst>
      <p:ext uri="{BB962C8B-B14F-4D97-AF65-F5344CB8AC3E}">
        <p14:creationId xmlns:p14="http://schemas.microsoft.com/office/powerpoint/2010/main" val="1295915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DD267-02EC-4093-BD0A-CBFAC95F11F4}"/>
              </a:ext>
            </a:extLst>
          </p:cNvPr>
          <p:cNvSpPr>
            <a:spLocks noGrp="1"/>
          </p:cNvSpPr>
          <p:nvPr>
            <p:ph type="title"/>
          </p:nvPr>
        </p:nvSpPr>
        <p:spPr/>
        <p:txBody>
          <a:bodyPr/>
          <a:lstStyle/>
          <a:p>
            <a:r>
              <a:rPr lang="en-US" b="1" dirty="0"/>
              <a:t>The paper by Haughwout and Inman (III)</a:t>
            </a:r>
            <a:endParaRPr lang="en-US" dirty="0"/>
          </a:p>
        </p:txBody>
      </p:sp>
      <p:sp>
        <p:nvSpPr>
          <p:cNvPr id="3" name="Content Placeholder 2">
            <a:extLst>
              <a:ext uri="{FF2B5EF4-FFF2-40B4-BE49-F238E27FC236}">
                <a16:creationId xmlns:a16="http://schemas.microsoft.com/office/drawing/2014/main" id="{2E37B67E-6686-4AB6-8611-676E093990D5}"/>
              </a:ext>
            </a:extLst>
          </p:cNvPr>
          <p:cNvSpPr>
            <a:spLocks noGrp="1"/>
          </p:cNvSpPr>
          <p:nvPr>
            <p:ph idx="1"/>
          </p:nvPr>
        </p:nvSpPr>
        <p:spPr/>
        <p:txBody>
          <a:bodyPr>
            <a:normAutofit lnSpcReduction="10000"/>
          </a:bodyPr>
          <a:lstStyle/>
          <a:p>
            <a:pPr lvl="1"/>
            <a:r>
              <a:rPr lang="en-US" b="1" dirty="0"/>
              <a:t>Possible explanations</a:t>
            </a:r>
          </a:p>
          <a:p>
            <a:pPr lvl="2"/>
            <a:r>
              <a:rPr lang="en-US" b="1" dirty="0"/>
              <a:t>State politicians are myopic, focusing on current flows (changes in income and revenues) rather than on stock positions. This tendency may be exacerbated by fiscal rules requiring balanced budgets</a:t>
            </a:r>
          </a:p>
          <a:p>
            <a:pPr lvl="2"/>
            <a:r>
              <a:rPr lang="en-US" b="1" dirty="0"/>
              <a:t>Longer term liabilities such as under-funded pension systems are not transparent, and do not promote timely policy responses (including cutbacks in public investments)</a:t>
            </a:r>
          </a:p>
          <a:p>
            <a:pPr lvl="2"/>
            <a:r>
              <a:rPr lang="en-US" b="1" dirty="0"/>
              <a:t>There are missing exogenous variables (e.g. cyclical developments in output, or political economy factors, such as the party affiliation of the state government)</a:t>
            </a:r>
          </a:p>
          <a:p>
            <a:pPr lvl="2"/>
            <a:r>
              <a:rPr lang="en-US" b="1" dirty="0"/>
              <a:t>There may be non-linearities, asymmetry of responses, and longer lags in the relation between changes in financial and non-financial wealth</a:t>
            </a:r>
          </a:p>
          <a:p>
            <a:pPr lvl="1"/>
            <a:endParaRPr lang="en-US" b="1" dirty="0"/>
          </a:p>
          <a:p>
            <a:pPr lvl="1"/>
            <a:r>
              <a:rPr lang="en-US" b="1" dirty="0"/>
              <a:t>In summary, there seems to be significant scope for further analysis of a topic that is highly relevant, given the predominant role of the states in public investment</a:t>
            </a:r>
          </a:p>
        </p:txBody>
      </p:sp>
    </p:spTree>
    <p:extLst>
      <p:ext uri="{BB962C8B-B14F-4D97-AF65-F5344CB8AC3E}">
        <p14:creationId xmlns:p14="http://schemas.microsoft.com/office/powerpoint/2010/main" val="3136605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27FB8-7B33-4F15-8D70-1354D8AB0E15}"/>
              </a:ext>
            </a:extLst>
          </p:cNvPr>
          <p:cNvSpPr>
            <a:spLocks noGrp="1"/>
          </p:cNvSpPr>
          <p:nvPr>
            <p:ph type="title"/>
          </p:nvPr>
        </p:nvSpPr>
        <p:spPr/>
        <p:txBody>
          <a:bodyPr/>
          <a:lstStyle/>
          <a:p>
            <a:r>
              <a:rPr lang="en-US" b="1" dirty="0"/>
              <a:t>Thank you!</a:t>
            </a:r>
          </a:p>
        </p:txBody>
      </p:sp>
      <p:sp>
        <p:nvSpPr>
          <p:cNvPr id="3" name="Text Placeholder 2">
            <a:extLst>
              <a:ext uri="{FF2B5EF4-FFF2-40B4-BE49-F238E27FC236}">
                <a16:creationId xmlns:a16="http://schemas.microsoft.com/office/drawing/2014/main" id="{633E7108-154C-48B8-81FF-C1FCC9C962F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26972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56CE8-86FF-4A4C-A2D5-56241CEA8159}"/>
              </a:ext>
            </a:extLst>
          </p:cNvPr>
          <p:cNvSpPr>
            <a:spLocks noGrp="1"/>
          </p:cNvSpPr>
          <p:nvPr>
            <p:ph type="title"/>
          </p:nvPr>
        </p:nvSpPr>
        <p:spPr/>
        <p:txBody>
          <a:bodyPr/>
          <a:lstStyle/>
          <a:p>
            <a:r>
              <a:rPr lang="en-US" b="1" dirty="0"/>
              <a:t>The paper by Catalano, </a:t>
            </a:r>
            <a:r>
              <a:rPr lang="en-US" b="1" dirty="0" err="1"/>
              <a:t>Forni</a:t>
            </a:r>
            <a:r>
              <a:rPr lang="en-US" b="1" dirty="0"/>
              <a:t>, and </a:t>
            </a:r>
            <a:r>
              <a:rPr lang="en-US" b="1" dirty="0" err="1"/>
              <a:t>Pezzolla</a:t>
            </a:r>
            <a:r>
              <a:rPr lang="en-US" b="1" dirty="0"/>
              <a:t> (I)</a:t>
            </a:r>
          </a:p>
        </p:txBody>
      </p:sp>
      <p:sp>
        <p:nvSpPr>
          <p:cNvPr id="3" name="Content Placeholder 2">
            <a:extLst>
              <a:ext uri="{FF2B5EF4-FFF2-40B4-BE49-F238E27FC236}">
                <a16:creationId xmlns:a16="http://schemas.microsoft.com/office/drawing/2014/main" id="{CDD1D30F-552C-CA43-9ED4-07318FE65D3F}"/>
              </a:ext>
            </a:extLst>
          </p:cNvPr>
          <p:cNvSpPr>
            <a:spLocks noGrp="1"/>
          </p:cNvSpPr>
          <p:nvPr>
            <p:ph idx="1"/>
          </p:nvPr>
        </p:nvSpPr>
        <p:spPr/>
        <p:txBody>
          <a:bodyPr/>
          <a:lstStyle/>
          <a:p>
            <a:r>
              <a:rPr lang="en-US" b="1" dirty="0"/>
              <a:t>Main focus</a:t>
            </a:r>
          </a:p>
          <a:p>
            <a:pPr lvl="1"/>
            <a:r>
              <a:rPr lang="en-US" b="1" dirty="0"/>
              <a:t>Macroeconomic and fiscal implications of preventive and remedial policies for adaptation to climate change</a:t>
            </a:r>
          </a:p>
          <a:p>
            <a:pPr lvl="1"/>
            <a:endParaRPr lang="en-US" b="1" dirty="0"/>
          </a:p>
          <a:p>
            <a:r>
              <a:rPr lang="en-US" b="1" dirty="0"/>
              <a:t>Methodology of analysis</a:t>
            </a:r>
          </a:p>
          <a:p>
            <a:pPr lvl="1"/>
            <a:r>
              <a:rPr lang="en-US" b="1" dirty="0"/>
              <a:t>Develops, and calibrates to a representative less developed economy, an overlapping-generation model, to simulate the output and fiscal impact of policies to </a:t>
            </a:r>
          </a:p>
          <a:p>
            <a:pPr lvl="2"/>
            <a:r>
              <a:rPr lang="en-US" b="1" dirty="0"/>
              <a:t>Reduce the accelerated depreciation of physical capital brought about by gradual climate change; and</a:t>
            </a:r>
          </a:p>
          <a:p>
            <a:pPr lvl="2"/>
            <a:r>
              <a:rPr lang="en-US" b="1" dirty="0"/>
              <a:t>Remedy damages from extreme weather events</a:t>
            </a:r>
          </a:p>
        </p:txBody>
      </p:sp>
    </p:spTree>
    <p:extLst>
      <p:ext uri="{BB962C8B-B14F-4D97-AF65-F5344CB8AC3E}">
        <p14:creationId xmlns:p14="http://schemas.microsoft.com/office/powerpoint/2010/main" val="3024433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C2B85-B1E9-41FC-AE74-6F85DC2C853B}"/>
              </a:ext>
            </a:extLst>
          </p:cNvPr>
          <p:cNvSpPr>
            <a:spLocks noGrp="1"/>
          </p:cNvSpPr>
          <p:nvPr>
            <p:ph type="title"/>
          </p:nvPr>
        </p:nvSpPr>
        <p:spPr/>
        <p:txBody>
          <a:bodyPr/>
          <a:lstStyle/>
          <a:p>
            <a:r>
              <a:rPr lang="en-US" b="1" dirty="0"/>
              <a:t>The paper by Catalano, Forni, and </a:t>
            </a:r>
            <a:r>
              <a:rPr lang="en-US" b="1" dirty="0" err="1"/>
              <a:t>Pezzolla</a:t>
            </a:r>
            <a:r>
              <a:rPr lang="en-US" b="1" dirty="0"/>
              <a:t> (II)</a:t>
            </a:r>
            <a:endParaRPr lang="en-US" dirty="0"/>
          </a:p>
        </p:txBody>
      </p:sp>
      <p:sp>
        <p:nvSpPr>
          <p:cNvPr id="3" name="Content Placeholder 2">
            <a:extLst>
              <a:ext uri="{FF2B5EF4-FFF2-40B4-BE49-F238E27FC236}">
                <a16:creationId xmlns:a16="http://schemas.microsoft.com/office/drawing/2014/main" id="{EA3C77FE-E1A3-4CA7-9905-6092621D8669}"/>
              </a:ext>
            </a:extLst>
          </p:cNvPr>
          <p:cNvSpPr>
            <a:spLocks noGrp="1"/>
          </p:cNvSpPr>
          <p:nvPr>
            <p:ph idx="1"/>
          </p:nvPr>
        </p:nvSpPr>
        <p:spPr/>
        <p:txBody>
          <a:bodyPr>
            <a:normAutofit fontScale="85000" lnSpcReduction="20000"/>
          </a:bodyPr>
          <a:lstStyle/>
          <a:p>
            <a:r>
              <a:rPr lang="en-US" sz="2100" b="1" dirty="0"/>
              <a:t>Main results</a:t>
            </a:r>
            <a:endParaRPr lang="en-US" sz="2100" dirty="0"/>
          </a:p>
          <a:p>
            <a:pPr lvl="1"/>
            <a:endParaRPr lang="en-US" dirty="0"/>
          </a:p>
          <a:p>
            <a:pPr lvl="1"/>
            <a:r>
              <a:rPr lang="en-US" b="1" dirty="0"/>
              <a:t>If no action is taken to adapt to its impact, climate change will substantially reduce GDP, widen ﬁscal deﬁcits, and increase debt stocks</a:t>
            </a:r>
          </a:p>
          <a:p>
            <a:pPr lvl="1"/>
            <a:endParaRPr lang="en-US" b="1" dirty="0"/>
          </a:p>
          <a:p>
            <a:pPr lvl="1"/>
            <a:r>
              <a:rPr lang="en-US" b="1" dirty="0"/>
              <a:t>Enhancing resilience to climate change requires multifaceted, country-specific, strategies that include both preventive and remedial actions</a:t>
            </a:r>
          </a:p>
          <a:p>
            <a:pPr lvl="1"/>
            <a:endParaRPr lang="en-US" b="1" dirty="0"/>
          </a:p>
          <a:p>
            <a:pPr lvl="1"/>
            <a:r>
              <a:rPr lang="en-US" b="1" dirty="0"/>
              <a:t>However, limited fiscal space, and uncertainty about the timing and extent of extreme weather events, create incentives, particularly for small vulnerable countries, to avoid adequate preventive actions</a:t>
            </a:r>
          </a:p>
          <a:p>
            <a:pPr lvl="1"/>
            <a:endParaRPr lang="en-US" b="1" dirty="0"/>
          </a:p>
          <a:p>
            <a:pPr lvl="1"/>
            <a:r>
              <a:rPr lang="en-US" b="1" dirty="0"/>
              <a:t>The fact that international support is typically more forthcoming for remedial actions in the wake of weather-related disasters than for preventive policies aggravates the bias against the latter</a:t>
            </a:r>
          </a:p>
        </p:txBody>
      </p:sp>
    </p:spTree>
    <p:extLst>
      <p:ext uri="{BB962C8B-B14F-4D97-AF65-F5344CB8AC3E}">
        <p14:creationId xmlns:p14="http://schemas.microsoft.com/office/powerpoint/2010/main" val="138860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753AE-DB70-4975-B35B-A5DA328ED67F}"/>
              </a:ext>
            </a:extLst>
          </p:cNvPr>
          <p:cNvSpPr>
            <a:spLocks noGrp="1"/>
          </p:cNvSpPr>
          <p:nvPr>
            <p:ph type="title"/>
          </p:nvPr>
        </p:nvSpPr>
        <p:spPr/>
        <p:txBody>
          <a:bodyPr/>
          <a:lstStyle/>
          <a:p>
            <a:r>
              <a:rPr lang="en-US" b="1" dirty="0"/>
              <a:t>The paper by Catalano, Forni, and </a:t>
            </a:r>
            <a:r>
              <a:rPr lang="en-US" b="1" dirty="0" err="1"/>
              <a:t>Pezzolla</a:t>
            </a:r>
            <a:r>
              <a:rPr lang="en-US" b="1" dirty="0"/>
              <a:t> (III)</a:t>
            </a:r>
            <a:endParaRPr lang="en-US" dirty="0"/>
          </a:p>
        </p:txBody>
      </p:sp>
      <p:sp>
        <p:nvSpPr>
          <p:cNvPr id="3" name="Content Placeholder 2">
            <a:extLst>
              <a:ext uri="{FF2B5EF4-FFF2-40B4-BE49-F238E27FC236}">
                <a16:creationId xmlns:a16="http://schemas.microsoft.com/office/drawing/2014/main" id="{E9696328-BCE8-49A6-9B33-A850BF66E818}"/>
              </a:ext>
            </a:extLst>
          </p:cNvPr>
          <p:cNvSpPr>
            <a:spLocks noGrp="1"/>
          </p:cNvSpPr>
          <p:nvPr>
            <p:ph idx="1"/>
          </p:nvPr>
        </p:nvSpPr>
        <p:spPr/>
        <p:txBody>
          <a:bodyPr/>
          <a:lstStyle/>
          <a:p>
            <a:r>
              <a:rPr lang="en-US" b="1" dirty="0"/>
              <a:t>Main comments</a:t>
            </a:r>
          </a:p>
          <a:p>
            <a:pPr lvl="1"/>
            <a:r>
              <a:rPr lang="en-US" b="1" dirty="0"/>
              <a:t>A very nice paper, including a comprehensive, well-focused review of the relevant literature, a state-of-the-arts analytical framework, and policy-relevant, plausible results</a:t>
            </a:r>
          </a:p>
          <a:p>
            <a:pPr lvl="1"/>
            <a:endParaRPr lang="en-US" b="1" dirty="0"/>
          </a:p>
          <a:p>
            <a:pPr lvl="1"/>
            <a:r>
              <a:rPr lang="en-US" b="1" dirty="0"/>
              <a:t>A few methodological quibbles</a:t>
            </a:r>
          </a:p>
          <a:p>
            <a:pPr lvl="2"/>
            <a:r>
              <a:rPr lang="en-US" b="1" dirty="0"/>
              <a:t>The assumption that interest rates do not react to deficit-financed adaptation policies</a:t>
            </a:r>
          </a:p>
          <a:p>
            <a:pPr lvl="2"/>
            <a:r>
              <a:rPr lang="en-US" b="1" dirty="0"/>
              <a:t>The assumption that in less developed economies the main constraint on growth is the scarcity of capital, and therefore the effects of climate change on human capital and total factor productivity can be safely ignored</a:t>
            </a:r>
          </a:p>
          <a:p>
            <a:pPr lvl="2"/>
            <a:r>
              <a:rPr lang="en-US" b="1" dirty="0"/>
              <a:t>The assumption that the output costs of extreme weather events vanish quickly (unlikely to be true in small island economies)</a:t>
            </a:r>
          </a:p>
        </p:txBody>
      </p:sp>
    </p:spTree>
    <p:extLst>
      <p:ext uri="{BB962C8B-B14F-4D97-AF65-F5344CB8AC3E}">
        <p14:creationId xmlns:p14="http://schemas.microsoft.com/office/powerpoint/2010/main" val="2645920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F3D89-E8FF-49F6-B2DC-580FC29C7266}"/>
              </a:ext>
            </a:extLst>
          </p:cNvPr>
          <p:cNvSpPr>
            <a:spLocks noGrp="1"/>
          </p:cNvSpPr>
          <p:nvPr>
            <p:ph type="title"/>
          </p:nvPr>
        </p:nvSpPr>
        <p:spPr/>
        <p:txBody>
          <a:bodyPr/>
          <a:lstStyle/>
          <a:p>
            <a:r>
              <a:rPr lang="en-US" b="1" dirty="0"/>
              <a:t>The paper by Catalano, Forni, and </a:t>
            </a:r>
            <a:r>
              <a:rPr lang="en-US" b="1" dirty="0" err="1"/>
              <a:t>Pezzolla</a:t>
            </a:r>
            <a:r>
              <a:rPr lang="en-US" b="1" dirty="0"/>
              <a:t> (IV)</a:t>
            </a:r>
            <a:endParaRPr lang="en-US" dirty="0"/>
          </a:p>
        </p:txBody>
      </p:sp>
      <p:sp>
        <p:nvSpPr>
          <p:cNvPr id="3" name="Content Placeholder 2">
            <a:extLst>
              <a:ext uri="{FF2B5EF4-FFF2-40B4-BE49-F238E27FC236}">
                <a16:creationId xmlns:a16="http://schemas.microsoft.com/office/drawing/2014/main" id="{EE578811-FF64-44EC-8CFC-7808492929E6}"/>
              </a:ext>
            </a:extLst>
          </p:cNvPr>
          <p:cNvSpPr>
            <a:spLocks noGrp="1"/>
          </p:cNvSpPr>
          <p:nvPr>
            <p:ph idx="1"/>
          </p:nvPr>
        </p:nvSpPr>
        <p:spPr/>
        <p:txBody>
          <a:bodyPr>
            <a:normAutofit fontScale="70000" lnSpcReduction="20000"/>
          </a:bodyPr>
          <a:lstStyle/>
          <a:p>
            <a:r>
              <a:rPr lang="en-US" sz="2300" b="1" dirty="0"/>
              <a:t>Issues for further research</a:t>
            </a:r>
          </a:p>
          <a:p>
            <a:pPr marL="0" indent="0">
              <a:buNone/>
            </a:pPr>
            <a:endParaRPr lang="en-US" b="1" dirty="0"/>
          </a:p>
          <a:p>
            <a:pPr lvl="1"/>
            <a:r>
              <a:rPr lang="en-US" b="1" dirty="0"/>
              <a:t>Simulating the effects of budget-neutral adaptation policies (financed with spending cuts and/or alternative tax reform packages)</a:t>
            </a:r>
          </a:p>
          <a:p>
            <a:pPr lvl="1"/>
            <a:endParaRPr lang="en-US" b="1" dirty="0"/>
          </a:p>
          <a:p>
            <a:pPr lvl="1"/>
            <a:r>
              <a:rPr lang="en-US" b="1" dirty="0"/>
              <a:t>The political economy of adaptation policies, and how to improve incentives for policy makers to take timely preventive measures, including through institutional reforms, such as legislation requiring</a:t>
            </a:r>
          </a:p>
          <a:p>
            <a:pPr lvl="2"/>
            <a:r>
              <a:rPr lang="en-US" b="1" dirty="0"/>
              <a:t>Periodic estimation of the impact of gradual climate change, and of the risks and potential costs of extreme weather events</a:t>
            </a:r>
          </a:p>
          <a:p>
            <a:pPr lvl="2"/>
            <a:r>
              <a:rPr lang="en-US" b="1" dirty="0"/>
              <a:t>Transparency and dissemination of the results of these estimations</a:t>
            </a:r>
          </a:p>
          <a:p>
            <a:pPr lvl="2"/>
            <a:r>
              <a:rPr lang="en-US" b="1" dirty="0"/>
              <a:t>Budgetary provision for the expected value of the cost of extreme weather events, or for their insurance in international capital markets</a:t>
            </a:r>
          </a:p>
          <a:p>
            <a:pPr lvl="1"/>
            <a:endParaRPr lang="en-US" b="1" dirty="0"/>
          </a:p>
          <a:p>
            <a:pPr lvl="1"/>
            <a:r>
              <a:rPr lang="en-US" b="1" dirty="0"/>
              <a:t>The role of regulatory policies in fostering adaptation by private agents</a:t>
            </a:r>
          </a:p>
          <a:p>
            <a:pPr lvl="1"/>
            <a:endParaRPr lang="en-US" b="1" dirty="0"/>
          </a:p>
          <a:p>
            <a:pPr lvl="1"/>
            <a:r>
              <a:rPr lang="en-US" b="1" dirty="0"/>
              <a:t>How bilateral and multilateral international partners can support timely preventive adaptation policies of less developed countries</a:t>
            </a:r>
          </a:p>
          <a:p>
            <a:pPr lvl="2"/>
            <a:endParaRPr lang="en-US" dirty="0"/>
          </a:p>
        </p:txBody>
      </p:sp>
    </p:spTree>
    <p:extLst>
      <p:ext uri="{BB962C8B-B14F-4D97-AF65-F5344CB8AC3E}">
        <p14:creationId xmlns:p14="http://schemas.microsoft.com/office/powerpoint/2010/main" val="2991321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CC5FB-0A87-42AB-B923-40863003A7DE}"/>
              </a:ext>
            </a:extLst>
          </p:cNvPr>
          <p:cNvSpPr>
            <a:spLocks noGrp="1"/>
          </p:cNvSpPr>
          <p:nvPr>
            <p:ph type="title"/>
          </p:nvPr>
        </p:nvSpPr>
        <p:spPr/>
        <p:txBody>
          <a:bodyPr/>
          <a:lstStyle/>
          <a:p>
            <a:r>
              <a:rPr lang="en-US" b="1" dirty="0"/>
              <a:t>The paper by Hickey, </a:t>
            </a:r>
            <a:r>
              <a:rPr lang="en-US" b="1" dirty="0" err="1"/>
              <a:t>Lozej</a:t>
            </a:r>
            <a:r>
              <a:rPr lang="en-US" b="1" dirty="0"/>
              <a:t> and Smyth (I)</a:t>
            </a:r>
          </a:p>
        </p:txBody>
      </p:sp>
      <p:sp>
        <p:nvSpPr>
          <p:cNvPr id="3" name="Content Placeholder 2">
            <a:extLst>
              <a:ext uri="{FF2B5EF4-FFF2-40B4-BE49-F238E27FC236}">
                <a16:creationId xmlns:a16="http://schemas.microsoft.com/office/drawing/2014/main" id="{05143DA3-1E0E-458F-BE0C-9BA49EA3C6AC}"/>
              </a:ext>
            </a:extLst>
          </p:cNvPr>
          <p:cNvSpPr>
            <a:spLocks noGrp="1"/>
          </p:cNvSpPr>
          <p:nvPr>
            <p:ph idx="1"/>
          </p:nvPr>
        </p:nvSpPr>
        <p:spPr/>
        <p:txBody>
          <a:bodyPr>
            <a:normAutofit fontScale="85000" lnSpcReduction="20000"/>
          </a:bodyPr>
          <a:lstStyle/>
          <a:p>
            <a:r>
              <a:rPr lang="en-US" b="1" dirty="0"/>
              <a:t>Main focus</a:t>
            </a:r>
          </a:p>
          <a:p>
            <a:pPr lvl="1"/>
            <a:r>
              <a:rPr lang="en-US" b="1" dirty="0"/>
              <a:t>Macroeconomic and fiscal effects of a significant increase in government investment in Ireland, under different financing assumptions.</a:t>
            </a:r>
          </a:p>
          <a:p>
            <a:endParaRPr lang="en-US" b="1" dirty="0"/>
          </a:p>
          <a:p>
            <a:r>
              <a:rPr lang="en-US" b="1" dirty="0"/>
              <a:t>Methodology of analysis</a:t>
            </a:r>
          </a:p>
          <a:p>
            <a:pPr lvl="1"/>
            <a:r>
              <a:rPr lang="en-US" b="1" dirty="0"/>
              <a:t>Uses a variant of the global DSGE model of the Euro Area (EAGLE), calibrated on Irish data, to simulate the above-mentioned effects under different financing scenarios</a:t>
            </a:r>
          </a:p>
          <a:p>
            <a:pPr lvl="1"/>
            <a:endParaRPr lang="en-US" b="1" dirty="0"/>
          </a:p>
          <a:p>
            <a:r>
              <a:rPr lang="en-US" b="1" dirty="0"/>
              <a:t>Main results</a:t>
            </a:r>
          </a:p>
          <a:p>
            <a:pPr lvl="1"/>
            <a:r>
              <a:rPr lang="en-US" b="1" dirty="0"/>
              <a:t>The additional investments increase long term-output, through their positive effects on the public capital stock and on productivity, under any of the simulated scenarios</a:t>
            </a:r>
          </a:p>
          <a:p>
            <a:pPr lvl="1"/>
            <a:r>
              <a:rPr lang="en-US" b="1" dirty="0"/>
              <a:t>But, the size of the impact varies, being largest under a budget-neutral scenario, financed by a reduction in government consumption, and lowest under a scenario of debt financing</a:t>
            </a:r>
          </a:p>
          <a:p>
            <a:pPr lvl="1"/>
            <a:r>
              <a:rPr lang="en-US" b="1" dirty="0"/>
              <a:t> Effects on the trade balance also differ across the scenarios</a:t>
            </a:r>
          </a:p>
          <a:p>
            <a:endParaRPr lang="en-US" b="1" dirty="0"/>
          </a:p>
        </p:txBody>
      </p:sp>
    </p:spTree>
    <p:extLst>
      <p:ext uri="{BB962C8B-B14F-4D97-AF65-F5344CB8AC3E}">
        <p14:creationId xmlns:p14="http://schemas.microsoft.com/office/powerpoint/2010/main" val="3411575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B6917-68AD-4C11-BA8B-B34187850291}"/>
              </a:ext>
            </a:extLst>
          </p:cNvPr>
          <p:cNvSpPr>
            <a:spLocks noGrp="1"/>
          </p:cNvSpPr>
          <p:nvPr>
            <p:ph type="title"/>
          </p:nvPr>
        </p:nvSpPr>
        <p:spPr/>
        <p:txBody>
          <a:bodyPr/>
          <a:lstStyle/>
          <a:p>
            <a:r>
              <a:rPr lang="en-US" b="1" dirty="0"/>
              <a:t>The paper by Hickey, </a:t>
            </a:r>
            <a:r>
              <a:rPr lang="en-US" b="1" dirty="0" err="1"/>
              <a:t>Lozej</a:t>
            </a:r>
            <a:r>
              <a:rPr lang="en-US" b="1" dirty="0"/>
              <a:t> and Smyth (II)</a:t>
            </a:r>
            <a:endParaRPr lang="en-US" dirty="0"/>
          </a:p>
        </p:txBody>
      </p:sp>
      <p:sp>
        <p:nvSpPr>
          <p:cNvPr id="3" name="Content Placeholder 2">
            <a:extLst>
              <a:ext uri="{FF2B5EF4-FFF2-40B4-BE49-F238E27FC236}">
                <a16:creationId xmlns:a16="http://schemas.microsoft.com/office/drawing/2014/main" id="{9386168A-0ED3-47EE-92A1-474C984496A7}"/>
              </a:ext>
            </a:extLst>
          </p:cNvPr>
          <p:cNvSpPr>
            <a:spLocks noGrp="1"/>
          </p:cNvSpPr>
          <p:nvPr>
            <p:ph idx="1"/>
          </p:nvPr>
        </p:nvSpPr>
        <p:spPr/>
        <p:txBody>
          <a:bodyPr>
            <a:normAutofit fontScale="92500" lnSpcReduction="20000"/>
          </a:bodyPr>
          <a:lstStyle/>
          <a:p>
            <a:r>
              <a:rPr lang="en-US" sz="1900" b="1" dirty="0"/>
              <a:t>Main comments</a:t>
            </a:r>
          </a:p>
          <a:p>
            <a:pPr lvl="1"/>
            <a:r>
              <a:rPr lang="en-US" b="1" dirty="0"/>
              <a:t>An interesting exercise with policy-relevant and plausible conclusions</a:t>
            </a:r>
          </a:p>
          <a:p>
            <a:pPr lvl="1"/>
            <a:r>
              <a:rPr lang="en-US" b="1" dirty="0"/>
              <a:t>Some key, but debatable, assumptions</a:t>
            </a:r>
          </a:p>
          <a:p>
            <a:pPr lvl="2"/>
            <a:r>
              <a:rPr lang="en-US" b="1" dirty="0"/>
              <a:t>The quality and productivity of public investments is not affected by the extent and speed of their increase</a:t>
            </a:r>
          </a:p>
          <a:p>
            <a:pPr lvl="2"/>
            <a:r>
              <a:rPr lang="en-US" b="1" dirty="0"/>
              <a:t>Under the non budget-neutral scenario, interest rates do not react to the increase in the public debt. This assumes away any crowding-out effects, and makes the debt dynamics look more benign</a:t>
            </a:r>
          </a:p>
          <a:p>
            <a:pPr lvl="2"/>
            <a:r>
              <a:rPr lang="en-US" b="1" dirty="0"/>
              <a:t>The debt-to-GDP ratio, under the same scenario, returns eventually to its long-term value reflecting revenue increases and “ the operation of the fiscal rule”</a:t>
            </a:r>
          </a:p>
          <a:p>
            <a:pPr lvl="2"/>
            <a:r>
              <a:rPr lang="en-US" b="1" dirty="0"/>
              <a:t>It is feasible to cut government consumption commensurately with the increase in investment</a:t>
            </a:r>
          </a:p>
          <a:p>
            <a:pPr lvl="1"/>
            <a:r>
              <a:rPr lang="en-US" b="1" dirty="0"/>
              <a:t> Possible extensions of the analysis</a:t>
            </a:r>
          </a:p>
          <a:p>
            <a:pPr lvl="2"/>
            <a:r>
              <a:rPr lang="en-US" b="1" dirty="0"/>
              <a:t>Explore modifying the assumption on interest rates</a:t>
            </a:r>
          </a:p>
          <a:p>
            <a:pPr lvl="2"/>
            <a:r>
              <a:rPr lang="en-US" b="1" dirty="0"/>
              <a:t>Explore the impact and feasibility of other financing options, including a reduction of transfers to households, or to enterprises, and a cut in tax expenditures</a:t>
            </a:r>
          </a:p>
        </p:txBody>
      </p:sp>
    </p:spTree>
    <p:extLst>
      <p:ext uri="{BB962C8B-B14F-4D97-AF65-F5344CB8AC3E}">
        <p14:creationId xmlns:p14="http://schemas.microsoft.com/office/powerpoint/2010/main" val="1656229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974AD-9BA3-40FC-BCDD-3D6007ABF31D}"/>
              </a:ext>
            </a:extLst>
          </p:cNvPr>
          <p:cNvSpPr>
            <a:spLocks noGrp="1"/>
          </p:cNvSpPr>
          <p:nvPr>
            <p:ph type="title"/>
          </p:nvPr>
        </p:nvSpPr>
        <p:spPr/>
        <p:txBody>
          <a:bodyPr/>
          <a:lstStyle/>
          <a:p>
            <a:r>
              <a:rPr lang="en-US" b="1" dirty="0"/>
              <a:t>The paper by Haughwout and Inman (I)</a:t>
            </a:r>
          </a:p>
        </p:txBody>
      </p:sp>
      <p:sp>
        <p:nvSpPr>
          <p:cNvPr id="3" name="Content Placeholder 2">
            <a:extLst>
              <a:ext uri="{FF2B5EF4-FFF2-40B4-BE49-F238E27FC236}">
                <a16:creationId xmlns:a16="http://schemas.microsoft.com/office/drawing/2014/main" id="{7B81E4EE-1A1C-4A44-A3DE-B7A5C7C0E4B2}"/>
              </a:ext>
            </a:extLst>
          </p:cNvPr>
          <p:cNvSpPr>
            <a:spLocks noGrp="1"/>
          </p:cNvSpPr>
          <p:nvPr>
            <p:ph idx="1"/>
          </p:nvPr>
        </p:nvSpPr>
        <p:spPr/>
        <p:txBody>
          <a:bodyPr>
            <a:normAutofit lnSpcReduction="10000"/>
          </a:bodyPr>
          <a:lstStyle/>
          <a:p>
            <a:r>
              <a:rPr lang="en-US" b="1" dirty="0"/>
              <a:t>Main focus</a:t>
            </a:r>
          </a:p>
          <a:p>
            <a:pPr lvl="1"/>
            <a:r>
              <a:rPr lang="en-US" b="1" dirty="0"/>
              <a:t>Whether and how balance sheet positions of US states affect their infrastructure investment decisions </a:t>
            </a:r>
          </a:p>
          <a:p>
            <a:r>
              <a:rPr lang="en-US" b="1" dirty="0"/>
              <a:t>Methodology of analysis</a:t>
            </a:r>
          </a:p>
          <a:p>
            <a:pPr lvl="1"/>
            <a:r>
              <a:rPr lang="en-US" b="1" dirty="0"/>
              <a:t>Construction of detailed balance sheets for US states, disaggregated into short-term, pensions-related, and other longer-term assets and liabilities components</a:t>
            </a:r>
          </a:p>
          <a:p>
            <a:pPr lvl="1"/>
            <a:r>
              <a:rPr lang="en-US" b="1" dirty="0"/>
              <a:t>OLS and IV regressions of changes in states’ real per capita infrastructure stock on changes in their net financial wealth (and other variables)</a:t>
            </a:r>
          </a:p>
          <a:p>
            <a:r>
              <a:rPr lang="en-US" b="1" dirty="0"/>
              <a:t>Main results</a:t>
            </a:r>
          </a:p>
          <a:p>
            <a:pPr lvl="1"/>
            <a:r>
              <a:rPr lang="en-US" b="1" dirty="0"/>
              <a:t>States’ investments in infrastructure is strongly pro-cyclical</a:t>
            </a:r>
          </a:p>
          <a:p>
            <a:pPr lvl="1"/>
            <a:r>
              <a:rPr lang="en-US" b="1" dirty="0"/>
              <a:t>They appear to be negatively related to changes in states’ net financial wealth (implying some substitutability between the two), but the relation is weak</a:t>
            </a:r>
          </a:p>
          <a:p>
            <a:pPr lvl="1"/>
            <a:endParaRPr lang="en-US" dirty="0"/>
          </a:p>
        </p:txBody>
      </p:sp>
    </p:spTree>
    <p:extLst>
      <p:ext uri="{BB962C8B-B14F-4D97-AF65-F5344CB8AC3E}">
        <p14:creationId xmlns:p14="http://schemas.microsoft.com/office/powerpoint/2010/main" val="2771990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05B1C-8039-42B9-85E8-E4FD164CEAA7}"/>
              </a:ext>
            </a:extLst>
          </p:cNvPr>
          <p:cNvSpPr>
            <a:spLocks noGrp="1"/>
          </p:cNvSpPr>
          <p:nvPr>
            <p:ph type="title"/>
          </p:nvPr>
        </p:nvSpPr>
        <p:spPr/>
        <p:txBody>
          <a:bodyPr/>
          <a:lstStyle/>
          <a:p>
            <a:r>
              <a:rPr lang="en-US" b="1" dirty="0"/>
              <a:t>The paper by Haughwout and Inman (II)</a:t>
            </a:r>
            <a:endParaRPr lang="en-US" dirty="0"/>
          </a:p>
        </p:txBody>
      </p:sp>
      <p:sp>
        <p:nvSpPr>
          <p:cNvPr id="3" name="Content Placeholder 2">
            <a:extLst>
              <a:ext uri="{FF2B5EF4-FFF2-40B4-BE49-F238E27FC236}">
                <a16:creationId xmlns:a16="http://schemas.microsoft.com/office/drawing/2014/main" id="{D3DD14F9-F016-475D-89ED-46A03182ADDC}"/>
              </a:ext>
            </a:extLst>
          </p:cNvPr>
          <p:cNvSpPr>
            <a:spLocks noGrp="1"/>
          </p:cNvSpPr>
          <p:nvPr>
            <p:ph idx="1"/>
          </p:nvPr>
        </p:nvSpPr>
        <p:spPr/>
        <p:txBody>
          <a:bodyPr>
            <a:normAutofit/>
          </a:bodyPr>
          <a:lstStyle/>
          <a:p>
            <a:r>
              <a:rPr lang="en-US" b="1" dirty="0"/>
              <a:t>Main comments</a:t>
            </a:r>
          </a:p>
          <a:p>
            <a:pPr lvl="1"/>
            <a:r>
              <a:rPr lang="en-US" b="1" dirty="0"/>
              <a:t>The paper explores an important and so far under-researched question, but it is still work in progress</a:t>
            </a:r>
          </a:p>
          <a:p>
            <a:pPr lvl="1"/>
            <a:endParaRPr lang="en-US" b="1" dirty="0"/>
          </a:p>
          <a:p>
            <a:pPr lvl="1"/>
            <a:r>
              <a:rPr lang="en-US" b="1" dirty="0"/>
              <a:t>The careful compilation of a consistent database on states’ balance sheets is very useful, and an essential pre-condition for further analysis of the behavior of the major component of public infrastructure investments in the US </a:t>
            </a:r>
          </a:p>
          <a:p>
            <a:pPr lvl="1"/>
            <a:endParaRPr lang="en-US" b="1" dirty="0"/>
          </a:p>
          <a:p>
            <a:pPr lvl="1"/>
            <a:r>
              <a:rPr lang="en-US" b="1" dirty="0"/>
              <a:t>The results are somewhat puzzling, as they seem to contradict the prior that financial pressures have been an important determinant of states’ investment behavior in the last decade or so</a:t>
            </a:r>
          </a:p>
        </p:txBody>
      </p:sp>
    </p:spTree>
    <p:extLst>
      <p:ext uri="{BB962C8B-B14F-4D97-AF65-F5344CB8AC3E}">
        <p14:creationId xmlns:p14="http://schemas.microsoft.com/office/powerpoint/2010/main" val="260366431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339</TotalTime>
  <Words>1144</Words>
  <Application>Microsoft Office PowerPoint</Application>
  <PresentationFormat>Widescreen</PresentationFormat>
  <Paragraphs>90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Wisp</vt:lpstr>
      <vt:lpstr>Comments on the papers by Forni, Lozej, Haughwout, and others</vt:lpstr>
      <vt:lpstr>The paper by Catalano, Forni, and Pezzolla (I)</vt:lpstr>
      <vt:lpstr>The paper by Catalano, Forni, and Pezzolla (II)</vt:lpstr>
      <vt:lpstr>The paper by Catalano, Forni, and Pezzolla (III)</vt:lpstr>
      <vt:lpstr>The paper by Catalano, Forni, and Pezzolla (IV)</vt:lpstr>
      <vt:lpstr>The paper by Hickey, Lozej and Smyth (I)</vt:lpstr>
      <vt:lpstr>The paper by Hickey, Lozej and Smyth (II)</vt:lpstr>
      <vt:lpstr>The paper by Haughwout and Inman (I)</vt:lpstr>
      <vt:lpstr>The paper by Haughwout and Inman (II)</vt:lpstr>
      <vt:lpstr>The paper by Haughwout and Inman (III)</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Comments on the papers by Forni, Lozej, Haugwout, and others</dc:title>
  <dc:creator>TERESA TER-MINASSIAN</dc:creator>
  <cp:lastModifiedBy>TERESA TER-MINASSIAN</cp:lastModifiedBy>
  <cp:revision>24</cp:revision>
  <dcterms:created xsi:type="dcterms:W3CDTF">2019-03-14T14:29:33Z</dcterms:created>
  <dcterms:modified xsi:type="dcterms:W3CDTF">2019-03-15T14:29:15Z</dcterms:modified>
</cp:coreProperties>
</file>