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9"/>
  </p:notesMasterIdLst>
  <p:handoutMasterIdLst>
    <p:handoutMasterId r:id="rId20"/>
  </p:handoutMasterIdLst>
  <p:sldIdLst>
    <p:sldId id="257" r:id="rId2"/>
    <p:sldId id="428" r:id="rId3"/>
    <p:sldId id="430" r:id="rId4"/>
    <p:sldId id="432" r:id="rId5"/>
    <p:sldId id="431" r:id="rId6"/>
    <p:sldId id="429" r:id="rId7"/>
    <p:sldId id="433" r:id="rId8"/>
    <p:sldId id="434" r:id="rId9"/>
    <p:sldId id="435" r:id="rId10"/>
    <p:sldId id="436" r:id="rId11"/>
    <p:sldId id="437" r:id="rId12"/>
    <p:sldId id="438" r:id="rId13"/>
    <p:sldId id="439" r:id="rId14"/>
    <p:sldId id="441" r:id="rId15"/>
    <p:sldId id="443" r:id="rId16"/>
    <p:sldId id="440" r:id="rId17"/>
    <p:sldId id="442" r:id="rId18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CC66"/>
    <a:srgbClr val="3333FF"/>
    <a:srgbClr val="FF0000"/>
    <a:srgbClr val="FF00FF"/>
    <a:srgbClr val="CC00FF"/>
    <a:srgbClr val="0066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3" autoAdjust="0"/>
    <p:restoredTop sz="94840" autoAdjust="0"/>
  </p:normalViewPr>
  <p:slideViewPr>
    <p:cSldViewPr>
      <p:cViewPr>
        <p:scale>
          <a:sx n="70" d="100"/>
          <a:sy n="70" d="100"/>
        </p:scale>
        <p:origin x="-2088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8" tIns="47769" rIns="95538" bIns="47769" numCol="1" anchor="t" anchorCtr="0" compatLnSpc="1">
            <a:prstTxWarp prst="textNoShape">
              <a:avLst/>
            </a:prstTxWarp>
          </a:bodyPr>
          <a:lstStyle>
            <a:lvl1pPr defTabSz="956130">
              <a:defRPr sz="1300"/>
            </a:lvl1pPr>
          </a:lstStyle>
          <a:p>
            <a:pPr>
              <a:defRPr/>
            </a:pPr>
            <a:r>
              <a:rPr lang="it-IT"/>
              <a:t>Master sul federalismo fiscale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8" tIns="47769" rIns="95538" bIns="47769" numCol="1" anchor="t" anchorCtr="0" compatLnSpc="1">
            <a:prstTxWarp prst="textNoShape">
              <a:avLst/>
            </a:prstTxWarp>
          </a:bodyPr>
          <a:lstStyle>
            <a:lvl1pPr algn="r" defTabSz="956130"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8" tIns="47769" rIns="95538" bIns="47769" numCol="1" anchor="b" anchorCtr="0" compatLnSpc="1">
            <a:prstTxWarp prst="textNoShape">
              <a:avLst/>
            </a:prstTxWarp>
          </a:bodyPr>
          <a:lstStyle>
            <a:lvl1pPr defTabSz="956130">
              <a:defRPr sz="1300"/>
            </a:lvl1pPr>
          </a:lstStyle>
          <a:p>
            <a:pPr>
              <a:defRPr/>
            </a:pPr>
            <a:r>
              <a:rPr lang="it-IT"/>
              <a:t>Agnese Sacchi - Email: asacchi@uniroma3.it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8" tIns="47769" rIns="95538" bIns="47769" numCol="1" anchor="b" anchorCtr="0" compatLnSpc="1">
            <a:prstTxWarp prst="textNoShape">
              <a:avLst/>
            </a:prstTxWarp>
          </a:bodyPr>
          <a:lstStyle>
            <a:lvl1pPr algn="r" defTabSz="956130">
              <a:defRPr sz="1300"/>
            </a:lvl1pPr>
          </a:lstStyle>
          <a:p>
            <a:pPr>
              <a:defRPr/>
            </a:pPr>
            <a:fld id="{49464469-ACBD-42E7-B417-25182EA21F4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6700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8" tIns="47769" rIns="95538" bIns="47769" numCol="1" anchor="t" anchorCtr="0" compatLnSpc="1">
            <a:prstTxWarp prst="textNoShape">
              <a:avLst/>
            </a:prstTxWarp>
          </a:bodyPr>
          <a:lstStyle>
            <a:lvl1pPr defTabSz="956130">
              <a:defRPr sz="1300"/>
            </a:lvl1pPr>
          </a:lstStyle>
          <a:p>
            <a:pPr>
              <a:defRPr/>
            </a:pPr>
            <a:r>
              <a:rPr lang="it-IT"/>
              <a:t>Master sul federalismo fiscale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8" tIns="47769" rIns="95538" bIns="47769" numCol="1" anchor="t" anchorCtr="0" compatLnSpc="1">
            <a:prstTxWarp prst="textNoShape">
              <a:avLst/>
            </a:prstTxWarp>
          </a:bodyPr>
          <a:lstStyle>
            <a:lvl1pPr algn="r" defTabSz="956130"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8" tIns="47769" rIns="95538" bIns="47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8" tIns="47769" rIns="95538" bIns="47769" numCol="1" anchor="b" anchorCtr="0" compatLnSpc="1">
            <a:prstTxWarp prst="textNoShape">
              <a:avLst/>
            </a:prstTxWarp>
          </a:bodyPr>
          <a:lstStyle>
            <a:lvl1pPr defTabSz="956130">
              <a:defRPr sz="1300"/>
            </a:lvl1pPr>
          </a:lstStyle>
          <a:p>
            <a:pPr>
              <a:defRPr/>
            </a:pPr>
            <a:r>
              <a:rPr lang="it-IT"/>
              <a:t>Agnese Sacchi - Email: asacchi@uniroma3.it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8" tIns="47769" rIns="95538" bIns="47769" numCol="1" anchor="b" anchorCtr="0" compatLnSpc="1">
            <a:prstTxWarp prst="textNoShape">
              <a:avLst/>
            </a:prstTxWarp>
          </a:bodyPr>
          <a:lstStyle>
            <a:lvl1pPr algn="r" defTabSz="956130">
              <a:defRPr sz="1300"/>
            </a:lvl1pPr>
          </a:lstStyle>
          <a:p>
            <a:pPr>
              <a:defRPr/>
            </a:pPr>
            <a:fld id="{DFCE817F-7E87-49C7-9578-EE65FA64D7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1124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5963" indent="-274638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4900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6225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7550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447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019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1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163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1F3185-C47A-497F-A47C-5BA62DF1B74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</a:t>
            </a:fld>
            <a:endParaRPr lang="it-IT" altLang="it-IT" sz="13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5963" indent="-274638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3313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6225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7550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447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019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1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163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AAA691-2708-464D-B269-2F5FD6CB46BE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10</a:t>
            </a:fld>
            <a:endParaRPr lang="it-IT" altLang="it-IT" sz="13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5963" indent="-274638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3313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6225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7550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447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019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1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163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AAA691-2708-464D-B269-2F5FD6CB46BE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11</a:t>
            </a:fld>
            <a:endParaRPr lang="it-IT" altLang="it-IT" sz="13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5963" indent="-274638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4900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6225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7550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447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019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1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163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1F3185-C47A-497F-A47C-5BA62DF1B74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12</a:t>
            </a:fld>
            <a:endParaRPr lang="it-IT" altLang="it-IT" sz="13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5963" indent="-274638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3313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6225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7550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447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019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1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163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AAA691-2708-464D-B269-2F5FD6CB46BE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13</a:t>
            </a:fld>
            <a:endParaRPr lang="it-IT" altLang="it-IT" sz="13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5963" indent="-274638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3313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6225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7550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447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019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1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163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AAA691-2708-464D-B269-2F5FD6CB46BE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14</a:t>
            </a:fld>
            <a:endParaRPr lang="it-IT" altLang="it-IT" sz="13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5963" indent="-274638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3313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6225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7550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447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019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1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163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AAA691-2708-464D-B269-2F5FD6CB46BE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15</a:t>
            </a:fld>
            <a:endParaRPr lang="it-IT" altLang="it-IT" sz="13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5963" indent="-274638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3313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6225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7550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447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019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1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163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AAA691-2708-464D-B269-2F5FD6CB46BE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16</a:t>
            </a:fld>
            <a:endParaRPr lang="it-IT" altLang="it-IT" sz="13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5963" indent="-274638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3313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6225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7550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447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019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1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163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AAA691-2708-464D-B269-2F5FD6CB46BE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17</a:t>
            </a:fld>
            <a:endParaRPr lang="it-IT" altLang="it-IT" sz="13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5963" indent="-274638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3313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6225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7550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447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019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1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163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AAA691-2708-464D-B269-2F5FD6CB46BE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3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5963" indent="-274638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3313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6225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7550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447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019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1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163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AAA691-2708-464D-B269-2F5FD6CB46BE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5963" indent="-274638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3313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6225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7550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447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019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1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163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AAA691-2708-464D-B269-2F5FD6CB46BE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5963" indent="-274638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3313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6225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7550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447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019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1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163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AAA691-2708-464D-B269-2F5FD6CB46BE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5</a:t>
            </a:fld>
            <a:endParaRPr lang="it-IT" altLang="it-IT" sz="13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5963" indent="-274638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4900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6225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7550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447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019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1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163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1F3185-C47A-497F-A47C-5BA62DF1B74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6</a:t>
            </a:fld>
            <a:endParaRPr lang="it-IT" altLang="it-IT" sz="13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5963" indent="-274638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3313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6225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7550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447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019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1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163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AAA691-2708-464D-B269-2F5FD6CB46BE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7</a:t>
            </a:fld>
            <a:endParaRPr lang="it-IT" altLang="it-IT" sz="13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5963" indent="-274638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3313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6225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7550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447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019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1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163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AAA691-2708-464D-B269-2F5FD6CB46BE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8</a:t>
            </a:fld>
            <a:endParaRPr lang="it-IT" altLang="it-IT" sz="13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15963" indent="-274638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03313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46225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87550" indent="-220663" defTabSz="9540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447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019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591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16350" indent="-220663" defTabSz="9540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AAA691-2708-464D-B269-2F5FD6CB46BE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9</a:t>
            </a:fld>
            <a:endParaRPr lang="it-IT" altLang="it-IT" sz="13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it-IT" altLang="it-IT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 sz="240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3790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noProof="0" smtClean="0"/>
              <a:t>Fare clic per modificare lo stile del titolo</a:t>
            </a:r>
          </a:p>
        </p:txBody>
      </p:sp>
      <p:sp>
        <p:nvSpPr>
          <p:cNvPr id="3790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19 Novembre 2012</a:t>
            </a: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agnese.sacchi@uniroma3.it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FD452-3EB0-4EE9-A7F5-BE0CD4A6D63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803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agnese.sacchi@uniroma3.it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B5D03-68A8-43D2-9D6F-5174A68B9C5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19 Novembre 2012</a:t>
            </a:r>
          </a:p>
        </p:txBody>
      </p:sp>
    </p:spTree>
    <p:extLst>
      <p:ext uri="{BB962C8B-B14F-4D97-AF65-F5344CB8AC3E}">
        <p14:creationId xmlns:p14="http://schemas.microsoft.com/office/powerpoint/2010/main" val="520428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agnese.sacchi@uniroma3.it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8EF8D-F94E-4050-86AF-5ECBCB3F17F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19 Novembre 2012</a:t>
            </a:r>
          </a:p>
        </p:txBody>
      </p:sp>
    </p:spTree>
    <p:extLst>
      <p:ext uri="{BB962C8B-B14F-4D97-AF65-F5344CB8AC3E}">
        <p14:creationId xmlns:p14="http://schemas.microsoft.com/office/powerpoint/2010/main" val="3139213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agnese.sacchi@uniroma3.it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A36FC-6EC5-496A-B0B0-2B9AA40F2A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19 Novembre 2012</a:t>
            </a:r>
          </a:p>
        </p:txBody>
      </p:sp>
    </p:spTree>
    <p:extLst>
      <p:ext uri="{BB962C8B-B14F-4D97-AF65-F5344CB8AC3E}">
        <p14:creationId xmlns:p14="http://schemas.microsoft.com/office/powerpoint/2010/main" val="404466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agnese.sacchi@uniroma3.it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602DF-B086-45C8-9BA7-2E2AFFB290F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19 Novembre 2012</a:t>
            </a:r>
          </a:p>
        </p:txBody>
      </p:sp>
    </p:spTree>
    <p:extLst>
      <p:ext uri="{BB962C8B-B14F-4D97-AF65-F5344CB8AC3E}">
        <p14:creationId xmlns:p14="http://schemas.microsoft.com/office/powerpoint/2010/main" val="138439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agnese.sacchi@uniroma3.it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0158A-0EBD-45F9-ABBD-5A34108DF14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19 Novembre 2012</a:t>
            </a:r>
          </a:p>
        </p:txBody>
      </p:sp>
    </p:spTree>
    <p:extLst>
      <p:ext uri="{BB962C8B-B14F-4D97-AF65-F5344CB8AC3E}">
        <p14:creationId xmlns:p14="http://schemas.microsoft.com/office/powerpoint/2010/main" val="124601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agnese.sacchi@uniroma3.it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1D34-DF45-4DE2-A199-0FC8329910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19 Novembre 2012</a:t>
            </a:r>
          </a:p>
        </p:txBody>
      </p:sp>
    </p:spTree>
    <p:extLst>
      <p:ext uri="{BB962C8B-B14F-4D97-AF65-F5344CB8AC3E}">
        <p14:creationId xmlns:p14="http://schemas.microsoft.com/office/powerpoint/2010/main" val="203049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agnese.sacchi@uniroma3.it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5EB7E-765D-416C-9250-0D95446F063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19 Novembre 2012</a:t>
            </a:r>
          </a:p>
        </p:txBody>
      </p:sp>
    </p:spTree>
    <p:extLst>
      <p:ext uri="{BB962C8B-B14F-4D97-AF65-F5344CB8AC3E}">
        <p14:creationId xmlns:p14="http://schemas.microsoft.com/office/powerpoint/2010/main" val="137883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agnese.sacchi@uniroma3.it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D1D1A-BD79-47B7-B55E-21F1B0E3DC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19 Novembre 2012</a:t>
            </a:r>
          </a:p>
        </p:txBody>
      </p:sp>
    </p:spTree>
    <p:extLst>
      <p:ext uri="{BB962C8B-B14F-4D97-AF65-F5344CB8AC3E}">
        <p14:creationId xmlns:p14="http://schemas.microsoft.com/office/powerpoint/2010/main" val="1037542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agnese.sacchi@uniroma3.it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CDD18-DBD3-407B-83F3-DF228800F21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19 Novembre 2012</a:t>
            </a:r>
          </a:p>
        </p:txBody>
      </p:sp>
    </p:spTree>
    <p:extLst>
      <p:ext uri="{BB962C8B-B14F-4D97-AF65-F5344CB8AC3E}">
        <p14:creationId xmlns:p14="http://schemas.microsoft.com/office/powerpoint/2010/main" val="385660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agnese.sacchi@uniroma3.it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82B42-172D-4F76-AAC1-E443C6477AE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19 Novembre 2012</a:t>
            </a:r>
          </a:p>
        </p:txBody>
      </p:sp>
    </p:spTree>
    <p:extLst>
      <p:ext uri="{BB962C8B-B14F-4D97-AF65-F5344CB8AC3E}">
        <p14:creationId xmlns:p14="http://schemas.microsoft.com/office/powerpoint/2010/main" val="241363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agnese.sacchi@uniroma3.it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677EE-4240-4E21-8B16-4AA9D8B316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19 Novembre 2012</a:t>
            </a:r>
          </a:p>
        </p:txBody>
      </p:sp>
    </p:spTree>
    <p:extLst>
      <p:ext uri="{BB962C8B-B14F-4D97-AF65-F5344CB8AC3E}">
        <p14:creationId xmlns:p14="http://schemas.microsoft.com/office/powerpoint/2010/main" val="3168092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it-IT"/>
              <a:t>agnese.sacchi@uniroma3.it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D4EE547A-D50B-4E41-B9AC-E0B00503DF8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it-IT" altLang="it-IT" sz="2400" smtClean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 sz="2400" smtClean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 sz="2400" smtClean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3688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it-IT"/>
              <a:t>19 Novembre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  <p:sldLayoutId id="214748411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77862"/>
            <a:ext cx="8229600" cy="1510978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en-US" altLang="it-IT" sz="2000" i="1" dirty="0">
                <a:latin typeface="Times New Roman" pitchFamily="18" charset="0"/>
              </a:rPr>
              <a:t>XXI Banca </a:t>
            </a:r>
            <a:r>
              <a:rPr lang="en-US" altLang="it-IT" sz="2000" i="1" dirty="0" smtClean="0">
                <a:latin typeface="Times New Roman" pitchFamily="18" charset="0"/>
              </a:rPr>
              <a:t>d’Italia Workshop </a:t>
            </a:r>
            <a:r>
              <a:rPr lang="en-US" altLang="it-IT" sz="2000" i="1" dirty="0">
                <a:latin typeface="Times New Roman" pitchFamily="18" charset="0"/>
              </a:rPr>
              <a:t>on Public Finance</a:t>
            </a:r>
            <a:br>
              <a:rPr lang="en-US" altLang="it-IT" sz="2000" i="1" dirty="0">
                <a:latin typeface="Times New Roman" pitchFamily="18" charset="0"/>
              </a:rPr>
            </a:br>
            <a:r>
              <a:rPr lang="en-US" altLang="it-IT" sz="2000" i="1" dirty="0" smtClean="0">
                <a:latin typeface="Times New Roman" pitchFamily="18" charset="0"/>
              </a:rPr>
              <a:t>“Frontiers </a:t>
            </a:r>
            <a:r>
              <a:rPr lang="en-US" altLang="it-IT" sz="2000" i="1" dirty="0">
                <a:latin typeface="Times New Roman" pitchFamily="18" charset="0"/>
              </a:rPr>
              <a:t>of taxation </a:t>
            </a:r>
            <a:r>
              <a:rPr lang="en-US" altLang="it-IT" sz="2000" i="1" dirty="0" smtClean="0">
                <a:latin typeface="Times New Roman" pitchFamily="18" charset="0"/>
              </a:rPr>
              <a:t>and taxation </a:t>
            </a:r>
            <a:r>
              <a:rPr lang="en-US" altLang="it-IT" sz="2000" i="1" dirty="0">
                <a:latin typeface="Times New Roman" pitchFamily="18" charset="0"/>
              </a:rPr>
              <a:t>across </a:t>
            </a:r>
            <a:r>
              <a:rPr lang="en-US" altLang="it-IT" sz="2000" i="1" dirty="0" smtClean="0">
                <a:latin typeface="Times New Roman" pitchFamily="18" charset="0"/>
              </a:rPr>
              <a:t>frontiers”</a:t>
            </a:r>
            <a:r>
              <a:rPr lang="en-US" altLang="it-IT" sz="2000" i="1" dirty="0">
                <a:latin typeface="Times New Roman" pitchFamily="18" charset="0"/>
              </a:rPr>
              <a:t/>
            </a:r>
            <a:br>
              <a:rPr lang="en-US" altLang="it-IT" sz="2000" i="1" dirty="0">
                <a:latin typeface="Times New Roman" pitchFamily="18" charset="0"/>
              </a:rPr>
            </a:br>
            <a:r>
              <a:rPr lang="en-US" altLang="it-IT" sz="2000" i="1" dirty="0">
                <a:latin typeface="Times New Roman" pitchFamily="18" charset="0"/>
              </a:rPr>
              <a:t>Rome, </a:t>
            </a:r>
            <a:r>
              <a:rPr lang="en-US" altLang="it-IT" sz="2000" i="1" dirty="0" smtClean="0">
                <a:latin typeface="Times New Roman" pitchFamily="18" charset="0"/>
              </a:rPr>
              <a:t>20-22 </a:t>
            </a:r>
            <a:r>
              <a:rPr lang="en-US" altLang="it-IT" sz="2000" i="1" dirty="0">
                <a:latin typeface="Times New Roman" pitchFamily="18" charset="0"/>
              </a:rPr>
              <a:t>March 2019</a:t>
            </a:r>
            <a:endParaRPr lang="it-IT" altLang="it-IT" sz="2000" i="1" dirty="0" smtClean="0"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205038"/>
            <a:ext cx="8280400" cy="4103687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buNone/>
            </a:pPr>
            <a:endParaRPr lang="en-GB" altLang="it-IT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110000"/>
              </a:lnSpc>
              <a:buNone/>
            </a:pPr>
            <a:r>
              <a:rPr lang="en-GB" altLang="it-IT" sz="2800" b="1" dirty="0" smtClean="0">
                <a:latin typeface="Times New Roman" pitchFamily="18" charset="0"/>
              </a:rPr>
              <a:t>Discussion of “</a:t>
            </a:r>
            <a:r>
              <a:rPr lang="en-US" altLang="it-IT" sz="2800" b="1" cap="small" dirty="0">
                <a:latin typeface="Times New Roman" pitchFamily="18" charset="0"/>
              </a:rPr>
              <a:t>THE EMPLOYMENT EFFECTS OF THE EITC PROGRAM IN </a:t>
            </a:r>
            <a:r>
              <a:rPr lang="en-US" altLang="it-IT" sz="2800" b="1" cap="small" dirty="0">
                <a:latin typeface="Times New Roman" pitchFamily="18" charset="0"/>
              </a:rPr>
              <a:t>ISRAEL</a:t>
            </a:r>
            <a:r>
              <a:rPr lang="en-GB" altLang="it-IT" sz="2800" b="1" dirty="0" smtClean="0">
                <a:latin typeface="Times New Roman" pitchFamily="18" charset="0"/>
              </a:rPr>
              <a:t>”</a:t>
            </a:r>
            <a:endParaRPr lang="en-GB" altLang="it-IT" sz="2800" b="1" dirty="0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it-IT" altLang="it-IT" sz="2800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it-IT" altLang="it-IT" sz="2800" b="1" dirty="0" smtClean="0">
                <a:solidFill>
                  <a:srgbClr val="0000CC"/>
                </a:solidFill>
                <a:latin typeface="Times New Roman" pitchFamily="18" charset="0"/>
              </a:rPr>
              <a:t>Pietro Tommasino</a:t>
            </a:r>
          </a:p>
          <a:p>
            <a:pPr algn="ctr"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it-IT" altLang="it-IT" sz="2400" i="1" dirty="0" err="1" smtClean="0">
                <a:solidFill>
                  <a:srgbClr val="0000CC"/>
                </a:solidFill>
                <a:latin typeface="Times New Roman" pitchFamily="18" charset="0"/>
              </a:rPr>
              <a:t>Bank</a:t>
            </a:r>
            <a:r>
              <a:rPr lang="it-IT" altLang="it-IT" sz="2400" i="1" dirty="0" smtClean="0">
                <a:solidFill>
                  <a:srgbClr val="0000CC"/>
                </a:solidFill>
                <a:latin typeface="Times New Roman" pitchFamily="18" charset="0"/>
              </a:rPr>
              <a:t> of </a:t>
            </a:r>
            <a:r>
              <a:rPr lang="it-IT" altLang="it-IT" sz="2400" i="1" dirty="0" err="1" smtClean="0">
                <a:solidFill>
                  <a:srgbClr val="0000CC"/>
                </a:solidFill>
                <a:latin typeface="Times New Roman" pitchFamily="18" charset="0"/>
              </a:rPr>
              <a:t>Italy</a:t>
            </a:r>
            <a:endParaRPr lang="it-IT" altLang="it-IT" sz="2800" i="1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105000"/>
              </a:lnSpc>
              <a:buFont typeface="Wingdings" pitchFamily="2" charset="2"/>
              <a:buNone/>
            </a:pPr>
            <a:endParaRPr lang="it-IT" altLang="it-IT" sz="2400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</a:pPr>
            <a:endParaRPr lang="it-IT" altLang="it-IT" sz="2800" i="1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5763"/>
            <a:ext cx="9144000" cy="811212"/>
          </a:xfrm>
        </p:spPr>
        <p:txBody>
          <a:bodyPr/>
          <a:lstStyle/>
          <a:p>
            <a:pPr algn="ctr" eaLnBrk="1" hangingPunct="1"/>
            <a:r>
              <a:rPr lang="en-US" altLang="it-IT" sz="2000" b="1" cap="small" dirty="0" smtClean="0">
                <a:latin typeface="Times New Roman" pitchFamily="18" charset="0"/>
              </a:rPr>
              <a:t>“Mortgage </a:t>
            </a:r>
            <a:r>
              <a:rPr lang="en-US" altLang="it-IT" sz="2000" b="1" cap="small" dirty="0">
                <a:latin typeface="Times New Roman" pitchFamily="18" charset="0"/>
              </a:rPr>
              <a:t>repayments from </a:t>
            </a:r>
            <a:r>
              <a:rPr lang="en-US" altLang="it-IT" sz="2000" b="1" cap="small" dirty="0" smtClean="0">
                <a:latin typeface="Times New Roman" pitchFamily="18" charset="0"/>
              </a:rPr>
              <a:t>tax-exempt </a:t>
            </a:r>
            <a:r>
              <a:rPr lang="en-US" altLang="it-IT" sz="2000" b="1" cap="small" dirty="0">
                <a:latin typeface="Times New Roman" pitchFamily="18" charset="0"/>
              </a:rPr>
              <a:t>intergenerational </a:t>
            </a:r>
            <a:r>
              <a:rPr lang="en-US" altLang="it-IT" sz="2000" b="1" cap="small" dirty="0" smtClean="0">
                <a:latin typeface="Times New Roman" pitchFamily="18" charset="0"/>
              </a:rPr>
              <a:t>transfers”</a:t>
            </a:r>
            <a:endParaRPr lang="en-GB" altLang="it-IT" sz="2000" b="1" dirty="0" smtClean="0">
              <a:latin typeface="Times New Roman" pitchFamily="18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0" y="1195983"/>
            <a:ext cx="8964488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r>
              <a:rPr lang="it-IT" altLang="it-IT" sz="2400" b="1" kern="0" dirty="0" smtClean="0">
                <a:solidFill>
                  <a:srgbClr val="0000CC"/>
                </a:solidFill>
                <a:latin typeface="Times New Roman" pitchFamily="18" charset="0"/>
              </a:rPr>
              <a:t>GENERAL COMMENTS: «SO WHAT?» ISSUES</a:t>
            </a:r>
            <a:endParaRPr lang="it-IT" altLang="it-IT" sz="2400" b="1" kern="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r>
              <a:rPr lang="en-GB" altLang="it-IT" sz="2200" b="1" kern="0" cap="small" dirty="0" smtClean="0">
                <a:solidFill>
                  <a:srgbClr val="0000CC"/>
                </a:solidFill>
                <a:latin typeface="Times New Roman" pitchFamily="18" charset="0"/>
              </a:rPr>
              <a:t>Theoretical </a:t>
            </a:r>
            <a:r>
              <a:rPr lang="en-GB" altLang="it-IT" sz="2200" b="1" kern="0" cap="small" dirty="0">
                <a:solidFill>
                  <a:srgbClr val="0000CC"/>
                </a:solidFill>
                <a:latin typeface="Times New Roman" pitchFamily="18" charset="0"/>
              </a:rPr>
              <a:t>relevance of the research question</a:t>
            </a:r>
            <a:r>
              <a:rPr lang="en-GB" altLang="it-IT" sz="2200" kern="0" cap="small" dirty="0">
                <a:solidFill>
                  <a:srgbClr val="0000CC"/>
                </a:solidFill>
                <a:latin typeface="Times New Roman" pitchFamily="18" charset="0"/>
              </a:rPr>
              <a:t>. </a:t>
            </a:r>
            <a:endParaRPr lang="en-GB" altLang="it-IT" sz="2200" kern="0" cap="small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anose="05000000000000000000" pitchFamily="2" charset="2"/>
              <a:buChar char="q"/>
              <a:defRPr/>
            </a:pP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There </a:t>
            </a: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is a 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small </a:t>
            </a: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literature 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(e.g. </a:t>
            </a:r>
            <a:r>
              <a:rPr lang="en-GB" altLang="it-IT" sz="2200" kern="0" dirty="0" err="1" smtClean="0">
                <a:solidFill>
                  <a:srgbClr val="0000CC"/>
                </a:solidFill>
                <a:latin typeface="Times New Roman" pitchFamily="18" charset="0"/>
              </a:rPr>
              <a:t>Guiso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 and </a:t>
            </a:r>
            <a:r>
              <a:rPr lang="en-GB" altLang="it-IT" sz="2200" kern="0" dirty="0" err="1" smtClean="0">
                <a:solidFill>
                  <a:srgbClr val="0000CC"/>
                </a:solidFill>
                <a:latin typeface="Times New Roman" pitchFamily="18" charset="0"/>
              </a:rPr>
              <a:t>Jappelli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 JMCB 2002) on </a:t>
            </a: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whether parental transfers influence home-ownership decisions. 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This question is (moderately) interesting for the debate about the empirical implications of the LCH. When it comes to the link between transfers and mortgage down-payments, </a:t>
            </a: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what theory are we testing/illustrating/relying upon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?   </a:t>
            </a:r>
          </a:p>
          <a:p>
            <a:pPr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anose="05000000000000000000" pitchFamily="2" charset="2"/>
              <a:buChar char="q"/>
              <a:defRPr/>
            </a:pP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Can interpret the results as a horse-race between the three possibilities allowed by the </a:t>
            </a: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D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utch reform (make a voluntary down-payment, buy </a:t>
            </a: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a new house or make 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home-improvements)? However, even if this is possible, the </a:t>
            </a:r>
            <a:r>
              <a:rPr lang="en-GB" altLang="it-IT" sz="2200" kern="0" dirty="0" err="1" smtClean="0">
                <a:solidFill>
                  <a:srgbClr val="0000CC"/>
                </a:solidFill>
                <a:latin typeface="Times New Roman" pitchFamily="18" charset="0"/>
              </a:rPr>
              <a:t>exernal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GB" altLang="it-IT" sz="2200" kern="0" dirty="0" err="1" smtClean="0">
                <a:solidFill>
                  <a:srgbClr val="0000CC"/>
                </a:solidFill>
                <a:latin typeface="Times New Roman" pitchFamily="18" charset="0"/>
              </a:rPr>
              <a:t>validiy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 of the results would be low given you study a uniquely depressed.</a:t>
            </a:r>
            <a:endParaRPr lang="en-GB" altLang="it-IT" sz="2200" kern="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endParaRPr lang="en-GB" altLang="it-IT" sz="2200" kern="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endParaRPr lang="en-GB" altLang="it-IT" sz="2200" kern="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endParaRPr lang="en-GB" altLang="it-IT" sz="2200" kern="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endParaRPr lang="en-GB" altLang="it-IT" sz="2200" kern="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endParaRPr lang="en-GB" altLang="it-IT" sz="2200" kern="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endParaRPr lang="en-GB" altLang="it-IT" sz="2200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endParaRPr lang="en-GB" altLang="it-IT" sz="2200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355600"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361950" lvl="1"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99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5763"/>
            <a:ext cx="9144000" cy="811212"/>
          </a:xfrm>
        </p:spPr>
        <p:txBody>
          <a:bodyPr/>
          <a:lstStyle/>
          <a:p>
            <a:pPr algn="ctr" eaLnBrk="1" hangingPunct="1"/>
            <a:r>
              <a:rPr lang="en-US" altLang="it-IT" sz="2000" b="1" cap="small" dirty="0" smtClean="0">
                <a:latin typeface="Times New Roman" pitchFamily="18" charset="0"/>
              </a:rPr>
              <a:t>“Mortgage </a:t>
            </a:r>
            <a:r>
              <a:rPr lang="en-US" altLang="it-IT" sz="2000" b="1" cap="small" dirty="0">
                <a:latin typeface="Times New Roman" pitchFamily="18" charset="0"/>
              </a:rPr>
              <a:t>repayments from </a:t>
            </a:r>
            <a:r>
              <a:rPr lang="en-US" altLang="it-IT" sz="2000" b="1" cap="small" dirty="0" smtClean="0">
                <a:latin typeface="Times New Roman" pitchFamily="18" charset="0"/>
              </a:rPr>
              <a:t>tax-exempt </a:t>
            </a:r>
            <a:r>
              <a:rPr lang="en-US" altLang="it-IT" sz="2000" b="1" cap="small" dirty="0">
                <a:latin typeface="Times New Roman" pitchFamily="18" charset="0"/>
              </a:rPr>
              <a:t>intergenerational </a:t>
            </a:r>
            <a:r>
              <a:rPr lang="en-US" altLang="it-IT" sz="2000" b="1" cap="small" dirty="0" smtClean="0">
                <a:latin typeface="Times New Roman" pitchFamily="18" charset="0"/>
              </a:rPr>
              <a:t>transfers”</a:t>
            </a:r>
            <a:endParaRPr lang="en-GB" altLang="it-IT" sz="2000" b="1" dirty="0" smtClean="0">
              <a:latin typeface="Times New Roman" pitchFamily="18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0" y="1195983"/>
            <a:ext cx="8964488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r>
              <a:rPr lang="it-IT" altLang="it-IT" sz="2400" b="1" kern="0" dirty="0" smtClean="0">
                <a:solidFill>
                  <a:srgbClr val="0000CC"/>
                </a:solidFill>
                <a:latin typeface="Times New Roman" pitchFamily="18" charset="0"/>
              </a:rPr>
              <a:t>GENERAL COMMENTS: «SO WHAT?» ISSUES</a:t>
            </a:r>
            <a:endParaRPr lang="it-IT" altLang="it-IT" sz="2400" b="1" kern="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r>
              <a:rPr lang="en-GB" altLang="it-IT" sz="2200" b="1" kern="0" cap="small" dirty="0" smtClean="0">
                <a:solidFill>
                  <a:srgbClr val="0000CC"/>
                </a:solidFill>
                <a:latin typeface="Times New Roman" pitchFamily="18" charset="0"/>
              </a:rPr>
              <a:t>Policy </a:t>
            </a:r>
            <a:r>
              <a:rPr lang="en-GB" altLang="it-IT" sz="2200" b="1" kern="0" cap="small" dirty="0">
                <a:solidFill>
                  <a:srgbClr val="0000CC"/>
                </a:solidFill>
                <a:latin typeface="Times New Roman" pitchFamily="18" charset="0"/>
              </a:rPr>
              <a:t>relevance of the </a:t>
            </a:r>
            <a:r>
              <a:rPr lang="en-GB" altLang="it-IT" sz="2200" b="1" kern="0" cap="small" dirty="0" smtClean="0">
                <a:solidFill>
                  <a:srgbClr val="0000CC"/>
                </a:solidFill>
                <a:latin typeface="Times New Roman" pitchFamily="18" charset="0"/>
              </a:rPr>
              <a:t>results. </a:t>
            </a: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Probably </a:t>
            </a:r>
            <a:r>
              <a:rPr lang="en-GB" altLang="it-IT" sz="2200" b="1" kern="0" dirty="0">
                <a:solidFill>
                  <a:srgbClr val="0000CC"/>
                </a:solidFill>
                <a:latin typeface="Times New Roman" pitchFamily="18" charset="0"/>
              </a:rPr>
              <a:t>the results across LTV categories </a:t>
            </a: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are the most promising at the moment, 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first because, econometrically, they </a:t>
            </a: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clean up part of the measurement error. 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Second, because they </a:t>
            </a: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suggest that the policy was ill-designed/unsuccessful. </a:t>
            </a: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However, (</a:t>
            </a:r>
            <a:r>
              <a:rPr lang="en-GB" altLang="it-IT" sz="2200" kern="0" dirty="0" err="1" smtClean="0">
                <a:solidFill>
                  <a:srgbClr val="0000CC"/>
                </a:solidFill>
                <a:latin typeface="Times New Roman" pitchFamily="18" charset="0"/>
              </a:rPr>
              <a:t>i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) we would like </a:t>
            </a: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some (loose) theory to rationalize 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this finding; (ii) it would be interesting to discuss </a:t>
            </a: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possible policy alternatives</a:t>
            </a: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and their </a:t>
            </a: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fiscal costs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.  </a:t>
            </a:r>
            <a:endParaRPr lang="en-GB" altLang="it-IT" sz="2200" kern="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endParaRPr lang="en-GB" altLang="it-IT" sz="2200" kern="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endParaRPr lang="en-GB" altLang="it-IT" sz="2200" kern="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endParaRPr lang="en-GB" altLang="it-IT" sz="2200" kern="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endParaRPr lang="en-GB" altLang="it-IT" sz="2200" kern="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endParaRPr lang="en-GB" altLang="it-IT" sz="2200" kern="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endParaRPr lang="en-GB" altLang="it-IT" sz="2200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endParaRPr lang="en-GB" altLang="it-IT" sz="2200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355600"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361950" lvl="1"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77862"/>
            <a:ext cx="8229600" cy="1510978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en-US" altLang="it-IT" sz="2000" i="1" dirty="0">
                <a:latin typeface="Times New Roman" pitchFamily="18" charset="0"/>
              </a:rPr>
              <a:t>XXI Banca d’Italia Workshop on Public Finance</a:t>
            </a:r>
            <a:br>
              <a:rPr lang="en-US" altLang="it-IT" sz="2000" i="1" dirty="0">
                <a:latin typeface="Times New Roman" pitchFamily="18" charset="0"/>
              </a:rPr>
            </a:br>
            <a:r>
              <a:rPr lang="en-US" altLang="it-IT" sz="2000" i="1" dirty="0">
                <a:latin typeface="Times New Roman" pitchFamily="18" charset="0"/>
              </a:rPr>
              <a:t>“Frontiers of taxation and taxation across frontiers”</a:t>
            </a:r>
            <a:br>
              <a:rPr lang="en-US" altLang="it-IT" sz="2000" i="1" dirty="0">
                <a:latin typeface="Times New Roman" pitchFamily="18" charset="0"/>
              </a:rPr>
            </a:br>
            <a:r>
              <a:rPr lang="en-US" altLang="it-IT" sz="2000" i="1" dirty="0">
                <a:latin typeface="Times New Roman" pitchFamily="18" charset="0"/>
              </a:rPr>
              <a:t>Rome, 20-22 March 2019</a:t>
            </a:r>
            <a:endParaRPr lang="it-IT" altLang="it-IT" sz="2000" i="1" dirty="0" smtClean="0"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205038"/>
            <a:ext cx="8280400" cy="4103687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buNone/>
            </a:pPr>
            <a:endParaRPr lang="en-GB" altLang="it-IT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110000"/>
              </a:lnSpc>
              <a:buNone/>
            </a:pPr>
            <a:r>
              <a:rPr lang="en-GB" altLang="it-IT" sz="2800" b="1" dirty="0" smtClean="0">
                <a:latin typeface="Times New Roman" pitchFamily="18" charset="0"/>
              </a:rPr>
              <a:t>Discussion of “</a:t>
            </a:r>
            <a:r>
              <a:rPr lang="en-US" altLang="it-IT" sz="2800" b="1" cap="small" dirty="0">
                <a:latin typeface="Times New Roman" pitchFamily="18" charset="0"/>
              </a:rPr>
              <a:t>Who Bears the Burden of Local Income Taxes?</a:t>
            </a:r>
            <a:r>
              <a:rPr lang="en-GB" altLang="it-IT" sz="2800" b="1" dirty="0" smtClean="0">
                <a:latin typeface="Times New Roman" pitchFamily="18" charset="0"/>
              </a:rPr>
              <a:t>”</a:t>
            </a:r>
            <a:endParaRPr lang="en-GB" altLang="it-IT" sz="2800" b="1" dirty="0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it-IT" altLang="it-IT" sz="2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44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5763"/>
            <a:ext cx="9144000" cy="811212"/>
          </a:xfrm>
        </p:spPr>
        <p:txBody>
          <a:bodyPr/>
          <a:lstStyle/>
          <a:p>
            <a:pPr algn="ctr" eaLnBrk="1" hangingPunct="1"/>
            <a:r>
              <a:rPr lang="en-US" altLang="it-IT" sz="2000" b="1" cap="small" dirty="0" smtClean="0">
                <a:latin typeface="Times New Roman" pitchFamily="18" charset="0"/>
              </a:rPr>
              <a:t>“Who </a:t>
            </a:r>
            <a:r>
              <a:rPr lang="en-US" altLang="it-IT" sz="2000" b="1" cap="small" dirty="0">
                <a:latin typeface="Times New Roman" pitchFamily="18" charset="0"/>
              </a:rPr>
              <a:t>Bears the Burden of Local Income Taxes</a:t>
            </a:r>
            <a:r>
              <a:rPr lang="en-US" altLang="it-IT" sz="2000" b="1" cap="small" dirty="0" smtClean="0">
                <a:latin typeface="Times New Roman" pitchFamily="18" charset="0"/>
              </a:rPr>
              <a:t>?”</a:t>
            </a:r>
            <a:endParaRPr lang="en-GB" altLang="it-IT" sz="2000" b="1" dirty="0" smtClean="0">
              <a:latin typeface="Times New Roman" pitchFamily="18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0" y="1195983"/>
            <a:ext cx="8964488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r>
              <a:rPr lang="it-IT" altLang="it-IT" sz="2400" b="1" kern="0" dirty="0" smtClean="0">
                <a:solidFill>
                  <a:srgbClr val="0000CC"/>
                </a:solidFill>
                <a:latin typeface="Times New Roman" pitchFamily="18" charset="0"/>
              </a:rPr>
              <a:t>OUTLINE OF THE PAPER: THEORY</a:t>
            </a:r>
            <a:endParaRPr lang="it-IT" altLang="it-IT" sz="2400" b="1" kern="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A relatively standard spatial equilibrium model.</a:t>
            </a: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Tax/expenditure policies are reflected in house prices (capitalization). Mobility is less than perfect.  </a:t>
            </a: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Main feature: </a:t>
            </a: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taxes proportional to income; balanced budget; a local public good; </a:t>
            </a:r>
            <a:r>
              <a:rPr lang="en-GB" altLang="it-IT" sz="2200" b="1" u="sng" kern="0" dirty="0" smtClean="0">
                <a:solidFill>
                  <a:srgbClr val="0000CC"/>
                </a:solidFill>
                <a:latin typeface="Times New Roman" pitchFamily="18" charset="0"/>
              </a:rPr>
              <a:t>preferences </a:t>
            </a:r>
            <a:r>
              <a:rPr lang="en-GB" altLang="it-IT" sz="2200" b="1" u="sng" kern="0" dirty="0">
                <a:solidFill>
                  <a:srgbClr val="0000CC"/>
                </a:solidFill>
                <a:latin typeface="Times New Roman" pitchFamily="18" charset="0"/>
              </a:rPr>
              <a:t>for the local public good are </a:t>
            </a:r>
            <a:r>
              <a:rPr lang="en-GB" altLang="it-IT" sz="2200" b="1" u="sng" kern="0" dirty="0" smtClean="0">
                <a:solidFill>
                  <a:srgbClr val="0000CC"/>
                </a:solidFill>
                <a:latin typeface="Times New Roman" pitchFamily="18" charset="0"/>
              </a:rPr>
              <a:t>income-specific</a:t>
            </a: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. 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Therefore, </a:t>
            </a: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the 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behavioural and welfare effects of </a:t>
            </a: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a change in policy 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is </a:t>
            </a: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also 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income-specific. </a:t>
            </a: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As a result, 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overall </a:t>
            </a: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population 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and rental prices and also </a:t>
            </a: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the </a:t>
            </a:r>
            <a:r>
              <a:rPr lang="en-GB" altLang="it-IT" sz="2200" b="1" kern="0" dirty="0">
                <a:solidFill>
                  <a:srgbClr val="0000CC"/>
                </a:solidFill>
                <a:latin typeface="Times New Roman" pitchFamily="18" charset="0"/>
              </a:rPr>
              <a:t>income structure of the population</a:t>
            </a: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change when the policy package changes</a:t>
            </a: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endParaRPr lang="en-GB" altLang="it-IT" sz="2200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endParaRPr lang="en-GB" altLang="it-IT" sz="2200" kern="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endParaRPr lang="en-GB" altLang="it-IT" sz="2200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355600"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361950" lvl="1"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18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5763"/>
            <a:ext cx="9144000" cy="811212"/>
          </a:xfrm>
        </p:spPr>
        <p:txBody>
          <a:bodyPr/>
          <a:lstStyle/>
          <a:p>
            <a:pPr algn="ctr" eaLnBrk="1" hangingPunct="1"/>
            <a:r>
              <a:rPr lang="en-US" altLang="it-IT" sz="2000" b="1" cap="small" dirty="0" smtClean="0">
                <a:latin typeface="Times New Roman" pitchFamily="18" charset="0"/>
              </a:rPr>
              <a:t>“Who </a:t>
            </a:r>
            <a:r>
              <a:rPr lang="en-US" altLang="it-IT" sz="2000" b="1" cap="small" dirty="0">
                <a:latin typeface="Times New Roman" pitchFamily="18" charset="0"/>
              </a:rPr>
              <a:t>Bears the Burden of Local Income Taxes</a:t>
            </a:r>
            <a:r>
              <a:rPr lang="en-US" altLang="it-IT" sz="2000" b="1" cap="small" dirty="0" smtClean="0">
                <a:latin typeface="Times New Roman" pitchFamily="18" charset="0"/>
              </a:rPr>
              <a:t>?”</a:t>
            </a:r>
            <a:endParaRPr lang="en-GB" altLang="it-IT" sz="2000" b="1" dirty="0" smtClean="0">
              <a:latin typeface="Times New Roman" pitchFamily="18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0" y="1195983"/>
            <a:ext cx="8964488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r>
              <a:rPr lang="it-IT" altLang="it-IT" sz="2400" b="1" kern="0" dirty="0" smtClean="0">
                <a:solidFill>
                  <a:srgbClr val="0000CC"/>
                </a:solidFill>
                <a:latin typeface="Times New Roman" pitchFamily="18" charset="0"/>
              </a:rPr>
              <a:t>OUTLINE OF THE PAPER: EMPIRICS (I)</a:t>
            </a:r>
            <a:endParaRPr lang="it-IT" altLang="it-IT" sz="2400" b="1" kern="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IV spatial-difference reduced-form estimation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 of the elasticity of the population in the different income brackets and of the rental price to local tax rates. </a:t>
            </a: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Results: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 richer households (especially if they are without children) move away when taxes increase; effect on rental prices negative but not always statistically significant. </a:t>
            </a: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endParaRPr lang="en-GB" altLang="it-IT" sz="2200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endParaRPr lang="en-GB" altLang="it-IT" sz="2200" kern="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endParaRPr lang="en-GB" altLang="it-IT" sz="2200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355600"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361950" lvl="1"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57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5763"/>
            <a:ext cx="9144000" cy="811212"/>
          </a:xfrm>
        </p:spPr>
        <p:txBody>
          <a:bodyPr/>
          <a:lstStyle/>
          <a:p>
            <a:pPr algn="ctr" eaLnBrk="1" hangingPunct="1"/>
            <a:r>
              <a:rPr lang="en-US" altLang="it-IT" sz="2000" b="1" cap="small" dirty="0" smtClean="0">
                <a:latin typeface="Times New Roman" pitchFamily="18" charset="0"/>
              </a:rPr>
              <a:t>“Who </a:t>
            </a:r>
            <a:r>
              <a:rPr lang="en-US" altLang="it-IT" sz="2000" b="1" cap="small" dirty="0">
                <a:latin typeface="Times New Roman" pitchFamily="18" charset="0"/>
              </a:rPr>
              <a:t>Bears the Burden of Local Income Taxes</a:t>
            </a:r>
            <a:r>
              <a:rPr lang="en-US" altLang="it-IT" sz="2000" b="1" cap="small" dirty="0" smtClean="0">
                <a:latin typeface="Times New Roman" pitchFamily="18" charset="0"/>
              </a:rPr>
              <a:t>?”</a:t>
            </a:r>
            <a:endParaRPr lang="en-GB" altLang="it-IT" sz="2000" b="1" dirty="0" smtClean="0">
              <a:latin typeface="Times New Roman" pitchFamily="18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-36512" y="1123975"/>
            <a:ext cx="8964488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r>
              <a:rPr lang="it-IT" altLang="it-IT" sz="2400" b="1" kern="0" dirty="0" smtClean="0">
                <a:solidFill>
                  <a:srgbClr val="0000CC"/>
                </a:solidFill>
                <a:latin typeface="Times New Roman" pitchFamily="18" charset="0"/>
              </a:rPr>
              <a:t>OUTLINE OF THE PAPER: EMPIRICS (II)</a:t>
            </a:r>
            <a:endParaRPr lang="it-IT" altLang="it-IT" sz="2400" b="1" kern="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b="1" kern="0" dirty="0">
                <a:solidFill>
                  <a:srgbClr val="0000CC"/>
                </a:solidFill>
                <a:latin typeface="Times New Roman" pitchFamily="18" charset="0"/>
              </a:rPr>
              <a:t>Adding further restrictions on the model’s parameters</a:t>
            </a: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,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 structural estimation becomes possible. </a:t>
            </a: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Results: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 the </a:t>
            </a:r>
            <a:r>
              <a:rPr lang="en-GB" altLang="it-IT" sz="2200" b="1" kern="0" dirty="0">
                <a:solidFill>
                  <a:srgbClr val="0000CC"/>
                </a:solidFill>
                <a:latin typeface="Times New Roman" pitchFamily="18" charset="0"/>
              </a:rPr>
              <a:t>structural elasticities</a:t>
            </a: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 are similar to the reduced form elasticities (i.e. they decrease with income, 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especially </a:t>
            </a: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for childless family). Price elasticity very low. </a:t>
            </a:r>
            <a:endParaRPr lang="en-GB" altLang="it-IT" sz="2200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The </a:t>
            </a: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preference-for-the-public-good </a:t>
            </a:r>
            <a:r>
              <a:rPr lang="en-GB" altLang="it-IT" sz="2200" b="1" kern="0" dirty="0">
                <a:solidFill>
                  <a:srgbClr val="0000CC"/>
                </a:solidFill>
                <a:latin typeface="Times New Roman" pitchFamily="18" charset="0"/>
              </a:rPr>
              <a:t>parameter 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decreases with income among households without children, </a:t>
            </a:r>
            <a:r>
              <a:rPr lang="en-GB" altLang="it-IT" sz="2200" i="1" kern="0" dirty="0" smtClean="0">
                <a:solidFill>
                  <a:srgbClr val="0000CC"/>
                </a:solidFill>
                <a:latin typeface="Times New Roman" pitchFamily="18" charset="0"/>
              </a:rPr>
              <a:t>increases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 among households with children.</a:t>
            </a: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Incidence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 is negative for the childless rich; it is positive for the childless poor; it is negligible for the other agents.  </a:t>
            </a: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endParaRPr lang="en-GB" altLang="it-IT" sz="2200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endParaRPr lang="en-GB" altLang="it-IT" sz="2200" kern="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endParaRPr lang="en-GB" altLang="it-IT" sz="2200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355600"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361950" lvl="1"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68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5763"/>
            <a:ext cx="9144000" cy="811212"/>
          </a:xfrm>
        </p:spPr>
        <p:txBody>
          <a:bodyPr/>
          <a:lstStyle/>
          <a:p>
            <a:pPr algn="ctr" eaLnBrk="1" hangingPunct="1"/>
            <a:r>
              <a:rPr lang="en-US" altLang="it-IT" sz="2000" b="1" cap="small" dirty="0" smtClean="0">
                <a:latin typeface="Times New Roman" pitchFamily="18" charset="0"/>
              </a:rPr>
              <a:t>“Who </a:t>
            </a:r>
            <a:r>
              <a:rPr lang="en-US" altLang="it-IT" sz="2000" b="1" cap="small" dirty="0">
                <a:latin typeface="Times New Roman" pitchFamily="18" charset="0"/>
              </a:rPr>
              <a:t>Bears the Burden of Local Income Taxes</a:t>
            </a:r>
            <a:r>
              <a:rPr lang="en-US" altLang="it-IT" sz="2000" b="1" cap="small" dirty="0" smtClean="0">
                <a:latin typeface="Times New Roman" pitchFamily="18" charset="0"/>
              </a:rPr>
              <a:t>?”</a:t>
            </a:r>
            <a:endParaRPr lang="en-GB" altLang="it-IT" sz="2000" b="1" dirty="0" smtClean="0">
              <a:latin typeface="Times New Roman" pitchFamily="18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0" y="1267991"/>
            <a:ext cx="8964488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r>
              <a:rPr lang="it-IT" altLang="it-IT" sz="2400" b="1" kern="0" dirty="0" smtClean="0">
                <a:solidFill>
                  <a:srgbClr val="0000CC"/>
                </a:solidFill>
                <a:latin typeface="Times New Roman" pitchFamily="18" charset="0"/>
              </a:rPr>
              <a:t>COMMENTS (I)</a:t>
            </a:r>
            <a:endParaRPr lang="it-IT" altLang="it-IT" sz="2400" b="1" kern="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In reality there’s not a single public good bundle but public good bundles which differ in how they cater the different income groups. </a:t>
            </a: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Public policy is bi-dimensional: how much G &amp; how redistributive G is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. Can you account for this in the model? Should you control for this in the empirics? </a:t>
            </a: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The </a:t>
            </a: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role of 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children is crucial in the empirical analysis, but  </a:t>
            </a: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you do not model the effect of children in the theoretical part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.</a:t>
            </a:r>
            <a:endParaRPr lang="en-GB" altLang="it-IT" sz="2200" kern="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endParaRPr lang="en-GB" altLang="it-IT" sz="2200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endParaRPr lang="en-GB" altLang="it-IT" sz="2200" kern="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endParaRPr lang="en-GB" altLang="it-IT" sz="2200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355600"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361950" lvl="1"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3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5763"/>
            <a:ext cx="9144000" cy="811212"/>
          </a:xfrm>
        </p:spPr>
        <p:txBody>
          <a:bodyPr/>
          <a:lstStyle/>
          <a:p>
            <a:pPr algn="ctr" eaLnBrk="1" hangingPunct="1"/>
            <a:r>
              <a:rPr lang="en-US" altLang="it-IT" sz="2000" b="1" cap="small" dirty="0" smtClean="0">
                <a:latin typeface="Times New Roman" pitchFamily="18" charset="0"/>
              </a:rPr>
              <a:t>“Who </a:t>
            </a:r>
            <a:r>
              <a:rPr lang="en-US" altLang="it-IT" sz="2000" b="1" cap="small" dirty="0">
                <a:latin typeface="Times New Roman" pitchFamily="18" charset="0"/>
              </a:rPr>
              <a:t>Bears the Burden of Local Income Taxes</a:t>
            </a:r>
            <a:r>
              <a:rPr lang="en-US" altLang="it-IT" sz="2000" b="1" cap="small" dirty="0" smtClean="0">
                <a:latin typeface="Times New Roman" pitchFamily="18" charset="0"/>
              </a:rPr>
              <a:t>?”</a:t>
            </a:r>
            <a:endParaRPr lang="en-GB" altLang="it-IT" sz="2000" b="1" dirty="0" smtClean="0"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3"/>
              <p:cNvSpPr txBox="1">
                <a:spLocks noChangeArrowheads="1"/>
              </p:cNvSpPr>
              <p:nvPr/>
            </p:nvSpPr>
            <p:spPr bwMode="auto">
              <a:xfrm>
                <a:off x="0" y="1123975"/>
                <a:ext cx="8964488" cy="51133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 algn="just" eaLnBrk="1" hangingPunct="1">
                  <a:lnSpc>
                    <a:spcPct val="105000"/>
                  </a:lnSpc>
                  <a:spcBef>
                    <a:spcPts val="1800"/>
                  </a:spcBef>
                  <a:buClrTx/>
                  <a:buNone/>
                  <a:defRPr/>
                </a:pPr>
                <a:r>
                  <a:rPr lang="it-IT" altLang="it-IT" sz="2400" b="1" kern="0" dirty="0" smtClean="0">
                    <a:solidFill>
                      <a:srgbClr val="0000CC"/>
                    </a:solidFill>
                    <a:latin typeface="Times New Roman" pitchFamily="18" charset="0"/>
                  </a:rPr>
                  <a:t>COMMENTS (II)</a:t>
                </a:r>
              </a:p>
              <a:p>
                <a:pPr marL="541338" indent="-541338" algn="just" eaLnBrk="1" hangingPunct="1">
                  <a:lnSpc>
                    <a:spcPct val="105000"/>
                  </a:lnSpc>
                  <a:spcBef>
                    <a:spcPts val="1800"/>
                  </a:spcBef>
                  <a:buClrTx/>
                  <a:buFont typeface="Wingdings" pitchFamily="2" charset="2"/>
                  <a:buChar char="q"/>
                  <a:defRPr/>
                </a:pPr>
                <a:r>
                  <a:rPr lang="en-GB" altLang="it-IT" sz="2200" b="1" kern="0" dirty="0" smtClean="0">
                    <a:solidFill>
                      <a:srgbClr val="0000CC"/>
                    </a:solidFill>
                    <a:latin typeface="Times New Roman" pitchFamily="18" charset="0"/>
                  </a:rPr>
                  <a:t>The model is static, the empirical analysis is dynamic</a:t>
                </a:r>
                <a:r>
                  <a:rPr lang="en-GB" altLang="it-IT" sz="2200" kern="0" dirty="0" smtClean="0">
                    <a:solidFill>
                      <a:srgbClr val="0000CC"/>
                    </a:solidFill>
                    <a:latin typeface="Times New Roman" pitchFamily="18" charset="0"/>
                  </a:rPr>
                  <a:t>: are you implicitly making assumptions on whether tax changes are perceived as temporary or permanent? </a:t>
                </a:r>
              </a:p>
              <a:p>
                <a:pPr marL="541338" indent="-541338" algn="just" eaLnBrk="1" hangingPunct="1">
                  <a:lnSpc>
                    <a:spcPct val="105000"/>
                  </a:lnSpc>
                  <a:spcBef>
                    <a:spcPts val="1800"/>
                  </a:spcBef>
                  <a:buClrTx/>
                  <a:buFont typeface="Wingdings" pitchFamily="2" charset="2"/>
                  <a:buChar char="q"/>
                  <a:defRPr/>
                </a:pPr>
                <a:r>
                  <a:rPr lang="en-GB" altLang="it-IT" sz="2200" b="1" kern="0" dirty="0" smtClean="0">
                    <a:solidFill>
                      <a:srgbClr val="0000CC"/>
                    </a:solidFill>
                    <a:latin typeface="Times New Roman" pitchFamily="18" charset="0"/>
                  </a:rPr>
                  <a:t>Intuition for some results is not straightforward</a:t>
                </a:r>
                <a:r>
                  <a:rPr lang="en-GB" altLang="it-IT" sz="2200" kern="0" dirty="0" smtClean="0">
                    <a:solidFill>
                      <a:srgbClr val="0000CC"/>
                    </a:solidFill>
                    <a:latin typeface="Times New Roman" pitchFamily="18" charset="0"/>
                  </a:rPr>
                  <a:t>: for example, </a:t>
                </a:r>
                <a:r>
                  <a:rPr lang="en-GB" altLang="it-IT" sz="2200" kern="0" dirty="0">
                    <a:solidFill>
                      <a:srgbClr val="0000CC"/>
                    </a:solidFill>
                    <a:latin typeface="Times New Roman" pitchFamily="18" charset="0"/>
                  </a:rPr>
                  <a:t>among households with children</a:t>
                </a:r>
                <a:r>
                  <a:rPr lang="en-GB" altLang="it-IT" sz="2200" kern="0" dirty="0" smtClean="0">
                    <a:solidFill>
                      <a:srgbClr val="0000CC"/>
                    </a:solidFill>
                    <a:latin typeface="Times New Roman" pitchFamily="18" charset="0"/>
                  </a:rPr>
                  <a:t>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it-IT" sz="2200" i="1" kern="0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GB" altLang="it-IT" sz="2200" b="0" i="1" ker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𝛿</m:t>
                        </m:r>
                      </m:e>
                      <m:sub>
                        <m:r>
                          <a:rPr lang="it-IT" altLang="it-IT" sz="2200" b="0" i="1" kern="0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𝑚</m:t>
                        </m:r>
                      </m:sub>
                    </m:sSub>
                    <m:r>
                      <a:rPr lang="it-IT" altLang="it-IT" sz="2200" b="0" i="1" kern="0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GB" altLang="it-IT" sz="2200" kern="0" dirty="0" smtClean="0">
                    <a:solidFill>
                      <a:srgbClr val="0000CC"/>
                    </a:solidFill>
                    <a:latin typeface="Times New Roman" pitchFamily="18" charset="0"/>
                  </a:rPr>
                  <a:t>parameter increases with income, but the tax elasticity is (slightly) decreasing. </a:t>
                </a:r>
              </a:p>
              <a:p>
                <a:pPr marL="541338" indent="-541338" algn="just" eaLnBrk="1" hangingPunct="1">
                  <a:lnSpc>
                    <a:spcPct val="105000"/>
                  </a:lnSpc>
                  <a:spcBef>
                    <a:spcPts val="1800"/>
                  </a:spcBef>
                  <a:buClrTx/>
                  <a:buFont typeface="Wingdings" pitchFamily="2" charset="2"/>
                  <a:buChar char="q"/>
                  <a:defRPr/>
                </a:pPr>
                <a:r>
                  <a:rPr lang="en-GB" altLang="it-IT" sz="2200" kern="0" dirty="0" smtClean="0">
                    <a:solidFill>
                      <a:srgbClr val="0000CC"/>
                    </a:solidFill>
                    <a:latin typeface="Times New Roman" pitchFamily="18" charset="0"/>
                  </a:rPr>
                  <a:t>In the same vein, differences in tax incidence across income and demographic groups deserve to be explained better.</a:t>
                </a:r>
                <a:r>
                  <a:rPr lang="en-GB" altLang="it-IT" sz="2200" b="1" kern="0" dirty="0" smtClean="0">
                    <a:solidFill>
                      <a:srgbClr val="0000CC"/>
                    </a:solidFill>
                    <a:latin typeface="Times New Roman" pitchFamily="18" charset="0"/>
                  </a:rPr>
                  <a:t> </a:t>
                </a:r>
                <a:endParaRPr lang="en-GB" altLang="it-IT" sz="2200" kern="0" dirty="0" smtClean="0">
                  <a:solidFill>
                    <a:srgbClr val="0000CC"/>
                  </a:solidFill>
                  <a:latin typeface="Times New Roman" pitchFamily="18" charset="0"/>
                </a:endParaRPr>
              </a:p>
              <a:p>
                <a:pPr marL="0" indent="0" algn="just" eaLnBrk="1" hangingPunct="1">
                  <a:lnSpc>
                    <a:spcPct val="105000"/>
                  </a:lnSpc>
                  <a:spcBef>
                    <a:spcPts val="1800"/>
                  </a:spcBef>
                  <a:buClrTx/>
                  <a:buNone/>
                  <a:defRPr/>
                </a:pPr>
                <a:endParaRPr lang="en-GB" altLang="it-IT" sz="2200" kern="0" dirty="0">
                  <a:solidFill>
                    <a:srgbClr val="0000CC"/>
                  </a:solidFill>
                  <a:latin typeface="Times New Roman" pitchFamily="18" charset="0"/>
                </a:endParaRPr>
              </a:p>
              <a:p>
                <a:pPr marL="0" indent="0" algn="just" eaLnBrk="1" hangingPunct="1">
                  <a:lnSpc>
                    <a:spcPct val="105000"/>
                  </a:lnSpc>
                  <a:spcBef>
                    <a:spcPts val="1800"/>
                  </a:spcBef>
                  <a:buClrTx/>
                  <a:buNone/>
                  <a:defRPr/>
                </a:pPr>
                <a:endParaRPr lang="en-GB" altLang="it-IT" sz="2200" kern="0" dirty="0" smtClean="0">
                  <a:solidFill>
                    <a:srgbClr val="0000CC"/>
                  </a:solidFill>
                  <a:latin typeface="Times New Roman" pitchFamily="18" charset="0"/>
                </a:endParaRPr>
              </a:p>
              <a:p>
                <a:pPr marL="0" indent="0" algn="just" eaLnBrk="1" hangingPunct="1">
                  <a:lnSpc>
                    <a:spcPct val="105000"/>
                  </a:lnSpc>
                  <a:spcBef>
                    <a:spcPts val="1800"/>
                  </a:spcBef>
                  <a:buClrTx/>
                  <a:buNone/>
                  <a:defRPr/>
                </a:pPr>
                <a:endParaRPr lang="en-GB" altLang="it-IT" sz="2200" kern="0" dirty="0" smtClean="0">
                  <a:solidFill>
                    <a:srgbClr val="0000CC"/>
                  </a:solidFill>
                  <a:latin typeface="Times New Roman" pitchFamily="18" charset="0"/>
                </a:endParaRPr>
              </a:p>
              <a:p>
                <a:pPr marL="355600" indent="0" algn="just" eaLnBrk="1" hangingPunct="1">
                  <a:lnSpc>
                    <a:spcPct val="105000"/>
                  </a:lnSpc>
                  <a:buClrTx/>
                  <a:buFont typeface="Wingdings" pitchFamily="2" charset="2"/>
                  <a:buNone/>
                  <a:defRPr/>
                </a:pPr>
                <a:endParaRPr lang="it-IT" altLang="it-IT" sz="2200" b="1" kern="0" dirty="0" smtClean="0">
                  <a:solidFill>
                    <a:srgbClr val="0000CC"/>
                  </a:solidFill>
                  <a:latin typeface="Times New Roman" pitchFamily="18" charset="0"/>
                </a:endParaRPr>
              </a:p>
              <a:p>
                <a:pPr indent="0" algn="just" eaLnBrk="1" hangingPunct="1">
                  <a:lnSpc>
                    <a:spcPct val="105000"/>
                  </a:lnSpc>
                  <a:buClrTx/>
                  <a:buFont typeface="Wingdings" pitchFamily="2" charset="2"/>
                  <a:buNone/>
                  <a:defRPr/>
                </a:pPr>
                <a:endParaRPr lang="it-IT" altLang="it-IT" sz="2200" b="1" kern="0" dirty="0" smtClean="0">
                  <a:solidFill>
                    <a:srgbClr val="0000CC"/>
                  </a:solidFill>
                  <a:latin typeface="Times New Roman" pitchFamily="18" charset="0"/>
                </a:endParaRPr>
              </a:p>
              <a:p>
                <a:pPr marL="361950" lvl="1" indent="0" algn="just" eaLnBrk="1" hangingPunct="1">
                  <a:lnSpc>
                    <a:spcPct val="105000"/>
                  </a:lnSpc>
                  <a:buClrTx/>
                  <a:buFont typeface="Wingdings" pitchFamily="2" charset="2"/>
                  <a:buNone/>
                  <a:defRPr/>
                </a:pPr>
                <a:endParaRPr lang="it-IT" altLang="it-IT" sz="2200" b="1" kern="0" dirty="0" smtClean="0">
                  <a:solidFill>
                    <a:srgbClr val="0000CC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11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123975"/>
                <a:ext cx="8964488" cy="5113337"/>
              </a:xfrm>
              <a:prstGeom prst="rect">
                <a:avLst/>
              </a:prstGeom>
              <a:blipFill rotWithShape="1">
                <a:blip r:embed="rId3"/>
                <a:stretch>
                  <a:fillRect l="-1020" t="-1073" r="-81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447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5540"/>
            <a:ext cx="9036496" cy="811212"/>
          </a:xfrm>
        </p:spPr>
        <p:txBody>
          <a:bodyPr/>
          <a:lstStyle/>
          <a:p>
            <a:pPr algn="ctr" eaLnBrk="1" hangingPunct="1"/>
            <a:r>
              <a:rPr lang="en-US" altLang="it-IT" sz="2000" b="1" cap="small" dirty="0" smtClean="0">
                <a:latin typeface="Times New Roman" pitchFamily="18" charset="0"/>
              </a:rPr>
              <a:t>“EMPLOYMENT </a:t>
            </a:r>
            <a:r>
              <a:rPr lang="en-US" altLang="it-IT" sz="2000" b="1" cap="small" dirty="0">
                <a:latin typeface="Times New Roman" pitchFamily="18" charset="0"/>
              </a:rPr>
              <a:t>EFFECTS OF THE EITC PROGRAM IN ISRAEL”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0" y="1772047"/>
            <a:ext cx="8316416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r>
              <a:rPr lang="it-IT" altLang="it-IT" sz="2400" b="1" kern="0" dirty="0" smtClean="0">
                <a:solidFill>
                  <a:srgbClr val="0000CC"/>
                </a:solidFill>
                <a:latin typeface="Times New Roman" pitchFamily="18" charset="0"/>
              </a:rPr>
              <a:t>OUTLINE OF THE PAPER</a:t>
            </a: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While poverty is a household-level concept, Israel’s EITC depends on individual earnings. </a:t>
            </a: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Not very sound in theory – it has a silver lining in practice: labour supply of the second earner is not discouraged.</a:t>
            </a: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Main finding: EITC eligibility is associated with a sizable drop in exit from employment both for men </a:t>
            </a:r>
            <a:r>
              <a:rPr lang="en-GB" altLang="it-IT" sz="2200" i="1" kern="0" dirty="0" smtClean="0">
                <a:solidFill>
                  <a:srgbClr val="0000CC"/>
                </a:solidFill>
                <a:latin typeface="Times New Roman" pitchFamily="18" charset="0"/>
              </a:rPr>
              <a:t>and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 for (married) women. Partner’s eligibility does not seem to matter. </a:t>
            </a: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endParaRPr lang="en-GB" altLang="it-IT" sz="2200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355600"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361950" lvl="1"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5763"/>
            <a:ext cx="9144000" cy="811212"/>
          </a:xfrm>
        </p:spPr>
        <p:txBody>
          <a:bodyPr/>
          <a:lstStyle/>
          <a:p>
            <a:pPr algn="ctr" eaLnBrk="1" hangingPunct="1"/>
            <a:r>
              <a:rPr lang="en-US" altLang="it-IT" sz="2000" b="1" cap="small" dirty="0" smtClean="0">
                <a:latin typeface="Times New Roman" pitchFamily="18" charset="0"/>
              </a:rPr>
              <a:t>“EMPLOYMENT </a:t>
            </a:r>
            <a:r>
              <a:rPr lang="en-US" altLang="it-IT" sz="2000" b="1" cap="small" dirty="0">
                <a:latin typeface="Times New Roman" pitchFamily="18" charset="0"/>
              </a:rPr>
              <a:t>EFFECTS OF THE EITC PROGRAM IN ISRAEL”</a:t>
            </a:r>
            <a:endParaRPr lang="en-GB" altLang="it-IT" sz="2000" b="1" dirty="0" smtClean="0">
              <a:latin typeface="Times New Roman" pitchFamily="18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2008" y="1412776"/>
            <a:ext cx="8316416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r>
              <a:rPr lang="it-IT" altLang="it-IT" sz="2400" b="1" kern="0" dirty="0" smtClean="0">
                <a:solidFill>
                  <a:srgbClr val="0000CC"/>
                </a:solidFill>
                <a:latin typeface="Times New Roman" pitchFamily="18" charset="0"/>
              </a:rPr>
              <a:t>SOME COMMENTS ON THE EMPIRICS (I)</a:t>
            </a: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b="1" kern="0" dirty="0">
                <a:solidFill>
                  <a:srgbClr val="0000CC"/>
                </a:solidFill>
                <a:latin typeface="Times New Roman" pitchFamily="18" charset="0"/>
              </a:rPr>
              <a:t>Impressive data set</a:t>
            </a: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: tax filings merged with population registry data (no privacy concerns in Israel?!? </a:t>
            </a: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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)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However…</a:t>
            </a: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The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dependent variable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. – it is somewhat unusual: (changes in) the </a:t>
            </a:r>
            <a:r>
              <a:rPr lang="en-GB" altLang="it-IT" sz="2200" i="1" kern="0" dirty="0" smtClean="0">
                <a:solidFill>
                  <a:srgbClr val="0000CC"/>
                </a:solidFill>
                <a:latin typeface="Times New Roman" pitchFamily="18" charset="0"/>
              </a:rPr>
              <a:t>participation rate 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would seem more intuitive. Furthermore, exits toward </a:t>
            </a:r>
            <a:r>
              <a:rPr lang="en-GB" altLang="it-IT" sz="2200" i="1" kern="0" dirty="0" smtClean="0">
                <a:solidFill>
                  <a:srgbClr val="0000CC"/>
                </a:solidFill>
                <a:latin typeface="Times New Roman" pitchFamily="18" charset="0"/>
              </a:rPr>
              <a:t>self-employment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 do not seem a trivial problem. Finally, do we have some information on </a:t>
            </a:r>
            <a:r>
              <a:rPr lang="en-GB" altLang="it-IT" sz="2200" i="1" kern="0" dirty="0" smtClean="0">
                <a:solidFill>
                  <a:srgbClr val="0000CC"/>
                </a:solidFill>
                <a:latin typeface="Times New Roman" pitchFamily="18" charset="0"/>
              </a:rPr>
              <a:t>hours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? </a:t>
            </a: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The independent variable.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 – Instead of a </a:t>
            </a:r>
            <a:r>
              <a:rPr lang="en-GB" altLang="it-IT" sz="2200" i="1" kern="0" dirty="0" smtClean="0">
                <a:solidFill>
                  <a:srgbClr val="0000CC"/>
                </a:solidFill>
                <a:latin typeface="Times New Roman" pitchFamily="18" charset="0"/>
              </a:rPr>
              <a:t>binary treatment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, would </a:t>
            </a: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it be possible to compute a proxy of the actual EITC-induced reduction in the 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average tax-rate? </a:t>
            </a: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endParaRPr lang="en-GB" altLang="it-IT" sz="2200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endParaRPr lang="it-IT" altLang="it-IT" sz="2200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355600"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361950" lvl="1"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85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5763"/>
            <a:ext cx="9144000" cy="811212"/>
          </a:xfrm>
        </p:spPr>
        <p:txBody>
          <a:bodyPr/>
          <a:lstStyle/>
          <a:p>
            <a:pPr algn="ctr" eaLnBrk="1" hangingPunct="1"/>
            <a:r>
              <a:rPr lang="en-US" altLang="it-IT" sz="2000" b="1" cap="small" dirty="0" smtClean="0">
                <a:latin typeface="Times New Roman" pitchFamily="18" charset="0"/>
              </a:rPr>
              <a:t>“EMPLOYMENT </a:t>
            </a:r>
            <a:r>
              <a:rPr lang="en-US" altLang="it-IT" sz="2000" b="1" cap="small" dirty="0">
                <a:latin typeface="Times New Roman" pitchFamily="18" charset="0"/>
              </a:rPr>
              <a:t>EFFECTS OF THE EITC PROGRAM IN ISRAEL”</a:t>
            </a:r>
            <a:endParaRPr lang="en-GB" altLang="it-IT" sz="2000" b="1" dirty="0" smtClean="0">
              <a:latin typeface="Times New Roman" pitchFamily="18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2008" y="1340768"/>
            <a:ext cx="8316416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r>
              <a:rPr lang="it-IT" altLang="it-IT" sz="2400" b="1" kern="0" dirty="0" smtClean="0">
                <a:solidFill>
                  <a:srgbClr val="0000CC"/>
                </a:solidFill>
                <a:latin typeface="Times New Roman" pitchFamily="18" charset="0"/>
              </a:rPr>
              <a:t>SOME COMMENTS ON THE EMPIRICS (II)</a:t>
            </a: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Identification strategy. –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 The program affects a large part of the adult population. Can we rule-out general equilibrium effects on wages? For example, </a:t>
            </a:r>
            <a:r>
              <a:rPr lang="en-GB" altLang="it-IT" sz="2200" kern="0" dirty="0" err="1" smtClean="0">
                <a:solidFill>
                  <a:srgbClr val="0000CC"/>
                </a:solidFill>
                <a:latin typeface="Times New Roman" pitchFamily="18" charset="0"/>
              </a:rPr>
              <a:t>spillovers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 from treated to non-treated areas would be problematic. </a:t>
            </a:r>
          </a:p>
          <a:p>
            <a:pPr marL="531813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In the same vein: (</a:t>
            </a:r>
            <a:r>
              <a:rPr lang="en-GB" altLang="it-IT" sz="2200" kern="0" dirty="0" err="1" smtClean="0">
                <a:solidFill>
                  <a:srgbClr val="0000CC"/>
                </a:solidFill>
                <a:latin typeface="Times New Roman" pitchFamily="18" charset="0"/>
              </a:rPr>
              <a:t>i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) do we observe people moving?  (ii) How pilot zones were chosen? </a:t>
            </a: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endParaRPr lang="en-GB" altLang="it-IT" sz="2200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endParaRPr lang="it-IT" altLang="it-IT" sz="2200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355600"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361950" lvl="1"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41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5763"/>
            <a:ext cx="9144000" cy="811212"/>
          </a:xfrm>
        </p:spPr>
        <p:txBody>
          <a:bodyPr/>
          <a:lstStyle/>
          <a:p>
            <a:pPr algn="ctr" eaLnBrk="1" hangingPunct="1"/>
            <a:r>
              <a:rPr lang="en-US" altLang="it-IT" sz="2000" b="1" cap="small" dirty="0" smtClean="0">
                <a:latin typeface="Times New Roman" pitchFamily="18" charset="0"/>
              </a:rPr>
              <a:t>“EMPLOYMENT </a:t>
            </a:r>
            <a:r>
              <a:rPr lang="en-US" altLang="it-IT" sz="2000" b="1" cap="small" dirty="0">
                <a:latin typeface="Times New Roman" pitchFamily="18" charset="0"/>
              </a:rPr>
              <a:t>EFFECTS OF THE EITC PROGRAM IN ISRAEL”</a:t>
            </a:r>
            <a:endParaRPr lang="en-GB" altLang="it-IT" sz="2000" b="1" dirty="0" smtClean="0">
              <a:latin typeface="Times New Roman" pitchFamily="18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0" y="1052736"/>
            <a:ext cx="8964488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r>
              <a:rPr lang="it-IT" altLang="it-IT" sz="2400" b="1" kern="0" dirty="0" smtClean="0">
                <a:solidFill>
                  <a:srgbClr val="0000CC"/>
                </a:solidFill>
                <a:latin typeface="Times New Roman" pitchFamily="18" charset="0"/>
              </a:rPr>
              <a:t>POLICY IMPLICATIONS?</a:t>
            </a: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Here one should be very cautious.</a:t>
            </a: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What’s the objective of the policy? </a:t>
            </a:r>
            <a:r>
              <a:rPr lang="en-GB" altLang="it-IT" sz="2200" b="1" kern="0" dirty="0">
                <a:solidFill>
                  <a:srgbClr val="0000CC"/>
                </a:solidFill>
                <a:latin typeface="Times New Roman" pitchFamily="18" charset="0"/>
              </a:rPr>
              <a:t>Labour </a:t>
            </a: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mkt participation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 vs </a:t>
            </a: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poverty relief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 vs </a:t>
            </a: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improving welfare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. </a:t>
            </a: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While the peculiar design of the Israel’s EITC might be good for aggregate labour supply, it entails less </a:t>
            </a: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horizontal equity 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and</a:t>
            </a: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higher </a:t>
            </a:r>
            <a:r>
              <a:rPr lang="en-GB" altLang="it-IT" sz="2200" b="1" kern="0" dirty="0">
                <a:solidFill>
                  <a:srgbClr val="0000CC"/>
                </a:solidFill>
                <a:latin typeface="Times New Roman" pitchFamily="18" charset="0"/>
              </a:rPr>
              <a:t>fiscal </a:t>
            </a: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costs 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(in a context of scarce resources, the policy-maker should condition transfers to as much info as possible). </a:t>
            </a: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Also, from a theoretical (“household economics”) viewpoint, one could argue that family members choose both labour supplies in a jointly-optimal way. The Israel’s EITC </a:t>
            </a: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design is such that they have just one margin to adjust instead of two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. Adopting the “standard” design, you could make people better-off spending the same amount of money. </a:t>
            </a: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endParaRPr lang="en-GB" altLang="it-IT" sz="2200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endParaRPr lang="en-GB" altLang="it-IT" sz="2200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355600"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361950" lvl="1"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64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77862"/>
            <a:ext cx="8229600" cy="1510978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en-US" altLang="it-IT" sz="2000" i="1" dirty="0">
                <a:latin typeface="Times New Roman" pitchFamily="18" charset="0"/>
              </a:rPr>
              <a:t>XXI Banca d’Italia Workshop on Public Finance</a:t>
            </a:r>
            <a:br>
              <a:rPr lang="en-US" altLang="it-IT" sz="2000" i="1" dirty="0">
                <a:latin typeface="Times New Roman" pitchFamily="18" charset="0"/>
              </a:rPr>
            </a:br>
            <a:r>
              <a:rPr lang="en-US" altLang="it-IT" sz="2000" i="1" dirty="0">
                <a:latin typeface="Times New Roman" pitchFamily="18" charset="0"/>
              </a:rPr>
              <a:t>“Frontiers of taxation and taxation across frontiers”</a:t>
            </a:r>
            <a:br>
              <a:rPr lang="en-US" altLang="it-IT" sz="2000" i="1" dirty="0">
                <a:latin typeface="Times New Roman" pitchFamily="18" charset="0"/>
              </a:rPr>
            </a:br>
            <a:r>
              <a:rPr lang="en-US" altLang="it-IT" sz="2000" i="1" dirty="0">
                <a:latin typeface="Times New Roman" pitchFamily="18" charset="0"/>
              </a:rPr>
              <a:t>Rome, 20-22 March 2019</a:t>
            </a:r>
            <a:endParaRPr lang="it-IT" altLang="it-IT" sz="2000" i="1" dirty="0" smtClean="0"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205038"/>
            <a:ext cx="8280400" cy="4103687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buNone/>
            </a:pPr>
            <a:endParaRPr lang="en-GB" altLang="it-IT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110000"/>
              </a:lnSpc>
              <a:buNone/>
            </a:pPr>
            <a:r>
              <a:rPr lang="en-GB" altLang="it-IT" sz="2800" b="1" dirty="0" smtClean="0">
                <a:latin typeface="Times New Roman" pitchFamily="18" charset="0"/>
              </a:rPr>
              <a:t>Discussion of “</a:t>
            </a:r>
            <a:r>
              <a:rPr lang="en-US" altLang="it-IT" sz="2800" b="1" cap="small" dirty="0">
                <a:latin typeface="Times New Roman" pitchFamily="18" charset="0"/>
              </a:rPr>
              <a:t>Mortgage repayments from tax-exempted intergenerational transfers</a:t>
            </a:r>
            <a:r>
              <a:rPr lang="en-GB" altLang="it-IT" sz="2800" b="1" dirty="0" smtClean="0">
                <a:latin typeface="Times New Roman" pitchFamily="18" charset="0"/>
              </a:rPr>
              <a:t>”</a:t>
            </a:r>
            <a:endParaRPr lang="en-GB" altLang="it-IT" sz="2800" b="1" dirty="0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it-IT" altLang="it-IT" sz="2800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</a:pPr>
            <a:endParaRPr lang="it-IT" altLang="it-IT" sz="2800" i="1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29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5763"/>
            <a:ext cx="9144000" cy="811212"/>
          </a:xfrm>
        </p:spPr>
        <p:txBody>
          <a:bodyPr/>
          <a:lstStyle/>
          <a:p>
            <a:pPr algn="ctr" eaLnBrk="1" hangingPunct="1"/>
            <a:r>
              <a:rPr lang="en-US" altLang="it-IT" sz="2000" b="1" cap="small" dirty="0" smtClean="0">
                <a:latin typeface="Times New Roman" pitchFamily="18" charset="0"/>
              </a:rPr>
              <a:t>“Mortgage </a:t>
            </a:r>
            <a:r>
              <a:rPr lang="en-US" altLang="it-IT" sz="2000" b="1" cap="small" dirty="0">
                <a:latin typeface="Times New Roman" pitchFamily="18" charset="0"/>
              </a:rPr>
              <a:t>repayments from </a:t>
            </a:r>
            <a:r>
              <a:rPr lang="en-US" altLang="it-IT" sz="2000" b="1" cap="small" dirty="0" smtClean="0">
                <a:latin typeface="Times New Roman" pitchFamily="18" charset="0"/>
              </a:rPr>
              <a:t>tax-exempt </a:t>
            </a:r>
            <a:r>
              <a:rPr lang="en-US" altLang="it-IT" sz="2000" b="1" cap="small" dirty="0">
                <a:latin typeface="Times New Roman" pitchFamily="18" charset="0"/>
              </a:rPr>
              <a:t>intergenerational </a:t>
            </a:r>
            <a:r>
              <a:rPr lang="en-US" altLang="it-IT" sz="2000" b="1" cap="small" dirty="0" smtClean="0">
                <a:latin typeface="Times New Roman" pitchFamily="18" charset="0"/>
              </a:rPr>
              <a:t>transfers”</a:t>
            </a:r>
            <a:endParaRPr lang="en-GB" altLang="it-IT" sz="2000" b="1" dirty="0" smtClean="0">
              <a:latin typeface="Times New Roman" pitchFamily="18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0" y="1195983"/>
            <a:ext cx="8964488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r>
              <a:rPr lang="it-IT" altLang="it-IT" sz="2400" b="1" kern="0" dirty="0">
                <a:solidFill>
                  <a:srgbClr val="0000CC"/>
                </a:solidFill>
                <a:latin typeface="Times New Roman" pitchFamily="18" charset="0"/>
              </a:rPr>
              <a:t>OUTLINE OF THE PAPER</a:t>
            </a: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Between October 2013 and December 2014, </a:t>
            </a: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the Dutch Government increased the generosity of the tax exemption on private transfers used to make a voluntary mortgage repayment, buy a new house or make home-improvement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. It also lifted the previously existing age limit and the limits concerning relationship between the donor and the recipient.  </a:t>
            </a: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Data: DNB disaggregated quarterly administrative data on loans. You don’t know whether the repayment was voluntary, you do not observe where the money comes from. </a:t>
            </a: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Results: during the exemption period </a:t>
            </a: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an increase in (a proxy of) voluntary repayments is observed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.     </a:t>
            </a: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endParaRPr lang="en-GB" altLang="it-IT" sz="2200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endParaRPr lang="en-GB" altLang="it-IT" sz="2200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endParaRPr lang="en-GB" altLang="it-IT" sz="2200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355600"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361950" lvl="1"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60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5763"/>
            <a:ext cx="9144000" cy="811212"/>
          </a:xfrm>
        </p:spPr>
        <p:txBody>
          <a:bodyPr/>
          <a:lstStyle/>
          <a:p>
            <a:pPr algn="ctr" eaLnBrk="1" hangingPunct="1"/>
            <a:r>
              <a:rPr lang="en-US" altLang="it-IT" sz="2000" b="1" cap="small" dirty="0" smtClean="0">
                <a:latin typeface="Times New Roman" pitchFamily="18" charset="0"/>
              </a:rPr>
              <a:t>“Mortgage </a:t>
            </a:r>
            <a:r>
              <a:rPr lang="en-US" altLang="it-IT" sz="2000" b="1" cap="small" dirty="0">
                <a:latin typeface="Times New Roman" pitchFamily="18" charset="0"/>
              </a:rPr>
              <a:t>repayments from </a:t>
            </a:r>
            <a:r>
              <a:rPr lang="en-US" altLang="it-IT" sz="2000" b="1" cap="small" dirty="0" smtClean="0">
                <a:latin typeface="Times New Roman" pitchFamily="18" charset="0"/>
              </a:rPr>
              <a:t>tax-exempt </a:t>
            </a:r>
            <a:r>
              <a:rPr lang="en-US" altLang="it-IT" sz="2000" b="1" cap="small" dirty="0">
                <a:latin typeface="Times New Roman" pitchFamily="18" charset="0"/>
              </a:rPr>
              <a:t>intergenerational </a:t>
            </a:r>
            <a:r>
              <a:rPr lang="en-US" altLang="it-IT" sz="2000" b="1" cap="small" dirty="0" smtClean="0">
                <a:latin typeface="Times New Roman" pitchFamily="18" charset="0"/>
              </a:rPr>
              <a:t>transfers”</a:t>
            </a:r>
            <a:endParaRPr lang="en-GB" altLang="it-IT" sz="2000" b="1" dirty="0" smtClean="0">
              <a:latin typeface="Times New Roman" pitchFamily="18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0" y="1052736"/>
            <a:ext cx="8964488" cy="5662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r>
              <a:rPr lang="it-IT" altLang="it-IT" sz="2400" b="1" kern="0" dirty="0">
                <a:solidFill>
                  <a:srgbClr val="0000CC"/>
                </a:solidFill>
                <a:latin typeface="Times New Roman" pitchFamily="18" charset="0"/>
              </a:rPr>
              <a:t>SOME COMMENTS ON THE </a:t>
            </a:r>
            <a:r>
              <a:rPr lang="it-IT" altLang="it-IT" sz="2400" b="1" kern="0" dirty="0" smtClean="0">
                <a:solidFill>
                  <a:srgbClr val="0000CC"/>
                </a:solidFill>
                <a:latin typeface="Times New Roman" pitchFamily="18" charset="0"/>
              </a:rPr>
              <a:t>EMPIRICS (I)</a:t>
            </a:r>
            <a:endParaRPr lang="it-IT" altLang="it-IT" sz="2400" b="1" kern="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The authors are transparent in acknowledging that there is </a:t>
            </a: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measurement error in the dependent variable</a:t>
            </a: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 Do they have an intuition concerning the </a:t>
            </a: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direction of the related estimation bias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?</a:t>
            </a: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As the authors acknowledge, “</a:t>
            </a:r>
            <a:r>
              <a:rPr lang="en-GB" altLang="it-IT" sz="2200" i="1" kern="0" dirty="0" smtClean="0">
                <a:solidFill>
                  <a:srgbClr val="0000CC"/>
                </a:solidFill>
                <a:latin typeface="Times New Roman" pitchFamily="18" charset="0"/>
              </a:rPr>
              <a:t>the treatment effects look very much like time dummies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”. One possibility would be to pursue a </a:t>
            </a: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regression discontinuity strategy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. Look at </a:t>
            </a: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differences in the behaviour of people just above and just below the 35 </a:t>
            </a:r>
            <a:r>
              <a:rPr lang="en-GB" altLang="it-IT" sz="2200" b="1" kern="0" dirty="0" err="1" smtClean="0">
                <a:solidFill>
                  <a:srgbClr val="0000CC"/>
                </a:solidFill>
                <a:latin typeface="Times New Roman" pitchFamily="18" charset="0"/>
              </a:rPr>
              <a:t>y.o</a:t>
            </a: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. threshold around the start (and/or the end) of the tax exemption period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.  </a:t>
            </a: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Another </a:t>
            </a: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problem is that </a:t>
            </a: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seasonality is </a:t>
            </a:r>
            <a:r>
              <a:rPr lang="en-GB" altLang="it-IT" sz="2200" b="1" kern="0" dirty="0">
                <a:solidFill>
                  <a:srgbClr val="0000CC"/>
                </a:solidFill>
                <a:latin typeface="Times New Roman" pitchFamily="18" charset="0"/>
              </a:rPr>
              <a:t>in the </a:t>
            </a: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data 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may bias the results (due to the inclusion of 2014/Q3 in the treatment). </a:t>
            </a: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Maybe one could substitute the treatment effect with </a:t>
            </a:r>
            <a:r>
              <a:rPr lang="en-GB" altLang="it-IT" sz="2200" b="1" i="1" kern="0" dirty="0" smtClean="0">
                <a:solidFill>
                  <a:srgbClr val="0000CC"/>
                </a:solidFill>
                <a:latin typeface="Times New Roman" pitchFamily="18" charset="0"/>
              </a:rPr>
              <a:t>true </a:t>
            </a: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quarterly dummies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. Furthermore, in this way results would be interpreted more easily.</a:t>
            </a:r>
            <a:endParaRPr lang="en-GB" altLang="it-IT" sz="2200" kern="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endParaRPr lang="en-GB" altLang="it-IT" sz="2200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endParaRPr lang="en-GB" altLang="it-IT" sz="2200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endParaRPr lang="en-GB" altLang="it-IT" sz="2200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355600"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361950" lvl="1"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89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5763"/>
            <a:ext cx="9144000" cy="811212"/>
          </a:xfrm>
        </p:spPr>
        <p:txBody>
          <a:bodyPr/>
          <a:lstStyle/>
          <a:p>
            <a:pPr algn="ctr" eaLnBrk="1" hangingPunct="1"/>
            <a:r>
              <a:rPr lang="en-US" altLang="it-IT" sz="2000" b="1" cap="small" dirty="0" smtClean="0">
                <a:latin typeface="Times New Roman" pitchFamily="18" charset="0"/>
              </a:rPr>
              <a:t>“Mortgage </a:t>
            </a:r>
            <a:r>
              <a:rPr lang="en-US" altLang="it-IT" sz="2000" b="1" cap="small" dirty="0">
                <a:latin typeface="Times New Roman" pitchFamily="18" charset="0"/>
              </a:rPr>
              <a:t>repayments from </a:t>
            </a:r>
            <a:r>
              <a:rPr lang="en-US" altLang="it-IT" sz="2000" b="1" cap="small" dirty="0" smtClean="0">
                <a:latin typeface="Times New Roman" pitchFamily="18" charset="0"/>
              </a:rPr>
              <a:t>tax-exempt </a:t>
            </a:r>
            <a:r>
              <a:rPr lang="en-US" altLang="it-IT" sz="2000" b="1" cap="small" dirty="0">
                <a:latin typeface="Times New Roman" pitchFamily="18" charset="0"/>
              </a:rPr>
              <a:t>intergenerational </a:t>
            </a:r>
            <a:r>
              <a:rPr lang="en-US" altLang="it-IT" sz="2000" b="1" cap="small" dirty="0" smtClean="0">
                <a:latin typeface="Times New Roman" pitchFamily="18" charset="0"/>
              </a:rPr>
              <a:t>transfers”</a:t>
            </a:r>
            <a:endParaRPr lang="en-GB" altLang="it-IT" sz="2000" b="1" dirty="0" smtClean="0">
              <a:latin typeface="Times New Roman" pitchFamily="18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0" y="1195983"/>
            <a:ext cx="8964488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r>
              <a:rPr lang="it-IT" altLang="it-IT" sz="2400" b="1" kern="0" dirty="0">
                <a:solidFill>
                  <a:srgbClr val="0000CC"/>
                </a:solidFill>
                <a:latin typeface="Times New Roman" pitchFamily="18" charset="0"/>
              </a:rPr>
              <a:t>SOME COMMENTS ON THE </a:t>
            </a:r>
            <a:r>
              <a:rPr lang="it-IT" altLang="it-IT" sz="2400" b="1" kern="0" dirty="0" smtClean="0">
                <a:solidFill>
                  <a:srgbClr val="0000CC"/>
                </a:solidFill>
                <a:latin typeface="Times New Roman" pitchFamily="18" charset="0"/>
              </a:rPr>
              <a:t>EMPIRICS (II)</a:t>
            </a:r>
            <a:endParaRPr lang="it-IT" altLang="it-IT" sz="2400" b="1" kern="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Is </a:t>
            </a: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the common trend assumption reasonable? 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You should provide good arguments (informal and possibly formal) that </a:t>
            </a: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the policy was not anticipated 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(placebo experiments)?</a:t>
            </a: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One can imagine several reasons </a:t>
            </a: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why the policy change might be  endogenous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. To reduce this issue, you should </a:t>
            </a:r>
            <a:r>
              <a:rPr lang="en-GB" altLang="it-IT" sz="2200" b="1" kern="0" dirty="0" smtClean="0">
                <a:solidFill>
                  <a:srgbClr val="0000CC"/>
                </a:solidFill>
                <a:latin typeface="Times New Roman" pitchFamily="18" charset="0"/>
              </a:rPr>
              <a:t>add further macro </a:t>
            </a:r>
            <a:r>
              <a:rPr lang="en-GB" altLang="it-IT" sz="2200" b="1" kern="0" dirty="0">
                <a:solidFill>
                  <a:srgbClr val="0000CC"/>
                </a:solidFill>
                <a:latin typeface="Times New Roman" pitchFamily="18" charset="0"/>
              </a:rPr>
              <a:t>variables as control</a:t>
            </a: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: house prices, asset prices, 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employment rates, wage dynamics.</a:t>
            </a: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The explanation of the sign of the </a:t>
            </a:r>
            <a:r>
              <a:rPr lang="en-GB" altLang="it-IT" sz="2200" i="1" kern="0" dirty="0" err="1" smtClean="0">
                <a:solidFill>
                  <a:srgbClr val="0000CC"/>
                </a:solidFill>
                <a:latin typeface="Times New Roman" pitchFamily="18" charset="0"/>
              </a:rPr>
              <a:t>Treatment_Low</a:t>
            </a:r>
            <a:r>
              <a:rPr lang="en-GB" altLang="it-IT" sz="2200" i="1" kern="0" baseline="-25000" dirty="0" err="1" smtClean="0">
                <a:solidFill>
                  <a:srgbClr val="0000CC"/>
                </a:solidFill>
                <a:latin typeface="Times New Roman" pitchFamily="18" charset="0"/>
              </a:rPr>
              <a:t>it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coefficient should be improved.</a:t>
            </a: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What exactly is in the </a:t>
            </a:r>
            <a:r>
              <a:rPr lang="en-GB" altLang="it-IT" sz="2200" kern="0" dirty="0" err="1" smtClean="0">
                <a:solidFill>
                  <a:srgbClr val="0000CC"/>
                </a:solidFill>
                <a:latin typeface="Times New Roman" pitchFamily="18" charset="0"/>
              </a:rPr>
              <a:t>X</a:t>
            </a:r>
            <a:r>
              <a:rPr lang="en-GB" altLang="it-IT" sz="2200" i="1" kern="0" baseline="-25000" dirty="0" err="1" smtClean="0">
                <a:solidFill>
                  <a:srgbClr val="0000CC"/>
                </a:solidFill>
                <a:latin typeface="Times New Roman" pitchFamily="18" charset="0"/>
              </a:rPr>
              <a:t>it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vector? You say you include age and  cohort “</a:t>
            </a:r>
            <a:r>
              <a:rPr lang="en-GB" altLang="it-IT" sz="2200" i="1" kern="0" dirty="0">
                <a:solidFill>
                  <a:srgbClr val="0000CC"/>
                </a:solidFill>
                <a:latin typeface="Times New Roman" pitchFamily="18" charset="0"/>
              </a:rPr>
              <a:t>to proxy for capital gains</a:t>
            </a:r>
            <a:r>
              <a:rPr lang="en-GB" altLang="it-IT" sz="2200" kern="0" dirty="0">
                <a:solidFill>
                  <a:srgbClr val="0000CC"/>
                </a:solidFill>
                <a:latin typeface="Times New Roman" pitchFamily="18" charset="0"/>
              </a:rPr>
              <a:t>”. It seems this creates a lot of collinearity as </a:t>
            </a:r>
            <a:r>
              <a:rPr lang="en-GB" altLang="it-IT" sz="2200" kern="0" dirty="0" smtClean="0">
                <a:solidFill>
                  <a:srgbClr val="0000CC"/>
                </a:solidFill>
                <a:latin typeface="Times New Roman" pitchFamily="18" charset="0"/>
              </a:rPr>
              <a:t>well!</a:t>
            </a:r>
            <a:endParaRPr lang="en-GB" altLang="it-IT" sz="2200" kern="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541338" indent="-541338" algn="just" eaLnBrk="1" hangingPunct="1">
              <a:lnSpc>
                <a:spcPct val="105000"/>
              </a:lnSpc>
              <a:spcBef>
                <a:spcPts val="1800"/>
              </a:spcBef>
              <a:buClrTx/>
              <a:buFont typeface="Wingdings" pitchFamily="2" charset="2"/>
              <a:buChar char="q"/>
              <a:defRPr/>
            </a:pPr>
            <a:endParaRPr lang="en-GB" altLang="it-IT" sz="2200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endParaRPr lang="en-GB" altLang="it-IT" sz="2200" kern="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05000"/>
              </a:lnSpc>
              <a:spcBef>
                <a:spcPts val="1800"/>
              </a:spcBef>
              <a:buClrTx/>
              <a:buNone/>
              <a:defRPr/>
            </a:pPr>
            <a:endParaRPr lang="en-GB" altLang="it-IT" sz="2200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355600"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marL="361950" lvl="1" indent="0" algn="just"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t-IT" altLang="it-IT" sz="2200" b="1" kern="0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27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blipFill rotWithShape="1">
          <a:blip xmlns:r="http://schemas.openxmlformats.org/officeDocument/2006/relationships" r:embed="rId1"/>
          <a:stretch>
            <a:fillRect l="-292" t="-863"/>
          </a:stretch>
        </a:blipFill>
        <a:ln>
          <a:noFill/>
        </a:ln>
        <a:effectLst/>
        <a:extLs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>
            <a:noFill/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21268</TotalTime>
  <Words>1607</Words>
  <Application>Microsoft Office PowerPoint</Application>
  <PresentationFormat>Presentazione su schermo (4:3)</PresentationFormat>
  <Paragraphs>165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Pixel</vt:lpstr>
      <vt:lpstr>XXI Banca d’Italia Workshop on Public Finance “Frontiers of taxation and taxation across frontiers” Rome, 20-22 March 2019</vt:lpstr>
      <vt:lpstr>“EMPLOYMENT EFFECTS OF THE EITC PROGRAM IN ISRAEL”</vt:lpstr>
      <vt:lpstr>“EMPLOYMENT EFFECTS OF THE EITC PROGRAM IN ISRAEL”</vt:lpstr>
      <vt:lpstr>“EMPLOYMENT EFFECTS OF THE EITC PROGRAM IN ISRAEL”</vt:lpstr>
      <vt:lpstr>“EMPLOYMENT EFFECTS OF THE EITC PROGRAM IN ISRAEL”</vt:lpstr>
      <vt:lpstr>XXI Banca d’Italia Workshop on Public Finance “Frontiers of taxation and taxation across frontiers” Rome, 20-22 March 2019</vt:lpstr>
      <vt:lpstr>“Mortgage repayments from tax-exempt intergenerational transfers”</vt:lpstr>
      <vt:lpstr>“Mortgage repayments from tax-exempt intergenerational transfers”</vt:lpstr>
      <vt:lpstr>“Mortgage repayments from tax-exempt intergenerational transfers”</vt:lpstr>
      <vt:lpstr>“Mortgage repayments from tax-exempt intergenerational transfers”</vt:lpstr>
      <vt:lpstr>“Mortgage repayments from tax-exempt intergenerational transfers”</vt:lpstr>
      <vt:lpstr>XXI Banca d’Italia Workshop on Public Finance “Frontiers of taxation and taxation across frontiers” Rome, 20-22 March 2019</vt:lpstr>
      <vt:lpstr>“Who Bears the Burden of Local Income Taxes?”</vt:lpstr>
      <vt:lpstr>“Who Bears the Burden of Local Income Taxes?”</vt:lpstr>
      <vt:lpstr>“Who Bears the Burden of Local Income Taxes?”</vt:lpstr>
      <vt:lpstr>“Who Bears the Burden of Local Income Taxes?”</vt:lpstr>
      <vt:lpstr>“Who Bears the Burden of Local Income Taxes?”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sistema di finanziamento dei governi locali</dc:title>
  <dc:creator>agnese sacchi</dc:creator>
  <cp:lastModifiedBy>TOMMASINO PIETRO</cp:lastModifiedBy>
  <cp:revision>1365</cp:revision>
  <cp:lastPrinted>2019-03-16T16:38:58Z</cp:lastPrinted>
  <dcterms:created xsi:type="dcterms:W3CDTF">2012-02-13T09:14:30Z</dcterms:created>
  <dcterms:modified xsi:type="dcterms:W3CDTF">2019-03-16T17:05:38Z</dcterms:modified>
</cp:coreProperties>
</file>