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notesMasterIdLst>
    <p:notesMasterId r:id="rId19"/>
  </p:notesMasterIdLst>
  <p:handoutMasterIdLst>
    <p:handoutMasterId r:id="rId20"/>
  </p:handoutMasterIdLst>
  <p:sldIdLst>
    <p:sldId id="257" r:id="rId2"/>
    <p:sldId id="428" r:id="rId3"/>
    <p:sldId id="430" r:id="rId4"/>
    <p:sldId id="432" r:id="rId5"/>
    <p:sldId id="431" r:id="rId6"/>
    <p:sldId id="429" r:id="rId7"/>
    <p:sldId id="433" r:id="rId8"/>
    <p:sldId id="434" r:id="rId9"/>
    <p:sldId id="435" r:id="rId10"/>
    <p:sldId id="436" r:id="rId11"/>
    <p:sldId id="437" r:id="rId12"/>
    <p:sldId id="438" r:id="rId13"/>
    <p:sldId id="439" r:id="rId14"/>
    <p:sldId id="441" r:id="rId15"/>
    <p:sldId id="443" r:id="rId16"/>
    <p:sldId id="440" r:id="rId17"/>
    <p:sldId id="442" r:id="rId18"/>
  </p:sldIdLst>
  <p:sldSz cx="9144000" cy="6858000" type="screen4x3"/>
  <p:notesSz cx="6797675" cy="9926638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CC66"/>
    <a:srgbClr val="3333FF"/>
    <a:srgbClr val="FF0000"/>
    <a:srgbClr val="FF00FF"/>
    <a:srgbClr val="CC00FF"/>
    <a:srgbClr val="006600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43" autoAdjust="0"/>
    <p:restoredTop sz="94840" autoAdjust="0"/>
  </p:normalViewPr>
  <p:slideViewPr>
    <p:cSldViewPr>
      <p:cViewPr>
        <p:scale>
          <a:sx n="70" d="100"/>
          <a:sy n="70" d="100"/>
        </p:scale>
        <p:origin x="-2088" y="-9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38" tIns="47769" rIns="95538" bIns="47769" numCol="1" anchor="t" anchorCtr="0" compatLnSpc="1">
            <a:prstTxWarp prst="textNoShape">
              <a:avLst/>
            </a:prstTxWarp>
          </a:bodyPr>
          <a:lstStyle>
            <a:lvl1pPr defTabSz="956130">
              <a:defRPr sz="1300"/>
            </a:lvl1pPr>
          </a:lstStyle>
          <a:p>
            <a:pPr>
              <a:defRPr/>
            </a:pPr>
            <a:r>
              <a:rPr lang="it-IT"/>
              <a:t>Master sul federalismo fiscale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481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38" tIns="47769" rIns="95538" bIns="47769" numCol="1" anchor="t" anchorCtr="0" compatLnSpc="1">
            <a:prstTxWarp prst="textNoShape">
              <a:avLst/>
            </a:prstTxWarp>
          </a:bodyPr>
          <a:lstStyle>
            <a:lvl1pPr algn="r" defTabSz="956130">
              <a:defRPr sz="13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4813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38" tIns="47769" rIns="95538" bIns="47769" numCol="1" anchor="b" anchorCtr="0" compatLnSpc="1">
            <a:prstTxWarp prst="textNoShape">
              <a:avLst/>
            </a:prstTxWarp>
          </a:bodyPr>
          <a:lstStyle>
            <a:lvl1pPr defTabSz="956130">
              <a:defRPr sz="1300"/>
            </a:lvl1pPr>
          </a:lstStyle>
          <a:p>
            <a:pPr>
              <a:defRPr/>
            </a:pPr>
            <a:r>
              <a:rPr lang="it-IT"/>
              <a:t>Agnese Sacchi - Email: asacchi@uniroma3.it</a:t>
            </a:r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8163"/>
            <a:ext cx="2944813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38" tIns="47769" rIns="95538" bIns="47769" numCol="1" anchor="b" anchorCtr="0" compatLnSpc="1">
            <a:prstTxWarp prst="textNoShape">
              <a:avLst/>
            </a:prstTxWarp>
          </a:bodyPr>
          <a:lstStyle>
            <a:lvl1pPr algn="r" defTabSz="956130">
              <a:defRPr sz="1300"/>
            </a:lvl1pPr>
          </a:lstStyle>
          <a:p>
            <a:pPr>
              <a:defRPr/>
            </a:pPr>
            <a:fld id="{49464469-ACBD-42E7-B417-25182EA21F4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567003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38" tIns="47769" rIns="95538" bIns="47769" numCol="1" anchor="t" anchorCtr="0" compatLnSpc="1">
            <a:prstTxWarp prst="textNoShape">
              <a:avLst/>
            </a:prstTxWarp>
          </a:bodyPr>
          <a:lstStyle>
            <a:lvl1pPr defTabSz="956130">
              <a:defRPr sz="1300"/>
            </a:lvl1pPr>
          </a:lstStyle>
          <a:p>
            <a:pPr>
              <a:defRPr/>
            </a:pPr>
            <a:r>
              <a:rPr lang="it-IT"/>
              <a:t>Master sul federalismo fiscale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481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38" tIns="47769" rIns="95538" bIns="47769" numCol="1" anchor="t" anchorCtr="0" compatLnSpc="1">
            <a:prstTxWarp prst="textNoShape">
              <a:avLst/>
            </a:prstTxWarp>
          </a:bodyPr>
          <a:lstStyle>
            <a:lvl1pPr algn="r" defTabSz="956130">
              <a:defRPr sz="13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38" tIns="47769" rIns="95538" bIns="477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Fare clic per modificare gli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4813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38" tIns="47769" rIns="95538" bIns="47769" numCol="1" anchor="b" anchorCtr="0" compatLnSpc="1">
            <a:prstTxWarp prst="textNoShape">
              <a:avLst/>
            </a:prstTxWarp>
          </a:bodyPr>
          <a:lstStyle>
            <a:lvl1pPr defTabSz="956130">
              <a:defRPr sz="1300"/>
            </a:lvl1pPr>
          </a:lstStyle>
          <a:p>
            <a:pPr>
              <a:defRPr/>
            </a:pPr>
            <a:r>
              <a:rPr lang="it-IT"/>
              <a:t>Agnese Sacchi - Email: asacchi@uniroma3.it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8163"/>
            <a:ext cx="2944813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38" tIns="47769" rIns="95538" bIns="47769" numCol="1" anchor="b" anchorCtr="0" compatLnSpc="1">
            <a:prstTxWarp prst="textNoShape">
              <a:avLst/>
            </a:prstTxWarp>
          </a:bodyPr>
          <a:lstStyle>
            <a:lvl1pPr algn="r" defTabSz="956130">
              <a:defRPr sz="1300"/>
            </a:lvl1pPr>
          </a:lstStyle>
          <a:p>
            <a:pPr>
              <a:defRPr/>
            </a:pPr>
            <a:fld id="{DFCE817F-7E87-49C7-9578-EE65FA64D7D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11245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40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15963" indent="-274638" defTabSz="9540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04900" indent="-220663" defTabSz="9540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46225" indent="-220663" defTabSz="9540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1987550" indent="-220663" defTabSz="9540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444750" indent="-220663" defTabSz="9540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01950" indent="-220663" defTabSz="9540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359150" indent="-220663" defTabSz="9540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16350" indent="-220663" defTabSz="9540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B1F3185-C47A-497F-A47C-5BA62DF1B747}" type="slidenum">
              <a:rPr lang="it-IT" altLang="it-IT" sz="1300" smtClean="0"/>
              <a:pPr eaLnBrk="1" hangingPunct="1">
                <a:spcBef>
                  <a:spcPct val="0"/>
                </a:spcBef>
              </a:pPr>
              <a:t>1</a:t>
            </a:fld>
            <a:endParaRPr lang="it-IT" altLang="it-IT" sz="1300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40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15963" indent="-274638" defTabSz="9540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03313" indent="-220663" defTabSz="9540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46225" indent="-220663" defTabSz="9540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1987550" indent="-220663" defTabSz="9540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444750" indent="-220663" defTabSz="9540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01950" indent="-220663" defTabSz="9540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359150" indent="-220663" defTabSz="9540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16350" indent="-220663" defTabSz="9540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BAAA691-2708-464D-B269-2F5FD6CB46BE}" type="slidenum">
              <a:rPr lang="it-IT" altLang="it-IT" sz="1300" smtClean="0"/>
              <a:pPr eaLnBrk="1" hangingPunct="1">
                <a:spcBef>
                  <a:spcPct val="0"/>
                </a:spcBef>
              </a:pPr>
              <a:t>10</a:t>
            </a:fld>
            <a:endParaRPr lang="it-IT" altLang="it-IT" sz="1300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40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15963" indent="-274638" defTabSz="9540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03313" indent="-220663" defTabSz="9540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46225" indent="-220663" defTabSz="9540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1987550" indent="-220663" defTabSz="9540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444750" indent="-220663" defTabSz="9540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01950" indent="-220663" defTabSz="9540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359150" indent="-220663" defTabSz="9540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16350" indent="-220663" defTabSz="9540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BAAA691-2708-464D-B269-2F5FD6CB46BE}" type="slidenum">
              <a:rPr lang="it-IT" altLang="it-IT" sz="1300" smtClean="0"/>
              <a:pPr eaLnBrk="1" hangingPunct="1">
                <a:spcBef>
                  <a:spcPct val="0"/>
                </a:spcBef>
              </a:pPr>
              <a:t>11</a:t>
            </a:fld>
            <a:endParaRPr lang="it-IT" altLang="it-IT" sz="1300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40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15963" indent="-274638" defTabSz="9540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04900" indent="-220663" defTabSz="9540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46225" indent="-220663" defTabSz="9540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1987550" indent="-220663" defTabSz="9540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444750" indent="-220663" defTabSz="9540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01950" indent="-220663" defTabSz="9540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359150" indent="-220663" defTabSz="9540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16350" indent="-220663" defTabSz="9540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B1F3185-C47A-497F-A47C-5BA62DF1B747}" type="slidenum">
              <a:rPr lang="it-IT" altLang="it-IT" sz="1300" smtClean="0"/>
              <a:pPr eaLnBrk="1" hangingPunct="1">
                <a:spcBef>
                  <a:spcPct val="0"/>
                </a:spcBef>
              </a:pPr>
              <a:t>12</a:t>
            </a:fld>
            <a:endParaRPr lang="it-IT" altLang="it-IT" sz="1300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40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15963" indent="-274638" defTabSz="9540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03313" indent="-220663" defTabSz="9540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46225" indent="-220663" defTabSz="9540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1987550" indent="-220663" defTabSz="9540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444750" indent="-220663" defTabSz="9540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01950" indent="-220663" defTabSz="9540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359150" indent="-220663" defTabSz="9540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16350" indent="-220663" defTabSz="9540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BAAA691-2708-464D-B269-2F5FD6CB46BE}" type="slidenum">
              <a:rPr lang="it-IT" altLang="it-IT" sz="1300" smtClean="0"/>
              <a:pPr eaLnBrk="1" hangingPunct="1">
                <a:spcBef>
                  <a:spcPct val="0"/>
                </a:spcBef>
              </a:pPr>
              <a:t>13</a:t>
            </a:fld>
            <a:endParaRPr lang="it-IT" altLang="it-IT" sz="1300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40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15963" indent="-274638" defTabSz="9540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03313" indent="-220663" defTabSz="9540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46225" indent="-220663" defTabSz="9540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1987550" indent="-220663" defTabSz="9540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444750" indent="-220663" defTabSz="9540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01950" indent="-220663" defTabSz="9540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359150" indent="-220663" defTabSz="9540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16350" indent="-220663" defTabSz="9540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BAAA691-2708-464D-B269-2F5FD6CB46BE}" type="slidenum">
              <a:rPr lang="it-IT" altLang="it-IT" sz="1300" smtClean="0"/>
              <a:pPr eaLnBrk="1" hangingPunct="1">
                <a:spcBef>
                  <a:spcPct val="0"/>
                </a:spcBef>
              </a:pPr>
              <a:t>14</a:t>
            </a:fld>
            <a:endParaRPr lang="it-IT" altLang="it-IT" sz="1300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40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15963" indent="-274638" defTabSz="9540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03313" indent="-220663" defTabSz="9540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46225" indent="-220663" defTabSz="9540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1987550" indent="-220663" defTabSz="9540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444750" indent="-220663" defTabSz="9540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01950" indent="-220663" defTabSz="9540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359150" indent="-220663" defTabSz="9540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16350" indent="-220663" defTabSz="9540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BAAA691-2708-464D-B269-2F5FD6CB46BE}" type="slidenum">
              <a:rPr lang="it-IT" altLang="it-IT" sz="1300" smtClean="0"/>
              <a:pPr eaLnBrk="1" hangingPunct="1">
                <a:spcBef>
                  <a:spcPct val="0"/>
                </a:spcBef>
              </a:pPr>
              <a:t>15</a:t>
            </a:fld>
            <a:endParaRPr lang="it-IT" altLang="it-IT" sz="1300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40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15963" indent="-274638" defTabSz="9540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03313" indent="-220663" defTabSz="9540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46225" indent="-220663" defTabSz="9540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1987550" indent="-220663" defTabSz="9540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444750" indent="-220663" defTabSz="9540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01950" indent="-220663" defTabSz="9540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359150" indent="-220663" defTabSz="9540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16350" indent="-220663" defTabSz="9540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BAAA691-2708-464D-B269-2F5FD6CB46BE}" type="slidenum">
              <a:rPr lang="it-IT" altLang="it-IT" sz="1300" smtClean="0"/>
              <a:pPr eaLnBrk="1" hangingPunct="1">
                <a:spcBef>
                  <a:spcPct val="0"/>
                </a:spcBef>
              </a:pPr>
              <a:t>16</a:t>
            </a:fld>
            <a:endParaRPr lang="it-IT" altLang="it-IT" sz="1300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40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15963" indent="-274638" defTabSz="9540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03313" indent="-220663" defTabSz="9540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46225" indent="-220663" defTabSz="9540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1987550" indent="-220663" defTabSz="9540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444750" indent="-220663" defTabSz="9540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01950" indent="-220663" defTabSz="9540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359150" indent="-220663" defTabSz="9540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16350" indent="-220663" defTabSz="9540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BAAA691-2708-464D-B269-2F5FD6CB46BE}" type="slidenum">
              <a:rPr lang="it-IT" altLang="it-IT" sz="1300" smtClean="0"/>
              <a:pPr eaLnBrk="1" hangingPunct="1">
                <a:spcBef>
                  <a:spcPct val="0"/>
                </a:spcBef>
              </a:pPr>
              <a:t>17</a:t>
            </a:fld>
            <a:endParaRPr lang="it-IT" altLang="it-IT" sz="1300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40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15963" indent="-274638" defTabSz="9540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03313" indent="-220663" defTabSz="9540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46225" indent="-220663" defTabSz="9540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1987550" indent="-220663" defTabSz="9540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444750" indent="-220663" defTabSz="9540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01950" indent="-220663" defTabSz="9540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359150" indent="-220663" defTabSz="9540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16350" indent="-220663" defTabSz="9540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BAAA691-2708-464D-B269-2F5FD6CB46BE}" type="slidenum">
              <a:rPr lang="it-IT" altLang="it-IT" sz="1300" smtClean="0"/>
              <a:pPr eaLnBrk="1" hangingPunct="1">
                <a:spcBef>
                  <a:spcPct val="0"/>
                </a:spcBef>
              </a:pPr>
              <a:t>2</a:t>
            </a:fld>
            <a:endParaRPr lang="it-IT" altLang="it-IT" sz="1300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40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15963" indent="-274638" defTabSz="9540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03313" indent="-220663" defTabSz="9540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46225" indent="-220663" defTabSz="9540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1987550" indent="-220663" defTabSz="9540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444750" indent="-220663" defTabSz="9540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01950" indent="-220663" defTabSz="9540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359150" indent="-220663" defTabSz="9540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16350" indent="-220663" defTabSz="9540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BAAA691-2708-464D-B269-2F5FD6CB46BE}" type="slidenum">
              <a:rPr lang="it-IT" altLang="it-IT" sz="1300" smtClean="0"/>
              <a:pPr eaLnBrk="1" hangingPunct="1">
                <a:spcBef>
                  <a:spcPct val="0"/>
                </a:spcBef>
              </a:pPr>
              <a:t>3</a:t>
            </a:fld>
            <a:endParaRPr lang="it-IT" altLang="it-IT" sz="1300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40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15963" indent="-274638" defTabSz="9540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03313" indent="-220663" defTabSz="9540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46225" indent="-220663" defTabSz="9540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1987550" indent="-220663" defTabSz="9540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444750" indent="-220663" defTabSz="9540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01950" indent="-220663" defTabSz="9540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359150" indent="-220663" defTabSz="9540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16350" indent="-220663" defTabSz="9540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BAAA691-2708-464D-B269-2F5FD6CB46BE}" type="slidenum">
              <a:rPr lang="it-IT" altLang="it-IT" sz="1300" smtClean="0"/>
              <a:pPr eaLnBrk="1" hangingPunct="1">
                <a:spcBef>
                  <a:spcPct val="0"/>
                </a:spcBef>
              </a:pPr>
              <a:t>4</a:t>
            </a:fld>
            <a:endParaRPr lang="it-IT" altLang="it-IT" sz="1300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40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15963" indent="-274638" defTabSz="9540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03313" indent="-220663" defTabSz="9540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46225" indent="-220663" defTabSz="9540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1987550" indent="-220663" defTabSz="9540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444750" indent="-220663" defTabSz="9540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01950" indent="-220663" defTabSz="9540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359150" indent="-220663" defTabSz="9540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16350" indent="-220663" defTabSz="9540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BAAA691-2708-464D-B269-2F5FD6CB46BE}" type="slidenum">
              <a:rPr lang="it-IT" altLang="it-IT" sz="1300" smtClean="0"/>
              <a:pPr eaLnBrk="1" hangingPunct="1">
                <a:spcBef>
                  <a:spcPct val="0"/>
                </a:spcBef>
              </a:pPr>
              <a:t>5</a:t>
            </a:fld>
            <a:endParaRPr lang="it-IT" altLang="it-IT" sz="1300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40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15963" indent="-274638" defTabSz="9540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04900" indent="-220663" defTabSz="9540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46225" indent="-220663" defTabSz="9540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1987550" indent="-220663" defTabSz="9540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444750" indent="-220663" defTabSz="9540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01950" indent="-220663" defTabSz="9540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359150" indent="-220663" defTabSz="9540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16350" indent="-220663" defTabSz="9540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B1F3185-C47A-497F-A47C-5BA62DF1B747}" type="slidenum">
              <a:rPr lang="it-IT" altLang="it-IT" sz="1300" smtClean="0"/>
              <a:pPr eaLnBrk="1" hangingPunct="1">
                <a:spcBef>
                  <a:spcPct val="0"/>
                </a:spcBef>
              </a:pPr>
              <a:t>6</a:t>
            </a:fld>
            <a:endParaRPr lang="it-IT" altLang="it-IT" sz="1300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40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15963" indent="-274638" defTabSz="9540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03313" indent="-220663" defTabSz="9540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46225" indent="-220663" defTabSz="9540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1987550" indent="-220663" defTabSz="9540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444750" indent="-220663" defTabSz="9540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01950" indent="-220663" defTabSz="9540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359150" indent="-220663" defTabSz="9540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16350" indent="-220663" defTabSz="9540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BAAA691-2708-464D-B269-2F5FD6CB46BE}" type="slidenum">
              <a:rPr lang="it-IT" altLang="it-IT" sz="1300" smtClean="0"/>
              <a:pPr eaLnBrk="1" hangingPunct="1">
                <a:spcBef>
                  <a:spcPct val="0"/>
                </a:spcBef>
              </a:pPr>
              <a:t>7</a:t>
            </a:fld>
            <a:endParaRPr lang="it-IT" altLang="it-IT" sz="1300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40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15963" indent="-274638" defTabSz="9540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03313" indent="-220663" defTabSz="9540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46225" indent="-220663" defTabSz="9540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1987550" indent="-220663" defTabSz="9540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444750" indent="-220663" defTabSz="9540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01950" indent="-220663" defTabSz="9540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359150" indent="-220663" defTabSz="9540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16350" indent="-220663" defTabSz="9540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BAAA691-2708-464D-B269-2F5FD6CB46BE}" type="slidenum">
              <a:rPr lang="it-IT" altLang="it-IT" sz="1300" smtClean="0"/>
              <a:pPr eaLnBrk="1" hangingPunct="1">
                <a:spcBef>
                  <a:spcPct val="0"/>
                </a:spcBef>
              </a:pPr>
              <a:t>8</a:t>
            </a:fld>
            <a:endParaRPr lang="it-IT" altLang="it-IT" sz="1300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40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15963" indent="-274638" defTabSz="9540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03313" indent="-220663" defTabSz="9540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46225" indent="-220663" defTabSz="9540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1987550" indent="-220663" defTabSz="9540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444750" indent="-220663" defTabSz="9540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01950" indent="-220663" defTabSz="9540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359150" indent="-220663" defTabSz="9540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16350" indent="-220663" defTabSz="9540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BAAA691-2708-464D-B269-2F5FD6CB46BE}" type="slidenum">
              <a:rPr lang="it-IT" altLang="it-IT" sz="1300" smtClean="0"/>
              <a:pPr eaLnBrk="1" hangingPunct="1">
                <a:spcBef>
                  <a:spcPct val="0"/>
                </a:spcBef>
              </a:pPr>
              <a:t>9</a:t>
            </a:fld>
            <a:endParaRPr lang="it-IT" altLang="it-IT" sz="1300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defRPr/>
              </a:pPr>
              <a:endParaRPr lang="it-IT" altLang="it-IT" sz="2400" smtClean="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it-IT" altLang="it-IT" sz="2400" smtClean="0"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it-IT" altLang="it-IT" sz="2400" smtClean="0"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it-IT" altLang="it-IT" sz="2400" smtClean="0"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it-IT" altLang="it-IT" sz="2400" smtClean="0"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it-IT" altLang="it-IT" sz="2400" smtClean="0"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it-IT" altLang="it-IT" sz="2400" smtClean="0"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it-IT" altLang="it-IT" sz="2400" smtClean="0"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it-IT" altLang="it-IT" sz="2400" smtClean="0"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it-IT" altLang="it-IT" sz="2400" smtClean="0"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it-IT" altLang="it-IT" sz="2400" smtClean="0"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it-IT" altLang="it-IT" sz="2400" smtClean="0">
                  <a:latin typeface="Times New Roman" pitchFamily="18" charset="0"/>
                </a:endParaRPr>
              </a:p>
            </p:txBody>
          </p:sp>
        </p:grpSp>
      </p:grpSp>
      <p:sp>
        <p:nvSpPr>
          <p:cNvPr id="37907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it-IT" noProof="0" smtClean="0"/>
              <a:t>Fare clic per modificare lo stile del titolo</a:t>
            </a:r>
          </a:p>
        </p:txBody>
      </p:sp>
      <p:sp>
        <p:nvSpPr>
          <p:cNvPr id="37908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pPr lvl="0"/>
            <a:r>
              <a:rPr lang="it-IT" noProof="0" smtClean="0"/>
              <a:t>Fare clic per modificare lo stile del sottotitolo dello schema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19 Novembre 2012</a:t>
            </a:r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agnese.sacchi@uniroma3.it</a:t>
            </a:r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4FD452-3EB0-4EE9-A7F5-BE0CD4A6D63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08034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agnese.sacchi@uniroma3.it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AB5D03-68A8-43D2-9D6F-5174A68B9C5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19 Novembre 2012</a:t>
            </a:r>
          </a:p>
        </p:txBody>
      </p:sp>
    </p:spTree>
    <p:extLst>
      <p:ext uri="{BB962C8B-B14F-4D97-AF65-F5344CB8AC3E}">
        <p14:creationId xmlns:p14="http://schemas.microsoft.com/office/powerpoint/2010/main" val="520428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agnese.sacchi@uniroma3.it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88EF8D-F94E-4050-86AF-5ECBCB3F17F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19 Novembre 2012</a:t>
            </a:r>
          </a:p>
        </p:txBody>
      </p:sp>
    </p:spTree>
    <p:extLst>
      <p:ext uri="{BB962C8B-B14F-4D97-AF65-F5344CB8AC3E}">
        <p14:creationId xmlns:p14="http://schemas.microsoft.com/office/powerpoint/2010/main" val="31392137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olo, diagramma o organigram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SmartArt 2"/>
          <p:cNvSpPr>
            <a:spLocks noGrp="1"/>
          </p:cNvSpPr>
          <p:nvPr>
            <p:ph type="dgm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it-IT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agnese.sacchi@uniroma3.it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5A36FC-6EC5-496A-B0B0-2B9AA40F2AD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19 Novembre 2012</a:t>
            </a:r>
          </a:p>
        </p:txBody>
      </p:sp>
    </p:spTree>
    <p:extLst>
      <p:ext uri="{BB962C8B-B14F-4D97-AF65-F5344CB8AC3E}">
        <p14:creationId xmlns:p14="http://schemas.microsoft.com/office/powerpoint/2010/main" val="4044669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agnese.sacchi@uniroma3.it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A602DF-B086-45C8-9BA7-2E2AFFB290F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19 Novembre 2012</a:t>
            </a:r>
          </a:p>
        </p:txBody>
      </p:sp>
    </p:spTree>
    <p:extLst>
      <p:ext uri="{BB962C8B-B14F-4D97-AF65-F5344CB8AC3E}">
        <p14:creationId xmlns:p14="http://schemas.microsoft.com/office/powerpoint/2010/main" val="1384391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agnese.sacchi@uniroma3.it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50158A-0EBD-45F9-ABBD-5A34108DF14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19 Novembre 2012</a:t>
            </a:r>
          </a:p>
        </p:txBody>
      </p:sp>
    </p:spTree>
    <p:extLst>
      <p:ext uri="{BB962C8B-B14F-4D97-AF65-F5344CB8AC3E}">
        <p14:creationId xmlns:p14="http://schemas.microsoft.com/office/powerpoint/2010/main" val="124601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agnese.sacchi@uniroma3.it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E1D34-DF45-4DE2-A199-0FC8329910E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19 Novembre 2012</a:t>
            </a:r>
          </a:p>
        </p:txBody>
      </p:sp>
    </p:spTree>
    <p:extLst>
      <p:ext uri="{BB962C8B-B14F-4D97-AF65-F5344CB8AC3E}">
        <p14:creationId xmlns:p14="http://schemas.microsoft.com/office/powerpoint/2010/main" val="2030492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agnese.sacchi@uniroma3.it</a:t>
            </a: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85EB7E-765D-416C-9250-0D95446F063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19 Novembre 2012</a:t>
            </a:r>
          </a:p>
        </p:txBody>
      </p:sp>
    </p:spTree>
    <p:extLst>
      <p:ext uri="{BB962C8B-B14F-4D97-AF65-F5344CB8AC3E}">
        <p14:creationId xmlns:p14="http://schemas.microsoft.com/office/powerpoint/2010/main" val="1378837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agnese.sacchi@uniroma3.it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1D1D1A-BD79-47B7-B55E-21F1B0E3DC4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19 Novembre 2012</a:t>
            </a:r>
          </a:p>
        </p:txBody>
      </p:sp>
    </p:spTree>
    <p:extLst>
      <p:ext uri="{BB962C8B-B14F-4D97-AF65-F5344CB8AC3E}">
        <p14:creationId xmlns:p14="http://schemas.microsoft.com/office/powerpoint/2010/main" val="1037542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agnese.sacchi@uniroma3.it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FCDD18-DBD3-407B-83F3-DF228800F21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19 Novembre 2012</a:t>
            </a:r>
          </a:p>
        </p:txBody>
      </p:sp>
    </p:spTree>
    <p:extLst>
      <p:ext uri="{BB962C8B-B14F-4D97-AF65-F5344CB8AC3E}">
        <p14:creationId xmlns:p14="http://schemas.microsoft.com/office/powerpoint/2010/main" val="3856606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agnese.sacchi@uniroma3.it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782B42-172D-4F76-AAC1-E443C6477AE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19 Novembre 2012</a:t>
            </a:r>
          </a:p>
        </p:txBody>
      </p:sp>
    </p:spTree>
    <p:extLst>
      <p:ext uri="{BB962C8B-B14F-4D97-AF65-F5344CB8AC3E}">
        <p14:creationId xmlns:p14="http://schemas.microsoft.com/office/powerpoint/2010/main" val="2413632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agnese.sacchi@uniroma3.it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2677EE-4240-4E21-8B16-4AA9D8B3169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19 Novembre 2012</a:t>
            </a:r>
          </a:p>
        </p:txBody>
      </p:sp>
    </p:spTree>
    <p:extLst>
      <p:ext uri="{BB962C8B-B14F-4D97-AF65-F5344CB8AC3E}">
        <p14:creationId xmlns:p14="http://schemas.microsoft.com/office/powerpoint/2010/main" val="3168092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r>
              <a:rPr lang="it-IT"/>
              <a:t>agnese.sacchi@uniroma3.it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</a:defRPr>
            </a:lvl1pPr>
          </a:lstStyle>
          <a:p>
            <a:pPr>
              <a:defRPr/>
            </a:pPr>
            <a:fld id="{D4EE547A-D50B-4E41-B9AC-E0B00503DF8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032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defRPr/>
              </a:pPr>
              <a:endParaRPr lang="it-IT" altLang="it-IT" sz="2400" smtClean="0">
                <a:latin typeface="Times New Roman" pitchFamily="18" charset="0"/>
              </a:endParaRPr>
            </a:p>
          </p:txBody>
        </p:sp>
        <p:sp>
          <p:nvSpPr>
            <p:cNvPr id="1033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it-IT" altLang="it-IT" sz="2400" smtClean="0">
                <a:latin typeface="Times New Roman" pitchFamily="18" charset="0"/>
              </a:endParaRPr>
            </a:p>
          </p:txBody>
        </p:sp>
        <p:sp>
          <p:nvSpPr>
            <p:cNvPr id="1034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it-IT" altLang="it-IT" smtClean="0">
                <a:solidFill>
                  <a:schemeClr val="hlink"/>
                </a:solidFill>
              </a:endParaRPr>
            </a:p>
          </p:txBody>
        </p:sp>
        <p:sp>
          <p:nvSpPr>
            <p:cNvPr id="1035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it-IT" altLang="it-IT" smtClean="0">
                <a:solidFill>
                  <a:schemeClr val="hlink"/>
                </a:solidFill>
              </a:endParaRPr>
            </a:p>
          </p:txBody>
        </p:sp>
        <p:sp>
          <p:nvSpPr>
            <p:cNvPr id="1036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it-IT" altLang="it-IT" smtClean="0">
                <a:solidFill>
                  <a:schemeClr val="accent2"/>
                </a:solidFill>
              </a:endParaRPr>
            </a:p>
          </p:txBody>
        </p:sp>
        <p:sp>
          <p:nvSpPr>
            <p:cNvPr id="1037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it-IT" altLang="it-IT" smtClean="0">
                <a:solidFill>
                  <a:schemeClr val="hlink"/>
                </a:solidFill>
              </a:endParaRPr>
            </a:p>
          </p:txBody>
        </p:sp>
        <p:sp>
          <p:nvSpPr>
            <p:cNvPr id="1038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it-IT" altLang="it-IT" sz="2400" smtClean="0">
                <a:latin typeface="Times New Roman" pitchFamily="18" charset="0"/>
              </a:endParaRPr>
            </a:p>
          </p:txBody>
        </p:sp>
        <p:sp>
          <p:nvSpPr>
            <p:cNvPr id="1039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it-IT" altLang="it-IT" smtClean="0">
                <a:solidFill>
                  <a:schemeClr val="accent2"/>
                </a:solidFill>
              </a:endParaRPr>
            </a:p>
          </p:txBody>
        </p:sp>
        <p:sp>
          <p:nvSpPr>
            <p:cNvPr id="1040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it-IT" altLang="it-IT" smtClean="0">
                <a:solidFill>
                  <a:schemeClr val="accent2"/>
                </a:solidFill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lo stile del titolo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gli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  <a:p>
            <a:pPr lvl="3"/>
            <a:r>
              <a:rPr lang="it-IT" altLang="it-IT" smtClean="0"/>
              <a:t>Quarto livello</a:t>
            </a:r>
          </a:p>
          <a:p>
            <a:pPr lvl="4"/>
            <a:r>
              <a:rPr lang="it-IT" altLang="it-IT" smtClean="0"/>
              <a:t>Quinto livello</a:t>
            </a:r>
          </a:p>
        </p:txBody>
      </p:sp>
      <p:sp>
        <p:nvSpPr>
          <p:cNvPr id="36880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it-IT"/>
              <a:t>19 Novembre 2012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19" r:id="rId1"/>
    <p:sldLayoutId id="2147484108" r:id="rId2"/>
    <p:sldLayoutId id="2147484109" r:id="rId3"/>
    <p:sldLayoutId id="2147484110" r:id="rId4"/>
    <p:sldLayoutId id="2147484111" r:id="rId5"/>
    <p:sldLayoutId id="2147484112" r:id="rId6"/>
    <p:sldLayoutId id="2147484113" r:id="rId7"/>
    <p:sldLayoutId id="2147484114" r:id="rId8"/>
    <p:sldLayoutId id="2147484115" r:id="rId9"/>
    <p:sldLayoutId id="2147484116" r:id="rId10"/>
    <p:sldLayoutId id="2147484117" r:id="rId11"/>
    <p:sldLayoutId id="2147484118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477862"/>
            <a:ext cx="8229600" cy="1510978"/>
          </a:xfrm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en-US" altLang="it-IT" sz="2000" i="1" dirty="0">
                <a:latin typeface="Times New Roman" pitchFamily="18" charset="0"/>
              </a:rPr>
              <a:t>XXI Banca </a:t>
            </a:r>
            <a:r>
              <a:rPr lang="en-US" altLang="it-IT" sz="2000" i="1" dirty="0" smtClean="0">
                <a:latin typeface="Times New Roman" pitchFamily="18" charset="0"/>
              </a:rPr>
              <a:t>d’Italia Workshop </a:t>
            </a:r>
            <a:r>
              <a:rPr lang="en-US" altLang="it-IT" sz="2000" i="1" dirty="0">
                <a:latin typeface="Times New Roman" pitchFamily="18" charset="0"/>
              </a:rPr>
              <a:t>on Public Finance</a:t>
            </a:r>
            <a:br>
              <a:rPr lang="en-US" altLang="it-IT" sz="2000" i="1" dirty="0">
                <a:latin typeface="Times New Roman" pitchFamily="18" charset="0"/>
              </a:rPr>
            </a:br>
            <a:r>
              <a:rPr lang="en-US" altLang="it-IT" sz="2000" i="1" dirty="0" smtClean="0">
                <a:latin typeface="Times New Roman" pitchFamily="18" charset="0"/>
              </a:rPr>
              <a:t>“Frontiers </a:t>
            </a:r>
            <a:r>
              <a:rPr lang="en-US" altLang="it-IT" sz="2000" i="1" dirty="0">
                <a:latin typeface="Times New Roman" pitchFamily="18" charset="0"/>
              </a:rPr>
              <a:t>of taxation </a:t>
            </a:r>
            <a:r>
              <a:rPr lang="en-US" altLang="it-IT" sz="2000" i="1" dirty="0" smtClean="0">
                <a:latin typeface="Times New Roman" pitchFamily="18" charset="0"/>
              </a:rPr>
              <a:t>and taxation </a:t>
            </a:r>
            <a:r>
              <a:rPr lang="en-US" altLang="it-IT" sz="2000" i="1" dirty="0">
                <a:latin typeface="Times New Roman" pitchFamily="18" charset="0"/>
              </a:rPr>
              <a:t>across </a:t>
            </a:r>
            <a:r>
              <a:rPr lang="en-US" altLang="it-IT" sz="2000" i="1" dirty="0" smtClean="0">
                <a:latin typeface="Times New Roman" pitchFamily="18" charset="0"/>
              </a:rPr>
              <a:t>frontiers”</a:t>
            </a:r>
            <a:r>
              <a:rPr lang="en-US" altLang="it-IT" sz="2000" i="1" dirty="0">
                <a:latin typeface="Times New Roman" pitchFamily="18" charset="0"/>
              </a:rPr>
              <a:t/>
            </a:r>
            <a:br>
              <a:rPr lang="en-US" altLang="it-IT" sz="2000" i="1" dirty="0">
                <a:latin typeface="Times New Roman" pitchFamily="18" charset="0"/>
              </a:rPr>
            </a:br>
            <a:r>
              <a:rPr lang="en-US" altLang="it-IT" sz="2000" i="1" dirty="0">
                <a:latin typeface="Times New Roman" pitchFamily="18" charset="0"/>
              </a:rPr>
              <a:t>Rome, </a:t>
            </a:r>
            <a:r>
              <a:rPr lang="en-US" altLang="it-IT" sz="2000" i="1" dirty="0" smtClean="0">
                <a:latin typeface="Times New Roman" pitchFamily="18" charset="0"/>
              </a:rPr>
              <a:t>20-22 </a:t>
            </a:r>
            <a:r>
              <a:rPr lang="en-US" altLang="it-IT" sz="2000" i="1" dirty="0">
                <a:latin typeface="Times New Roman" pitchFamily="18" charset="0"/>
              </a:rPr>
              <a:t>March 2019</a:t>
            </a:r>
            <a:endParaRPr lang="it-IT" altLang="it-IT" sz="2000" i="1" dirty="0" smtClean="0">
              <a:latin typeface="Times New Roman" pitchFamily="18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2205038"/>
            <a:ext cx="8280400" cy="4103687"/>
          </a:xfrm>
        </p:spPr>
        <p:txBody>
          <a:bodyPr/>
          <a:lstStyle/>
          <a:p>
            <a:pPr algn="ctr" eaLnBrk="1" hangingPunct="1">
              <a:lnSpc>
                <a:spcPct val="110000"/>
              </a:lnSpc>
              <a:buNone/>
            </a:pPr>
            <a:endParaRPr lang="en-GB" altLang="it-IT" sz="2400" b="1" dirty="0" smtClean="0">
              <a:latin typeface="Times New Roman" pitchFamily="18" charset="0"/>
            </a:endParaRPr>
          </a:p>
          <a:p>
            <a:pPr algn="ctr" eaLnBrk="1" hangingPunct="1">
              <a:lnSpc>
                <a:spcPct val="110000"/>
              </a:lnSpc>
              <a:buNone/>
            </a:pPr>
            <a:r>
              <a:rPr lang="en-GB" altLang="it-IT" sz="2800" b="1" dirty="0" smtClean="0">
                <a:latin typeface="Times New Roman" pitchFamily="18" charset="0"/>
              </a:rPr>
              <a:t>Discussion of “</a:t>
            </a:r>
            <a:r>
              <a:rPr lang="en-US" altLang="it-IT" sz="2800" b="1" cap="small" dirty="0">
                <a:latin typeface="Times New Roman" pitchFamily="18" charset="0"/>
              </a:rPr>
              <a:t>THE EMPLOYMENT EFFECTS OF THE EITC PROGRAM IN </a:t>
            </a:r>
            <a:r>
              <a:rPr lang="en-US" altLang="it-IT" sz="2800" b="1" cap="small" dirty="0">
                <a:latin typeface="Times New Roman" pitchFamily="18" charset="0"/>
              </a:rPr>
              <a:t>ISRAEL</a:t>
            </a:r>
            <a:r>
              <a:rPr lang="en-GB" altLang="it-IT" sz="2800" b="1" dirty="0" smtClean="0">
                <a:latin typeface="Times New Roman" pitchFamily="18" charset="0"/>
              </a:rPr>
              <a:t>”</a:t>
            </a:r>
            <a:endParaRPr lang="en-GB" altLang="it-IT" sz="2800" b="1" dirty="0" smtClean="0">
              <a:latin typeface="Times New Roman" pitchFamily="18" charset="0"/>
            </a:endParaRPr>
          </a:p>
          <a:p>
            <a:pPr algn="ctr" eaLnBrk="1" hangingPunct="1">
              <a:buFont typeface="Wingdings" pitchFamily="2" charset="2"/>
              <a:buNone/>
            </a:pPr>
            <a:endParaRPr lang="it-IT" altLang="it-IT" sz="2800" dirty="0" smtClean="0">
              <a:latin typeface="Times New Roman" pitchFamily="18" charset="0"/>
            </a:endParaRPr>
          </a:p>
          <a:p>
            <a:pPr algn="ctr" eaLnBrk="1" hangingPunct="1">
              <a:lnSpc>
                <a:spcPct val="105000"/>
              </a:lnSpc>
              <a:buFont typeface="Wingdings" pitchFamily="2" charset="2"/>
              <a:buNone/>
            </a:pPr>
            <a:r>
              <a:rPr lang="it-IT" altLang="it-IT" sz="2800" b="1" dirty="0" smtClean="0">
                <a:solidFill>
                  <a:srgbClr val="0000CC"/>
                </a:solidFill>
                <a:latin typeface="Times New Roman" pitchFamily="18" charset="0"/>
              </a:rPr>
              <a:t>Pietro Tommasino</a:t>
            </a:r>
          </a:p>
          <a:p>
            <a:pPr algn="ctr" eaLnBrk="1" hangingPunct="1">
              <a:lnSpc>
                <a:spcPct val="105000"/>
              </a:lnSpc>
              <a:buFont typeface="Wingdings" pitchFamily="2" charset="2"/>
              <a:buNone/>
            </a:pPr>
            <a:r>
              <a:rPr lang="it-IT" altLang="it-IT" sz="2400" i="1" dirty="0" err="1" smtClean="0">
                <a:solidFill>
                  <a:srgbClr val="0000CC"/>
                </a:solidFill>
                <a:latin typeface="Times New Roman" pitchFamily="18" charset="0"/>
              </a:rPr>
              <a:t>Bank</a:t>
            </a:r>
            <a:r>
              <a:rPr lang="it-IT" altLang="it-IT" sz="2400" i="1" dirty="0" smtClean="0">
                <a:solidFill>
                  <a:srgbClr val="0000CC"/>
                </a:solidFill>
                <a:latin typeface="Times New Roman" pitchFamily="18" charset="0"/>
              </a:rPr>
              <a:t> of </a:t>
            </a:r>
            <a:r>
              <a:rPr lang="it-IT" altLang="it-IT" sz="2400" i="1" dirty="0" err="1" smtClean="0">
                <a:solidFill>
                  <a:srgbClr val="0000CC"/>
                </a:solidFill>
                <a:latin typeface="Times New Roman" pitchFamily="18" charset="0"/>
              </a:rPr>
              <a:t>Italy</a:t>
            </a:r>
            <a:endParaRPr lang="it-IT" altLang="it-IT" sz="2800" i="1" dirty="0" smtClean="0">
              <a:solidFill>
                <a:srgbClr val="0000CC"/>
              </a:solidFill>
              <a:latin typeface="Times New Roman" pitchFamily="18" charset="0"/>
            </a:endParaRPr>
          </a:p>
          <a:p>
            <a:pPr algn="ctr" eaLnBrk="1" hangingPunct="1">
              <a:lnSpc>
                <a:spcPct val="105000"/>
              </a:lnSpc>
              <a:buFont typeface="Wingdings" pitchFamily="2" charset="2"/>
              <a:buNone/>
            </a:pPr>
            <a:endParaRPr lang="it-IT" altLang="it-IT" sz="2400" dirty="0" smtClean="0">
              <a:latin typeface="Times New Roman" pitchFamily="18" charset="0"/>
            </a:endParaRPr>
          </a:p>
          <a:p>
            <a:pPr algn="ctr" eaLnBrk="1" hangingPunct="1">
              <a:lnSpc>
                <a:spcPct val="150000"/>
              </a:lnSpc>
              <a:buFont typeface="Wingdings" pitchFamily="2" charset="2"/>
              <a:buNone/>
            </a:pPr>
            <a:endParaRPr lang="it-IT" altLang="it-IT" sz="2800" i="1" dirty="0" smtClean="0">
              <a:solidFill>
                <a:srgbClr val="0000CC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5763"/>
            <a:ext cx="9144000" cy="811212"/>
          </a:xfrm>
        </p:spPr>
        <p:txBody>
          <a:bodyPr/>
          <a:lstStyle/>
          <a:p>
            <a:pPr algn="ctr" eaLnBrk="1" hangingPunct="1"/>
            <a:r>
              <a:rPr lang="en-US" altLang="it-IT" sz="2000" b="1" cap="small" dirty="0" smtClean="0">
                <a:latin typeface="Times New Roman" pitchFamily="18" charset="0"/>
              </a:rPr>
              <a:t>“Mortgage </a:t>
            </a:r>
            <a:r>
              <a:rPr lang="en-US" altLang="it-IT" sz="2000" b="1" cap="small" dirty="0">
                <a:latin typeface="Times New Roman" pitchFamily="18" charset="0"/>
              </a:rPr>
              <a:t>repayments from </a:t>
            </a:r>
            <a:r>
              <a:rPr lang="en-US" altLang="it-IT" sz="2000" b="1" cap="small" dirty="0" smtClean="0">
                <a:latin typeface="Times New Roman" pitchFamily="18" charset="0"/>
              </a:rPr>
              <a:t>tax-exempt </a:t>
            </a:r>
            <a:r>
              <a:rPr lang="en-US" altLang="it-IT" sz="2000" b="1" cap="small" dirty="0">
                <a:latin typeface="Times New Roman" pitchFamily="18" charset="0"/>
              </a:rPr>
              <a:t>intergenerational </a:t>
            </a:r>
            <a:r>
              <a:rPr lang="en-US" altLang="it-IT" sz="2000" b="1" cap="small" dirty="0" smtClean="0">
                <a:latin typeface="Times New Roman" pitchFamily="18" charset="0"/>
              </a:rPr>
              <a:t>transfers”</a:t>
            </a:r>
            <a:endParaRPr lang="en-GB" altLang="it-IT" sz="2000" b="1" dirty="0" smtClean="0">
              <a:latin typeface="Times New Roman" pitchFamily="18" charset="0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0" y="1195983"/>
            <a:ext cx="8964488" cy="5113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just" eaLnBrk="1" hangingPunct="1">
              <a:lnSpc>
                <a:spcPct val="105000"/>
              </a:lnSpc>
              <a:spcBef>
                <a:spcPts val="1800"/>
              </a:spcBef>
              <a:buClrTx/>
              <a:buNone/>
              <a:defRPr/>
            </a:pPr>
            <a:r>
              <a:rPr lang="it-IT" altLang="it-IT" sz="2400" b="1" kern="0" dirty="0" smtClean="0">
                <a:solidFill>
                  <a:srgbClr val="0000CC"/>
                </a:solidFill>
                <a:latin typeface="Times New Roman" pitchFamily="18" charset="0"/>
              </a:rPr>
              <a:t>GENERAL COMMENTS: «SO WHAT?» ISSUES</a:t>
            </a:r>
            <a:endParaRPr lang="it-IT" altLang="it-IT" sz="2400" b="1" kern="0" dirty="0">
              <a:solidFill>
                <a:srgbClr val="0000CC"/>
              </a:solidFill>
              <a:latin typeface="Times New Roman" pitchFamily="18" charset="0"/>
            </a:endParaRPr>
          </a:p>
          <a:p>
            <a:pPr marL="0" indent="0" algn="just" eaLnBrk="1" hangingPunct="1">
              <a:lnSpc>
                <a:spcPct val="105000"/>
              </a:lnSpc>
              <a:spcBef>
                <a:spcPts val="1800"/>
              </a:spcBef>
              <a:buClrTx/>
              <a:buNone/>
              <a:defRPr/>
            </a:pPr>
            <a:r>
              <a:rPr lang="en-GB" altLang="it-IT" sz="2200" b="1" kern="0" cap="small" dirty="0" smtClean="0">
                <a:solidFill>
                  <a:srgbClr val="0000CC"/>
                </a:solidFill>
                <a:latin typeface="Times New Roman" pitchFamily="18" charset="0"/>
              </a:rPr>
              <a:t>Theoretical </a:t>
            </a:r>
            <a:r>
              <a:rPr lang="en-GB" altLang="it-IT" sz="2200" b="1" kern="0" cap="small" dirty="0">
                <a:solidFill>
                  <a:srgbClr val="0000CC"/>
                </a:solidFill>
                <a:latin typeface="Times New Roman" pitchFamily="18" charset="0"/>
              </a:rPr>
              <a:t>relevance of the research question</a:t>
            </a:r>
            <a:r>
              <a:rPr lang="en-GB" altLang="it-IT" sz="2200" kern="0" cap="small" dirty="0">
                <a:solidFill>
                  <a:srgbClr val="0000CC"/>
                </a:solidFill>
                <a:latin typeface="Times New Roman" pitchFamily="18" charset="0"/>
              </a:rPr>
              <a:t>. </a:t>
            </a:r>
            <a:endParaRPr lang="en-GB" altLang="it-IT" sz="2200" kern="0" cap="small" dirty="0" smtClean="0">
              <a:solidFill>
                <a:srgbClr val="0000CC"/>
              </a:solidFill>
              <a:latin typeface="Times New Roman" pitchFamily="18" charset="0"/>
            </a:endParaRPr>
          </a:p>
          <a:p>
            <a:pPr algn="just" eaLnBrk="1" hangingPunct="1">
              <a:lnSpc>
                <a:spcPct val="105000"/>
              </a:lnSpc>
              <a:spcBef>
                <a:spcPts val="1800"/>
              </a:spcBef>
              <a:buClrTx/>
              <a:buFont typeface="Wingdings" panose="05000000000000000000" pitchFamily="2" charset="2"/>
              <a:buChar char="q"/>
              <a:defRPr/>
            </a:pPr>
            <a:r>
              <a:rPr lang="en-GB" altLang="it-IT" sz="2200" kern="0" dirty="0" smtClean="0">
                <a:solidFill>
                  <a:srgbClr val="0000CC"/>
                </a:solidFill>
                <a:latin typeface="Times New Roman" pitchFamily="18" charset="0"/>
              </a:rPr>
              <a:t>There </a:t>
            </a:r>
            <a:r>
              <a:rPr lang="en-GB" altLang="it-IT" sz="2200" kern="0" dirty="0">
                <a:solidFill>
                  <a:srgbClr val="0000CC"/>
                </a:solidFill>
                <a:latin typeface="Times New Roman" pitchFamily="18" charset="0"/>
              </a:rPr>
              <a:t>is a </a:t>
            </a:r>
            <a:r>
              <a:rPr lang="en-GB" altLang="it-IT" sz="2200" kern="0" dirty="0" smtClean="0">
                <a:solidFill>
                  <a:srgbClr val="0000CC"/>
                </a:solidFill>
                <a:latin typeface="Times New Roman" pitchFamily="18" charset="0"/>
              </a:rPr>
              <a:t>small </a:t>
            </a:r>
            <a:r>
              <a:rPr lang="en-GB" altLang="it-IT" sz="2200" kern="0" dirty="0">
                <a:solidFill>
                  <a:srgbClr val="0000CC"/>
                </a:solidFill>
                <a:latin typeface="Times New Roman" pitchFamily="18" charset="0"/>
              </a:rPr>
              <a:t>literature </a:t>
            </a:r>
            <a:r>
              <a:rPr lang="en-GB" altLang="it-IT" sz="2200" kern="0" dirty="0" smtClean="0">
                <a:solidFill>
                  <a:srgbClr val="0000CC"/>
                </a:solidFill>
                <a:latin typeface="Times New Roman" pitchFamily="18" charset="0"/>
              </a:rPr>
              <a:t>(e.g. </a:t>
            </a:r>
            <a:r>
              <a:rPr lang="en-GB" altLang="it-IT" sz="2200" kern="0" dirty="0" err="1" smtClean="0">
                <a:solidFill>
                  <a:srgbClr val="0000CC"/>
                </a:solidFill>
                <a:latin typeface="Times New Roman" pitchFamily="18" charset="0"/>
              </a:rPr>
              <a:t>Guiso</a:t>
            </a:r>
            <a:r>
              <a:rPr lang="en-GB" altLang="it-IT" sz="2200" kern="0" dirty="0" smtClean="0">
                <a:solidFill>
                  <a:srgbClr val="0000CC"/>
                </a:solidFill>
                <a:latin typeface="Times New Roman" pitchFamily="18" charset="0"/>
              </a:rPr>
              <a:t> and </a:t>
            </a:r>
            <a:r>
              <a:rPr lang="en-GB" altLang="it-IT" sz="2200" kern="0" dirty="0" err="1" smtClean="0">
                <a:solidFill>
                  <a:srgbClr val="0000CC"/>
                </a:solidFill>
                <a:latin typeface="Times New Roman" pitchFamily="18" charset="0"/>
              </a:rPr>
              <a:t>Jappelli</a:t>
            </a:r>
            <a:r>
              <a:rPr lang="en-GB" altLang="it-IT" sz="2200" kern="0" dirty="0" smtClean="0">
                <a:solidFill>
                  <a:srgbClr val="0000CC"/>
                </a:solidFill>
                <a:latin typeface="Times New Roman" pitchFamily="18" charset="0"/>
              </a:rPr>
              <a:t> JMCB 2002) on </a:t>
            </a:r>
            <a:r>
              <a:rPr lang="en-GB" altLang="it-IT" sz="2200" kern="0" dirty="0">
                <a:solidFill>
                  <a:srgbClr val="0000CC"/>
                </a:solidFill>
                <a:latin typeface="Times New Roman" pitchFamily="18" charset="0"/>
              </a:rPr>
              <a:t>whether parental transfers influence home-ownership decisions. </a:t>
            </a:r>
            <a:r>
              <a:rPr lang="en-GB" altLang="it-IT" sz="2200" kern="0" dirty="0" smtClean="0">
                <a:solidFill>
                  <a:srgbClr val="0000CC"/>
                </a:solidFill>
                <a:latin typeface="Times New Roman" pitchFamily="18" charset="0"/>
              </a:rPr>
              <a:t>This question is (moderately) interesting for the debate about the empirical implications of the LCH. When it comes to the link between transfers and mortgage down-payments, </a:t>
            </a:r>
            <a:r>
              <a:rPr lang="en-GB" altLang="it-IT" sz="2200" b="1" kern="0" dirty="0" smtClean="0">
                <a:solidFill>
                  <a:srgbClr val="0000CC"/>
                </a:solidFill>
                <a:latin typeface="Times New Roman" pitchFamily="18" charset="0"/>
              </a:rPr>
              <a:t>what theory are we testing/illustrating/relying upon</a:t>
            </a:r>
            <a:r>
              <a:rPr lang="en-GB" altLang="it-IT" sz="2200" kern="0" dirty="0" smtClean="0">
                <a:solidFill>
                  <a:srgbClr val="0000CC"/>
                </a:solidFill>
                <a:latin typeface="Times New Roman" pitchFamily="18" charset="0"/>
              </a:rPr>
              <a:t>?   </a:t>
            </a:r>
          </a:p>
          <a:p>
            <a:pPr algn="just" eaLnBrk="1" hangingPunct="1">
              <a:lnSpc>
                <a:spcPct val="105000"/>
              </a:lnSpc>
              <a:spcBef>
                <a:spcPts val="1800"/>
              </a:spcBef>
              <a:buClrTx/>
              <a:buFont typeface="Wingdings" panose="05000000000000000000" pitchFamily="2" charset="2"/>
              <a:buChar char="q"/>
              <a:defRPr/>
            </a:pPr>
            <a:r>
              <a:rPr lang="en-GB" altLang="it-IT" sz="2200" kern="0" dirty="0" smtClean="0">
                <a:solidFill>
                  <a:srgbClr val="0000CC"/>
                </a:solidFill>
                <a:latin typeface="Times New Roman" pitchFamily="18" charset="0"/>
              </a:rPr>
              <a:t>Can interpret the results as a horse-race between the three possibilities allowed by the </a:t>
            </a:r>
            <a:r>
              <a:rPr lang="en-GB" altLang="it-IT" sz="2200" kern="0" dirty="0">
                <a:solidFill>
                  <a:srgbClr val="0000CC"/>
                </a:solidFill>
                <a:latin typeface="Times New Roman" pitchFamily="18" charset="0"/>
              </a:rPr>
              <a:t>D</a:t>
            </a:r>
            <a:r>
              <a:rPr lang="en-GB" altLang="it-IT" sz="2200" kern="0" dirty="0" smtClean="0">
                <a:solidFill>
                  <a:srgbClr val="0000CC"/>
                </a:solidFill>
                <a:latin typeface="Times New Roman" pitchFamily="18" charset="0"/>
              </a:rPr>
              <a:t>utch reform (make a voluntary down-payment, buy </a:t>
            </a:r>
            <a:r>
              <a:rPr lang="en-GB" altLang="it-IT" sz="2200" kern="0" dirty="0">
                <a:solidFill>
                  <a:srgbClr val="0000CC"/>
                </a:solidFill>
                <a:latin typeface="Times New Roman" pitchFamily="18" charset="0"/>
              </a:rPr>
              <a:t>a new house or make </a:t>
            </a:r>
            <a:r>
              <a:rPr lang="en-GB" altLang="it-IT" sz="2200" kern="0" dirty="0" smtClean="0">
                <a:solidFill>
                  <a:srgbClr val="0000CC"/>
                </a:solidFill>
                <a:latin typeface="Times New Roman" pitchFamily="18" charset="0"/>
              </a:rPr>
              <a:t>home-improvements)? However, even if this is possible, the </a:t>
            </a:r>
            <a:r>
              <a:rPr lang="en-GB" altLang="it-IT" sz="2200" kern="0" dirty="0" err="1" smtClean="0">
                <a:solidFill>
                  <a:srgbClr val="0000CC"/>
                </a:solidFill>
                <a:latin typeface="Times New Roman" pitchFamily="18" charset="0"/>
              </a:rPr>
              <a:t>exernal</a:t>
            </a:r>
            <a:r>
              <a:rPr lang="en-GB" altLang="it-IT" sz="2200" kern="0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GB" altLang="it-IT" sz="2200" kern="0" dirty="0" err="1" smtClean="0">
                <a:solidFill>
                  <a:srgbClr val="0000CC"/>
                </a:solidFill>
                <a:latin typeface="Times New Roman" pitchFamily="18" charset="0"/>
              </a:rPr>
              <a:t>validiy</a:t>
            </a:r>
            <a:r>
              <a:rPr lang="en-GB" altLang="it-IT" sz="2200" kern="0" dirty="0" smtClean="0">
                <a:solidFill>
                  <a:srgbClr val="0000CC"/>
                </a:solidFill>
                <a:latin typeface="Times New Roman" pitchFamily="18" charset="0"/>
              </a:rPr>
              <a:t> of the results would be low given you study a uniquely depressed.</a:t>
            </a:r>
            <a:endParaRPr lang="en-GB" altLang="it-IT" sz="2200" kern="0" dirty="0">
              <a:solidFill>
                <a:srgbClr val="0000CC"/>
              </a:solidFill>
              <a:latin typeface="Times New Roman" pitchFamily="18" charset="0"/>
            </a:endParaRPr>
          </a:p>
          <a:p>
            <a:pPr marL="0" indent="0" algn="just" eaLnBrk="1" hangingPunct="1">
              <a:lnSpc>
                <a:spcPct val="105000"/>
              </a:lnSpc>
              <a:spcBef>
                <a:spcPts val="1800"/>
              </a:spcBef>
              <a:buClrTx/>
              <a:buNone/>
              <a:defRPr/>
            </a:pPr>
            <a:endParaRPr lang="en-GB" altLang="it-IT" sz="2200" kern="0" dirty="0">
              <a:solidFill>
                <a:srgbClr val="0000CC"/>
              </a:solidFill>
              <a:latin typeface="Times New Roman" pitchFamily="18" charset="0"/>
            </a:endParaRPr>
          </a:p>
          <a:p>
            <a:pPr marL="541338" indent="-541338" algn="just" eaLnBrk="1" hangingPunct="1">
              <a:lnSpc>
                <a:spcPct val="105000"/>
              </a:lnSpc>
              <a:spcBef>
                <a:spcPts val="1800"/>
              </a:spcBef>
              <a:buClrTx/>
              <a:buFont typeface="Wingdings" pitchFamily="2" charset="2"/>
              <a:buChar char="q"/>
              <a:defRPr/>
            </a:pPr>
            <a:endParaRPr lang="en-GB" altLang="it-IT" sz="2200" kern="0" dirty="0">
              <a:solidFill>
                <a:srgbClr val="0000CC"/>
              </a:solidFill>
              <a:latin typeface="Times New Roman" pitchFamily="18" charset="0"/>
            </a:endParaRPr>
          </a:p>
          <a:p>
            <a:pPr marL="541338" indent="-541338" algn="just" eaLnBrk="1" hangingPunct="1">
              <a:lnSpc>
                <a:spcPct val="105000"/>
              </a:lnSpc>
              <a:spcBef>
                <a:spcPts val="1800"/>
              </a:spcBef>
              <a:buClrTx/>
              <a:buFont typeface="Wingdings" pitchFamily="2" charset="2"/>
              <a:buChar char="q"/>
              <a:defRPr/>
            </a:pPr>
            <a:endParaRPr lang="en-GB" altLang="it-IT" sz="2200" kern="0" dirty="0">
              <a:solidFill>
                <a:srgbClr val="0000CC"/>
              </a:solidFill>
              <a:latin typeface="Times New Roman" pitchFamily="18" charset="0"/>
            </a:endParaRPr>
          </a:p>
          <a:p>
            <a:pPr marL="0" indent="0" algn="just" eaLnBrk="1" hangingPunct="1">
              <a:lnSpc>
                <a:spcPct val="105000"/>
              </a:lnSpc>
              <a:spcBef>
                <a:spcPts val="1800"/>
              </a:spcBef>
              <a:buClrTx/>
              <a:buNone/>
              <a:defRPr/>
            </a:pPr>
            <a:r>
              <a:rPr lang="en-GB" altLang="it-IT" sz="2200" kern="0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</a:p>
          <a:p>
            <a:pPr marL="541338" indent="-541338" algn="just" eaLnBrk="1" hangingPunct="1">
              <a:lnSpc>
                <a:spcPct val="105000"/>
              </a:lnSpc>
              <a:spcBef>
                <a:spcPts val="1800"/>
              </a:spcBef>
              <a:buClrTx/>
              <a:buFont typeface="Wingdings" pitchFamily="2" charset="2"/>
              <a:buChar char="q"/>
              <a:defRPr/>
            </a:pPr>
            <a:endParaRPr lang="en-GB" altLang="it-IT" sz="2200" kern="0" dirty="0">
              <a:solidFill>
                <a:srgbClr val="0000CC"/>
              </a:solidFill>
              <a:latin typeface="Times New Roman" pitchFamily="18" charset="0"/>
            </a:endParaRPr>
          </a:p>
          <a:p>
            <a:pPr marL="541338" indent="-541338" algn="just" eaLnBrk="1" hangingPunct="1">
              <a:lnSpc>
                <a:spcPct val="105000"/>
              </a:lnSpc>
              <a:spcBef>
                <a:spcPts val="1800"/>
              </a:spcBef>
              <a:buClrTx/>
              <a:buFont typeface="Wingdings" pitchFamily="2" charset="2"/>
              <a:buChar char="q"/>
              <a:defRPr/>
            </a:pPr>
            <a:endParaRPr lang="en-GB" altLang="it-IT" sz="2200" kern="0" dirty="0">
              <a:solidFill>
                <a:srgbClr val="0000CC"/>
              </a:solidFill>
              <a:latin typeface="Times New Roman" pitchFamily="18" charset="0"/>
            </a:endParaRPr>
          </a:p>
          <a:p>
            <a:pPr marL="0" indent="0" algn="just" eaLnBrk="1" hangingPunct="1">
              <a:lnSpc>
                <a:spcPct val="105000"/>
              </a:lnSpc>
              <a:spcBef>
                <a:spcPts val="1800"/>
              </a:spcBef>
              <a:buClrTx/>
              <a:buNone/>
              <a:defRPr/>
            </a:pPr>
            <a:endParaRPr lang="en-GB" altLang="it-IT" sz="2200" kern="0" dirty="0" smtClean="0">
              <a:solidFill>
                <a:srgbClr val="0000CC"/>
              </a:solidFill>
              <a:latin typeface="Times New Roman" pitchFamily="18" charset="0"/>
            </a:endParaRPr>
          </a:p>
          <a:p>
            <a:pPr marL="0" indent="0" algn="just" eaLnBrk="1" hangingPunct="1">
              <a:lnSpc>
                <a:spcPct val="105000"/>
              </a:lnSpc>
              <a:spcBef>
                <a:spcPts val="1800"/>
              </a:spcBef>
              <a:buClrTx/>
              <a:buNone/>
              <a:defRPr/>
            </a:pPr>
            <a:endParaRPr lang="en-GB" altLang="it-IT" sz="2200" kern="0" dirty="0" smtClean="0">
              <a:solidFill>
                <a:srgbClr val="0000CC"/>
              </a:solidFill>
              <a:latin typeface="Times New Roman" pitchFamily="18" charset="0"/>
            </a:endParaRPr>
          </a:p>
          <a:p>
            <a:pPr marL="355600" indent="0" algn="just" eaLnBrk="1" hangingPunct="1">
              <a:lnSpc>
                <a:spcPct val="105000"/>
              </a:lnSpc>
              <a:buClrTx/>
              <a:buFont typeface="Wingdings" pitchFamily="2" charset="2"/>
              <a:buNone/>
              <a:defRPr/>
            </a:pPr>
            <a:endParaRPr lang="it-IT" altLang="it-IT" sz="2200" b="1" kern="0" dirty="0" smtClean="0">
              <a:solidFill>
                <a:srgbClr val="0000CC"/>
              </a:solidFill>
              <a:latin typeface="Times New Roman" pitchFamily="18" charset="0"/>
            </a:endParaRPr>
          </a:p>
          <a:p>
            <a:pPr indent="0" algn="just" eaLnBrk="1" hangingPunct="1">
              <a:lnSpc>
                <a:spcPct val="105000"/>
              </a:lnSpc>
              <a:buClrTx/>
              <a:buFont typeface="Wingdings" pitchFamily="2" charset="2"/>
              <a:buNone/>
              <a:defRPr/>
            </a:pPr>
            <a:endParaRPr lang="it-IT" altLang="it-IT" sz="2200" b="1" kern="0" dirty="0" smtClean="0">
              <a:solidFill>
                <a:srgbClr val="0000CC"/>
              </a:solidFill>
              <a:latin typeface="Times New Roman" pitchFamily="18" charset="0"/>
            </a:endParaRPr>
          </a:p>
          <a:p>
            <a:pPr marL="361950" lvl="1" indent="0" algn="just" eaLnBrk="1" hangingPunct="1">
              <a:lnSpc>
                <a:spcPct val="105000"/>
              </a:lnSpc>
              <a:buClrTx/>
              <a:buFont typeface="Wingdings" pitchFamily="2" charset="2"/>
              <a:buNone/>
              <a:defRPr/>
            </a:pPr>
            <a:endParaRPr lang="it-IT" altLang="it-IT" sz="2200" b="1" kern="0" dirty="0" smtClean="0">
              <a:solidFill>
                <a:srgbClr val="0000CC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0996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5763"/>
            <a:ext cx="9144000" cy="811212"/>
          </a:xfrm>
        </p:spPr>
        <p:txBody>
          <a:bodyPr/>
          <a:lstStyle/>
          <a:p>
            <a:pPr algn="ctr" eaLnBrk="1" hangingPunct="1"/>
            <a:r>
              <a:rPr lang="en-US" altLang="it-IT" sz="2000" b="1" cap="small" dirty="0" smtClean="0">
                <a:latin typeface="Times New Roman" pitchFamily="18" charset="0"/>
              </a:rPr>
              <a:t>“Mortgage </a:t>
            </a:r>
            <a:r>
              <a:rPr lang="en-US" altLang="it-IT" sz="2000" b="1" cap="small" dirty="0">
                <a:latin typeface="Times New Roman" pitchFamily="18" charset="0"/>
              </a:rPr>
              <a:t>repayments from </a:t>
            </a:r>
            <a:r>
              <a:rPr lang="en-US" altLang="it-IT" sz="2000" b="1" cap="small" dirty="0" smtClean="0">
                <a:latin typeface="Times New Roman" pitchFamily="18" charset="0"/>
              </a:rPr>
              <a:t>tax-exempt </a:t>
            </a:r>
            <a:r>
              <a:rPr lang="en-US" altLang="it-IT" sz="2000" b="1" cap="small" dirty="0">
                <a:latin typeface="Times New Roman" pitchFamily="18" charset="0"/>
              </a:rPr>
              <a:t>intergenerational </a:t>
            </a:r>
            <a:r>
              <a:rPr lang="en-US" altLang="it-IT" sz="2000" b="1" cap="small" dirty="0" smtClean="0">
                <a:latin typeface="Times New Roman" pitchFamily="18" charset="0"/>
              </a:rPr>
              <a:t>transfers”</a:t>
            </a:r>
            <a:endParaRPr lang="en-GB" altLang="it-IT" sz="2000" b="1" dirty="0" smtClean="0">
              <a:latin typeface="Times New Roman" pitchFamily="18" charset="0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0" y="1195983"/>
            <a:ext cx="8964488" cy="5113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just" eaLnBrk="1" hangingPunct="1">
              <a:lnSpc>
                <a:spcPct val="105000"/>
              </a:lnSpc>
              <a:spcBef>
                <a:spcPts val="1800"/>
              </a:spcBef>
              <a:buClrTx/>
              <a:buNone/>
              <a:defRPr/>
            </a:pPr>
            <a:r>
              <a:rPr lang="it-IT" altLang="it-IT" sz="2400" b="1" kern="0" dirty="0" smtClean="0">
                <a:solidFill>
                  <a:srgbClr val="0000CC"/>
                </a:solidFill>
                <a:latin typeface="Times New Roman" pitchFamily="18" charset="0"/>
              </a:rPr>
              <a:t>GENERAL COMMENTS: «SO WHAT?» ISSUES</a:t>
            </a:r>
            <a:endParaRPr lang="it-IT" altLang="it-IT" sz="2400" b="1" kern="0" dirty="0">
              <a:solidFill>
                <a:srgbClr val="0000CC"/>
              </a:solidFill>
              <a:latin typeface="Times New Roman" pitchFamily="18" charset="0"/>
            </a:endParaRPr>
          </a:p>
          <a:p>
            <a:pPr marL="0" indent="0" algn="just" eaLnBrk="1" hangingPunct="1">
              <a:lnSpc>
                <a:spcPct val="105000"/>
              </a:lnSpc>
              <a:spcBef>
                <a:spcPts val="1800"/>
              </a:spcBef>
              <a:buClrTx/>
              <a:buNone/>
              <a:defRPr/>
            </a:pPr>
            <a:r>
              <a:rPr lang="en-GB" altLang="it-IT" sz="2200" b="1" kern="0" cap="small" dirty="0" smtClean="0">
                <a:solidFill>
                  <a:srgbClr val="0000CC"/>
                </a:solidFill>
                <a:latin typeface="Times New Roman" pitchFamily="18" charset="0"/>
              </a:rPr>
              <a:t>Policy </a:t>
            </a:r>
            <a:r>
              <a:rPr lang="en-GB" altLang="it-IT" sz="2200" b="1" kern="0" cap="small" dirty="0">
                <a:solidFill>
                  <a:srgbClr val="0000CC"/>
                </a:solidFill>
                <a:latin typeface="Times New Roman" pitchFamily="18" charset="0"/>
              </a:rPr>
              <a:t>relevance of the </a:t>
            </a:r>
            <a:r>
              <a:rPr lang="en-GB" altLang="it-IT" sz="2200" b="1" kern="0" cap="small" dirty="0" smtClean="0">
                <a:solidFill>
                  <a:srgbClr val="0000CC"/>
                </a:solidFill>
                <a:latin typeface="Times New Roman" pitchFamily="18" charset="0"/>
              </a:rPr>
              <a:t>results. </a:t>
            </a:r>
          </a:p>
          <a:p>
            <a:pPr marL="541338" indent="-541338" algn="just" eaLnBrk="1" hangingPunct="1">
              <a:lnSpc>
                <a:spcPct val="105000"/>
              </a:lnSpc>
              <a:spcBef>
                <a:spcPts val="1800"/>
              </a:spcBef>
              <a:buClrTx/>
              <a:buFont typeface="Wingdings" pitchFamily="2" charset="2"/>
              <a:buChar char="q"/>
              <a:defRPr/>
            </a:pPr>
            <a:r>
              <a:rPr lang="en-GB" altLang="it-IT" sz="2200" kern="0" dirty="0" smtClean="0">
                <a:solidFill>
                  <a:srgbClr val="0000CC"/>
                </a:solidFill>
                <a:latin typeface="Times New Roman" pitchFamily="18" charset="0"/>
              </a:rPr>
              <a:t>Probably </a:t>
            </a:r>
            <a:r>
              <a:rPr lang="en-GB" altLang="it-IT" sz="2200" b="1" kern="0" dirty="0">
                <a:solidFill>
                  <a:srgbClr val="0000CC"/>
                </a:solidFill>
                <a:latin typeface="Times New Roman" pitchFamily="18" charset="0"/>
              </a:rPr>
              <a:t>the results across LTV categories </a:t>
            </a:r>
            <a:r>
              <a:rPr lang="en-GB" altLang="it-IT" sz="2200" kern="0" dirty="0">
                <a:solidFill>
                  <a:srgbClr val="0000CC"/>
                </a:solidFill>
                <a:latin typeface="Times New Roman" pitchFamily="18" charset="0"/>
              </a:rPr>
              <a:t>are the most promising at the moment, </a:t>
            </a:r>
            <a:r>
              <a:rPr lang="en-GB" altLang="it-IT" sz="2200" kern="0" dirty="0" smtClean="0">
                <a:solidFill>
                  <a:srgbClr val="0000CC"/>
                </a:solidFill>
                <a:latin typeface="Times New Roman" pitchFamily="18" charset="0"/>
              </a:rPr>
              <a:t>first because, econometrically, they </a:t>
            </a:r>
            <a:r>
              <a:rPr lang="en-GB" altLang="it-IT" sz="2200" kern="0" dirty="0">
                <a:solidFill>
                  <a:srgbClr val="0000CC"/>
                </a:solidFill>
                <a:latin typeface="Times New Roman" pitchFamily="18" charset="0"/>
              </a:rPr>
              <a:t>clean up part of the measurement error. </a:t>
            </a:r>
            <a:r>
              <a:rPr lang="en-GB" altLang="it-IT" sz="2200" kern="0" dirty="0" smtClean="0">
                <a:solidFill>
                  <a:srgbClr val="0000CC"/>
                </a:solidFill>
                <a:latin typeface="Times New Roman" pitchFamily="18" charset="0"/>
              </a:rPr>
              <a:t>Second, because they </a:t>
            </a:r>
            <a:r>
              <a:rPr lang="en-GB" altLang="it-IT" sz="2200" b="1" kern="0" dirty="0" smtClean="0">
                <a:solidFill>
                  <a:srgbClr val="0000CC"/>
                </a:solidFill>
                <a:latin typeface="Times New Roman" pitchFamily="18" charset="0"/>
              </a:rPr>
              <a:t>suggest that the policy was ill-designed/unsuccessful. </a:t>
            </a:r>
          </a:p>
          <a:p>
            <a:pPr marL="541338" indent="-541338" algn="just" eaLnBrk="1" hangingPunct="1">
              <a:lnSpc>
                <a:spcPct val="105000"/>
              </a:lnSpc>
              <a:spcBef>
                <a:spcPts val="1800"/>
              </a:spcBef>
              <a:buClrTx/>
              <a:buFont typeface="Wingdings" pitchFamily="2" charset="2"/>
              <a:buChar char="q"/>
              <a:defRPr/>
            </a:pPr>
            <a:r>
              <a:rPr lang="en-GB" altLang="it-IT" sz="2200" kern="0" dirty="0" smtClean="0">
                <a:solidFill>
                  <a:srgbClr val="0000CC"/>
                </a:solidFill>
                <a:latin typeface="Times New Roman" pitchFamily="18" charset="0"/>
              </a:rPr>
              <a:t>However, (</a:t>
            </a:r>
            <a:r>
              <a:rPr lang="en-GB" altLang="it-IT" sz="2200" kern="0" dirty="0" err="1" smtClean="0">
                <a:solidFill>
                  <a:srgbClr val="0000CC"/>
                </a:solidFill>
                <a:latin typeface="Times New Roman" pitchFamily="18" charset="0"/>
              </a:rPr>
              <a:t>i</a:t>
            </a:r>
            <a:r>
              <a:rPr lang="en-GB" altLang="it-IT" sz="2200" kern="0" dirty="0" smtClean="0">
                <a:solidFill>
                  <a:srgbClr val="0000CC"/>
                </a:solidFill>
                <a:latin typeface="Times New Roman" pitchFamily="18" charset="0"/>
              </a:rPr>
              <a:t>) we would like </a:t>
            </a:r>
            <a:r>
              <a:rPr lang="en-GB" altLang="it-IT" sz="2200" kern="0" dirty="0">
                <a:solidFill>
                  <a:srgbClr val="0000CC"/>
                </a:solidFill>
                <a:latin typeface="Times New Roman" pitchFamily="18" charset="0"/>
              </a:rPr>
              <a:t>some (loose) theory to rationalize </a:t>
            </a:r>
            <a:r>
              <a:rPr lang="en-GB" altLang="it-IT" sz="2200" kern="0" dirty="0" smtClean="0">
                <a:solidFill>
                  <a:srgbClr val="0000CC"/>
                </a:solidFill>
                <a:latin typeface="Times New Roman" pitchFamily="18" charset="0"/>
              </a:rPr>
              <a:t>this finding; (ii) it would be interesting to discuss </a:t>
            </a:r>
            <a:r>
              <a:rPr lang="en-GB" altLang="it-IT" sz="2200" b="1" kern="0" dirty="0" smtClean="0">
                <a:solidFill>
                  <a:srgbClr val="0000CC"/>
                </a:solidFill>
                <a:latin typeface="Times New Roman" pitchFamily="18" charset="0"/>
              </a:rPr>
              <a:t>possible policy alternatives</a:t>
            </a:r>
            <a:r>
              <a:rPr lang="en-GB" altLang="it-IT" sz="2200" kern="0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GB" altLang="it-IT" sz="2200" kern="0" dirty="0" smtClean="0">
                <a:solidFill>
                  <a:srgbClr val="0000CC"/>
                </a:solidFill>
                <a:latin typeface="Times New Roman" pitchFamily="18" charset="0"/>
              </a:rPr>
              <a:t>and their </a:t>
            </a:r>
            <a:r>
              <a:rPr lang="en-GB" altLang="it-IT" sz="2200" b="1" kern="0" dirty="0" smtClean="0">
                <a:solidFill>
                  <a:srgbClr val="0000CC"/>
                </a:solidFill>
                <a:latin typeface="Times New Roman" pitchFamily="18" charset="0"/>
              </a:rPr>
              <a:t>fiscal costs</a:t>
            </a:r>
            <a:r>
              <a:rPr lang="en-GB" altLang="it-IT" sz="2200" kern="0" dirty="0" smtClean="0">
                <a:solidFill>
                  <a:srgbClr val="0000CC"/>
                </a:solidFill>
                <a:latin typeface="Times New Roman" pitchFamily="18" charset="0"/>
              </a:rPr>
              <a:t>.  </a:t>
            </a:r>
            <a:endParaRPr lang="en-GB" altLang="it-IT" sz="2200" kern="0" dirty="0">
              <a:solidFill>
                <a:srgbClr val="0000CC"/>
              </a:solidFill>
              <a:latin typeface="Times New Roman" pitchFamily="18" charset="0"/>
            </a:endParaRPr>
          </a:p>
          <a:p>
            <a:pPr marL="541338" indent="-541338" algn="just" eaLnBrk="1" hangingPunct="1">
              <a:lnSpc>
                <a:spcPct val="105000"/>
              </a:lnSpc>
              <a:spcBef>
                <a:spcPts val="1800"/>
              </a:spcBef>
              <a:buClrTx/>
              <a:buFont typeface="Wingdings" pitchFamily="2" charset="2"/>
              <a:buChar char="q"/>
              <a:defRPr/>
            </a:pPr>
            <a:endParaRPr lang="en-GB" altLang="it-IT" sz="2200" kern="0" dirty="0">
              <a:solidFill>
                <a:srgbClr val="0000CC"/>
              </a:solidFill>
              <a:latin typeface="Times New Roman" pitchFamily="18" charset="0"/>
            </a:endParaRPr>
          </a:p>
          <a:p>
            <a:pPr marL="541338" indent="-541338" algn="just" eaLnBrk="1" hangingPunct="1">
              <a:lnSpc>
                <a:spcPct val="105000"/>
              </a:lnSpc>
              <a:spcBef>
                <a:spcPts val="1800"/>
              </a:spcBef>
              <a:buClrTx/>
              <a:buFont typeface="Wingdings" pitchFamily="2" charset="2"/>
              <a:buChar char="q"/>
              <a:defRPr/>
            </a:pPr>
            <a:endParaRPr lang="en-GB" altLang="it-IT" sz="2200" kern="0" dirty="0">
              <a:solidFill>
                <a:srgbClr val="0000CC"/>
              </a:solidFill>
              <a:latin typeface="Times New Roman" pitchFamily="18" charset="0"/>
            </a:endParaRPr>
          </a:p>
          <a:p>
            <a:pPr marL="541338" indent="-541338" algn="just" eaLnBrk="1" hangingPunct="1">
              <a:lnSpc>
                <a:spcPct val="105000"/>
              </a:lnSpc>
              <a:spcBef>
                <a:spcPts val="1800"/>
              </a:spcBef>
              <a:buClrTx/>
              <a:buFont typeface="Wingdings" pitchFamily="2" charset="2"/>
              <a:buChar char="q"/>
              <a:defRPr/>
            </a:pPr>
            <a:endParaRPr lang="en-GB" altLang="it-IT" sz="2200" kern="0" dirty="0">
              <a:solidFill>
                <a:srgbClr val="0000CC"/>
              </a:solidFill>
              <a:latin typeface="Times New Roman" pitchFamily="18" charset="0"/>
            </a:endParaRPr>
          </a:p>
          <a:p>
            <a:pPr marL="0" indent="0" algn="just" eaLnBrk="1" hangingPunct="1">
              <a:lnSpc>
                <a:spcPct val="105000"/>
              </a:lnSpc>
              <a:spcBef>
                <a:spcPts val="1800"/>
              </a:spcBef>
              <a:buClrTx/>
              <a:buNone/>
              <a:defRPr/>
            </a:pPr>
            <a:r>
              <a:rPr lang="en-GB" altLang="it-IT" sz="2200" kern="0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</a:p>
          <a:p>
            <a:pPr marL="541338" indent="-541338" algn="just" eaLnBrk="1" hangingPunct="1">
              <a:lnSpc>
                <a:spcPct val="105000"/>
              </a:lnSpc>
              <a:spcBef>
                <a:spcPts val="1800"/>
              </a:spcBef>
              <a:buClrTx/>
              <a:buFont typeface="Wingdings" pitchFamily="2" charset="2"/>
              <a:buChar char="q"/>
              <a:defRPr/>
            </a:pPr>
            <a:endParaRPr lang="en-GB" altLang="it-IT" sz="2200" kern="0" dirty="0">
              <a:solidFill>
                <a:srgbClr val="0000CC"/>
              </a:solidFill>
              <a:latin typeface="Times New Roman" pitchFamily="18" charset="0"/>
            </a:endParaRPr>
          </a:p>
          <a:p>
            <a:pPr marL="541338" indent="-541338" algn="just" eaLnBrk="1" hangingPunct="1">
              <a:lnSpc>
                <a:spcPct val="105000"/>
              </a:lnSpc>
              <a:spcBef>
                <a:spcPts val="1800"/>
              </a:spcBef>
              <a:buClrTx/>
              <a:buFont typeface="Wingdings" pitchFamily="2" charset="2"/>
              <a:buChar char="q"/>
              <a:defRPr/>
            </a:pPr>
            <a:endParaRPr lang="en-GB" altLang="it-IT" sz="2200" kern="0" dirty="0">
              <a:solidFill>
                <a:srgbClr val="0000CC"/>
              </a:solidFill>
              <a:latin typeface="Times New Roman" pitchFamily="18" charset="0"/>
            </a:endParaRPr>
          </a:p>
          <a:p>
            <a:pPr marL="0" indent="0" algn="just" eaLnBrk="1" hangingPunct="1">
              <a:lnSpc>
                <a:spcPct val="105000"/>
              </a:lnSpc>
              <a:spcBef>
                <a:spcPts val="1800"/>
              </a:spcBef>
              <a:buClrTx/>
              <a:buNone/>
              <a:defRPr/>
            </a:pPr>
            <a:endParaRPr lang="en-GB" altLang="it-IT" sz="2200" kern="0" dirty="0" smtClean="0">
              <a:solidFill>
                <a:srgbClr val="0000CC"/>
              </a:solidFill>
              <a:latin typeface="Times New Roman" pitchFamily="18" charset="0"/>
            </a:endParaRPr>
          </a:p>
          <a:p>
            <a:pPr marL="0" indent="0" algn="just" eaLnBrk="1" hangingPunct="1">
              <a:lnSpc>
                <a:spcPct val="105000"/>
              </a:lnSpc>
              <a:spcBef>
                <a:spcPts val="1800"/>
              </a:spcBef>
              <a:buClrTx/>
              <a:buNone/>
              <a:defRPr/>
            </a:pPr>
            <a:endParaRPr lang="en-GB" altLang="it-IT" sz="2200" kern="0" dirty="0" smtClean="0">
              <a:solidFill>
                <a:srgbClr val="0000CC"/>
              </a:solidFill>
              <a:latin typeface="Times New Roman" pitchFamily="18" charset="0"/>
            </a:endParaRPr>
          </a:p>
          <a:p>
            <a:pPr marL="355600" indent="0" algn="just" eaLnBrk="1" hangingPunct="1">
              <a:lnSpc>
                <a:spcPct val="105000"/>
              </a:lnSpc>
              <a:buClrTx/>
              <a:buFont typeface="Wingdings" pitchFamily="2" charset="2"/>
              <a:buNone/>
              <a:defRPr/>
            </a:pPr>
            <a:endParaRPr lang="it-IT" altLang="it-IT" sz="2200" b="1" kern="0" dirty="0" smtClean="0">
              <a:solidFill>
                <a:srgbClr val="0000CC"/>
              </a:solidFill>
              <a:latin typeface="Times New Roman" pitchFamily="18" charset="0"/>
            </a:endParaRPr>
          </a:p>
          <a:p>
            <a:pPr indent="0" algn="just" eaLnBrk="1" hangingPunct="1">
              <a:lnSpc>
                <a:spcPct val="105000"/>
              </a:lnSpc>
              <a:buClrTx/>
              <a:buFont typeface="Wingdings" pitchFamily="2" charset="2"/>
              <a:buNone/>
              <a:defRPr/>
            </a:pPr>
            <a:endParaRPr lang="it-IT" altLang="it-IT" sz="2200" b="1" kern="0" dirty="0" smtClean="0">
              <a:solidFill>
                <a:srgbClr val="0000CC"/>
              </a:solidFill>
              <a:latin typeface="Times New Roman" pitchFamily="18" charset="0"/>
            </a:endParaRPr>
          </a:p>
          <a:p>
            <a:pPr marL="361950" lvl="1" indent="0" algn="just" eaLnBrk="1" hangingPunct="1">
              <a:lnSpc>
                <a:spcPct val="105000"/>
              </a:lnSpc>
              <a:buClrTx/>
              <a:buFont typeface="Wingdings" pitchFamily="2" charset="2"/>
              <a:buNone/>
              <a:defRPr/>
            </a:pPr>
            <a:endParaRPr lang="it-IT" altLang="it-IT" sz="2200" b="1" kern="0" dirty="0" smtClean="0">
              <a:solidFill>
                <a:srgbClr val="0000CC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4096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477862"/>
            <a:ext cx="8229600" cy="1510978"/>
          </a:xfrm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en-US" altLang="it-IT" sz="2000" i="1" dirty="0">
                <a:latin typeface="Times New Roman" pitchFamily="18" charset="0"/>
              </a:rPr>
              <a:t>XXI Banca d’Italia Workshop on Public Finance</a:t>
            </a:r>
            <a:br>
              <a:rPr lang="en-US" altLang="it-IT" sz="2000" i="1" dirty="0">
                <a:latin typeface="Times New Roman" pitchFamily="18" charset="0"/>
              </a:rPr>
            </a:br>
            <a:r>
              <a:rPr lang="en-US" altLang="it-IT" sz="2000" i="1" dirty="0">
                <a:latin typeface="Times New Roman" pitchFamily="18" charset="0"/>
              </a:rPr>
              <a:t>“Frontiers of taxation and taxation across frontiers”</a:t>
            </a:r>
            <a:br>
              <a:rPr lang="en-US" altLang="it-IT" sz="2000" i="1" dirty="0">
                <a:latin typeface="Times New Roman" pitchFamily="18" charset="0"/>
              </a:rPr>
            </a:br>
            <a:r>
              <a:rPr lang="en-US" altLang="it-IT" sz="2000" i="1" dirty="0">
                <a:latin typeface="Times New Roman" pitchFamily="18" charset="0"/>
              </a:rPr>
              <a:t>Rome, 20-22 March 2019</a:t>
            </a:r>
            <a:endParaRPr lang="it-IT" altLang="it-IT" sz="2000" i="1" dirty="0" smtClean="0">
              <a:latin typeface="Times New Roman" pitchFamily="18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2205038"/>
            <a:ext cx="8280400" cy="4103687"/>
          </a:xfrm>
        </p:spPr>
        <p:txBody>
          <a:bodyPr/>
          <a:lstStyle/>
          <a:p>
            <a:pPr algn="ctr" eaLnBrk="1" hangingPunct="1">
              <a:lnSpc>
                <a:spcPct val="110000"/>
              </a:lnSpc>
              <a:buNone/>
            </a:pPr>
            <a:endParaRPr lang="en-GB" altLang="it-IT" sz="2400" b="1" dirty="0" smtClean="0">
              <a:latin typeface="Times New Roman" pitchFamily="18" charset="0"/>
            </a:endParaRPr>
          </a:p>
          <a:p>
            <a:pPr algn="ctr" eaLnBrk="1" hangingPunct="1">
              <a:lnSpc>
                <a:spcPct val="110000"/>
              </a:lnSpc>
              <a:buNone/>
            </a:pPr>
            <a:r>
              <a:rPr lang="en-GB" altLang="it-IT" sz="2800" b="1" dirty="0" smtClean="0">
                <a:latin typeface="Times New Roman" pitchFamily="18" charset="0"/>
              </a:rPr>
              <a:t>Discussion of “</a:t>
            </a:r>
            <a:r>
              <a:rPr lang="en-US" altLang="it-IT" sz="2800" b="1" cap="small" dirty="0">
                <a:latin typeface="Times New Roman" pitchFamily="18" charset="0"/>
              </a:rPr>
              <a:t>Who Bears the Burden of Local Income Taxes?</a:t>
            </a:r>
            <a:r>
              <a:rPr lang="en-GB" altLang="it-IT" sz="2800" b="1" dirty="0" smtClean="0">
                <a:latin typeface="Times New Roman" pitchFamily="18" charset="0"/>
              </a:rPr>
              <a:t>”</a:t>
            </a:r>
            <a:endParaRPr lang="en-GB" altLang="it-IT" sz="2800" b="1" dirty="0" smtClean="0">
              <a:latin typeface="Times New Roman" pitchFamily="18" charset="0"/>
            </a:endParaRPr>
          </a:p>
          <a:p>
            <a:pPr algn="ctr" eaLnBrk="1" hangingPunct="1">
              <a:buFont typeface="Wingdings" pitchFamily="2" charset="2"/>
              <a:buNone/>
            </a:pPr>
            <a:endParaRPr lang="it-IT" altLang="it-IT" sz="2800" dirty="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446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5763"/>
            <a:ext cx="9144000" cy="811212"/>
          </a:xfrm>
        </p:spPr>
        <p:txBody>
          <a:bodyPr/>
          <a:lstStyle/>
          <a:p>
            <a:pPr algn="ctr" eaLnBrk="1" hangingPunct="1"/>
            <a:r>
              <a:rPr lang="en-US" altLang="it-IT" sz="2000" b="1" cap="small" dirty="0" smtClean="0">
                <a:latin typeface="Times New Roman" pitchFamily="18" charset="0"/>
              </a:rPr>
              <a:t>“Who </a:t>
            </a:r>
            <a:r>
              <a:rPr lang="en-US" altLang="it-IT" sz="2000" b="1" cap="small" dirty="0">
                <a:latin typeface="Times New Roman" pitchFamily="18" charset="0"/>
              </a:rPr>
              <a:t>Bears the Burden of Local Income Taxes</a:t>
            </a:r>
            <a:r>
              <a:rPr lang="en-US" altLang="it-IT" sz="2000" b="1" cap="small" dirty="0" smtClean="0">
                <a:latin typeface="Times New Roman" pitchFamily="18" charset="0"/>
              </a:rPr>
              <a:t>?”</a:t>
            </a:r>
            <a:endParaRPr lang="en-GB" altLang="it-IT" sz="2000" b="1" dirty="0" smtClean="0">
              <a:latin typeface="Times New Roman" pitchFamily="18" charset="0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0" y="1195983"/>
            <a:ext cx="8964488" cy="5113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just" eaLnBrk="1" hangingPunct="1">
              <a:lnSpc>
                <a:spcPct val="105000"/>
              </a:lnSpc>
              <a:spcBef>
                <a:spcPts val="1800"/>
              </a:spcBef>
              <a:buClrTx/>
              <a:buNone/>
              <a:defRPr/>
            </a:pPr>
            <a:r>
              <a:rPr lang="it-IT" altLang="it-IT" sz="2400" b="1" kern="0" dirty="0" smtClean="0">
                <a:solidFill>
                  <a:srgbClr val="0000CC"/>
                </a:solidFill>
                <a:latin typeface="Times New Roman" pitchFamily="18" charset="0"/>
              </a:rPr>
              <a:t>OUTLINE OF THE PAPER: THEORY</a:t>
            </a:r>
            <a:endParaRPr lang="it-IT" altLang="it-IT" sz="2400" b="1" kern="0" dirty="0">
              <a:solidFill>
                <a:srgbClr val="0000CC"/>
              </a:solidFill>
              <a:latin typeface="Times New Roman" pitchFamily="18" charset="0"/>
            </a:endParaRPr>
          </a:p>
          <a:p>
            <a:pPr marL="541338" indent="-541338" algn="just" eaLnBrk="1" hangingPunct="1">
              <a:lnSpc>
                <a:spcPct val="105000"/>
              </a:lnSpc>
              <a:spcBef>
                <a:spcPts val="1800"/>
              </a:spcBef>
              <a:buClrTx/>
              <a:buFont typeface="Wingdings" pitchFamily="2" charset="2"/>
              <a:buChar char="q"/>
              <a:defRPr/>
            </a:pPr>
            <a:r>
              <a:rPr lang="en-GB" altLang="it-IT" sz="2200" kern="0" dirty="0" smtClean="0">
                <a:solidFill>
                  <a:srgbClr val="0000CC"/>
                </a:solidFill>
                <a:latin typeface="Times New Roman" pitchFamily="18" charset="0"/>
              </a:rPr>
              <a:t>A relatively standard spatial equilibrium model.</a:t>
            </a:r>
            <a:r>
              <a:rPr lang="en-GB" altLang="it-IT" sz="2200" kern="0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GB" altLang="it-IT" sz="2200" kern="0" dirty="0" smtClean="0">
                <a:solidFill>
                  <a:srgbClr val="0000CC"/>
                </a:solidFill>
                <a:latin typeface="Times New Roman" pitchFamily="18" charset="0"/>
              </a:rPr>
              <a:t>Tax/expenditure policies are reflected in house prices (capitalization). Mobility is less than perfect.  </a:t>
            </a:r>
          </a:p>
          <a:p>
            <a:pPr marL="541338" indent="-541338" algn="just" eaLnBrk="1" hangingPunct="1">
              <a:lnSpc>
                <a:spcPct val="105000"/>
              </a:lnSpc>
              <a:spcBef>
                <a:spcPts val="1800"/>
              </a:spcBef>
              <a:buClrTx/>
              <a:buFont typeface="Wingdings" pitchFamily="2" charset="2"/>
              <a:buChar char="q"/>
              <a:defRPr/>
            </a:pPr>
            <a:r>
              <a:rPr lang="en-GB" altLang="it-IT" sz="2200" kern="0" dirty="0">
                <a:solidFill>
                  <a:srgbClr val="0000CC"/>
                </a:solidFill>
                <a:latin typeface="Times New Roman" pitchFamily="18" charset="0"/>
              </a:rPr>
              <a:t>Main feature: </a:t>
            </a:r>
            <a:r>
              <a:rPr lang="en-GB" altLang="it-IT" sz="2200" b="1" kern="0" dirty="0" smtClean="0">
                <a:solidFill>
                  <a:srgbClr val="0000CC"/>
                </a:solidFill>
                <a:latin typeface="Times New Roman" pitchFamily="18" charset="0"/>
              </a:rPr>
              <a:t>taxes proportional to income; balanced budget; a local public good; </a:t>
            </a:r>
            <a:r>
              <a:rPr lang="en-GB" altLang="it-IT" sz="2200" b="1" u="sng" kern="0" dirty="0" smtClean="0">
                <a:solidFill>
                  <a:srgbClr val="0000CC"/>
                </a:solidFill>
                <a:latin typeface="Times New Roman" pitchFamily="18" charset="0"/>
              </a:rPr>
              <a:t>preferences </a:t>
            </a:r>
            <a:r>
              <a:rPr lang="en-GB" altLang="it-IT" sz="2200" b="1" u="sng" kern="0" dirty="0">
                <a:solidFill>
                  <a:srgbClr val="0000CC"/>
                </a:solidFill>
                <a:latin typeface="Times New Roman" pitchFamily="18" charset="0"/>
              </a:rPr>
              <a:t>for the local public good are </a:t>
            </a:r>
            <a:r>
              <a:rPr lang="en-GB" altLang="it-IT" sz="2200" b="1" u="sng" kern="0" dirty="0" smtClean="0">
                <a:solidFill>
                  <a:srgbClr val="0000CC"/>
                </a:solidFill>
                <a:latin typeface="Times New Roman" pitchFamily="18" charset="0"/>
              </a:rPr>
              <a:t>income-specific</a:t>
            </a:r>
            <a:r>
              <a:rPr lang="en-GB" altLang="it-IT" sz="2200" kern="0" dirty="0">
                <a:solidFill>
                  <a:srgbClr val="0000CC"/>
                </a:solidFill>
                <a:latin typeface="Times New Roman" pitchFamily="18" charset="0"/>
              </a:rPr>
              <a:t>. </a:t>
            </a:r>
            <a:r>
              <a:rPr lang="en-GB" altLang="it-IT" sz="2200" kern="0" dirty="0" smtClean="0">
                <a:solidFill>
                  <a:srgbClr val="0000CC"/>
                </a:solidFill>
                <a:latin typeface="Times New Roman" pitchFamily="18" charset="0"/>
              </a:rPr>
              <a:t>Therefore, </a:t>
            </a:r>
            <a:r>
              <a:rPr lang="en-GB" altLang="it-IT" sz="2200" kern="0" dirty="0">
                <a:solidFill>
                  <a:srgbClr val="0000CC"/>
                </a:solidFill>
                <a:latin typeface="Times New Roman" pitchFamily="18" charset="0"/>
              </a:rPr>
              <a:t>the </a:t>
            </a:r>
            <a:r>
              <a:rPr lang="en-GB" altLang="it-IT" sz="2200" kern="0" dirty="0" smtClean="0">
                <a:solidFill>
                  <a:srgbClr val="0000CC"/>
                </a:solidFill>
                <a:latin typeface="Times New Roman" pitchFamily="18" charset="0"/>
              </a:rPr>
              <a:t>behavioural and welfare effects of </a:t>
            </a:r>
            <a:r>
              <a:rPr lang="en-GB" altLang="it-IT" sz="2200" kern="0" dirty="0">
                <a:solidFill>
                  <a:srgbClr val="0000CC"/>
                </a:solidFill>
                <a:latin typeface="Times New Roman" pitchFamily="18" charset="0"/>
              </a:rPr>
              <a:t>a change in policy </a:t>
            </a:r>
            <a:r>
              <a:rPr lang="en-GB" altLang="it-IT" sz="2200" kern="0" dirty="0" smtClean="0">
                <a:solidFill>
                  <a:srgbClr val="0000CC"/>
                </a:solidFill>
                <a:latin typeface="Times New Roman" pitchFamily="18" charset="0"/>
              </a:rPr>
              <a:t>is </a:t>
            </a:r>
            <a:r>
              <a:rPr lang="en-GB" altLang="it-IT" sz="2200" kern="0" dirty="0">
                <a:solidFill>
                  <a:srgbClr val="0000CC"/>
                </a:solidFill>
                <a:latin typeface="Times New Roman" pitchFamily="18" charset="0"/>
              </a:rPr>
              <a:t>also </a:t>
            </a:r>
            <a:r>
              <a:rPr lang="en-GB" altLang="it-IT" sz="2200" kern="0" dirty="0" smtClean="0">
                <a:solidFill>
                  <a:srgbClr val="0000CC"/>
                </a:solidFill>
                <a:latin typeface="Times New Roman" pitchFamily="18" charset="0"/>
              </a:rPr>
              <a:t>income-specific. </a:t>
            </a:r>
          </a:p>
          <a:p>
            <a:pPr marL="541338" indent="-541338" algn="just" eaLnBrk="1" hangingPunct="1">
              <a:lnSpc>
                <a:spcPct val="105000"/>
              </a:lnSpc>
              <a:spcBef>
                <a:spcPts val="1800"/>
              </a:spcBef>
              <a:buClrTx/>
              <a:buFont typeface="Wingdings" pitchFamily="2" charset="2"/>
              <a:buChar char="q"/>
              <a:defRPr/>
            </a:pPr>
            <a:r>
              <a:rPr lang="en-GB" altLang="it-IT" sz="2200" kern="0" dirty="0">
                <a:solidFill>
                  <a:srgbClr val="0000CC"/>
                </a:solidFill>
                <a:latin typeface="Times New Roman" pitchFamily="18" charset="0"/>
              </a:rPr>
              <a:t>As a result, </a:t>
            </a:r>
            <a:r>
              <a:rPr lang="en-GB" altLang="it-IT" sz="2200" kern="0" dirty="0" smtClean="0">
                <a:solidFill>
                  <a:srgbClr val="0000CC"/>
                </a:solidFill>
                <a:latin typeface="Times New Roman" pitchFamily="18" charset="0"/>
              </a:rPr>
              <a:t>overall </a:t>
            </a:r>
            <a:r>
              <a:rPr lang="en-GB" altLang="it-IT" sz="2200" kern="0" dirty="0">
                <a:solidFill>
                  <a:srgbClr val="0000CC"/>
                </a:solidFill>
                <a:latin typeface="Times New Roman" pitchFamily="18" charset="0"/>
              </a:rPr>
              <a:t>population </a:t>
            </a:r>
            <a:r>
              <a:rPr lang="en-GB" altLang="it-IT" sz="2200" kern="0" dirty="0" smtClean="0">
                <a:solidFill>
                  <a:srgbClr val="0000CC"/>
                </a:solidFill>
                <a:latin typeface="Times New Roman" pitchFamily="18" charset="0"/>
              </a:rPr>
              <a:t>and rental prices and also </a:t>
            </a:r>
            <a:r>
              <a:rPr lang="en-GB" altLang="it-IT" sz="2200" b="1" kern="0" dirty="0" smtClean="0">
                <a:solidFill>
                  <a:srgbClr val="0000CC"/>
                </a:solidFill>
                <a:latin typeface="Times New Roman" pitchFamily="18" charset="0"/>
              </a:rPr>
              <a:t>the </a:t>
            </a:r>
            <a:r>
              <a:rPr lang="en-GB" altLang="it-IT" sz="2200" b="1" kern="0" dirty="0">
                <a:solidFill>
                  <a:srgbClr val="0000CC"/>
                </a:solidFill>
                <a:latin typeface="Times New Roman" pitchFamily="18" charset="0"/>
              </a:rPr>
              <a:t>income structure of the population</a:t>
            </a:r>
            <a:r>
              <a:rPr lang="en-GB" altLang="it-IT" sz="2200" kern="0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GB" altLang="it-IT" sz="2200" kern="0" dirty="0" smtClean="0">
                <a:solidFill>
                  <a:srgbClr val="0000CC"/>
                </a:solidFill>
                <a:latin typeface="Times New Roman" pitchFamily="18" charset="0"/>
              </a:rPr>
              <a:t>change when the policy package changes</a:t>
            </a:r>
          </a:p>
          <a:p>
            <a:pPr marL="0" indent="0" algn="just" eaLnBrk="1" hangingPunct="1">
              <a:lnSpc>
                <a:spcPct val="105000"/>
              </a:lnSpc>
              <a:spcBef>
                <a:spcPts val="1800"/>
              </a:spcBef>
              <a:buClrTx/>
              <a:buNone/>
              <a:defRPr/>
            </a:pPr>
            <a:r>
              <a:rPr lang="en-GB" altLang="it-IT" sz="2200" kern="0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</a:p>
          <a:p>
            <a:pPr marL="541338" indent="-541338" algn="just" eaLnBrk="1" hangingPunct="1">
              <a:lnSpc>
                <a:spcPct val="105000"/>
              </a:lnSpc>
              <a:spcBef>
                <a:spcPts val="1800"/>
              </a:spcBef>
              <a:buClrTx/>
              <a:buFont typeface="Wingdings" pitchFamily="2" charset="2"/>
              <a:buChar char="q"/>
              <a:defRPr/>
            </a:pPr>
            <a:endParaRPr lang="en-GB" altLang="it-IT" sz="2200" kern="0" dirty="0" smtClean="0">
              <a:solidFill>
                <a:srgbClr val="0000CC"/>
              </a:solidFill>
              <a:latin typeface="Times New Roman" pitchFamily="18" charset="0"/>
            </a:endParaRPr>
          </a:p>
          <a:p>
            <a:pPr marL="0" indent="0" algn="just" eaLnBrk="1" hangingPunct="1">
              <a:lnSpc>
                <a:spcPct val="105000"/>
              </a:lnSpc>
              <a:spcBef>
                <a:spcPts val="1800"/>
              </a:spcBef>
              <a:buClrTx/>
              <a:buNone/>
              <a:defRPr/>
            </a:pPr>
            <a:endParaRPr lang="en-GB" altLang="it-IT" sz="2200" kern="0" dirty="0">
              <a:solidFill>
                <a:srgbClr val="0000CC"/>
              </a:solidFill>
              <a:latin typeface="Times New Roman" pitchFamily="18" charset="0"/>
            </a:endParaRPr>
          </a:p>
          <a:p>
            <a:pPr marL="0" indent="0" algn="just" eaLnBrk="1" hangingPunct="1">
              <a:lnSpc>
                <a:spcPct val="105000"/>
              </a:lnSpc>
              <a:spcBef>
                <a:spcPts val="1800"/>
              </a:spcBef>
              <a:buClrTx/>
              <a:buNone/>
              <a:defRPr/>
            </a:pPr>
            <a:endParaRPr lang="en-GB" altLang="it-IT" sz="2200" kern="0" dirty="0" smtClean="0">
              <a:solidFill>
                <a:srgbClr val="0000CC"/>
              </a:solidFill>
              <a:latin typeface="Times New Roman" pitchFamily="18" charset="0"/>
            </a:endParaRPr>
          </a:p>
          <a:p>
            <a:pPr marL="355600" indent="0" algn="just" eaLnBrk="1" hangingPunct="1">
              <a:lnSpc>
                <a:spcPct val="105000"/>
              </a:lnSpc>
              <a:buClrTx/>
              <a:buFont typeface="Wingdings" pitchFamily="2" charset="2"/>
              <a:buNone/>
              <a:defRPr/>
            </a:pPr>
            <a:endParaRPr lang="it-IT" altLang="it-IT" sz="2200" b="1" kern="0" dirty="0" smtClean="0">
              <a:solidFill>
                <a:srgbClr val="0000CC"/>
              </a:solidFill>
              <a:latin typeface="Times New Roman" pitchFamily="18" charset="0"/>
            </a:endParaRPr>
          </a:p>
          <a:p>
            <a:pPr indent="0" algn="just" eaLnBrk="1" hangingPunct="1">
              <a:lnSpc>
                <a:spcPct val="105000"/>
              </a:lnSpc>
              <a:buClrTx/>
              <a:buFont typeface="Wingdings" pitchFamily="2" charset="2"/>
              <a:buNone/>
              <a:defRPr/>
            </a:pPr>
            <a:endParaRPr lang="it-IT" altLang="it-IT" sz="2200" b="1" kern="0" dirty="0" smtClean="0">
              <a:solidFill>
                <a:srgbClr val="0000CC"/>
              </a:solidFill>
              <a:latin typeface="Times New Roman" pitchFamily="18" charset="0"/>
            </a:endParaRPr>
          </a:p>
          <a:p>
            <a:pPr marL="361950" lvl="1" indent="0" algn="just" eaLnBrk="1" hangingPunct="1">
              <a:lnSpc>
                <a:spcPct val="105000"/>
              </a:lnSpc>
              <a:buClrTx/>
              <a:buFont typeface="Wingdings" pitchFamily="2" charset="2"/>
              <a:buNone/>
              <a:defRPr/>
            </a:pPr>
            <a:endParaRPr lang="it-IT" altLang="it-IT" sz="2200" b="1" kern="0" dirty="0" smtClean="0">
              <a:solidFill>
                <a:srgbClr val="0000CC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0187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5763"/>
            <a:ext cx="9144000" cy="811212"/>
          </a:xfrm>
        </p:spPr>
        <p:txBody>
          <a:bodyPr/>
          <a:lstStyle/>
          <a:p>
            <a:pPr algn="ctr" eaLnBrk="1" hangingPunct="1"/>
            <a:r>
              <a:rPr lang="en-US" altLang="it-IT" sz="2000" b="1" cap="small" dirty="0" smtClean="0">
                <a:latin typeface="Times New Roman" pitchFamily="18" charset="0"/>
              </a:rPr>
              <a:t>“Who </a:t>
            </a:r>
            <a:r>
              <a:rPr lang="en-US" altLang="it-IT" sz="2000" b="1" cap="small" dirty="0">
                <a:latin typeface="Times New Roman" pitchFamily="18" charset="0"/>
              </a:rPr>
              <a:t>Bears the Burden of Local Income Taxes</a:t>
            </a:r>
            <a:r>
              <a:rPr lang="en-US" altLang="it-IT" sz="2000" b="1" cap="small" dirty="0" smtClean="0">
                <a:latin typeface="Times New Roman" pitchFamily="18" charset="0"/>
              </a:rPr>
              <a:t>?”</a:t>
            </a:r>
            <a:endParaRPr lang="en-GB" altLang="it-IT" sz="2000" b="1" dirty="0" smtClean="0">
              <a:latin typeface="Times New Roman" pitchFamily="18" charset="0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0" y="1195983"/>
            <a:ext cx="8964488" cy="5113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just" eaLnBrk="1" hangingPunct="1">
              <a:lnSpc>
                <a:spcPct val="105000"/>
              </a:lnSpc>
              <a:spcBef>
                <a:spcPts val="1800"/>
              </a:spcBef>
              <a:buClrTx/>
              <a:buNone/>
              <a:defRPr/>
            </a:pPr>
            <a:r>
              <a:rPr lang="it-IT" altLang="it-IT" sz="2400" b="1" kern="0" dirty="0" smtClean="0">
                <a:solidFill>
                  <a:srgbClr val="0000CC"/>
                </a:solidFill>
                <a:latin typeface="Times New Roman" pitchFamily="18" charset="0"/>
              </a:rPr>
              <a:t>OUTLINE OF THE PAPER: EMPIRICS (I)</a:t>
            </a:r>
            <a:endParaRPr lang="it-IT" altLang="it-IT" sz="2400" b="1" kern="0" dirty="0">
              <a:solidFill>
                <a:srgbClr val="0000CC"/>
              </a:solidFill>
              <a:latin typeface="Times New Roman" pitchFamily="18" charset="0"/>
            </a:endParaRPr>
          </a:p>
          <a:p>
            <a:pPr marL="541338" indent="-541338" algn="just" eaLnBrk="1" hangingPunct="1">
              <a:lnSpc>
                <a:spcPct val="105000"/>
              </a:lnSpc>
              <a:spcBef>
                <a:spcPts val="1800"/>
              </a:spcBef>
              <a:buClrTx/>
              <a:buFont typeface="Wingdings" pitchFamily="2" charset="2"/>
              <a:buChar char="q"/>
              <a:defRPr/>
            </a:pPr>
            <a:r>
              <a:rPr lang="en-GB" altLang="it-IT" sz="2200" b="1" kern="0" dirty="0" smtClean="0">
                <a:solidFill>
                  <a:srgbClr val="0000CC"/>
                </a:solidFill>
                <a:latin typeface="Times New Roman" pitchFamily="18" charset="0"/>
              </a:rPr>
              <a:t>IV spatial-difference reduced-form estimation</a:t>
            </a:r>
            <a:r>
              <a:rPr lang="en-GB" altLang="it-IT" sz="2200" kern="0" dirty="0" smtClean="0">
                <a:solidFill>
                  <a:srgbClr val="0000CC"/>
                </a:solidFill>
                <a:latin typeface="Times New Roman" pitchFamily="18" charset="0"/>
              </a:rPr>
              <a:t> of the elasticity of the population in the different income brackets and of the rental price to local tax rates. </a:t>
            </a:r>
          </a:p>
          <a:p>
            <a:pPr marL="541338" indent="-541338" algn="just" eaLnBrk="1" hangingPunct="1">
              <a:lnSpc>
                <a:spcPct val="105000"/>
              </a:lnSpc>
              <a:spcBef>
                <a:spcPts val="1800"/>
              </a:spcBef>
              <a:buClrTx/>
              <a:buFont typeface="Wingdings" pitchFamily="2" charset="2"/>
              <a:buChar char="q"/>
              <a:defRPr/>
            </a:pPr>
            <a:r>
              <a:rPr lang="en-GB" altLang="it-IT" sz="2200" b="1" kern="0" dirty="0" smtClean="0">
                <a:solidFill>
                  <a:srgbClr val="0000CC"/>
                </a:solidFill>
                <a:latin typeface="Times New Roman" pitchFamily="18" charset="0"/>
              </a:rPr>
              <a:t>Results:</a:t>
            </a:r>
            <a:r>
              <a:rPr lang="en-GB" altLang="it-IT" sz="2200" kern="0" dirty="0" smtClean="0">
                <a:solidFill>
                  <a:srgbClr val="0000CC"/>
                </a:solidFill>
                <a:latin typeface="Times New Roman" pitchFamily="18" charset="0"/>
              </a:rPr>
              <a:t> richer households (especially if they are without children) move away when taxes increase; effect on rental prices negative but not always statistically significant. </a:t>
            </a:r>
          </a:p>
          <a:p>
            <a:pPr marL="0" indent="0" algn="just" eaLnBrk="1" hangingPunct="1">
              <a:lnSpc>
                <a:spcPct val="105000"/>
              </a:lnSpc>
              <a:spcBef>
                <a:spcPts val="1800"/>
              </a:spcBef>
              <a:buClrTx/>
              <a:buNone/>
              <a:defRPr/>
            </a:pPr>
            <a:endParaRPr lang="en-GB" altLang="it-IT" sz="2200" kern="0" dirty="0" smtClean="0">
              <a:solidFill>
                <a:srgbClr val="0000CC"/>
              </a:solidFill>
              <a:latin typeface="Times New Roman" pitchFamily="18" charset="0"/>
            </a:endParaRPr>
          </a:p>
          <a:p>
            <a:pPr marL="0" indent="0" algn="just" eaLnBrk="1" hangingPunct="1">
              <a:lnSpc>
                <a:spcPct val="105000"/>
              </a:lnSpc>
              <a:spcBef>
                <a:spcPts val="1800"/>
              </a:spcBef>
              <a:buClrTx/>
              <a:buNone/>
              <a:defRPr/>
            </a:pPr>
            <a:endParaRPr lang="en-GB" altLang="it-IT" sz="2200" kern="0" dirty="0">
              <a:solidFill>
                <a:srgbClr val="0000CC"/>
              </a:solidFill>
              <a:latin typeface="Times New Roman" pitchFamily="18" charset="0"/>
            </a:endParaRPr>
          </a:p>
          <a:p>
            <a:pPr marL="0" indent="0" algn="just" eaLnBrk="1" hangingPunct="1">
              <a:lnSpc>
                <a:spcPct val="105000"/>
              </a:lnSpc>
              <a:spcBef>
                <a:spcPts val="1800"/>
              </a:spcBef>
              <a:buClrTx/>
              <a:buNone/>
              <a:defRPr/>
            </a:pPr>
            <a:endParaRPr lang="en-GB" altLang="it-IT" sz="2200" kern="0" dirty="0" smtClean="0">
              <a:solidFill>
                <a:srgbClr val="0000CC"/>
              </a:solidFill>
              <a:latin typeface="Times New Roman" pitchFamily="18" charset="0"/>
            </a:endParaRPr>
          </a:p>
          <a:p>
            <a:pPr marL="355600" indent="0" algn="just" eaLnBrk="1" hangingPunct="1">
              <a:lnSpc>
                <a:spcPct val="105000"/>
              </a:lnSpc>
              <a:buClrTx/>
              <a:buFont typeface="Wingdings" pitchFamily="2" charset="2"/>
              <a:buNone/>
              <a:defRPr/>
            </a:pPr>
            <a:endParaRPr lang="it-IT" altLang="it-IT" sz="2200" b="1" kern="0" dirty="0" smtClean="0">
              <a:solidFill>
                <a:srgbClr val="0000CC"/>
              </a:solidFill>
              <a:latin typeface="Times New Roman" pitchFamily="18" charset="0"/>
            </a:endParaRPr>
          </a:p>
          <a:p>
            <a:pPr indent="0" algn="just" eaLnBrk="1" hangingPunct="1">
              <a:lnSpc>
                <a:spcPct val="105000"/>
              </a:lnSpc>
              <a:buClrTx/>
              <a:buFont typeface="Wingdings" pitchFamily="2" charset="2"/>
              <a:buNone/>
              <a:defRPr/>
            </a:pPr>
            <a:endParaRPr lang="it-IT" altLang="it-IT" sz="2200" b="1" kern="0" dirty="0" smtClean="0">
              <a:solidFill>
                <a:srgbClr val="0000CC"/>
              </a:solidFill>
              <a:latin typeface="Times New Roman" pitchFamily="18" charset="0"/>
            </a:endParaRPr>
          </a:p>
          <a:p>
            <a:pPr marL="361950" lvl="1" indent="0" algn="just" eaLnBrk="1" hangingPunct="1">
              <a:lnSpc>
                <a:spcPct val="105000"/>
              </a:lnSpc>
              <a:buClrTx/>
              <a:buFont typeface="Wingdings" pitchFamily="2" charset="2"/>
              <a:buNone/>
              <a:defRPr/>
            </a:pPr>
            <a:endParaRPr lang="it-IT" altLang="it-IT" sz="2200" b="1" kern="0" dirty="0" smtClean="0">
              <a:solidFill>
                <a:srgbClr val="0000CC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6573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5763"/>
            <a:ext cx="9144000" cy="811212"/>
          </a:xfrm>
        </p:spPr>
        <p:txBody>
          <a:bodyPr/>
          <a:lstStyle/>
          <a:p>
            <a:pPr algn="ctr" eaLnBrk="1" hangingPunct="1"/>
            <a:r>
              <a:rPr lang="en-US" altLang="it-IT" sz="2000" b="1" cap="small" dirty="0" smtClean="0">
                <a:latin typeface="Times New Roman" pitchFamily="18" charset="0"/>
              </a:rPr>
              <a:t>“Who </a:t>
            </a:r>
            <a:r>
              <a:rPr lang="en-US" altLang="it-IT" sz="2000" b="1" cap="small" dirty="0">
                <a:latin typeface="Times New Roman" pitchFamily="18" charset="0"/>
              </a:rPr>
              <a:t>Bears the Burden of Local Income Taxes</a:t>
            </a:r>
            <a:r>
              <a:rPr lang="en-US" altLang="it-IT" sz="2000" b="1" cap="small" dirty="0" smtClean="0">
                <a:latin typeface="Times New Roman" pitchFamily="18" charset="0"/>
              </a:rPr>
              <a:t>?”</a:t>
            </a:r>
            <a:endParaRPr lang="en-GB" altLang="it-IT" sz="2000" b="1" dirty="0" smtClean="0">
              <a:latin typeface="Times New Roman" pitchFamily="18" charset="0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-36512" y="1123975"/>
            <a:ext cx="8964488" cy="5113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just" eaLnBrk="1" hangingPunct="1">
              <a:lnSpc>
                <a:spcPct val="105000"/>
              </a:lnSpc>
              <a:spcBef>
                <a:spcPts val="1800"/>
              </a:spcBef>
              <a:buClrTx/>
              <a:buNone/>
              <a:defRPr/>
            </a:pPr>
            <a:r>
              <a:rPr lang="it-IT" altLang="it-IT" sz="2400" b="1" kern="0" dirty="0" smtClean="0">
                <a:solidFill>
                  <a:srgbClr val="0000CC"/>
                </a:solidFill>
                <a:latin typeface="Times New Roman" pitchFamily="18" charset="0"/>
              </a:rPr>
              <a:t>OUTLINE OF THE PAPER: EMPIRICS (II)</a:t>
            </a:r>
            <a:endParaRPr lang="it-IT" altLang="it-IT" sz="2400" b="1" kern="0" dirty="0">
              <a:solidFill>
                <a:srgbClr val="0000CC"/>
              </a:solidFill>
              <a:latin typeface="Times New Roman" pitchFamily="18" charset="0"/>
            </a:endParaRPr>
          </a:p>
          <a:p>
            <a:pPr marL="541338" indent="-541338" algn="just" eaLnBrk="1" hangingPunct="1">
              <a:lnSpc>
                <a:spcPct val="105000"/>
              </a:lnSpc>
              <a:spcBef>
                <a:spcPts val="1800"/>
              </a:spcBef>
              <a:buClrTx/>
              <a:buFont typeface="Wingdings" pitchFamily="2" charset="2"/>
              <a:buChar char="q"/>
              <a:defRPr/>
            </a:pPr>
            <a:r>
              <a:rPr lang="en-GB" altLang="it-IT" sz="2200" b="1" kern="0" dirty="0">
                <a:solidFill>
                  <a:srgbClr val="0000CC"/>
                </a:solidFill>
                <a:latin typeface="Times New Roman" pitchFamily="18" charset="0"/>
              </a:rPr>
              <a:t>Adding further restrictions on the model’s parameters</a:t>
            </a:r>
            <a:r>
              <a:rPr lang="en-GB" altLang="it-IT" sz="2200" b="1" kern="0" dirty="0" smtClean="0">
                <a:solidFill>
                  <a:srgbClr val="0000CC"/>
                </a:solidFill>
                <a:latin typeface="Times New Roman" pitchFamily="18" charset="0"/>
              </a:rPr>
              <a:t>,</a:t>
            </a:r>
            <a:r>
              <a:rPr lang="en-GB" altLang="it-IT" sz="2200" kern="0" dirty="0" smtClean="0">
                <a:solidFill>
                  <a:srgbClr val="0000CC"/>
                </a:solidFill>
                <a:latin typeface="Times New Roman" pitchFamily="18" charset="0"/>
              </a:rPr>
              <a:t> structural estimation becomes possible. </a:t>
            </a:r>
          </a:p>
          <a:p>
            <a:pPr marL="541338" indent="-541338" algn="just" eaLnBrk="1" hangingPunct="1">
              <a:lnSpc>
                <a:spcPct val="105000"/>
              </a:lnSpc>
              <a:spcBef>
                <a:spcPts val="1800"/>
              </a:spcBef>
              <a:buClrTx/>
              <a:buFont typeface="Wingdings" pitchFamily="2" charset="2"/>
              <a:buChar char="q"/>
              <a:defRPr/>
            </a:pPr>
            <a:r>
              <a:rPr lang="en-GB" altLang="it-IT" sz="2200" b="1" kern="0" dirty="0" smtClean="0">
                <a:solidFill>
                  <a:srgbClr val="0000CC"/>
                </a:solidFill>
                <a:latin typeface="Times New Roman" pitchFamily="18" charset="0"/>
              </a:rPr>
              <a:t>Results:</a:t>
            </a:r>
            <a:r>
              <a:rPr lang="en-GB" altLang="it-IT" sz="2200" kern="0" dirty="0" smtClean="0">
                <a:solidFill>
                  <a:srgbClr val="0000CC"/>
                </a:solidFill>
                <a:latin typeface="Times New Roman" pitchFamily="18" charset="0"/>
              </a:rPr>
              <a:t> the </a:t>
            </a:r>
            <a:r>
              <a:rPr lang="en-GB" altLang="it-IT" sz="2200" b="1" kern="0" dirty="0">
                <a:solidFill>
                  <a:srgbClr val="0000CC"/>
                </a:solidFill>
                <a:latin typeface="Times New Roman" pitchFamily="18" charset="0"/>
              </a:rPr>
              <a:t>structural elasticities</a:t>
            </a:r>
            <a:r>
              <a:rPr lang="en-GB" altLang="it-IT" sz="2200" kern="0" dirty="0">
                <a:solidFill>
                  <a:srgbClr val="0000CC"/>
                </a:solidFill>
                <a:latin typeface="Times New Roman" pitchFamily="18" charset="0"/>
              </a:rPr>
              <a:t> are similar to the reduced form elasticities (i.e. they decrease with income, </a:t>
            </a:r>
            <a:r>
              <a:rPr lang="en-GB" altLang="it-IT" sz="2200" kern="0" dirty="0" smtClean="0">
                <a:solidFill>
                  <a:srgbClr val="0000CC"/>
                </a:solidFill>
                <a:latin typeface="Times New Roman" pitchFamily="18" charset="0"/>
              </a:rPr>
              <a:t>especially </a:t>
            </a:r>
            <a:r>
              <a:rPr lang="en-GB" altLang="it-IT" sz="2200" kern="0" dirty="0">
                <a:solidFill>
                  <a:srgbClr val="0000CC"/>
                </a:solidFill>
                <a:latin typeface="Times New Roman" pitchFamily="18" charset="0"/>
              </a:rPr>
              <a:t>for childless family). Price elasticity very low. </a:t>
            </a:r>
            <a:endParaRPr lang="en-GB" altLang="it-IT" sz="2200" kern="0" dirty="0" smtClean="0">
              <a:solidFill>
                <a:srgbClr val="0000CC"/>
              </a:solidFill>
              <a:latin typeface="Times New Roman" pitchFamily="18" charset="0"/>
            </a:endParaRPr>
          </a:p>
          <a:p>
            <a:pPr marL="541338" indent="-541338" algn="just" eaLnBrk="1" hangingPunct="1">
              <a:lnSpc>
                <a:spcPct val="105000"/>
              </a:lnSpc>
              <a:spcBef>
                <a:spcPts val="1800"/>
              </a:spcBef>
              <a:buClrTx/>
              <a:buFont typeface="Wingdings" pitchFamily="2" charset="2"/>
              <a:buChar char="q"/>
              <a:defRPr/>
            </a:pPr>
            <a:r>
              <a:rPr lang="en-GB" altLang="it-IT" sz="2200" kern="0" dirty="0" smtClean="0">
                <a:solidFill>
                  <a:srgbClr val="0000CC"/>
                </a:solidFill>
                <a:latin typeface="Times New Roman" pitchFamily="18" charset="0"/>
              </a:rPr>
              <a:t>The </a:t>
            </a:r>
            <a:r>
              <a:rPr lang="en-GB" altLang="it-IT" sz="2200" b="1" kern="0" dirty="0" smtClean="0">
                <a:solidFill>
                  <a:srgbClr val="0000CC"/>
                </a:solidFill>
                <a:latin typeface="Times New Roman" pitchFamily="18" charset="0"/>
              </a:rPr>
              <a:t>preference-for-the-public-good </a:t>
            </a:r>
            <a:r>
              <a:rPr lang="en-GB" altLang="it-IT" sz="2200" b="1" kern="0" dirty="0">
                <a:solidFill>
                  <a:srgbClr val="0000CC"/>
                </a:solidFill>
                <a:latin typeface="Times New Roman" pitchFamily="18" charset="0"/>
              </a:rPr>
              <a:t>parameter </a:t>
            </a:r>
            <a:r>
              <a:rPr lang="en-GB" altLang="it-IT" sz="2200" kern="0" dirty="0" smtClean="0">
                <a:solidFill>
                  <a:srgbClr val="0000CC"/>
                </a:solidFill>
                <a:latin typeface="Times New Roman" pitchFamily="18" charset="0"/>
              </a:rPr>
              <a:t>decreases with income among households without children, </a:t>
            </a:r>
            <a:r>
              <a:rPr lang="en-GB" altLang="it-IT" sz="2200" i="1" kern="0" dirty="0" smtClean="0">
                <a:solidFill>
                  <a:srgbClr val="0000CC"/>
                </a:solidFill>
                <a:latin typeface="Times New Roman" pitchFamily="18" charset="0"/>
              </a:rPr>
              <a:t>increases</a:t>
            </a:r>
            <a:r>
              <a:rPr lang="en-GB" altLang="it-IT" sz="2200" kern="0" dirty="0" smtClean="0">
                <a:solidFill>
                  <a:srgbClr val="0000CC"/>
                </a:solidFill>
                <a:latin typeface="Times New Roman" pitchFamily="18" charset="0"/>
              </a:rPr>
              <a:t> among households with children.</a:t>
            </a:r>
          </a:p>
          <a:p>
            <a:pPr marL="541338" indent="-541338" algn="just" eaLnBrk="1" hangingPunct="1">
              <a:lnSpc>
                <a:spcPct val="105000"/>
              </a:lnSpc>
              <a:spcBef>
                <a:spcPts val="1800"/>
              </a:spcBef>
              <a:buClrTx/>
              <a:buFont typeface="Wingdings" pitchFamily="2" charset="2"/>
              <a:buChar char="q"/>
              <a:defRPr/>
            </a:pPr>
            <a:r>
              <a:rPr lang="en-GB" altLang="it-IT" sz="2200" b="1" kern="0" dirty="0" smtClean="0">
                <a:solidFill>
                  <a:srgbClr val="0000CC"/>
                </a:solidFill>
                <a:latin typeface="Times New Roman" pitchFamily="18" charset="0"/>
              </a:rPr>
              <a:t>Incidence</a:t>
            </a:r>
            <a:r>
              <a:rPr lang="en-GB" altLang="it-IT" sz="2200" kern="0" dirty="0" smtClean="0">
                <a:solidFill>
                  <a:srgbClr val="0000CC"/>
                </a:solidFill>
                <a:latin typeface="Times New Roman" pitchFamily="18" charset="0"/>
              </a:rPr>
              <a:t> is negative for the childless rich; it is positive for the childless poor; it is negligible for the other agents.  </a:t>
            </a:r>
          </a:p>
          <a:p>
            <a:pPr marL="541338" indent="-541338" algn="just" eaLnBrk="1" hangingPunct="1">
              <a:lnSpc>
                <a:spcPct val="105000"/>
              </a:lnSpc>
              <a:spcBef>
                <a:spcPts val="1800"/>
              </a:spcBef>
              <a:buClrTx/>
              <a:buFont typeface="Wingdings" pitchFamily="2" charset="2"/>
              <a:buChar char="q"/>
              <a:defRPr/>
            </a:pPr>
            <a:endParaRPr lang="en-GB" altLang="it-IT" sz="2200" kern="0" dirty="0" smtClean="0">
              <a:solidFill>
                <a:srgbClr val="0000CC"/>
              </a:solidFill>
              <a:latin typeface="Times New Roman" pitchFamily="18" charset="0"/>
            </a:endParaRPr>
          </a:p>
          <a:p>
            <a:pPr marL="0" indent="0" algn="just" eaLnBrk="1" hangingPunct="1">
              <a:lnSpc>
                <a:spcPct val="105000"/>
              </a:lnSpc>
              <a:spcBef>
                <a:spcPts val="1800"/>
              </a:spcBef>
              <a:buClrTx/>
              <a:buNone/>
              <a:defRPr/>
            </a:pPr>
            <a:endParaRPr lang="en-GB" altLang="it-IT" sz="2200" kern="0" dirty="0">
              <a:solidFill>
                <a:srgbClr val="0000CC"/>
              </a:solidFill>
              <a:latin typeface="Times New Roman" pitchFamily="18" charset="0"/>
            </a:endParaRPr>
          </a:p>
          <a:p>
            <a:pPr marL="0" indent="0" algn="just" eaLnBrk="1" hangingPunct="1">
              <a:lnSpc>
                <a:spcPct val="105000"/>
              </a:lnSpc>
              <a:spcBef>
                <a:spcPts val="1800"/>
              </a:spcBef>
              <a:buClrTx/>
              <a:buNone/>
              <a:defRPr/>
            </a:pPr>
            <a:endParaRPr lang="en-GB" altLang="it-IT" sz="2200" kern="0" dirty="0" smtClean="0">
              <a:solidFill>
                <a:srgbClr val="0000CC"/>
              </a:solidFill>
              <a:latin typeface="Times New Roman" pitchFamily="18" charset="0"/>
            </a:endParaRPr>
          </a:p>
          <a:p>
            <a:pPr marL="355600" indent="0" algn="just" eaLnBrk="1" hangingPunct="1">
              <a:lnSpc>
                <a:spcPct val="105000"/>
              </a:lnSpc>
              <a:buClrTx/>
              <a:buFont typeface="Wingdings" pitchFamily="2" charset="2"/>
              <a:buNone/>
              <a:defRPr/>
            </a:pPr>
            <a:endParaRPr lang="it-IT" altLang="it-IT" sz="2200" b="1" kern="0" dirty="0" smtClean="0">
              <a:solidFill>
                <a:srgbClr val="0000CC"/>
              </a:solidFill>
              <a:latin typeface="Times New Roman" pitchFamily="18" charset="0"/>
            </a:endParaRPr>
          </a:p>
          <a:p>
            <a:pPr indent="0" algn="just" eaLnBrk="1" hangingPunct="1">
              <a:lnSpc>
                <a:spcPct val="105000"/>
              </a:lnSpc>
              <a:buClrTx/>
              <a:buFont typeface="Wingdings" pitchFamily="2" charset="2"/>
              <a:buNone/>
              <a:defRPr/>
            </a:pPr>
            <a:endParaRPr lang="it-IT" altLang="it-IT" sz="2200" b="1" kern="0" dirty="0" smtClean="0">
              <a:solidFill>
                <a:srgbClr val="0000CC"/>
              </a:solidFill>
              <a:latin typeface="Times New Roman" pitchFamily="18" charset="0"/>
            </a:endParaRPr>
          </a:p>
          <a:p>
            <a:pPr marL="361950" lvl="1" indent="0" algn="just" eaLnBrk="1" hangingPunct="1">
              <a:lnSpc>
                <a:spcPct val="105000"/>
              </a:lnSpc>
              <a:buClrTx/>
              <a:buFont typeface="Wingdings" pitchFamily="2" charset="2"/>
              <a:buNone/>
              <a:defRPr/>
            </a:pPr>
            <a:endParaRPr lang="it-IT" altLang="it-IT" sz="2200" b="1" kern="0" dirty="0" smtClean="0">
              <a:solidFill>
                <a:srgbClr val="0000CC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8688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5763"/>
            <a:ext cx="9144000" cy="811212"/>
          </a:xfrm>
        </p:spPr>
        <p:txBody>
          <a:bodyPr/>
          <a:lstStyle/>
          <a:p>
            <a:pPr algn="ctr" eaLnBrk="1" hangingPunct="1"/>
            <a:r>
              <a:rPr lang="en-US" altLang="it-IT" sz="2000" b="1" cap="small" dirty="0" smtClean="0">
                <a:latin typeface="Times New Roman" pitchFamily="18" charset="0"/>
              </a:rPr>
              <a:t>“Who </a:t>
            </a:r>
            <a:r>
              <a:rPr lang="en-US" altLang="it-IT" sz="2000" b="1" cap="small" dirty="0">
                <a:latin typeface="Times New Roman" pitchFamily="18" charset="0"/>
              </a:rPr>
              <a:t>Bears the Burden of Local Income Taxes</a:t>
            </a:r>
            <a:r>
              <a:rPr lang="en-US" altLang="it-IT" sz="2000" b="1" cap="small" dirty="0" smtClean="0">
                <a:latin typeface="Times New Roman" pitchFamily="18" charset="0"/>
              </a:rPr>
              <a:t>?”</a:t>
            </a:r>
            <a:endParaRPr lang="en-GB" altLang="it-IT" sz="2000" b="1" dirty="0" smtClean="0">
              <a:latin typeface="Times New Roman" pitchFamily="18" charset="0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0" y="1267991"/>
            <a:ext cx="8964488" cy="5113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just" eaLnBrk="1" hangingPunct="1">
              <a:lnSpc>
                <a:spcPct val="105000"/>
              </a:lnSpc>
              <a:spcBef>
                <a:spcPts val="1800"/>
              </a:spcBef>
              <a:buClrTx/>
              <a:buNone/>
              <a:defRPr/>
            </a:pPr>
            <a:r>
              <a:rPr lang="it-IT" altLang="it-IT" sz="2400" b="1" kern="0" dirty="0" smtClean="0">
                <a:solidFill>
                  <a:srgbClr val="0000CC"/>
                </a:solidFill>
                <a:latin typeface="Times New Roman" pitchFamily="18" charset="0"/>
              </a:rPr>
              <a:t>COMMENTS (I)</a:t>
            </a:r>
            <a:endParaRPr lang="it-IT" altLang="it-IT" sz="2400" b="1" kern="0" dirty="0">
              <a:solidFill>
                <a:srgbClr val="0000CC"/>
              </a:solidFill>
              <a:latin typeface="Times New Roman" pitchFamily="18" charset="0"/>
            </a:endParaRPr>
          </a:p>
          <a:p>
            <a:pPr marL="541338" indent="-541338" algn="just" eaLnBrk="1" hangingPunct="1">
              <a:lnSpc>
                <a:spcPct val="105000"/>
              </a:lnSpc>
              <a:spcBef>
                <a:spcPts val="1800"/>
              </a:spcBef>
              <a:buClrTx/>
              <a:buFont typeface="Wingdings" pitchFamily="2" charset="2"/>
              <a:buChar char="q"/>
              <a:defRPr/>
            </a:pPr>
            <a:r>
              <a:rPr lang="en-GB" altLang="it-IT" sz="2200" kern="0" dirty="0" smtClean="0">
                <a:solidFill>
                  <a:srgbClr val="0000CC"/>
                </a:solidFill>
                <a:latin typeface="Times New Roman" pitchFamily="18" charset="0"/>
              </a:rPr>
              <a:t>In reality there’s not a single public good bundle but public good bundles which differ in how they cater the different income groups. </a:t>
            </a:r>
            <a:r>
              <a:rPr lang="en-GB" altLang="it-IT" sz="2200" b="1" kern="0" dirty="0" smtClean="0">
                <a:solidFill>
                  <a:srgbClr val="0000CC"/>
                </a:solidFill>
                <a:latin typeface="Times New Roman" pitchFamily="18" charset="0"/>
              </a:rPr>
              <a:t>Public policy is bi-dimensional: how much G &amp; how redistributive G is</a:t>
            </a:r>
            <a:r>
              <a:rPr lang="en-GB" altLang="it-IT" sz="2200" kern="0" dirty="0" smtClean="0">
                <a:solidFill>
                  <a:srgbClr val="0000CC"/>
                </a:solidFill>
                <a:latin typeface="Times New Roman" pitchFamily="18" charset="0"/>
              </a:rPr>
              <a:t>. Can you account for this in the model? Should you control for this in the empirics? </a:t>
            </a:r>
          </a:p>
          <a:p>
            <a:pPr marL="541338" indent="-541338" algn="just" eaLnBrk="1" hangingPunct="1">
              <a:lnSpc>
                <a:spcPct val="105000"/>
              </a:lnSpc>
              <a:spcBef>
                <a:spcPts val="1800"/>
              </a:spcBef>
              <a:buClrTx/>
              <a:buFont typeface="Wingdings" pitchFamily="2" charset="2"/>
              <a:buChar char="q"/>
              <a:defRPr/>
            </a:pPr>
            <a:r>
              <a:rPr lang="en-GB" altLang="it-IT" sz="2200" kern="0" dirty="0" smtClean="0">
                <a:solidFill>
                  <a:srgbClr val="0000CC"/>
                </a:solidFill>
                <a:latin typeface="Times New Roman" pitchFamily="18" charset="0"/>
              </a:rPr>
              <a:t>The </a:t>
            </a:r>
            <a:r>
              <a:rPr lang="en-GB" altLang="it-IT" sz="2200" kern="0" dirty="0">
                <a:solidFill>
                  <a:srgbClr val="0000CC"/>
                </a:solidFill>
                <a:latin typeface="Times New Roman" pitchFamily="18" charset="0"/>
              </a:rPr>
              <a:t>role of </a:t>
            </a:r>
            <a:r>
              <a:rPr lang="en-GB" altLang="it-IT" sz="2200" kern="0" dirty="0" smtClean="0">
                <a:solidFill>
                  <a:srgbClr val="0000CC"/>
                </a:solidFill>
                <a:latin typeface="Times New Roman" pitchFamily="18" charset="0"/>
              </a:rPr>
              <a:t>children is crucial in the empirical analysis, but  </a:t>
            </a:r>
            <a:r>
              <a:rPr lang="en-GB" altLang="it-IT" sz="2200" b="1" kern="0" dirty="0" smtClean="0">
                <a:solidFill>
                  <a:srgbClr val="0000CC"/>
                </a:solidFill>
                <a:latin typeface="Times New Roman" pitchFamily="18" charset="0"/>
              </a:rPr>
              <a:t>you do not model the effect of children in the theoretical part</a:t>
            </a:r>
            <a:r>
              <a:rPr lang="en-GB" altLang="it-IT" sz="2200" kern="0" dirty="0" smtClean="0">
                <a:solidFill>
                  <a:srgbClr val="0000CC"/>
                </a:solidFill>
                <a:latin typeface="Times New Roman" pitchFamily="18" charset="0"/>
              </a:rPr>
              <a:t>.</a:t>
            </a:r>
            <a:endParaRPr lang="en-GB" altLang="it-IT" sz="2200" kern="0" dirty="0">
              <a:solidFill>
                <a:srgbClr val="0000CC"/>
              </a:solidFill>
              <a:latin typeface="Times New Roman" pitchFamily="18" charset="0"/>
            </a:endParaRPr>
          </a:p>
          <a:p>
            <a:pPr marL="0" indent="0" algn="just" eaLnBrk="1" hangingPunct="1">
              <a:lnSpc>
                <a:spcPct val="105000"/>
              </a:lnSpc>
              <a:spcBef>
                <a:spcPts val="1800"/>
              </a:spcBef>
              <a:buClrTx/>
              <a:buNone/>
              <a:defRPr/>
            </a:pPr>
            <a:endParaRPr lang="en-GB" altLang="it-IT" sz="2200" kern="0" dirty="0" smtClean="0">
              <a:solidFill>
                <a:srgbClr val="0000CC"/>
              </a:solidFill>
              <a:latin typeface="Times New Roman" pitchFamily="18" charset="0"/>
            </a:endParaRPr>
          </a:p>
          <a:p>
            <a:pPr marL="0" indent="0" algn="just" eaLnBrk="1" hangingPunct="1">
              <a:lnSpc>
                <a:spcPct val="105000"/>
              </a:lnSpc>
              <a:spcBef>
                <a:spcPts val="1800"/>
              </a:spcBef>
              <a:buClrTx/>
              <a:buNone/>
              <a:defRPr/>
            </a:pPr>
            <a:endParaRPr lang="en-GB" altLang="it-IT" sz="2200" kern="0" dirty="0">
              <a:solidFill>
                <a:srgbClr val="0000CC"/>
              </a:solidFill>
              <a:latin typeface="Times New Roman" pitchFamily="18" charset="0"/>
            </a:endParaRPr>
          </a:p>
          <a:p>
            <a:pPr marL="0" indent="0" algn="just" eaLnBrk="1" hangingPunct="1">
              <a:lnSpc>
                <a:spcPct val="105000"/>
              </a:lnSpc>
              <a:spcBef>
                <a:spcPts val="1800"/>
              </a:spcBef>
              <a:buClrTx/>
              <a:buNone/>
              <a:defRPr/>
            </a:pPr>
            <a:endParaRPr lang="en-GB" altLang="it-IT" sz="2200" kern="0" dirty="0" smtClean="0">
              <a:solidFill>
                <a:srgbClr val="0000CC"/>
              </a:solidFill>
              <a:latin typeface="Times New Roman" pitchFamily="18" charset="0"/>
            </a:endParaRPr>
          </a:p>
          <a:p>
            <a:pPr marL="355600" indent="0" algn="just" eaLnBrk="1" hangingPunct="1">
              <a:lnSpc>
                <a:spcPct val="105000"/>
              </a:lnSpc>
              <a:buClrTx/>
              <a:buFont typeface="Wingdings" pitchFamily="2" charset="2"/>
              <a:buNone/>
              <a:defRPr/>
            </a:pPr>
            <a:endParaRPr lang="it-IT" altLang="it-IT" sz="2200" b="1" kern="0" dirty="0" smtClean="0">
              <a:solidFill>
                <a:srgbClr val="0000CC"/>
              </a:solidFill>
              <a:latin typeface="Times New Roman" pitchFamily="18" charset="0"/>
            </a:endParaRPr>
          </a:p>
          <a:p>
            <a:pPr indent="0" algn="just" eaLnBrk="1" hangingPunct="1">
              <a:lnSpc>
                <a:spcPct val="105000"/>
              </a:lnSpc>
              <a:buClrTx/>
              <a:buFont typeface="Wingdings" pitchFamily="2" charset="2"/>
              <a:buNone/>
              <a:defRPr/>
            </a:pPr>
            <a:endParaRPr lang="it-IT" altLang="it-IT" sz="2200" b="1" kern="0" dirty="0" smtClean="0">
              <a:solidFill>
                <a:srgbClr val="0000CC"/>
              </a:solidFill>
              <a:latin typeface="Times New Roman" pitchFamily="18" charset="0"/>
            </a:endParaRPr>
          </a:p>
          <a:p>
            <a:pPr marL="361950" lvl="1" indent="0" algn="just" eaLnBrk="1" hangingPunct="1">
              <a:lnSpc>
                <a:spcPct val="105000"/>
              </a:lnSpc>
              <a:buClrTx/>
              <a:buFont typeface="Wingdings" pitchFamily="2" charset="2"/>
              <a:buNone/>
              <a:defRPr/>
            </a:pPr>
            <a:endParaRPr lang="it-IT" altLang="it-IT" sz="2200" b="1" kern="0" dirty="0" smtClean="0">
              <a:solidFill>
                <a:srgbClr val="0000CC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833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5763"/>
            <a:ext cx="9144000" cy="811212"/>
          </a:xfrm>
        </p:spPr>
        <p:txBody>
          <a:bodyPr/>
          <a:lstStyle/>
          <a:p>
            <a:pPr algn="ctr" eaLnBrk="1" hangingPunct="1"/>
            <a:r>
              <a:rPr lang="en-US" altLang="it-IT" sz="2000" b="1" cap="small" dirty="0" smtClean="0">
                <a:latin typeface="Times New Roman" pitchFamily="18" charset="0"/>
              </a:rPr>
              <a:t>“Who </a:t>
            </a:r>
            <a:r>
              <a:rPr lang="en-US" altLang="it-IT" sz="2000" b="1" cap="small" dirty="0">
                <a:latin typeface="Times New Roman" pitchFamily="18" charset="0"/>
              </a:rPr>
              <a:t>Bears the Burden of Local Income Taxes</a:t>
            </a:r>
            <a:r>
              <a:rPr lang="en-US" altLang="it-IT" sz="2000" b="1" cap="small" dirty="0" smtClean="0">
                <a:latin typeface="Times New Roman" pitchFamily="18" charset="0"/>
              </a:rPr>
              <a:t>?”</a:t>
            </a:r>
            <a:endParaRPr lang="en-GB" altLang="it-IT" sz="2000" b="1" dirty="0" smtClean="0">
              <a:latin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Rectangle 3"/>
              <p:cNvSpPr txBox="1">
                <a:spLocks noChangeArrowheads="1"/>
              </p:cNvSpPr>
              <p:nvPr/>
            </p:nvSpPr>
            <p:spPr bwMode="auto">
              <a:xfrm>
                <a:off x="0" y="1123975"/>
                <a:ext cx="8964488" cy="511333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75000"/>
                  <a:buFont typeface="Wingdings" pitchFamily="2" charset="2"/>
                  <a:buChar char="n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¨"/>
                  <a:defRPr sz="28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65000"/>
                  <a:buFont typeface="Wingdings" pitchFamily="2" charset="2"/>
                  <a:buChar char="n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itchFamily="2" charset="2"/>
                  <a:buChar char="¨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+mn-lt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+mn-lt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+mn-lt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marL="0" indent="0" algn="just" eaLnBrk="1" hangingPunct="1">
                  <a:lnSpc>
                    <a:spcPct val="105000"/>
                  </a:lnSpc>
                  <a:spcBef>
                    <a:spcPts val="1800"/>
                  </a:spcBef>
                  <a:buClrTx/>
                  <a:buNone/>
                  <a:defRPr/>
                </a:pPr>
                <a:r>
                  <a:rPr lang="it-IT" altLang="it-IT" sz="2400" b="1" kern="0" dirty="0" smtClean="0">
                    <a:solidFill>
                      <a:srgbClr val="0000CC"/>
                    </a:solidFill>
                    <a:latin typeface="Times New Roman" pitchFamily="18" charset="0"/>
                  </a:rPr>
                  <a:t>COMMENTS (II)</a:t>
                </a:r>
              </a:p>
              <a:p>
                <a:pPr marL="541338" indent="-541338" algn="just" eaLnBrk="1" hangingPunct="1">
                  <a:lnSpc>
                    <a:spcPct val="105000"/>
                  </a:lnSpc>
                  <a:spcBef>
                    <a:spcPts val="1800"/>
                  </a:spcBef>
                  <a:buClrTx/>
                  <a:buFont typeface="Wingdings" pitchFamily="2" charset="2"/>
                  <a:buChar char="q"/>
                  <a:defRPr/>
                </a:pPr>
                <a:r>
                  <a:rPr lang="en-GB" altLang="it-IT" sz="2200" b="1" kern="0" dirty="0" smtClean="0">
                    <a:solidFill>
                      <a:srgbClr val="0000CC"/>
                    </a:solidFill>
                    <a:latin typeface="Times New Roman" pitchFamily="18" charset="0"/>
                  </a:rPr>
                  <a:t>The model is static, the empirical analysis is dynamic</a:t>
                </a:r>
                <a:r>
                  <a:rPr lang="en-GB" altLang="it-IT" sz="2200" kern="0" dirty="0" smtClean="0">
                    <a:solidFill>
                      <a:srgbClr val="0000CC"/>
                    </a:solidFill>
                    <a:latin typeface="Times New Roman" pitchFamily="18" charset="0"/>
                  </a:rPr>
                  <a:t>: are you implicitly making assumptions on whether tax changes are perceived as temporary or permanent? </a:t>
                </a:r>
              </a:p>
              <a:p>
                <a:pPr marL="541338" indent="-541338" algn="just" eaLnBrk="1" hangingPunct="1">
                  <a:lnSpc>
                    <a:spcPct val="105000"/>
                  </a:lnSpc>
                  <a:spcBef>
                    <a:spcPts val="1800"/>
                  </a:spcBef>
                  <a:buClrTx/>
                  <a:buFont typeface="Wingdings" pitchFamily="2" charset="2"/>
                  <a:buChar char="q"/>
                  <a:defRPr/>
                </a:pPr>
                <a:r>
                  <a:rPr lang="en-GB" altLang="it-IT" sz="2200" b="1" kern="0" dirty="0" smtClean="0">
                    <a:solidFill>
                      <a:srgbClr val="0000CC"/>
                    </a:solidFill>
                    <a:latin typeface="Times New Roman" pitchFamily="18" charset="0"/>
                  </a:rPr>
                  <a:t>Intuition for some results is not straightforward</a:t>
                </a:r>
                <a:r>
                  <a:rPr lang="en-GB" altLang="it-IT" sz="2200" kern="0" dirty="0" smtClean="0">
                    <a:solidFill>
                      <a:srgbClr val="0000CC"/>
                    </a:solidFill>
                    <a:latin typeface="Times New Roman" pitchFamily="18" charset="0"/>
                  </a:rPr>
                  <a:t>: for example, </a:t>
                </a:r>
                <a:r>
                  <a:rPr lang="en-GB" altLang="it-IT" sz="2200" kern="0" dirty="0">
                    <a:solidFill>
                      <a:srgbClr val="0000CC"/>
                    </a:solidFill>
                    <a:latin typeface="Times New Roman" pitchFamily="18" charset="0"/>
                  </a:rPr>
                  <a:t>among households with children</a:t>
                </a:r>
                <a:r>
                  <a:rPr lang="en-GB" altLang="it-IT" sz="2200" kern="0" dirty="0" smtClean="0">
                    <a:solidFill>
                      <a:srgbClr val="0000CC"/>
                    </a:solidFill>
                    <a:latin typeface="Times New Roman" pitchFamily="18" charset="0"/>
                  </a:rPr>
                  <a:t> the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altLang="it-IT" sz="2200" i="1" kern="0" smtClean="0">
                            <a:solidFill>
                              <a:srgbClr val="0000CC"/>
                            </a:solidFill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GB" altLang="it-IT" sz="2200" b="0" i="1" kern="0">
                            <a:solidFill>
                              <a:srgbClr val="0000CC"/>
                            </a:solidFill>
                            <a:latin typeface="Cambria Math"/>
                            <a:ea typeface="Cambria Math"/>
                          </a:rPr>
                          <m:t>𝛿</m:t>
                        </m:r>
                      </m:e>
                      <m:sub>
                        <m:r>
                          <a:rPr lang="it-IT" altLang="it-IT" sz="2200" b="0" i="1" kern="0" smtClean="0">
                            <a:solidFill>
                              <a:srgbClr val="0000CC"/>
                            </a:solidFill>
                            <a:latin typeface="Cambria Math"/>
                            <a:ea typeface="Cambria Math"/>
                          </a:rPr>
                          <m:t>𝑚</m:t>
                        </m:r>
                      </m:sub>
                    </m:sSub>
                    <m:r>
                      <a:rPr lang="it-IT" altLang="it-IT" sz="2200" b="0" i="1" kern="0" smtClean="0">
                        <a:solidFill>
                          <a:srgbClr val="0000CC"/>
                        </a:solidFill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en-GB" altLang="it-IT" sz="2200" kern="0" dirty="0" smtClean="0">
                    <a:solidFill>
                      <a:srgbClr val="0000CC"/>
                    </a:solidFill>
                    <a:latin typeface="Times New Roman" pitchFamily="18" charset="0"/>
                  </a:rPr>
                  <a:t>parameter increases with income, but the tax elasticity is (slightly) decreasing. </a:t>
                </a:r>
              </a:p>
              <a:p>
                <a:pPr marL="541338" indent="-541338" algn="just" eaLnBrk="1" hangingPunct="1">
                  <a:lnSpc>
                    <a:spcPct val="105000"/>
                  </a:lnSpc>
                  <a:spcBef>
                    <a:spcPts val="1800"/>
                  </a:spcBef>
                  <a:buClrTx/>
                  <a:buFont typeface="Wingdings" pitchFamily="2" charset="2"/>
                  <a:buChar char="q"/>
                  <a:defRPr/>
                </a:pPr>
                <a:r>
                  <a:rPr lang="en-GB" altLang="it-IT" sz="2200" kern="0" dirty="0" smtClean="0">
                    <a:solidFill>
                      <a:srgbClr val="0000CC"/>
                    </a:solidFill>
                    <a:latin typeface="Times New Roman" pitchFamily="18" charset="0"/>
                  </a:rPr>
                  <a:t>In the same vein, differences in tax incidence across income and demographic groups deserve to be explained better.</a:t>
                </a:r>
                <a:r>
                  <a:rPr lang="en-GB" altLang="it-IT" sz="2200" b="1" kern="0" dirty="0" smtClean="0">
                    <a:solidFill>
                      <a:srgbClr val="0000CC"/>
                    </a:solidFill>
                    <a:latin typeface="Times New Roman" pitchFamily="18" charset="0"/>
                  </a:rPr>
                  <a:t> </a:t>
                </a:r>
                <a:endParaRPr lang="en-GB" altLang="it-IT" sz="2200" kern="0" dirty="0" smtClean="0">
                  <a:solidFill>
                    <a:srgbClr val="0000CC"/>
                  </a:solidFill>
                  <a:latin typeface="Times New Roman" pitchFamily="18" charset="0"/>
                </a:endParaRPr>
              </a:p>
              <a:p>
                <a:pPr marL="0" indent="0" algn="just" eaLnBrk="1" hangingPunct="1">
                  <a:lnSpc>
                    <a:spcPct val="105000"/>
                  </a:lnSpc>
                  <a:spcBef>
                    <a:spcPts val="1800"/>
                  </a:spcBef>
                  <a:buClrTx/>
                  <a:buNone/>
                  <a:defRPr/>
                </a:pPr>
                <a:endParaRPr lang="en-GB" altLang="it-IT" sz="2200" kern="0" dirty="0">
                  <a:solidFill>
                    <a:srgbClr val="0000CC"/>
                  </a:solidFill>
                  <a:latin typeface="Times New Roman" pitchFamily="18" charset="0"/>
                </a:endParaRPr>
              </a:p>
              <a:p>
                <a:pPr marL="0" indent="0" algn="just" eaLnBrk="1" hangingPunct="1">
                  <a:lnSpc>
                    <a:spcPct val="105000"/>
                  </a:lnSpc>
                  <a:spcBef>
                    <a:spcPts val="1800"/>
                  </a:spcBef>
                  <a:buClrTx/>
                  <a:buNone/>
                  <a:defRPr/>
                </a:pPr>
                <a:endParaRPr lang="en-GB" altLang="it-IT" sz="2200" kern="0" dirty="0" smtClean="0">
                  <a:solidFill>
                    <a:srgbClr val="0000CC"/>
                  </a:solidFill>
                  <a:latin typeface="Times New Roman" pitchFamily="18" charset="0"/>
                </a:endParaRPr>
              </a:p>
              <a:p>
                <a:pPr marL="0" indent="0" algn="just" eaLnBrk="1" hangingPunct="1">
                  <a:lnSpc>
                    <a:spcPct val="105000"/>
                  </a:lnSpc>
                  <a:spcBef>
                    <a:spcPts val="1800"/>
                  </a:spcBef>
                  <a:buClrTx/>
                  <a:buNone/>
                  <a:defRPr/>
                </a:pPr>
                <a:endParaRPr lang="en-GB" altLang="it-IT" sz="2200" kern="0" dirty="0" smtClean="0">
                  <a:solidFill>
                    <a:srgbClr val="0000CC"/>
                  </a:solidFill>
                  <a:latin typeface="Times New Roman" pitchFamily="18" charset="0"/>
                </a:endParaRPr>
              </a:p>
              <a:p>
                <a:pPr marL="355600" indent="0" algn="just" eaLnBrk="1" hangingPunct="1">
                  <a:lnSpc>
                    <a:spcPct val="105000"/>
                  </a:lnSpc>
                  <a:buClrTx/>
                  <a:buFont typeface="Wingdings" pitchFamily="2" charset="2"/>
                  <a:buNone/>
                  <a:defRPr/>
                </a:pPr>
                <a:endParaRPr lang="it-IT" altLang="it-IT" sz="2200" b="1" kern="0" dirty="0" smtClean="0">
                  <a:solidFill>
                    <a:srgbClr val="0000CC"/>
                  </a:solidFill>
                  <a:latin typeface="Times New Roman" pitchFamily="18" charset="0"/>
                </a:endParaRPr>
              </a:p>
              <a:p>
                <a:pPr indent="0" algn="just" eaLnBrk="1" hangingPunct="1">
                  <a:lnSpc>
                    <a:spcPct val="105000"/>
                  </a:lnSpc>
                  <a:buClrTx/>
                  <a:buFont typeface="Wingdings" pitchFamily="2" charset="2"/>
                  <a:buNone/>
                  <a:defRPr/>
                </a:pPr>
                <a:endParaRPr lang="it-IT" altLang="it-IT" sz="2200" b="1" kern="0" dirty="0" smtClean="0">
                  <a:solidFill>
                    <a:srgbClr val="0000CC"/>
                  </a:solidFill>
                  <a:latin typeface="Times New Roman" pitchFamily="18" charset="0"/>
                </a:endParaRPr>
              </a:p>
              <a:p>
                <a:pPr marL="361950" lvl="1" indent="0" algn="just" eaLnBrk="1" hangingPunct="1">
                  <a:lnSpc>
                    <a:spcPct val="105000"/>
                  </a:lnSpc>
                  <a:buClrTx/>
                  <a:buFont typeface="Wingdings" pitchFamily="2" charset="2"/>
                  <a:buNone/>
                  <a:defRPr/>
                </a:pPr>
                <a:endParaRPr lang="it-IT" altLang="it-IT" sz="2200" b="1" kern="0" dirty="0" smtClean="0">
                  <a:solidFill>
                    <a:srgbClr val="0000CC"/>
                  </a:solidFill>
                  <a:latin typeface="Times New Roman" pitchFamily="18" charset="0"/>
                </a:endParaRPr>
              </a:p>
            </p:txBody>
          </p:sp>
        </mc:Choice>
        <mc:Fallback>
          <p:sp>
            <p:nvSpPr>
              <p:cNvPr id="11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1123975"/>
                <a:ext cx="8964488" cy="5113337"/>
              </a:xfrm>
              <a:prstGeom prst="rect">
                <a:avLst/>
              </a:prstGeom>
              <a:blipFill rotWithShape="1">
                <a:blip r:embed="rId3"/>
                <a:stretch>
                  <a:fillRect l="-1020" t="-1073" r="-81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74473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5540"/>
            <a:ext cx="9036496" cy="811212"/>
          </a:xfrm>
        </p:spPr>
        <p:txBody>
          <a:bodyPr/>
          <a:lstStyle/>
          <a:p>
            <a:pPr algn="ctr" eaLnBrk="1" hangingPunct="1"/>
            <a:r>
              <a:rPr lang="en-US" altLang="it-IT" sz="2000" b="1" cap="small" dirty="0" smtClean="0">
                <a:latin typeface="Times New Roman" pitchFamily="18" charset="0"/>
              </a:rPr>
              <a:t>“EMPLOYMENT </a:t>
            </a:r>
            <a:r>
              <a:rPr lang="en-US" altLang="it-IT" sz="2000" b="1" cap="small" dirty="0">
                <a:latin typeface="Times New Roman" pitchFamily="18" charset="0"/>
              </a:rPr>
              <a:t>EFFECTS OF THE EITC PROGRAM IN ISRAEL”</a:t>
            </a: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0" y="1772047"/>
            <a:ext cx="8316416" cy="5113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just" eaLnBrk="1" hangingPunct="1">
              <a:lnSpc>
                <a:spcPct val="105000"/>
              </a:lnSpc>
              <a:spcBef>
                <a:spcPts val="1800"/>
              </a:spcBef>
              <a:buClrTx/>
              <a:buNone/>
              <a:defRPr/>
            </a:pPr>
            <a:r>
              <a:rPr lang="it-IT" altLang="it-IT" sz="2400" b="1" kern="0" dirty="0" smtClean="0">
                <a:solidFill>
                  <a:srgbClr val="0000CC"/>
                </a:solidFill>
                <a:latin typeface="Times New Roman" pitchFamily="18" charset="0"/>
              </a:rPr>
              <a:t>OUTLINE OF THE PAPER</a:t>
            </a:r>
          </a:p>
          <a:p>
            <a:pPr marL="541338" indent="-541338" algn="just" eaLnBrk="1" hangingPunct="1">
              <a:lnSpc>
                <a:spcPct val="105000"/>
              </a:lnSpc>
              <a:spcBef>
                <a:spcPts val="1800"/>
              </a:spcBef>
              <a:buClrTx/>
              <a:buFont typeface="Wingdings" pitchFamily="2" charset="2"/>
              <a:buChar char="q"/>
              <a:defRPr/>
            </a:pPr>
            <a:r>
              <a:rPr lang="en-GB" altLang="it-IT" sz="2200" kern="0" dirty="0" smtClean="0">
                <a:solidFill>
                  <a:srgbClr val="0000CC"/>
                </a:solidFill>
                <a:latin typeface="Times New Roman" pitchFamily="18" charset="0"/>
              </a:rPr>
              <a:t>While poverty is a household-level concept, Israel’s EITC depends on individual earnings. </a:t>
            </a:r>
          </a:p>
          <a:p>
            <a:pPr marL="541338" indent="-541338" algn="just" eaLnBrk="1" hangingPunct="1">
              <a:lnSpc>
                <a:spcPct val="105000"/>
              </a:lnSpc>
              <a:spcBef>
                <a:spcPts val="1800"/>
              </a:spcBef>
              <a:buClrTx/>
              <a:buFont typeface="Wingdings" pitchFamily="2" charset="2"/>
              <a:buChar char="q"/>
              <a:defRPr/>
            </a:pPr>
            <a:r>
              <a:rPr lang="en-GB" altLang="it-IT" sz="2200" kern="0" dirty="0" smtClean="0">
                <a:solidFill>
                  <a:srgbClr val="0000CC"/>
                </a:solidFill>
                <a:latin typeface="Times New Roman" pitchFamily="18" charset="0"/>
              </a:rPr>
              <a:t>Not very sound in theory – it has a silver lining in practice: labour supply of the second earner is not discouraged.</a:t>
            </a:r>
          </a:p>
          <a:p>
            <a:pPr marL="541338" indent="-541338" algn="just" eaLnBrk="1" hangingPunct="1">
              <a:lnSpc>
                <a:spcPct val="105000"/>
              </a:lnSpc>
              <a:spcBef>
                <a:spcPts val="1800"/>
              </a:spcBef>
              <a:buClrTx/>
              <a:buFont typeface="Wingdings" pitchFamily="2" charset="2"/>
              <a:buChar char="q"/>
              <a:defRPr/>
            </a:pPr>
            <a:r>
              <a:rPr lang="en-GB" altLang="it-IT" sz="2200" kern="0" dirty="0" smtClean="0">
                <a:solidFill>
                  <a:srgbClr val="0000CC"/>
                </a:solidFill>
                <a:latin typeface="Times New Roman" pitchFamily="18" charset="0"/>
              </a:rPr>
              <a:t>Main finding: EITC eligibility is associated with a sizable drop in exit from employment both for men </a:t>
            </a:r>
            <a:r>
              <a:rPr lang="en-GB" altLang="it-IT" sz="2200" i="1" kern="0" dirty="0" smtClean="0">
                <a:solidFill>
                  <a:srgbClr val="0000CC"/>
                </a:solidFill>
                <a:latin typeface="Times New Roman" pitchFamily="18" charset="0"/>
              </a:rPr>
              <a:t>and</a:t>
            </a:r>
            <a:r>
              <a:rPr lang="en-GB" altLang="it-IT" sz="2200" kern="0" dirty="0" smtClean="0">
                <a:solidFill>
                  <a:srgbClr val="0000CC"/>
                </a:solidFill>
                <a:latin typeface="Times New Roman" pitchFamily="18" charset="0"/>
              </a:rPr>
              <a:t> for (married) women. Partner’s eligibility does not seem to matter. </a:t>
            </a:r>
          </a:p>
          <a:p>
            <a:pPr marL="0" indent="0" algn="just" eaLnBrk="1" hangingPunct="1">
              <a:lnSpc>
                <a:spcPct val="105000"/>
              </a:lnSpc>
              <a:spcBef>
                <a:spcPts val="1800"/>
              </a:spcBef>
              <a:buClrTx/>
              <a:buNone/>
              <a:defRPr/>
            </a:pPr>
            <a:r>
              <a:rPr lang="en-GB" altLang="it-IT" sz="2200" kern="0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</a:p>
          <a:p>
            <a:pPr marL="0" indent="0" algn="just" eaLnBrk="1" hangingPunct="1">
              <a:lnSpc>
                <a:spcPct val="105000"/>
              </a:lnSpc>
              <a:spcBef>
                <a:spcPts val="1800"/>
              </a:spcBef>
              <a:buClrTx/>
              <a:buNone/>
              <a:defRPr/>
            </a:pPr>
            <a:endParaRPr lang="en-GB" altLang="it-IT" sz="2200" kern="0" dirty="0" smtClean="0">
              <a:solidFill>
                <a:srgbClr val="0000CC"/>
              </a:solidFill>
              <a:latin typeface="Times New Roman" pitchFamily="18" charset="0"/>
            </a:endParaRPr>
          </a:p>
          <a:p>
            <a:pPr marL="355600" indent="0" algn="just" eaLnBrk="1" hangingPunct="1">
              <a:lnSpc>
                <a:spcPct val="105000"/>
              </a:lnSpc>
              <a:buClrTx/>
              <a:buFont typeface="Wingdings" pitchFamily="2" charset="2"/>
              <a:buNone/>
              <a:defRPr/>
            </a:pPr>
            <a:endParaRPr lang="it-IT" altLang="it-IT" sz="2200" b="1" kern="0" dirty="0" smtClean="0">
              <a:solidFill>
                <a:srgbClr val="0000CC"/>
              </a:solidFill>
              <a:latin typeface="Times New Roman" pitchFamily="18" charset="0"/>
            </a:endParaRPr>
          </a:p>
          <a:p>
            <a:pPr indent="0" algn="just" eaLnBrk="1" hangingPunct="1">
              <a:lnSpc>
                <a:spcPct val="105000"/>
              </a:lnSpc>
              <a:buClrTx/>
              <a:buFont typeface="Wingdings" pitchFamily="2" charset="2"/>
              <a:buNone/>
              <a:defRPr/>
            </a:pPr>
            <a:endParaRPr lang="it-IT" altLang="it-IT" sz="2200" b="1" kern="0" dirty="0" smtClean="0">
              <a:solidFill>
                <a:srgbClr val="0000CC"/>
              </a:solidFill>
              <a:latin typeface="Times New Roman" pitchFamily="18" charset="0"/>
            </a:endParaRPr>
          </a:p>
          <a:p>
            <a:pPr marL="361950" lvl="1" indent="0" algn="just" eaLnBrk="1" hangingPunct="1">
              <a:lnSpc>
                <a:spcPct val="105000"/>
              </a:lnSpc>
              <a:buClrTx/>
              <a:buFont typeface="Wingdings" pitchFamily="2" charset="2"/>
              <a:buNone/>
              <a:defRPr/>
            </a:pPr>
            <a:endParaRPr lang="it-IT" altLang="it-IT" sz="2200" b="1" kern="0" dirty="0" smtClean="0">
              <a:solidFill>
                <a:srgbClr val="0000CC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5763"/>
            <a:ext cx="9144000" cy="811212"/>
          </a:xfrm>
        </p:spPr>
        <p:txBody>
          <a:bodyPr/>
          <a:lstStyle/>
          <a:p>
            <a:pPr algn="ctr" eaLnBrk="1" hangingPunct="1"/>
            <a:r>
              <a:rPr lang="en-US" altLang="it-IT" sz="2000" b="1" cap="small" dirty="0" smtClean="0">
                <a:latin typeface="Times New Roman" pitchFamily="18" charset="0"/>
              </a:rPr>
              <a:t>“EMPLOYMENT </a:t>
            </a:r>
            <a:r>
              <a:rPr lang="en-US" altLang="it-IT" sz="2000" b="1" cap="small" dirty="0">
                <a:latin typeface="Times New Roman" pitchFamily="18" charset="0"/>
              </a:rPr>
              <a:t>EFFECTS OF THE EITC PROGRAM IN ISRAEL”</a:t>
            </a:r>
            <a:endParaRPr lang="en-GB" altLang="it-IT" sz="2000" b="1" dirty="0" smtClean="0">
              <a:latin typeface="Times New Roman" pitchFamily="18" charset="0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72008" y="1412776"/>
            <a:ext cx="8316416" cy="5113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just" eaLnBrk="1" hangingPunct="1">
              <a:lnSpc>
                <a:spcPct val="105000"/>
              </a:lnSpc>
              <a:spcBef>
                <a:spcPts val="1800"/>
              </a:spcBef>
              <a:buClrTx/>
              <a:buNone/>
              <a:defRPr/>
            </a:pPr>
            <a:r>
              <a:rPr lang="it-IT" altLang="it-IT" sz="2400" b="1" kern="0" dirty="0" smtClean="0">
                <a:solidFill>
                  <a:srgbClr val="0000CC"/>
                </a:solidFill>
                <a:latin typeface="Times New Roman" pitchFamily="18" charset="0"/>
              </a:rPr>
              <a:t>SOME COMMENTS ON THE EMPIRICS (I)</a:t>
            </a:r>
          </a:p>
          <a:p>
            <a:pPr marL="541338" indent="-541338" algn="just" eaLnBrk="1" hangingPunct="1">
              <a:lnSpc>
                <a:spcPct val="105000"/>
              </a:lnSpc>
              <a:spcBef>
                <a:spcPts val="1800"/>
              </a:spcBef>
              <a:buClrTx/>
              <a:buFont typeface="Wingdings" pitchFamily="2" charset="2"/>
              <a:buChar char="q"/>
              <a:defRPr/>
            </a:pPr>
            <a:r>
              <a:rPr lang="en-GB" altLang="it-IT" sz="2200" b="1" kern="0" dirty="0">
                <a:solidFill>
                  <a:srgbClr val="0000CC"/>
                </a:solidFill>
                <a:latin typeface="Times New Roman" pitchFamily="18" charset="0"/>
              </a:rPr>
              <a:t>Impressive data set</a:t>
            </a:r>
            <a:r>
              <a:rPr lang="en-GB" altLang="it-IT" sz="2200" kern="0" dirty="0">
                <a:solidFill>
                  <a:srgbClr val="0000CC"/>
                </a:solidFill>
                <a:latin typeface="Times New Roman" pitchFamily="18" charset="0"/>
              </a:rPr>
              <a:t>: tax filings merged with population registry data (no privacy concerns in Israel?!? </a:t>
            </a:r>
            <a:r>
              <a:rPr lang="en-GB" altLang="it-IT" sz="2200" kern="0" dirty="0">
                <a:solidFill>
                  <a:srgbClr val="0000CC"/>
                </a:solidFill>
                <a:latin typeface="Times New Roman" pitchFamily="18" charset="0"/>
                <a:sym typeface="Wingdings" panose="05000000000000000000" pitchFamily="2" charset="2"/>
              </a:rPr>
              <a:t></a:t>
            </a:r>
            <a:r>
              <a:rPr lang="en-GB" altLang="it-IT" sz="2200" kern="0" dirty="0" smtClean="0">
                <a:solidFill>
                  <a:srgbClr val="0000CC"/>
                </a:solidFill>
                <a:latin typeface="Times New Roman" pitchFamily="18" charset="0"/>
                <a:sym typeface="Wingdings" panose="05000000000000000000" pitchFamily="2" charset="2"/>
              </a:rPr>
              <a:t>)</a:t>
            </a:r>
            <a:r>
              <a:rPr lang="en-GB" altLang="it-IT" sz="2200" kern="0" dirty="0" smtClean="0">
                <a:solidFill>
                  <a:srgbClr val="0000CC"/>
                </a:solidFill>
                <a:latin typeface="Times New Roman" pitchFamily="18" charset="0"/>
              </a:rPr>
              <a:t>.</a:t>
            </a:r>
          </a:p>
          <a:p>
            <a:pPr marL="0" indent="0" algn="just" eaLnBrk="1" hangingPunct="1">
              <a:lnSpc>
                <a:spcPct val="105000"/>
              </a:lnSpc>
              <a:spcBef>
                <a:spcPts val="1800"/>
              </a:spcBef>
              <a:buClrTx/>
              <a:buNone/>
              <a:defRPr/>
            </a:pPr>
            <a:r>
              <a:rPr lang="en-GB" altLang="it-IT" sz="2200" kern="0" dirty="0" smtClean="0">
                <a:solidFill>
                  <a:srgbClr val="0000CC"/>
                </a:solidFill>
                <a:latin typeface="Times New Roman" pitchFamily="18" charset="0"/>
              </a:rPr>
              <a:t>However…</a:t>
            </a:r>
          </a:p>
          <a:p>
            <a:pPr marL="541338" indent="-541338" algn="just" eaLnBrk="1" hangingPunct="1">
              <a:lnSpc>
                <a:spcPct val="105000"/>
              </a:lnSpc>
              <a:spcBef>
                <a:spcPts val="1800"/>
              </a:spcBef>
              <a:buClrTx/>
              <a:buFont typeface="Wingdings" pitchFamily="2" charset="2"/>
              <a:buChar char="q"/>
              <a:defRPr/>
            </a:pPr>
            <a:r>
              <a:rPr lang="en-GB" altLang="it-IT" sz="2200" b="1" kern="0" dirty="0" smtClean="0">
                <a:solidFill>
                  <a:srgbClr val="0000CC"/>
                </a:solidFill>
                <a:latin typeface="Times New Roman" pitchFamily="18" charset="0"/>
              </a:rPr>
              <a:t>The</a:t>
            </a:r>
            <a:r>
              <a:rPr lang="en-GB" altLang="it-IT" sz="2200" kern="0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GB" altLang="it-IT" sz="2200" b="1" kern="0" dirty="0" smtClean="0">
                <a:solidFill>
                  <a:srgbClr val="0000CC"/>
                </a:solidFill>
                <a:latin typeface="Times New Roman" pitchFamily="18" charset="0"/>
              </a:rPr>
              <a:t>dependent variable</a:t>
            </a:r>
            <a:r>
              <a:rPr lang="en-GB" altLang="it-IT" sz="2200" kern="0" dirty="0" smtClean="0">
                <a:solidFill>
                  <a:srgbClr val="0000CC"/>
                </a:solidFill>
                <a:latin typeface="Times New Roman" pitchFamily="18" charset="0"/>
              </a:rPr>
              <a:t>. – it is somewhat unusual: (changes in) the </a:t>
            </a:r>
            <a:r>
              <a:rPr lang="en-GB" altLang="it-IT" sz="2200" i="1" kern="0" dirty="0" smtClean="0">
                <a:solidFill>
                  <a:srgbClr val="0000CC"/>
                </a:solidFill>
                <a:latin typeface="Times New Roman" pitchFamily="18" charset="0"/>
              </a:rPr>
              <a:t>participation rate </a:t>
            </a:r>
            <a:r>
              <a:rPr lang="en-GB" altLang="it-IT" sz="2200" kern="0" dirty="0" smtClean="0">
                <a:solidFill>
                  <a:srgbClr val="0000CC"/>
                </a:solidFill>
                <a:latin typeface="Times New Roman" pitchFamily="18" charset="0"/>
              </a:rPr>
              <a:t>would seem more intuitive. Furthermore, exits toward </a:t>
            </a:r>
            <a:r>
              <a:rPr lang="en-GB" altLang="it-IT" sz="2200" i="1" kern="0" dirty="0" smtClean="0">
                <a:solidFill>
                  <a:srgbClr val="0000CC"/>
                </a:solidFill>
                <a:latin typeface="Times New Roman" pitchFamily="18" charset="0"/>
              </a:rPr>
              <a:t>self-employment</a:t>
            </a:r>
            <a:r>
              <a:rPr lang="en-GB" altLang="it-IT" sz="2200" kern="0" dirty="0" smtClean="0">
                <a:solidFill>
                  <a:srgbClr val="0000CC"/>
                </a:solidFill>
                <a:latin typeface="Times New Roman" pitchFamily="18" charset="0"/>
              </a:rPr>
              <a:t> do not seem a trivial problem. Finally, do we have some information on </a:t>
            </a:r>
            <a:r>
              <a:rPr lang="en-GB" altLang="it-IT" sz="2200" i="1" kern="0" dirty="0" smtClean="0">
                <a:solidFill>
                  <a:srgbClr val="0000CC"/>
                </a:solidFill>
                <a:latin typeface="Times New Roman" pitchFamily="18" charset="0"/>
              </a:rPr>
              <a:t>hours</a:t>
            </a:r>
            <a:r>
              <a:rPr lang="en-GB" altLang="it-IT" sz="2200" kern="0" dirty="0" smtClean="0">
                <a:solidFill>
                  <a:srgbClr val="0000CC"/>
                </a:solidFill>
                <a:latin typeface="Times New Roman" pitchFamily="18" charset="0"/>
              </a:rPr>
              <a:t>? </a:t>
            </a:r>
          </a:p>
          <a:p>
            <a:pPr marL="541338" indent="-541338" algn="just" eaLnBrk="1" hangingPunct="1">
              <a:lnSpc>
                <a:spcPct val="105000"/>
              </a:lnSpc>
              <a:spcBef>
                <a:spcPts val="1800"/>
              </a:spcBef>
              <a:buClrTx/>
              <a:buFont typeface="Wingdings" pitchFamily="2" charset="2"/>
              <a:buChar char="q"/>
              <a:defRPr/>
            </a:pPr>
            <a:r>
              <a:rPr lang="en-GB" altLang="it-IT" sz="2200" b="1" kern="0" dirty="0" smtClean="0">
                <a:solidFill>
                  <a:srgbClr val="0000CC"/>
                </a:solidFill>
                <a:latin typeface="Times New Roman" pitchFamily="18" charset="0"/>
              </a:rPr>
              <a:t>The independent variable.</a:t>
            </a:r>
            <a:r>
              <a:rPr lang="en-GB" altLang="it-IT" sz="2200" kern="0" dirty="0" smtClean="0">
                <a:solidFill>
                  <a:srgbClr val="0000CC"/>
                </a:solidFill>
                <a:latin typeface="Times New Roman" pitchFamily="18" charset="0"/>
              </a:rPr>
              <a:t> – Instead of a </a:t>
            </a:r>
            <a:r>
              <a:rPr lang="en-GB" altLang="it-IT" sz="2200" i="1" kern="0" dirty="0" smtClean="0">
                <a:solidFill>
                  <a:srgbClr val="0000CC"/>
                </a:solidFill>
                <a:latin typeface="Times New Roman" pitchFamily="18" charset="0"/>
              </a:rPr>
              <a:t>binary treatment</a:t>
            </a:r>
            <a:r>
              <a:rPr lang="en-GB" altLang="it-IT" sz="2200" kern="0" dirty="0" smtClean="0">
                <a:solidFill>
                  <a:srgbClr val="0000CC"/>
                </a:solidFill>
                <a:latin typeface="Times New Roman" pitchFamily="18" charset="0"/>
              </a:rPr>
              <a:t>, would </a:t>
            </a:r>
            <a:r>
              <a:rPr lang="en-GB" altLang="it-IT" sz="2200" kern="0" dirty="0">
                <a:solidFill>
                  <a:srgbClr val="0000CC"/>
                </a:solidFill>
                <a:latin typeface="Times New Roman" pitchFamily="18" charset="0"/>
              </a:rPr>
              <a:t>it be possible to compute a proxy of the actual EITC-induced reduction in the </a:t>
            </a:r>
            <a:r>
              <a:rPr lang="en-GB" altLang="it-IT" sz="2200" kern="0" dirty="0" smtClean="0">
                <a:solidFill>
                  <a:srgbClr val="0000CC"/>
                </a:solidFill>
                <a:latin typeface="Times New Roman" pitchFamily="18" charset="0"/>
              </a:rPr>
              <a:t>average tax-rate? </a:t>
            </a:r>
          </a:p>
          <a:p>
            <a:pPr marL="0" indent="0" algn="just" eaLnBrk="1" hangingPunct="1">
              <a:lnSpc>
                <a:spcPct val="105000"/>
              </a:lnSpc>
              <a:spcBef>
                <a:spcPts val="1800"/>
              </a:spcBef>
              <a:buClrTx/>
              <a:buNone/>
              <a:defRPr/>
            </a:pPr>
            <a:endParaRPr lang="en-GB" altLang="it-IT" sz="2200" kern="0" dirty="0" smtClean="0">
              <a:solidFill>
                <a:srgbClr val="0000CC"/>
              </a:solidFill>
              <a:latin typeface="Times New Roman" pitchFamily="18" charset="0"/>
            </a:endParaRPr>
          </a:p>
          <a:p>
            <a:pPr marL="541338" indent="-541338" algn="just" eaLnBrk="1" hangingPunct="1">
              <a:lnSpc>
                <a:spcPct val="105000"/>
              </a:lnSpc>
              <a:spcBef>
                <a:spcPts val="1800"/>
              </a:spcBef>
              <a:buClrTx/>
              <a:buFont typeface="Wingdings" pitchFamily="2" charset="2"/>
              <a:buChar char="q"/>
              <a:defRPr/>
            </a:pPr>
            <a:endParaRPr lang="it-IT" altLang="it-IT" sz="2200" kern="0" dirty="0" smtClean="0">
              <a:solidFill>
                <a:srgbClr val="0000CC"/>
              </a:solidFill>
              <a:latin typeface="Times New Roman" pitchFamily="18" charset="0"/>
            </a:endParaRPr>
          </a:p>
          <a:p>
            <a:pPr marL="355600" indent="0" algn="just" eaLnBrk="1" hangingPunct="1">
              <a:lnSpc>
                <a:spcPct val="105000"/>
              </a:lnSpc>
              <a:buClrTx/>
              <a:buFont typeface="Wingdings" pitchFamily="2" charset="2"/>
              <a:buNone/>
              <a:defRPr/>
            </a:pPr>
            <a:endParaRPr lang="it-IT" altLang="it-IT" sz="2200" b="1" kern="0" dirty="0" smtClean="0">
              <a:solidFill>
                <a:srgbClr val="0000CC"/>
              </a:solidFill>
              <a:latin typeface="Times New Roman" pitchFamily="18" charset="0"/>
            </a:endParaRPr>
          </a:p>
          <a:p>
            <a:pPr indent="0" algn="just" eaLnBrk="1" hangingPunct="1">
              <a:lnSpc>
                <a:spcPct val="105000"/>
              </a:lnSpc>
              <a:buClrTx/>
              <a:buFont typeface="Wingdings" pitchFamily="2" charset="2"/>
              <a:buNone/>
              <a:defRPr/>
            </a:pPr>
            <a:endParaRPr lang="it-IT" altLang="it-IT" sz="2200" b="1" kern="0" dirty="0" smtClean="0">
              <a:solidFill>
                <a:srgbClr val="0000CC"/>
              </a:solidFill>
              <a:latin typeface="Times New Roman" pitchFamily="18" charset="0"/>
            </a:endParaRPr>
          </a:p>
          <a:p>
            <a:pPr marL="361950" lvl="1" indent="0" algn="just" eaLnBrk="1" hangingPunct="1">
              <a:lnSpc>
                <a:spcPct val="105000"/>
              </a:lnSpc>
              <a:buClrTx/>
              <a:buFont typeface="Wingdings" pitchFamily="2" charset="2"/>
              <a:buNone/>
              <a:defRPr/>
            </a:pPr>
            <a:endParaRPr lang="it-IT" altLang="it-IT" sz="2200" b="1" kern="0" dirty="0" smtClean="0">
              <a:solidFill>
                <a:srgbClr val="0000CC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0859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5763"/>
            <a:ext cx="9144000" cy="811212"/>
          </a:xfrm>
        </p:spPr>
        <p:txBody>
          <a:bodyPr/>
          <a:lstStyle/>
          <a:p>
            <a:pPr algn="ctr" eaLnBrk="1" hangingPunct="1"/>
            <a:r>
              <a:rPr lang="en-US" altLang="it-IT" sz="2000" b="1" cap="small" dirty="0" smtClean="0">
                <a:latin typeface="Times New Roman" pitchFamily="18" charset="0"/>
              </a:rPr>
              <a:t>“EMPLOYMENT </a:t>
            </a:r>
            <a:r>
              <a:rPr lang="en-US" altLang="it-IT" sz="2000" b="1" cap="small" dirty="0">
                <a:latin typeface="Times New Roman" pitchFamily="18" charset="0"/>
              </a:rPr>
              <a:t>EFFECTS OF THE EITC PROGRAM IN ISRAEL”</a:t>
            </a:r>
            <a:endParaRPr lang="en-GB" altLang="it-IT" sz="2000" b="1" dirty="0" smtClean="0">
              <a:latin typeface="Times New Roman" pitchFamily="18" charset="0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72008" y="1340768"/>
            <a:ext cx="8316416" cy="5113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just" eaLnBrk="1" hangingPunct="1">
              <a:lnSpc>
                <a:spcPct val="105000"/>
              </a:lnSpc>
              <a:spcBef>
                <a:spcPts val="1800"/>
              </a:spcBef>
              <a:buClrTx/>
              <a:buNone/>
              <a:defRPr/>
            </a:pPr>
            <a:r>
              <a:rPr lang="it-IT" altLang="it-IT" sz="2400" b="1" kern="0" dirty="0" smtClean="0">
                <a:solidFill>
                  <a:srgbClr val="0000CC"/>
                </a:solidFill>
                <a:latin typeface="Times New Roman" pitchFamily="18" charset="0"/>
              </a:rPr>
              <a:t>SOME COMMENTS ON THE EMPIRICS (II)</a:t>
            </a:r>
          </a:p>
          <a:p>
            <a:pPr marL="541338" indent="-541338" algn="just" eaLnBrk="1" hangingPunct="1">
              <a:lnSpc>
                <a:spcPct val="105000"/>
              </a:lnSpc>
              <a:spcBef>
                <a:spcPts val="1800"/>
              </a:spcBef>
              <a:buClrTx/>
              <a:buFont typeface="Wingdings" pitchFamily="2" charset="2"/>
              <a:buChar char="q"/>
              <a:defRPr/>
            </a:pPr>
            <a:r>
              <a:rPr lang="en-GB" altLang="it-IT" sz="2200" b="1" kern="0" dirty="0" smtClean="0">
                <a:solidFill>
                  <a:srgbClr val="0000CC"/>
                </a:solidFill>
                <a:latin typeface="Times New Roman" pitchFamily="18" charset="0"/>
              </a:rPr>
              <a:t>Identification strategy. –</a:t>
            </a:r>
            <a:r>
              <a:rPr lang="en-GB" altLang="it-IT" sz="2200" kern="0" dirty="0" smtClean="0">
                <a:solidFill>
                  <a:srgbClr val="0000CC"/>
                </a:solidFill>
                <a:latin typeface="Times New Roman" pitchFamily="18" charset="0"/>
              </a:rPr>
              <a:t> The program affects a large part of the adult population. Can we rule-out general equilibrium effects on wages? For example, </a:t>
            </a:r>
            <a:r>
              <a:rPr lang="en-GB" altLang="it-IT" sz="2200" kern="0" dirty="0" err="1" smtClean="0">
                <a:solidFill>
                  <a:srgbClr val="0000CC"/>
                </a:solidFill>
                <a:latin typeface="Times New Roman" pitchFamily="18" charset="0"/>
              </a:rPr>
              <a:t>spillovers</a:t>
            </a:r>
            <a:r>
              <a:rPr lang="en-GB" altLang="it-IT" sz="2200" kern="0" dirty="0" smtClean="0">
                <a:solidFill>
                  <a:srgbClr val="0000CC"/>
                </a:solidFill>
                <a:latin typeface="Times New Roman" pitchFamily="18" charset="0"/>
              </a:rPr>
              <a:t> from treated to non-treated areas would be problematic. </a:t>
            </a:r>
          </a:p>
          <a:p>
            <a:pPr marL="531813" indent="0" algn="just" eaLnBrk="1" hangingPunct="1">
              <a:lnSpc>
                <a:spcPct val="105000"/>
              </a:lnSpc>
              <a:spcBef>
                <a:spcPts val="1800"/>
              </a:spcBef>
              <a:buClrTx/>
              <a:buNone/>
              <a:defRPr/>
            </a:pPr>
            <a:r>
              <a:rPr lang="en-GB" altLang="it-IT" sz="2200" kern="0" dirty="0" smtClean="0">
                <a:solidFill>
                  <a:srgbClr val="0000CC"/>
                </a:solidFill>
                <a:latin typeface="Times New Roman" pitchFamily="18" charset="0"/>
              </a:rPr>
              <a:t>In the same vein: (</a:t>
            </a:r>
            <a:r>
              <a:rPr lang="en-GB" altLang="it-IT" sz="2200" kern="0" dirty="0" err="1" smtClean="0">
                <a:solidFill>
                  <a:srgbClr val="0000CC"/>
                </a:solidFill>
                <a:latin typeface="Times New Roman" pitchFamily="18" charset="0"/>
              </a:rPr>
              <a:t>i</a:t>
            </a:r>
            <a:r>
              <a:rPr lang="en-GB" altLang="it-IT" sz="2200" kern="0" dirty="0" smtClean="0">
                <a:solidFill>
                  <a:srgbClr val="0000CC"/>
                </a:solidFill>
                <a:latin typeface="Times New Roman" pitchFamily="18" charset="0"/>
              </a:rPr>
              <a:t>) do we observe people moving?  (ii) How pilot zones were chosen? </a:t>
            </a:r>
          </a:p>
          <a:p>
            <a:pPr marL="0" indent="0" algn="just" eaLnBrk="1" hangingPunct="1">
              <a:lnSpc>
                <a:spcPct val="105000"/>
              </a:lnSpc>
              <a:spcBef>
                <a:spcPts val="1800"/>
              </a:spcBef>
              <a:buClrTx/>
              <a:buNone/>
              <a:defRPr/>
            </a:pPr>
            <a:endParaRPr lang="en-GB" altLang="it-IT" sz="2200" kern="0" dirty="0" smtClean="0">
              <a:solidFill>
                <a:srgbClr val="0000CC"/>
              </a:solidFill>
              <a:latin typeface="Times New Roman" pitchFamily="18" charset="0"/>
            </a:endParaRPr>
          </a:p>
          <a:p>
            <a:pPr marL="541338" indent="-541338" algn="just" eaLnBrk="1" hangingPunct="1">
              <a:lnSpc>
                <a:spcPct val="105000"/>
              </a:lnSpc>
              <a:spcBef>
                <a:spcPts val="1800"/>
              </a:spcBef>
              <a:buClrTx/>
              <a:buFont typeface="Wingdings" pitchFamily="2" charset="2"/>
              <a:buChar char="q"/>
              <a:defRPr/>
            </a:pPr>
            <a:endParaRPr lang="it-IT" altLang="it-IT" sz="2200" kern="0" dirty="0" smtClean="0">
              <a:solidFill>
                <a:srgbClr val="0000CC"/>
              </a:solidFill>
              <a:latin typeface="Times New Roman" pitchFamily="18" charset="0"/>
            </a:endParaRPr>
          </a:p>
          <a:p>
            <a:pPr marL="355600" indent="0" algn="just" eaLnBrk="1" hangingPunct="1">
              <a:lnSpc>
                <a:spcPct val="105000"/>
              </a:lnSpc>
              <a:buClrTx/>
              <a:buFont typeface="Wingdings" pitchFamily="2" charset="2"/>
              <a:buNone/>
              <a:defRPr/>
            </a:pPr>
            <a:endParaRPr lang="it-IT" altLang="it-IT" sz="2200" b="1" kern="0" dirty="0" smtClean="0">
              <a:solidFill>
                <a:srgbClr val="0000CC"/>
              </a:solidFill>
              <a:latin typeface="Times New Roman" pitchFamily="18" charset="0"/>
            </a:endParaRPr>
          </a:p>
          <a:p>
            <a:pPr indent="0" algn="just" eaLnBrk="1" hangingPunct="1">
              <a:lnSpc>
                <a:spcPct val="105000"/>
              </a:lnSpc>
              <a:buClrTx/>
              <a:buFont typeface="Wingdings" pitchFamily="2" charset="2"/>
              <a:buNone/>
              <a:defRPr/>
            </a:pPr>
            <a:endParaRPr lang="it-IT" altLang="it-IT" sz="2200" b="1" kern="0" dirty="0" smtClean="0">
              <a:solidFill>
                <a:srgbClr val="0000CC"/>
              </a:solidFill>
              <a:latin typeface="Times New Roman" pitchFamily="18" charset="0"/>
            </a:endParaRPr>
          </a:p>
          <a:p>
            <a:pPr marL="361950" lvl="1" indent="0" algn="just" eaLnBrk="1" hangingPunct="1">
              <a:lnSpc>
                <a:spcPct val="105000"/>
              </a:lnSpc>
              <a:buClrTx/>
              <a:buFont typeface="Wingdings" pitchFamily="2" charset="2"/>
              <a:buNone/>
              <a:defRPr/>
            </a:pPr>
            <a:endParaRPr lang="it-IT" altLang="it-IT" sz="2200" b="1" kern="0" dirty="0" smtClean="0">
              <a:solidFill>
                <a:srgbClr val="0000CC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2417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5763"/>
            <a:ext cx="9144000" cy="811212"/>
          </a:xfrm>
        </p:spPr>
        <p:txBody>
          <a:bodyPr/>
          <a:lstStyle/>
          <a:p>
            <a:pPr algn="ctr" eaLnBrk="1" hangingPunct="1"/>
            <a:r>
              <a:rPr lang="en-US" altLang="it-IT" sz="2000" b="1" cap="small" dirty="0" smtClean="0">
                <a:latin typeface="Times New Roman" pitchFamily="18" charset="0"/>
              </a:rPr>
              <a:t>“EMPLOYMENT </a:t>
            </a:r>
            <a:r>
              <a:rPr lang="en-US" altLang="it-IT" sz="2000" b="1" cap="small" dirty="0">
                <a:latin typeface="Times New Roman" pitchFamily="18" charset="0"/>
              </a:rPr>
              <a:t>EFFECTS OF THE EITC PROGRAM IN ISRAEL”</a:t>
            </a:r>
            <a:endParaRPr lang="en-GB" altLang="it-IT" sz="2000" b="1" dirty="0" smtClean="0">
              <a:latin typeface="Times New Roman" pitchFamily="18" charset="0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0" y="1052736"/>
            <a:ext cx="8964488" cy="5113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just" eaLnBrk="1" hangingPunct="1">
              <a:lnSpc>
                <a:spcPct val="105000"/>
              </a:lnSpc>
              <a:spcBef>
                <a:spcPts val="1800"/>
              </a:spcBef>
              <a:buClrTx/>
              <a:buNone/>
              <a:defRPr/>
            </a:pPr>
            <a:r>
              <a:rPr lang="it-IT" altLang="it-IT" sz="2400" b="1" kern="0" dirty="0" smtClean="0">
                <a:solidFill>
                  <a:srgbClr val="0000CC"/>
                </a:solidFill>
                <a:latin typeface="Times New Roman" pitchFamily="18" charset="0"/>
              </a:rPr>
              <a:t>POLICY IMPLICATIONS?</a:t>
            </a:r>
          </a:p>
          <a:p>
            <a:pPr marL="0" indent="0" algn="just" eaLnBrk="1" hangingPunct="1">
              <a:lnSpc>
                <a:spcPct val="105000"/>
              </a:lnSpc>
              <a:spcBef>
                <a:spcPts val="1800"/>
              </a:spcBef>
              <a:buClrTx/>
              <a:buNone/>
              <a:defRPr/>
            </a:pPr>
            <a:r>
              <a:rPr lang="en-GB" altLang="it-IT" sz="2200" kern="0" dirty="0" smtClean="0">
                <a:solidFill>
                  <a:srgbClr val="0000CC"/>
                </a:solidFill>
                <a:latin typeface="Times New Roman" pitchFamily="18" charset="0"/>
              </a:rPr>
              <a:t>Here one should be very cautious.</a:t>
            </a:r>
          </a:p>
          <a:p>
            <a:pPr marL="541338" indent="-541338" algn="just" eaLnBrk="1" hangingPunct="1">
              <a:lnSpc>
                <a:spcPct val="105000"/>
              </a:lnSpc>
              <a:spcBef>
                <a:spcPts val="1800"/>
              </a:spcBef>
              <a:buClrTx/>
              <a:buFont typeface="Wingdings" pitchFamily="2" charset="2"/>
              <a:buChar char="q"/>
              <a:defRPr/>
            </a:pPr>
            <a:r>
              <a:rPr lang="en-GB" altLang="it-IT" sz="2200" kern="0" dirty="0" smtClean="0">
                <a:solidFill>
                  <a:srgbClr val="0000CC"/>
                </a:solidFill>
                <a:latin typeface="Times New Roman" pitchFamily="18" charset="0"/>
              </a:rPr>
              <a:t>What’s the objective of the policy? </a:t>
            </a:r>
            <a:r>
              <a:rPr lang="en-GB" altLang="it-IT" sz="2200" b="1" kern="0" dirty="0">
                <a:solidFill>
                  <a:srgbClr val="0000CC"/>
                </a:solidFill>
                <a:latin typeface="Times New Roman" pitchFamily="18" charset="0"/>
              </a:rPr>
              <a:t>Labour </a:t>
            </a:r>
            <a:r>
              <a:rPr lang="en-GB" altLang="it-IT" sz="2200" b="1" kern="0" dirty="0" smtClean="0">
                <a:solidFill>
                  <a:srgbClr val="0000CC"/>
                </a:solidFill>
                <a:latin typeface="Times New Roman" pitchFamily="18" charset="0"/>
              </a:rPr>
              <a:t>mkt participation</a:t>
            </a:r>
            <a:r>
              <a:rPr lang="en-GB" altLang="it-IT" sz="2200" kern="0" dirty="0" smtClean="0">
                <a:solidFill>
                  <a:srgbClr val="0000CC"/>
                </a:solidFill>
                <a:latin typeface="Times New Roman" pitchFamily="18" charset="0"/>
              </a:rPr>
              <a:t> vs </a:t>
            </a:r>
            <a:r>
              <a:rPr lang="en-GB" altLang="it-IT" sz="2200" b="1" kern="0" dirty="0" smtClean="0">
                <a:solidFill>
                  <a:srgbClr val="0000CC"/>
                </a:solidFill>
                <a:latin typeface="Times New Roman" pitchFamily="18" charset="0"/>
              </a:rPr>
              <a:t>poverty relief</a:t>
            </a:r>
            <a:r>
              <a:rPr lang="en-GB" altLang="it-IT" sz="2200" kern="0" dirty="0" smtClean="0">
                <a:solidFill>
                  <a:srgbClr val="0000CC"/>
                </a:solidFill>
                <a:latin typeface="Times New Roman" pitchFamily="18" charset="0"/>
              </a:rPr>
              <a:t> vs </a:t>
            </a:r>
            <a:r>
              <a:rPr lang="en-GB" altLang="it-IT" sz="2200" b="1" kern="0" dirty="0" smtClean="0">
                <a:solidFill>
                  <a:srgbClr val="0000CC"/>
                </a:solidFill>
                <a:latin typeface="Times New Roman" pitchFamily="18" charset="0"/>
              </a:rPr>
              <a:t>improving welfare</a:t>
            </a:r>
            <a:r>
              <a:rPr lang="en-GB" altLang="it-IT" sz="2200" kern="0" dirty="0" smtClean="0">
                <a:solidFill>
                  <a:srgbClr val="0000CC"/>
                </a:solidFill>
                <a:latin typeface="Times New Roman" pitchFamily="18" charset="0"/>
              </a:rPr>
              <a:t>. </a:t>
            </a:r>
          </a:p>
          <a:p>
            <a:pPr marL="541338" indent="-541338" algn="just" eaLnBrk="1" hangingPunct="1">
              <a:lnSpc>
                <a:spcPct val="105000"/>
              </a:lnSpc>
              <a:spcBef>
                <a:spcPts val="1800"/>
              </a:spcBef>
              <a:buClrTx/>
              <a:buFont typeface="Wingdings" pitchFamily="2" charset="2"/>
              <a:buChar char="q"/>
              <a:defRPr/>
            </a:pPr>
            <a:r>
              <a:rPr lang="en-GB" altLang="it-IT" sz="2200" kern="0" dirty="0" smtClean="0">
                <a:solidFill>
                  <a:srgbClr val="0000CC"/>
                </a:solidFill>
                <a:latin typeface="Times New Roman" pitchFamily="18" charset="0"/>
              </a:rPr>
              <a:t>While the peculiar design of the Israel’s EITC might be good for aggregate labour supply, it entails less </a:t>
            </a:r>
            <a:r>
              <a:rPr lang="en-GB" altLang="it-IT" sz="2200" b="1" kern="0" dirty="0" smtClean="0">
                <a:solidFill>
                  <a:srgbClr val="0000CC"/>
                </a:solidFill>
                <a:latin typeface="Times New Roman" pitchFamily="18" charset="0"/>
              </a:rPr>
              <a:t>horizontal equity </a:t>
            </a:r>
            <a:r>
              <a:rPr lang="en-GB" altLang="it-IT" sz="2200" kern="0" dirty="0" smtClean="0">
                <a:solidFill>
                  <a:srgbClr val="0000CC"/>
                </a:solidFill>
                <a:latin typeface="Times New Roman" pitchFamily="18" charset="0"/>
              </a:rPr>
              <a:t>and</a:t>
            </a:r>
            <a:r>
              <a:rPr lang="en-GB" altLang="it-IT" sz="2200" b="1" kern="0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GB" altLang="it-IT" sz="2200" kern="0" dirty="0" smtClean="0">
                <a:solidFill>
                  <a:srgbClr val="0000CC"/>
                </a:solidFill>
                <a:latin typeface="Times New Roman" pitchFamily="18" charset="0"/>
              </a:rPr>
              <a:t>higher </a:t>
            </a:r>
            <a:r>
              <a:rPr lang="en-GB" altLang="it-IT" sz="2200" b="1" kern="0" dirty="0">
                <a:solidFill>
                  <a:srgbClr val="0000CC"/>
                </a:solidFill>
                <a:latin typeface="Times New Roman" pitchFamily="18" charset="0"/>
              </a:rPr>
              <a:t>fiscal </a:t>
            </a:r>
            <a:r>
              <a:rPr lang="en-GB" altLang="it-IT" sz="2200" b="1" kern="0" dirty="0" smtClean="0">
                <a:solidFill>
                  <a:srgbClr val="0000CC"/>
                </a:solidFill>
                <a:latin typeface="Times New Roman" pitchFamily="18" charset="0"/>
              </a:rPr>
              <a:t>costs </a:t>
            </a:r>
            <a:r>
              <a:rPr lang="en-GB" altLang="it-IT" sz="2200" kern="0" dirty="0" smtClean="0">
                <a:solidFill>
                  <a:srgbClr val="0000CC"/>
                </a:solidFill>
                <a:latin typeface="Times New Roman" pitchFamily="18" charset="0"/>
              </a:rPr>
              <a:t>(in a context of scarce resources, the policy-maker should condition transfers to as much info as possible). </a:t>
            </a:r>
          </a:p>
          <a:p>
            <a:pPr marL="541338" indent="-541338" algn="just" eaLnBrk="1" hangingPunct="1">
              <a:lnSpc>
                <a:spcPct val="105000"/>
              </a:lnSpc>
              <a:spcBef>
                <a:spcPts val="1800"/>
              </a:spcBef>
              <a:buClrTx/>
              <a:buFont typeface="Wingdings" pitchFamily="2" charset="2"/>
              <a:buChar char="q"/>
              <a:defRPr/>
            </a:pPr>
            <a:r>
              <a:rPr lang="en-GB" altLang="it-IT" sz="2200" kern="0" dirty="0" smtClean="0">
                <a:solidFill>
                  <a:srgbClr val="0000CC"/>
                </a:solidFill>
                <a:latin typeface="Times New Roman" pitchFamily="18" charset="0"/>
              </a:rPr>
              <a:t>Also, from a theoretical (“household economics”) viewpoint, one could argue that family members choose both labour supplies in a jointly-optimal way. The Israel’s EITC </a:t>
            </a:r>
            <a:r>
              <a:rPr lang="en-GB" altLang="it-IT" sz="2200" b="1" kern="0" dirty="0" smtClean="0">
                <a:solidFill>
                  <a:srgbClr val="0000CC"/>
                </a:solidFill>
                <a:latin typeface="Times New Roman" pitchFamily="18" charset="0"/>
              </a:rPr>
              <a:t>design is such that they have just one margin to adjust instead of two</a:t>
            </a:r>
            <a:r>
              <a:rPr lang="en-GB" altLang="it-IT" sz="2200" kern="0" dirty="0" smtClean="0">
                <a:solidFill>
                  <a:srgbClr val="0000CC"/>
                </a:solidFill>
                <a:latin typeface="Times New Roman" pitchFamily="18" charset="0"/>
              </a:rPr>
              <a:t>. Adopting the “standard” design, you could make people better-off spending the same amount of money. </a:t>
            </a:r>
          </a:p>
          <a:p>
            <a:pPr marL="0" indent="0" algn="just" eaLnBrk="1" hangingPunct="1">
              <a:lnSpc>
                <a:spcPct val="105000"/>
              </a:lnSpc>
              <a:spcBef>
                <a:spcPts val="1800"/>
              </a:spcBef>
              <a:buClrTx/>
              <a:buNone/>
              <a:defRPr/>
            </a:pPr>
            <a:r>
              <a:rPr lang="en-GB" altLang="it-IT" sz="2200" kern="0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</a:p>
          <a:p>
            <a:pPr marL="541338" indent="-541338" algn="just" eaLnBrk="1" hangingPunct="1">
              <a:lnSpc>
                <a:spcPct val="105000"/>
              </a:lnSpc>
              <a:spcBef>
                <a:spcPts val="1800"/>
              </a:spcBef>
              <a:buClrTx/>
              <a:buFont typeface="Wingdings" pitchFamily="2" charset="2"/>
              <a:buChar char="q"/>
              <a:defRPr/>
            </a:pPr>
            <a:endParaRPr lang="en-GB" altLang="it-IT" sz="2200" kern="0" dirty="0" smtClean="0">
              <a:solidFill>
                <a:srgbClr val="0000CC"/>
              </a:solidFill>
              <a:latin typeface="Times New Roman" pitchFamily="18" charset="0"/>
            </a:endParaRPr>
          </a:p>
          <a:p>
            <a:pPr marL="0" indent="0" algn="just" eaLnBrk="1" hangingPunct="1">
              <a:lnSpc>
                <a:spcPct val="105000"/>
              </a:lnSpc>
              <a:spcBef>
                <a:spcPts val="1800"/>
              </a:spcBef>
              <a:buClrTx/>
              <a:buNone/>
              <a:defRPr/>
            </a:pPr>
            <a:endParaRPr lang="en-GB" altLang="it-IT" sz="2200" kern="0" dirty="0" smtClean="0">
              <a:solidFill>
                <a:srgbClr val="0000CC"/>
              </a:solidFill>
              <a:latin typeface="Times New Roman" pitchFamily="18" charset="0"/>
            </a:endParaRPr>
          </a:p>
          <a:p>
            <a:pPr marL="355600" indent="0" algn="just" eaLnBrk="1" hangingPunct="1">
              <a:lnSpc>
                <a:spcPct val="105000"/>
              </a:lnSpc>
              <a:buClrTx/>
              <a:buFont typeface="Wingdings" pitchFamily="2" charset="2"/>
              <a:buNone/>
              <a:defRPr/>
            </a:pPr>
            <a:endParaRPr lang="it-IT" altLang="it-IT" sz="2200" b="1" kern="0" dirty="0" smtClean="0">
              <a:solidFill>
                <a:srgbClr val="0000CC"/>
              </a:solidFill>
              <a:latin typeface="Times New Roman" pitchFamily="18" charset="0"/>
            </a:endParaRPr>
          </a:p>
          <a:p>
            <a:pPr indent="0" algn="just" eaLnBrk="1" hangingPunct="1">
              <a:lnSpc>
                <a:spcPct val="105000"/>
              </a:lnSpc>
              <a:buClrTx/>
              <a:buFont typeface="Wingdings" pitchFamily="2" charset="2"/>
              <a:buNone/>
              <a:defRPr/>
            </a:pPr>
            <a:endParaRPr lang="it-IT" altLang="it-IT" sz="2200" b="1" kern="0" dirty="0" smtClean="0">
              <a:solidFill>
                <a:srgbClr val="0000CC"/>
              </a:solidFill>
              <a:latin typeface="Times New Roman" pitchFamily="18" charset="0"/>
            </a:endParaRPr>
          </a:p>
          <a:p>
            <a:pPr marL="361950" lvl="1" indent="0" algn="just" eaLnBrk="1" hangingPunct="1">
              <a:lnSpc>
                <a:spcPct val="105000"/>
              </a:lnSpc>
              <a:buClrTx/>
              <a:buFont typeface="Wingdings" pitchFamily="2" charset="2"/>
              <a:buNone/>
              <a:defRPr/>
            </a:pPr>
            <a:endParaRPr lang="it-IT" altLang="it-IT" sz="2200" b="1" kern="0" dirty="0" smtClean="0">
              <a:solidFill>
                <a:srgbClr val="0000CC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2649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477862"/>
            <a:ext cx="8229600" cy="1510978"/>
          </a:xfrm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en-US" altLang="it-IT" sz="2000" i="1" dirty="0">
                <a:latin typeface="Times New Roman" pitchFamily="18" charset="0"/>
              </a:rPr>
              <a:t>XXI Banca d’Italia Workshop on Public Finance</a:t>
            </a:r>
            <a:br>
              <a:rPr lang="en-US" altLang="it-IT" sz="2000" i="1" dirty="0">
                <a:latin typeface="Times New Roman" pitchFamily="18" charset="0"/>
              </a:rPr>
            </a:br>
            <a:r>
              <a:rPr lang="en-US" altLang="it-IT" sz="2000" i="1" dirty="0">
                <a:latin typeface="Times New Roman" pitchFamily="18" charset="0"/>
              </a:rPr>
              <a:t>“Frontiers of taxation and taxation across frontiers”</a:t>
            </a:r>
            <a:br>
              <a:rPr lang="en-US" altLang="it-IT" sz="2000" i="1" dirty="0">
                <a:latin typeface="Times New Roman" pitchFamily="18" charset="0"/>
              </a:rPr>
            </a:br>
            <a:r>
              <a:rPr lang="en-US" altLang="it-IT" sz="2000" i="1" dirty="0">
                <a:latin typeface="Times New Roman" pitchFamily="18" charset="0"/>
              </a:rPr>
              <a:t>Rome, 20-22 March 2019</a:t>
            </a:r>
            <a:endParaRPr lang="it-IT" altLang="it-IT" sz="2000" i="1" dirty="0" smtClean="0">
              <a:latin typeface="Times New Roman" pitchFamily="18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2205038"/>
            <a:ext cx="8280400" cy="4103687"/>
          </a:xfrm>
        </p:spPr>
        <p:txBody>
          <a:bodyPr/>
          <a:lstStyle/>
          <a:p>
            <a:pPr algn="ctr" eaLnBrk="1" hangingPunct="1">
              <a:lnSpc>
                <a:spcPct val="110000"/>
              </a:lnSpc>
              <a:buNone/>
            </a:pPr>
            <a:endParaRPr lang="en-GB" altLang="it-IT" sz="2400" b="1" dirty="0" smtClean="0">
              <a:latin typeface="Times New Roman" pitchFamily="18" charset="0"/>
            </a:endParaRPr>
          </a:p>
          <a:p>
            <a:pPr algn="ctr" eaLnBrk="1" hangingPunct="1">
              <a:lnSpc>
                <a:spcPct val="110000"/>
              </a:lnSpc>
              <a:buNone/>
            </a:pPr>
            <a:r>
              <a:rPr lang="en-GB" altLang="it-IT" sz="2800" b="1" dirty="0" smtClean="0">
                <a:latin typeface="Times New Roman" pitchFamily="18" charset="0"/>
              </a:rPr>
              <a:t>Discussion of “</a:t>
            </a:r>
            <a:r>
              <a:rPr lang="en-US" altLang="it-IT" sz="2800" b="1" cap="small" dirty="0">
                <a:latin typeface="Times New Roman" pitchFamily="18" charset="0"/>
              </a:rPr>
              <a:t>Mortgage repayments from tax-exempted intergenerational transfers</a:t>
            </a:r>
            <a:r>
              <a:rPr lang="en-GB" altLang="it-IT" sz="2800" b="1" dirty="0" smtClean="0">
                <a:latin typeface="Times New Roman" pitchFamily="18" charset="0"/>
              </a:rPr>
              <a:t>”</a:t>
            </a:r>
            <a:endParaRPr lang="en-GB" altLang="it-IT" sz="2800" b="1" dirty="0" smtClean="0">
              <a:latin typeface="Times New Roman" pitchFamily="18" charset="0"/>
            </a:endParaRPr>
          </a:p>
          <a:p>
            <a:pPr algn="ctr" eaLnBrk="1" hangingPunct="1">
              <a:buFont typeface="Wingdings" pitchFamily="2" charset="2"/>
              <a:buNone/>
            </a:pPr>
            <a:endParaRPr lang="it-IT" altLang="it-IT" sz="2800" dirty="0" smtClean="0">
              <a:latin typeface="Times New Roman" pitchFamily="18" charset="0"/>
            </a:endParaRPr>
          </a:p>
          <a:p>
            <a:pPr algn="ctr" eaLnBrk="1" hangingPunct="1">
              <a:lnSpc>
                <a:spcPct val="150000"/>
              </a:lnSpc>
              <a:buFont typeface="Wingdings" pitchFamily="2" charset="2"/>
              <a:buNone/>
            </a:pPr>
            <a:endParaRPr lang="it-IT" altLang="it-IT" sz="2800" i="1" dirty="0" smtClean="0">
              <a:solidFill>
                <a:srgbClr val="0000CC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4290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5763"/>
            <a:ext cx="9144000" cy="811212"/>
          </a:xfrm>
        </p:spPr>
        <p:txBody>
          <a:bodyPr/>
          <a:lstStyle/>
          <a:p>
            <a:pPr algn="ctr" eaLnBrk="1" hangingPunct="1"/>
            <a:r>
              <a:rPr lang="en-US" altLang="it-IT" sz="2000" b="1" cap="small" dirty="0" smtClean="0">
                <a:latin typeface="Times New Roman" pitchFamily="18" charset="0"/>
              </a:rPr>
              <a:t>“Mortgage </a:t>
            </a:r>
            <a:r>
              <a:rPr lang="en-US" altLang="it-IT" sz="2000" b="1" cap="small" dirty="0">
                <a:latin typeface="Times New Roman" pitchFamily="18" charset="0"/>
              </a:rPr>
              <a:t>repayments from </a:t>
            </a:r>
            <a:r>
              <a:rPr lang="en-US" altLang="it-IT" sz="2000" b="1" cap="small" dirty="0" smtClean="0">
                <a:latin typeface="Times New Roman" pitchFamily="18" charset="0"/>
              </a:rPr>
              <a:t>tax-exempt </a:t>
            </a:r>
            <a:r>
              <a:rPr lang="en-US" altLang="it-IT" sz="2000" b="1" cap="small" dirty="0">
                <a:latin typeface="Times New Roman" pitchFamily="18" charset="0"/>
              </a:rPr>
              <a:t>intergenerational </a:t>
            </a:r>
            <a:r>
              <a:rPr lang="en-US" altLang="it-IT" sz="2000" b="1" cap="small" dirty="0" smtClean="0">
                <a:latin typeface="Times New Roman" pitchFamily="18" charset="0"/>
              </a:rPr>
              <a:t>transfers”</a:t>
            </a:r>
            <a:endParaRPr lang="en-GB" altLang="it-IT" sz="2000" b="1" dirty="0" smtClean="0">
              <a:latin typeface="Times New Roman" pitchFamily="18" charset="0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0" y="1195983"/>
            <a:ext cx="8964488" cy="5113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just" eaLnBrk="1" hangingPunct="1">
              <a:lnSpc>
                <a:spcPct val="105000"/>
              </a:lnSpc>
              <a:spcBef>
                <a:spcPts val="1800"/>
              </a:spcBef>
              <a:buClrTx/>
              <a:buNone/>
              <a:defRPr/>
            </a:pPr>
            <a:r>
              <a:rPr lang="it-IT" altLang="it-IT" sz="2400" b="1" kern="0" dirty="0">
                <a:solidFill>
                  <a:srgbClr val="0000CC"/>
                </a:solidFill>
                <a:latin typeface="Times New Roman" pitchFamily="18" charset="0"/>
              </a:rPr>
              <a:t>OUTLINE OF THE PAPER</a:t>
            </a:r>
          </a:p>
          <a:p>
            <a:pPr marL="541338" indent="-541338" algn="just" eaLnBrk="1" hangingPunct="1">
              <a:lnSpc>
                <a:spcPct val="105000"/>
              </a:lnSpc>
              <a:spcBef>
                <a:spcPts val="1800"/>
              </a:spcBef>
              <a:buClrTx/>
              <a:buFont typeface="Wingdings" pitchFamily="2" charset="2"/>
              <a:buChar char="q"/>
              <a:defRPr/>
            </a:pPr>
            <a:r>
              <a:rPr lang="en-GB" altLang="it-IT" sz="2200" kern="0" dirty="0" smtClean="0">
                <a:solidFill>
                  <a:srgbClr val="0000CC"/>
                </a:solidFill>
                <a:latin typeface="Times New Roman" pitchFamily="18" charset="0"/>
              </a:rPr>
              <a:t>Between October 2013 and December 2014, </a:t>
            </a:r>
            <a:r>
              <a:rPr lang="en-GB" altLang="it-IT" sz="2200" b="1" kern="0" dirty="0" smtClean="0">
                <a:solidFill>
                  <a:srgbClr val="0000CC"/>
                </a:solidFill>
                <a:latin typeface="Times New Roman" pitchFamily="18" charset="0"/>
              </a:rPr>
              <a:t>the Dutch Government increased the generosity of the tax exemption on private transfers used to make a voluntary mortgage repayment, buy a new house or make home-improvement</a:t>
            </a:r>
            <a:r>
              <a:rPr lang="en-GB" altLang="it-IT" sz="2200" kern="0" dirty="0" smtClean="0">
                <a:solidFill>
                  <a:srgbClr val="0000CC"/>
                </a:solidFill>
                <a:latin typeface="Times New Roman" pitchFamily="18" charset="0"/>
              </a:rPr>
              <a:t>. It also lifted the previously existing age limit and the limits concerning relationship between the donor and the recipient.  </a:t>
            </a:r>
          </a:p>
          <a:p>
            <a:pPr marL="541338" indent="-541338" algn="just" eaLnBrk="1" hangingPunct="1">
              <a:lnSpc>
                <a:spcPct val="105000"/>
              </a:lnSpc>
              <a:spcBef>
                <a:spcPts val="1800"/>
              </a:spcBef>
              <a:buClrTx/>
              <a:buFont typeface="Wingdings" pitchFamily="2" charset="2"/>
              <a:buChar char="q"/>
              <a:defRPr/>
            </a:pPr>
            <a:r>
              <a:rPr lang="en-GB" altLang="it-IT" sz="2200" kern="0" dirty="0" smtClean="0">
                <a:solidFill>
                  <a:srgbClr val="0000CC"/>
                </a:solidFill>
                <a:latin typeface="Times New Roman" pitchFamily="18" charset="0"/>
              </a:rPr>
              <a:t>Data: DNB disaggregated quarterly administrative data on loans. You don’t know whether the repayment was voluntary, you do not observe where the money comes from. </a:t>
            </a:r>
          </a:p>
          <a:p>
            <a:pPr marL="541338" indent="-541338" algn="just" eaLnBrk="1" hangingPunct="1">
              <a:lnSpc>
                <a:spcPct val="105000"/>
              </a:lnSpc>
              <a:spcBef>
                <a:spcPts val="1800"/>
              </a:spcBef>
              <a:buClrTx/>
              <a:buFont typeface="Wingdings" pitchFamily="2" charset="2"/>
              <a:buChar char="q"/>
              <a:defRPr/>
            </a:pPr>
            <a:r>
              <a:rPr lang="en-GB" altLang="it-IT" sz="2200" kern="0" dirty="0" smtClean="0">
                <a:solidFill>
                  <a:srgbClr val="0000CC"/>
                </a:solidFill>
                <a:latin typeface="Times New Roman" pitchFamily="18" charset="0"/>
              </a:rPr>
              <a:t>Results: during the exemption period </a:t>
            </a:r>
            <a:r>
              <a:rPr lang="en-GB" altLang="it-IT" sz="2200" b="1" kern="0" dirty="0" smtClean="0">
                <a:solidFill>
                  <a:srgbClr val="0000CC"/>
                </a:solidFill>
                <a:latin typeface="Times New Roman" pitchFamily="18" charset="0"/>
              </a:rPr>
              <a:t>an increase in (a proxy of) voluntary repayments is observed</a:t>
            </a:r>
            <a:r>
              <a:rPr lang="en-GB" altLang="it-IT" sz="2200" kern="0" dirty="0" smtClean="0">
                <a:solidFill>
                  <a:srgbClr val="0000CC"/>
                </a:solidFill>
                <a:latin typeface="Times New Roman" pitchFamily="18" charset="0"/>
              </a:rPr>
              <a:t>.     </a:t>
            </a:r>
          </a:p>
          <a:p>
            <a:pPr marL="0" indent="0" algn="just" eaLnBrk="1" hangingPunct="1">
              <a:lnSpc>
                <a:spcPct val="105000"/>
              </a:lnSpc>
              <a:spcBef>
                <a:spcPts val="1800"/>
              </a:spcBef>
              <a:buClrTx/>
              <a:buNone/>
              <a:defRPr/>
            </a:pPr>
            <a:endParaRPr lang="en-GB" altLang="it-IT" sz="2200" kern="0" dirty="0" smtClean="0">
              <a:solidFill>
                <a:srgbClr val="0000CC"/>
              </a:solidFill>
              <a:latin typeface="Times New Roman" pitchFamily="18" charset="0"/>
            </a:endParaRPr>
          </a:p>
          <a:p>
            <a:pPr marL="541338" indent="-541338" algn="just" eaLnBrk="1" hangingPunct="1">
              <a:lnSpc>
                <a:spcPct val="105000"/>
              </a:lnSpc>
              <a:spcBef>
                <a:spcPts val="1800"/>
              </a:spcBef>
              <a:buClrTx/>
              <a:buFont typeface="Wingdings" pitchFamily="2" charset="2"/>
              <a:buChar char="q"/>
              <a:defRPr/>
            </a:pPr>
            <a:endParaRPr lang="en-GB" altLang="it-IT" sz="2200" kern="0" dirty="0" smtClean="0">
              <a:solidFill>
                <a:srgbClr val="0000CC"/>
              </a:solidFill>
              <a:latin typeface="Times New Roman" pitchFamily="18" charset="0"/>
            </a:endParaRPr>
          </a:p>
          <a:p>
            <a:pPr marL="0" indent="0" algn="just" eaLnBrk="1" hangingPunct="1">
              <a:lnSpc>
                <a:spcPct val="105000"/>
              </a:lnSpc>
              <a:spcBef>
                <a:spcPts val="1800"/>
              </a:spcBef>
              <a:buClrTx/>
              <a:buNone/>
              <a:defRPr/>
            </a:pPr>
            <a:endParaRPr lang="en-GB" altLang="it-IT" sz="2200" kern="0" dirty="0" smtClean="0">
              <a:solidFill>
                <a:srgbClr val="0000CC"/>
              </a:solidFill>
              <a:latin typeface="Times New Roman" pitchFamily="18" charset="0"/>
            </a:endParaRPr>
          </a:p>
          <a:p>
            <a:pPr marL="355600" indent="0" algn="just" eaLnBrk="1" hangingPunct="1">
              <a:lnSpc>
                <a:spcPct val="105000"/>
              </a:lnSpc>
              <a:buClrTx/>
              <a:buFont typeface="Wingdings" pitchFamily="2" charset="2"/>
              <a:buNone/>
              <a:defRPr/>
            </a:pPr>
            <a:endParaRPr lang="it-IT" altLang="it-IT" sz="2200" b="1" kern="0" dirty="0" smtClean="0">
              <a:solidFill>
                <a:srgbClr val="0000CC"/>
              </a:solidFill>
              <a:latin typeface="Times New Roman" pitchFamily="18" charset="0"/>
            </a:endParaRPr>
          </a:p>
          <a:p>
            <a:pPr indent="0" algn="just" eaLnBrk="1" hangingPunct="1">
              <a:lnSpc>
                <a:spcPct val="105000"/>
              </a:lnSpc>
              <a:buClrTx/>
              <a:buFont typeface="Wingdings" pitchFamily="2" charset="2"/>
              <a:buNone/>
              <a:defRPr/>
            </a:pPr>
            <a:endParaRPr lang="it-IT" altLang="it-IT" sz="2200" b="1" kern="0" dirty="0" smtClean="0">
              <a:solidFill>
                <a:srgbClr val="0000CC"/>
              </a:solidFill>
              <a:latin typeface="Times New Roman" pitchFamily="18" charset="0"/>
            </a:endParaRPr>
          </a:p>
          <a:p>
            <a:pPr marL="361950" lvl="1" indent="0" algn="just" eaLnBrk="1" hangingPunct="1">
              <a:lnSpc>
                <a:spcPct val="105000"/>
              </a:lnSpc>
              <a:buClrTx/>
              <a:buFont typeface="Wingdings" pitchFamily="2" charset="2"/>
              <a:buNone/>
              <a:defRPr/>
            </a:pPr>
            <a:endParaRPr lang="it-IT" altLang="it-IT" sz="2200" b="1" kern="0" dirty="0" smtClean="0">
              <a:solidFill>
                <a:srgbClr val="0000CC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5606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5763"/>
            <a:ext cx="9144000" cy="811212"/>
          </a:xfrm>
        </p:spPr>
        <p:txBody>
          <a:bodyPr/>
          <a:lstStyle/>
          <a:p>
            <a:pPr algn="ctr" eaLnBrk="1" hangingPunct="1"/>
            <a:r>
              <a:rPr lang="en-US" altLang="it-IT" sz="2000" b="1" cap="small" dirty="0" smtClean="0">
                <a:latin typeface="Times New Roman" pitchFamily="18" charset="0"/>
              </a:rPr>
              <a:t>“Mortgage </a:t>
            </a:r>
            <a:r>
              <a:rPr lang="en-US" altLang="it-IT" sz="2000" b="1" cap="small" dirty="0">
                <a:latin typeface="Times New Roman" pitchFamily="18" charset="0"/>
              </a:rPr>
              <a:t>repayments from </a:t>
            </a:r>
            <a:r>
              <a:rPr lang="en-US" altLang="it-IT" sz="2000" b="1" cap="small" dirty="0" smtClean="0">
                <a:latin typeface="Times New Roman" pitchFamily="18" charset="0"/>
              </a:rPr>
              <a:t>tax-exempt </a:t>
            </a:r>
            <a:r>
              <a:rPr lang="en-US" altLang="it-IT" sz="2000" b="1" cap="small" dirty="0">
                <a:latin typeface="Times New Roman" pitchFamily="18" charset="0"/>
              </a:rPr>
              <a:t>intergenerational </a:t>
            </a:r>
            <a:r>
              <a:rPr lang="en-US" altLang="it-IT" sz="2000" b="1" cap="small" dirty="0" smtClean="0">
                <a:latin typeface="Times New Roman" pitchFamily="18" charset="0"/>
              </a:rPr>
              <a:t>transfers”</a:t>
            </a:r>
            <a:endParaRPr lang="en-GB" altLang="it-IT" sz="2000" b="1" dirty="0" smtClean="0">
              <a:latin typeface="Times New Roman" pitchFamily="18" charset="0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0" y="1052736"/>
            <a:ext cx="8964488" cy="56620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just" eaLnBrk="1" hangingPunct="1">
              <a:lnSpc>
                <a:spcPct val="105000"/>
              </a:lnSpc>
              <a:spcBef>
                <a:spcPts val="1800"/>
              </a:spcBef>
              <a:buClrTx/>
              <a:buNone/>
              <a:defRPr/>
            </a:pPr>
            <a:r>
              <a:rPr lang="it-IT" altLang="it-IT" sz="2400" b="1" kern="0" dirty="0">
                <a:solidFill>
                  <a:srgbClr val="0000CC"/>
                </a:solidFill>
                <a:latin typeface="Times New Roman" pitchFamily="18" charset="0"/>
              </a:rPr>
              <a:t>SOME COMMENTS ON THE </a:t>
            </a:r>
            <a:r>
              <a:rPr lang="it-IT" altLang="it-IT" sz="2400" b="1" kern="0" dirty="0" smtClean="0">
                <a:solidFill>
                  <a:srgbClr val="0000CC"/>
                </a:solidFill>
                <a:latin typeface="Times New Roman" pitchFamily="18" charset="0"/>
              </a:rPr>
              <a:t>EMPIRICS (I)</a:t>
            </a:r>
            <a:endParaRPr lang="it-IT" altLang="it-IT" sz="2400" b="1" kern="0" dirty="0">
              <a:solidFill>
                <a:srgbClr val="0000CC"/>
              </a:solidFill>
              <a:latin typeface="Times New Roman" pitchFamily="18" charset="0"/>
            </a:endParaRPr>
          </a:p>
          <a:p>
            <a:pPr marL="541338" indent="-541338" algn="just" eaLnBrk="1" hangingPunct="1">
              <a:lnSpc>
                <a:spcPct val="105000"/>
              </a:lnSpc>
              <a:spcBef>
                <a:spcPts val="1800"/>
              </a:spcBef>
              <a:buClrTx/>
              <a:buFont typeface="Wingdings" pitchFamily="2" charset="2"/>
              <a:buChar char="q"/>
              <a:defRPr/>
            </a:pPr>
            <a:r>
              <a:rPr lang="en-GB" altLang="it-IT" sz="2200" kern="0" dirty="0" smtClean="0">
                <a:solidFill>
                  <a:srgbClr val="0000CC"/>
                </a:solidFill>
                <a:latin typeface="Times New Roman" pitchFamily="18" charset="0"/>
              </a:rPr>
              <a:t>The authors are transparent in acknowledging that there is </a:t>
            </a:r>
            <a:r>
              <a:rPr lang="en-GB" altLang="it-IT" sz="2200" b="1" kern="0" dirty="0" smtClean="0">
                <a:solidFill>
                  <a:srgbClr val="0000CC"/>
                </a:solidFill>
                <a:latin typeface="Times New Roman" pitchFamily="18" charset="0"/>
              </a:rPr>
              <a:t>measurement error in the dependent variable</a:t>
            </a:r>
            <a:r>
              <a:rPr lang="en-GB" altLang="it-IT" sz="2200" kern="0" dirty="0">
                <a:solidFill>
                  <a:srgbClr val="0000CC"/>
                </a:solidFill>
                <a:latin typeface="Times New Roman" pitchFamily="18" charset="0"/>
              </a:rPr>
              <a:t>.</a:t>
            </a:r>
            <a:r>
              <a:rPr lang="en-GB" altLang="it-IT" sz="2200" kern="0" dirty="0" smtClean="0">
                <a:solidFill>
                  <a:srgbClr val="0000CC"/>
                </a:solidFill>
                <a:latin typeface="Times New Roman" pitchFamily="18" charset="0"/>
              </a:rPr>
              <a:t> Do they have an intuition concerning the </a:t>
            </a:r>
            <a:r>
              <a:rPr lang="en-GB" altLang="it-IT" sz="2200" b="1" kern="0" dirty="0" smtClean="0">
                <a:solidFill>
                  <a:srgbClr val="0000CC"/>
                </a:solidFill>
                <a:latin typeface="Times New Roman" pitchFamily="18" charset="0"/>
              </a:rPr>
              <a:t>direction of the related estimation bias</a:t>
            </a:r>
            <a:r>
              <a:rPr lang="en-GB" altLang="it-IT" sz="2200" kern="0" dirty="0" smtClean="0">
                <a:solidFill>
                  <a:srgbClr val="0000CC"/>
                </a:solidFill>
                <a:latin typeface="Times New Roman" pitchFamily="18" charset="0"/>
              </a:rPr>
              <a:t>?</a:t>
            </a:r>
          </a:p>
          <a:p>
            <a:pPr marL="541338" indent="-541338" algn="just" eaLnBrk="1" hangingPunct="1">
              <a:lnSpc>
                <a:spcPct val="105000"/>
              </a:lnSpc>
              <a:spcBef>
                <a:spcPts val="1800"/>
              </a:spcBef>
              <a:buClrTx/>
              <a:buFont typeface="Wingdings" pitchFamily="2" charset="2"/>
              <a:buChar char="q"/>
              <a:defRPr/>
            </a:pPr>
            <a:r>
              <a:rPr lang="en-GB" altLang="it-IT" sz="2200" kern="0" dirty="0" smtClean="0">
                <a:solidFill>
                  <a:srgbClr val="0000CC"/>
                </a:solidFill>
                <a:latin typeface="Times New Roman" pitchFamily="18" charset="0"/>
              </a:rPr>
              <a:t>As the authors acknowledge, “</a:t>
            </a:r>
            <a:r>
              <a:rPr lang="en-GB" altLang="it-IT" sz="2200" i="1" kern="0" dirty="0" smtClean="0">
                <a:solidFill>
                  <a:srgbClr val="0000CC"/>
                </a:solidFill>
                <a:latin typeface="Times New Roman" pitchFamily="18" charset="0"/>
              </a:rPr>
              <a:t>the treatment effects look very much like time dummies</a:t>
            </a:r>
            <a:r>
              <a:rPr lang="en-GB" altLang="it-IT" sz="2200" kern="0" dirty="0" smtClean="0">
                <a:solidFill>
                  <a:srgbClr val="0000CC"/>
                </a:solidFill>
                <a:latin typeface="Times New Roman" pitchFamily="18" charset="0"/>
              </a:rPr>
              <a:t>”. One possibility would be to pursue a </a:t>
            </a:r>
            <a:r>
              <a:rPr lang="en-GB" altLang="it-IT" sz="2200" b="1" kern="0" dirty="0" smtClean="0">
                <a:solidFill>
                  <a:srgbClr val="0000CC"/>
                </a:solidFill>
                <a:latin typeface="Times New Roman" pitchFamily="18" charset="0"/>
              </a:rPr>
              <a:t>regression discontinuity strategy</a:t>
            </a:r>
            <a:r>
              <a:rPr lang="en-GB" altLang="it-IT" sz="2200" kern="0" dirty="0" smtClean="0">
                <a:solidFill>
                  <a:srgbClr val="0000CC"/>
                </a:solidFill>
                <a:latin typeface="Times New Roman" pitchFamily="18" charset="0"/>
              </a:rPr>
              <a:t>. Look at </a:t>
            </a:r>
            <a:r>
              <a:rPr lang="en-GB" altLang="it-IT" sz="2200" b="1" kern="0" dirty="0" smtClean="0">
                <a:solidFill>
                  <a:srgbClr val="0000CC"/>
                </a:solidFill>
                <a:latin typeface="Times New Roman" pitchFamily="18" charset="0"/>
              </a:rPr>
              <a:t>differences in the behaviour of people just above and just below the 35 </a:t>
            </a:r>
            <a:r>
              <a:rPr lang="en-GB" altLang="it-IT" sz="2200" b="1" kern="0" dirty="0" err="1" smtClean="0">
                <a:solidFill>
                  <a:srgbClr val="0000CC"/>
                </a:solidFill>
                <a:latin typeface="Times New Roman" pitchFamily="18" charset="0"/>
              </a:rPr>
              <a:t>y.o</a:t>
            </a:r>
            <a:r>
              <a:rPr lang="en-GB" altLang="it-IT" sz="2200" b="1" kern="0" dirty="0" smtClean="0">
                <a:solidFill>
                  <a:srgbClr val="0000CC"/>
                </a:solidFill>
                <a:latin typeface="Times New Roman" pitchFamily="18" charset="0"/>
              </a:rPr>
              <a:t>. threshold around the start (and/or the end) of the tax exemption period</a:t>
            </a:r>
            <a:r>
              <a:rPr lang="en-GB" altLang="it-IT" sz="2200" kern="0" dirty="0" smtClean="0">
                <a:solidFill>
                  <a:srgbClr val="0000CC"/>
                </a:solidFill>
                <a:latin typeface="Times New Roman" pitchFamily="18" charset="0"/>
              </a:rPr>
              <a:t>.  </a:t>
            </a:r>
          </a:p>
          <a:p>
            <a:pPr marL="541338" indent="-541338" algn="just" eaLnBrk="1" hangingPunct="1">
              <a:lnSpc>
                <a:spcPct val="105000"/>
              </a:lnSpc>
              <a:spcBef>
                <a:spcPts val="1800"/>
              </a:spcBef>
              <a:buClrTx/>
              <a:buFont typeface="Wingdings" pitchFamily="2" charset="2"/>
              <a:buChar char="q"/>
              <a:defRPr/>
            </a:pPr>
            <a:r>
              <a:rPr lang="en-GB" altLang="it-IT" sz="2200" kern="0" dirty="0" smtClean="0">
                <a:solidFill>
                  <a:srgbClr val="0000CC"/>
                </a:solidFill>
                <a:latin typeface="Times New Roman" pitchFamily="18" charset="0"/>
              </a:rPr>
              <a:t>Another </a:t>
            </a:r>
            <a:r>
              <a:rPr lang="en-GB" altLang="it-IT" sz="2200" kern="0" dirty="0">
                <a:solidFill>
                  <a:srgbClr val="0000CC"/>
                </a:solidFill>
                <a:latin typeface="Times New Roman" pitchFamily="18" charset="0"/>
              </a:rPr>
              <a:t>problem is that </a:t>
            </a:r>
            <a:r>
              <a:rPr lang="en-GB" altLang="it-IT" sz="2200" b="1" kern="0" dirty="0" smtClean="0">
                <a:solidFill>
                  <a:srgbClr val="0000CC"/>
                </a:solidFill>
                <a:latin typeface="Times New Roman" pitchFamily="18" charset="0"/>
              </a:rPr>
              <a:t>seasonality is </a:t>
            </a:r>
            <a:r>
              <a:rPr lang="en-GB" altLang="it-IT" sz="2200" b="1" kern="0" dirty="0">
                <a:solidFill>
                  <a:srgbClr val="0000CC"/>
                </a:solidFill>
                <a:latin typeface="Times New Roman" pitchFamily="18" charset="0"/>
              </a:rPr>
              <a:t>in the </a:t>
            </a:r>
            <a:r>
              <a:rPr lang="en-GB" altLang="it-IT" sz="2200" b="1" kern="0" dirty="0" smtClean="0">
                <a:solidFill>
                  <a:srgbClr val="0000CC"/>
                </a:solidFill>
                <a:latin typeface="Times New Roman" pitchFamily="18" charset="0"/>
              </a:rPr>
              <a:t>data </a:t>
            </a:r>
            <a:r>
              <a:rPr lang="en-GB" altLang="it-IT" sz="2200" kern="0" dirty="0" smtClean="0">
                <a:solidFill>
                  <a:srgbClr val="0000CC"/>
                </a:solidFill>
                <a:latin typeface="Times New Roman" pitchFamily="18" charset="0"/>
              </a:rPr>
              <a:t>may bias the results (due to the inclusion of 2014/Q3 in the treatment). </a:t>
            </a:r>
            <a:r>
              <a:rPr lang="en-GB" altLang="it-IT" sz="2200" b="1" kern="0" dirty="0" smtClean="0">
                <a:solidFill>
                  <a:srgbClr val="0000CC"/>
                </a:solidFill>
                <a:latin typeface="Times New Roman" pitchFamily="18" charset="0"/>
              </a:rPr>
              <a:t>Maybe one could substitute the treatment effect with </a:t>
            </a:r>
            <a:r>
              <a:rPr lang="en-GB" altLang="it-IT" sz="2200" b="1" i="1" kern="0" dirty="0" smtClean="0">
                <a:solidFill>
                  <a:srgbClr val="0000CC"/>
                </a:solidFill>
                <a:latin typeface="Times New Roman" pitchFamily="18" charset="0"/>
              </a:rPr>
              <a:t>true </a:t>
            </a:r>
            <a:r>
              <a:rPr lang="en-GB" altLang="it-IT" sz="2200" b="1" kern="0" dirty="0" smtClean="0">
                <a:solidFill>
                  <a:srgbClr val="0000CC"/>
                </a:solidFill>
                <a:latin typeface="Times New Roman" pitchFamily="18" charset="0"/>
              </a:rPr>
              <a:t>quarterly dummies</a:t>
            </a:r>
            <a:r>
              <a:rPr lang="en-GB" altLang="it-IT" sz="2200" kern="0" dirty="0" smtClean="0">
                <a:solidFill>
                  <a:srgbClr val="0000CC"/>
                </a:solidFill>
                <a:latin typeface="Times New Roman" pitchFamily="18" charset="0"/>
              </a:rPr>
              <a:t>. Furthermore, in this way results would be interpreted more easily.</a:t>
            </a:r>
            <a:endParaRPr lang="en-GB" altLang="it-IT" sz="2200" kern="0" dirty="0">
              <a:solidFill>
                <a:srgbClr val="0000CC"/>
              </a:solidFill>
              <a:latin typeface="Times New Roman" pitchFamily="18" charset="0"/>
            </a:endParaRPr>
          </a:p>
          <a:p>
            <a:pPr marL="541338" indent="-541338" algn="just" eaLnBrk="1" hangingPunct="1">
              <a:lnSpc>
                <a:spcPct val="105000"/>
              </a:lnSpc>
              <a:spcBef>
                <a:spcPts val="1800"/>
              </a:spcBef>
              <a:buClrTx/>
              <a:buFont typeface="Wingdings" pitchFamily="2" charset="2"/>
              <a:buChar char="q"/>
              <a:defRPr/>
            </a:pPr>
            <a:endParaRPr lang="en-GB" altLang="it-IT" sz="2200" kern="0" dirty="0" smtClean="0">
              <a:solidFill>
                <a:srgbClr val="0000CC"/>
              </a:solidFill>
              <a:latin typeface="Times New Roman" pitchFamily="18" charset="0"/>
            </a:endParaRPr>
          </a:p>
          <a:p>
            <a:pPr marL="0" indent="0" algn="just" eaLnBrk="1" hangingPunct="1">
              <a:lnSpc>
                <a:spcPct val="105000"/>
              </a:lnSpc>
              <a:spcBef>
                <a:spcPts val="1800"/>
              </a:spcBef>
              <a:buClrTx/>
              <a:buNone/>
              <a:defRPr/>
            </a:pPr>
            <a:r>
              <a:rPr lang="en-GB" altLang="it-IT" sz="2200" kern="0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</a:p>
          <a:p>
            <a:pPr marL="541338" indent="-541338" algn="just" eaLnBrk="1" hangingPunct="1">
              <a:lnSpc>
                <a:spcPct val="105000"/>
              </a:lnSpc>
              <a:spcBef>
                <a:spcPts val="1800"/>
              </a:spcBef>
              <a:buClrTx/>
              <a:buFont typeface="Wingdings" pitchFamily="2" charset="2"/>
              <a:buChar char="q"/>
              <a:defRPr/>
            </a:pPr>
            <a:endParaRPr lang="en-GB" altLang="it-IT" sz="2200" kern="0" dirty="0" smtClean="0">
              <a:solidFill>
                <a:srgbClr val="0000CC"/>
              </a:solidFill>
              <a:latin typeface="Times New Roman" pitchFamily="18" charset="0"/>
            </a:endParaRPr>
          </a:p>
          <a:p>
            <a:pPr marL="0" indent="0" algn="just" eaLnBrk="1" hangingPunct="1">
              <a:lnSpc>
                <a:spcPct val="105000"/>
              </a:lnSpc>
              <a:spcBef>
                <a:spcPts val="1800"/>
              </a:spcBef>
              <a:buClrTx/>
              <a:buNone/>
              <a:defRPr/>
            </a:pPr>
            <a:endParaRPr lang="en-GB" altLang="it-IT" sz="2200" kern="0" dirty="0" smtClean="0">
              <a:solidFill>
                <a:srgbClr val="0000CC"/>
              </a:solidFill>
              <a:latin typeface="Times New Roman" pitchFamily="18" charset="0"/>
            </a:endParaRPr>
          </a:p>
          <a:p>
            <a:pPr marL="355600" indent="0" algn="just" eaLnBrk="1" hangingPunct="1">
              <a:lnSpc>
                <a:spcPct val="105000"/>
              </a:lnSpc>
              <a:buClrTx/>
              <a:buFont typeface="Wingdings" pitchFamily="2" charset="2"/>
              <a:buNone/>
              <a:defRPr/>
            </a:pPr>
            <a:endParaRPr lang="it-IT" altLang="it-IT" sz="2200" b="1" kern="0" dirty="0" smtClean="0">
              <a:solidFill>
                <a:srgbClr val="0000CC"/>
              </a:solidFill>
              <a:latin typeface="Times New Roman" pitchFamily="18" charset="0"/>
            </a:endParaRPr>
          </a:p>
          <a:p>
            <a:pPr indent="0" algn="just" eaLnBrk="1" hangingPunct="1">
              <a:lnSpc>
                <a:spcPct val="105000"/>
              </a:lnSpc>
              <a:buClrTx/>
              <a:buFont typeface="Wingdings" pitchFamily="2" charset="2"/>
              <a:buNone/>
              <a:defRPr/>
            </a:pPr>
            <a:endParaRPr lang="it-IT" altLang="it-IT" sz="2200" b="1" kern="0" dirty="0" smtClean="0">
              <a:solidFill>
                <a:srgbClr val="0000CC"/>
              </a:solidFill>
              <a:latin typeface="Times New Roman" pitchFamily="18" charset="0"/>
            </a:endParaRPr>
          </a:p>
          <a:p>
            <a:pPr marL="361950" lvl="1" indent="0" algn="just" eaLnBrk="1" hangingPunct="1">
              <a:lnSpc>
                <a:spcPct val="105000"/>
              </a:lnSpc>
              <a:buClrTx/>
              <a:buFont typeface="Wingdings" pitchFamily="2" charset="2"/>
              <a:buNone/>
              <a:defRPr/>
            </a:pPr>
            <a:endParaRPr lang="it-IT" altLang="it-IT" sz="2200" b="1" kern="0" dirty="0" smtClean="0">
              <a:solidFill>
                <a:srgbClr val="0000CC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2894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5763"/>
            <a:ext cx="9144000" cy="811212"/>
          </a:xfrm>
        </p:spPr>
        <p:txBody>
          <a:bodyPr/>
          <a:lstStyle/>
          <a:p>
            <a:pPr algn="ctr" eaLnBrk="1" hangingPunct="1"/>
            <a:r>
              <a:rPr lang="en-US" altLang="it-IT" sz="2000" b="1" cap="small" dirty="0" smtClean="0">
                <a:latin typeface="Times New Roman" pitchFamily="18" charset="0"/>
              </a:rPr>
              <a:t>“Mortgage </a:t>
            </a:r>
            <a:r>
              <a:rPr lang="en-US" altLang="it-IT" sz="2000" b="1" cap="small" dirty="0">
                <a:latin typeface="Times New Roman" pitchFamily="18" charset="0"/>
              </a:rPr>
              <a:t>repayments from </a:t>
            </a:r>
            <a:r>
              <a:rPr lang="en-US" altLang="it-IT" sz="2000" b="1" cap="small" dirty="0" smtClean="0">
                <a:latin typeface="Times New Roman" pitchFamily="18" charset="0"/>
              </a:rPr>
              <a:t>tax-exempt </a:t>
            </a:r>
            <a:r>
              <a:rPr lang="en-US" altLang="it-IT" sz="2000" b="1" cap="small" dirty="0">
                <a:latin typeface="Times New Roman" pitchFamily="18" charset="0"/>
              </a:rPr>
              <a:t>intergenerational </a:t>
            </a:r>
            <a:r>
              <a:rPr lang="en-US" altLang="it-IT" sz="2000" b="1" cap="small" dirty="0" smtClean="0">
                <a:latin typeface="Times New Roman" pitchFamily="18" charset="0"/>
              </a:rPr>
              <a:t>transfers”</a:t>
            </a:r>
            <a:endParaRPr lang="en-GB" altLang="it-IT" sz="2000" b="1" dirty="0" smtClean="0">
              <a:latin typeface="Times New Roman" pitchFamily="18" charset="0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0" y="1195983"/>
            <a:ext cx="8964488" cy="5113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just" eaLnBrk="1" hangingPunct="1">
              <a:lnSpc>
                <a:spcPct val="105000"/>
              </a:lnSpc>
              <a:spcBef>
                <a:spcPts val="1800"/>
              </a:spcBef>
              <a:buClrTx/>
              <a:buNone/>
              <a:defRPr/>
            </a:pPr>
            <a:r>
              <a:rPr lang="it-IT" altLang="it-IT" sz="2400" b="1" kern="0" dirty="0">
                <a:solidFill>
                  <a:srgbClr val="0000CC"/>
                </a:solidFill>
                <a:latin typeface="Times New Roman" pitchFamily="18" charset="0"/>
              </a:rPr>
              <a:t>SOME COMMENTS ON THE </a:t>
            </a:r>
            <a:r>
              <a:rPr lang="it-IT" altLang="it-IT" sz="2400" b="1" kern="0" dirty="0" smtClean="0">
                <a:solidFill>
                  <a:srgbClr val="0000CC"/>
                </a:solidFill>
                <a:latin typeface="Times New Roman" pitchFamily="18" charset="0"/>
              </a:rPr>
              <a:t>EMPIRICS (II)</a:t>
            </a:r>
            <a:endParaRPr lang="it-IT" altLang="it-IT" sz="2400" b="1" kern="0" dirty="0">
              <a:solidFill>
                <a:srgbClr val="0000CC"/>
              </a:solidFill>
              <a:latin typeface="Times New Roman" pitchFamily="18" charset="0"/>
            </a:endParaRPr>
          </a:p>
          <a:p>
            <a:pPr marL="541338" indent="-541338" algn="just" eaLnBrk="1" hangingPunct="1">
              <a:lnSpc>
                <a:spcPct val="105000"/>
              </a:lnSpc>
              <a:spcBef>
                <a:spcPts val="1800"/>
              </a:spcBef>
              <a:buClrTx/>
              <a:buFont typeface="Wingdings" pitchFamily="2" charset="2"/>
              <a:buChar char="q"/>
              <a:defRPr/>
            </a:pPr>
            <a:r>
              <a:rPr lang="en-GB" altLang="it-IT" sz="2200" kern="0" dirty="0" smtClean="0">
                <a:solidFill>
                  <a:srgbClr val="0000CC"/>
                </a:solidFill>
                <a:latin typeface="Times New Roman" pitchFamily="18" charset="0"/>
              </a:rPr>
              <a:t>Is </a:t>
            </a:r>
            <a:r>
              <a:rPr lang="en-GB" altLang="it-IT" sz="2200" kern="0" dirty="0">
                <a:solidFill>
                  <a:srgbClr val="0000CC"/>
                </a:solidFill>
                <a:latin typeface="Times New Roman" pitchFamily="18" charset="0"/>
              </a:rPr>
              <a:t>the common trend assumption reasonable? </a:t>
            </a:r>
            <a:r>
              <a:rPr lang="en-GB" altLang="it-IT" sz="2200" kern="0" dirty="0" smtClean="0">
                <a:solidFill>
                  <a:srgbClr val="0000CC"/>
                </a:solidFill>
                <a:latin typeface="Times New Roman" pitchFamily="18" charset="0"/>
              </a:rPr>
              <a:t>You should provide good arguments (informal and possibly formal) that </a:t>
            </a:r>
            <a:r>
              <a:rPr lang="en-GB" altLang="it-IT" sz="2200" b="1" kern="0" dirty="0" smtClean="0">
                <a:solidFill>
                  <a:srgbClr val="0000CC"/>
                </a:solidFill>
                <a:latin typeface="Times New Roman" pitchFamily="18" charset="0"/>
              </a:rPr>
              <a:t>the policy was not anticipated </a:t>
            </a:r>
            <a:r>
              <a:rPr lang="en-GB" altLang="it-IT" sz="2200" kern="0" dirty="0" smtClean="0">
                <a:solidFill>
                  <a:srgbClr val="0000CC"/>
                </a:solidFill>
                <a:latin typeface="Times New Roman" pitchFamily="18" charset="0"/>
              </a:rPr>
              <a:t>(placebo experiments)?</a:t>
            </a:r>
          </a:p>
          <a:p>
            <a:pPr marL="541338" indent="-541338" algn="just" eaLnBrk="1" hangingPunct="1">
              <a:lnSpc>
                <a:spcPct val="105000"/>
              </a:lnSpc>
              <a:spcBef>
                <a:spcPts val="1800"/>
              </a:spcBef>
              <a:buClrTx/>
              <a:buFont typeface="Wingdings" pitchFamily="2" charset="2"/>
              <a:buChar char="q"/>
              <a:defRPr/>
            </a:pPr>
            <a:r>
              <a:rPr lang="en-GB" altLang="it-IT" sz="2200" kern="0" dirty="0" smtClean="0">
                <a:solidFill>
                  <a:srgbClr val="0000CC"/>
                </a:solidFill>
                <a:latin typeface="Times New Roman" pitchFamily="18" charset="0"/>
              </a:rPr>
              <a:t>One can imagine several reasons </a:t>
            </a:r>
            <a:r>
              <a:rPr lang="en-GB" altLang="it-IT" sz="2200" b="1" kern="0" dirty="0" smtClean="0">
                <a:solidFill>
                  <a:srgbClr val="0000CC"/>
                </a:solidFill>
                <a:latin typeface="Times New Roman" pitchFamily="18" charset="0"/>
              </a:rPr>
              <a:t>why the policy change might be  endogenous</a:t>
            </a:r>
            <a:r>
              <a:rPr lang="en-GB" altLang="it-IT" sz="2200" kern="0" dirty="0" smtClean="0">
                <a:solidFill>
                  <a:srgbClr val="0000CC"/>
                </a:solidFill>
                <a:latin typeface="Times New Roman" pitchFamily="18" charset="0"/>
              </a:rPr>
              <a:t>. To reduce this issue, you should </a:t>
            </a:r>
            <a:r>
              <a:rPr lang="en-GB" altLang="it-IT" sz="2200" b="1" kern="0" dirty="0" smtClean="0">
                <a:solidFill>
                  <a:srgbClr val="0000CC"/>
                </a:solidFill>
                <a:latin typeface="Times New Roman" pitchFamily="18" charset="0"/>
              </a:rPr>
              <a:t>add further macro </a:t>
            </a:r>
            <a:r>
              <a:rPr lang="en-GB" altLang="it-IT" sz="2200" b="1" kern="0" dirty="0">
                <a:solidFill>
                  <a:srgbClr val="0000CC"/>
                </a:solidFill>
                <a:latin typeface="Times New Roman" pitchFamily="18" charset="0"/>
              </a:rPr>
              <a:t>variables as control</a:t>
            </a:r>
            <a:r>
              <a:rPr lang="en-GB" altLang="it-IT" sz="2200" kern="0" dirty="0">
                <a:solidFill>
                  <a:srgbClr val="0000CC"/>
                </a:solidFill>
                <a:latin typeface="Times New Roman" pitchFamily="18" charset="0"/>
              </a:rPr>
              <a:t>: house prices, asset prices, </a:t>
            </a:r>
            <a:r>
              <a:rPr lang="en-GB" altLang="it-IT" sz="2200" kern="0" dirty="0" smtClean="0">
                <a:solidFill>
                  <a:srgbClr val="0000CC"/>
                </a:solidFill>
                <a:latin typeface="Times New Roman" pitchFamily="18" charset="0"/>
              </a:rPr>
              <a:t>employment rates, wage dynamics.</a:t>
            </a:r>
          </a:p>
          <a:p>
            <a:pPr marL="541338" indent="-541338" algn="just" eaLnBrk="1" hangingPunct="1">
              <a:lnSpc>
                <a:spcPct val="105000"/>
              </a:lnSpc>
              <a:spcBef>
                <a:spcPts val="1800"/>
              </a:spcBef>
              <a:buClrTx/>
              <a:buFont typeface="Wingdings" pitchFamily="2" charset="2"/>
              <a:buChar char="q"/>
              <a:defRPr/>
            </a:pPr>
            <a:r>
              <a:rPr lang="en-GB" altLang="it-IT" sz="2200" kern="0" dirty="0">
                <a:solidFill>
                  <a:srgbClr val="0000CC"/>
                </a:solidFill>
                <a:latin typeface="Times New Roman" pitchFamily="18" charset="0"/>
              </a:rPr>
              <a:t>The explanation of the sign of the </a:t>
            </a:r>
            <a:r>
              <a:rPr lang="en-GB" altLang="it-IT" sz="2200" i="1" kern="0" dirty="0" err="1" smtClean="0">
                <a:solidFill>
                  <a:srgbClr val="0000CC"/>
                </a:solidFill>
                <a:latin typeface="Times New Roman" pitchFamily="18" charset="0"/>
              </a:rPr>
              <a:t>Treatment_Low</a:t>
            </a:r>
            <a:r>
              <a:rPr lang="en-GB" altLang="it-IT" sz="2200" i="1" kern="0" baseline="-25000" dirty="0" err="1" smtClean="0">
                <a:solidFill>
                  <a:srgbClr val="0000CC"/>
                </a:solidFill>
                <a:latin typeface="Times New Roman" pitchFamily="18" charset="0"/>
              </a:rPr>
              <a:t>it</a:t>
            </a:r>
            <a:r>
              <a:rPr lang="en-GB" altLang="it-IT" sz="2200" kern="0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GB" altLang="it-IT" sz="2200" kern="0" dirty="0">
                <a:solidFill>
                  <a:srgbClr val="0000CC"/>
                </a:solidFill>
                <a:latin typeface="Times New Roman" pitchFamily="18" charset="0"/>
              </a:rPr>
              <a:t>coefficient should be improved.</a:t>
            </a:r>
          </a:p>
          <a:p>
            <a:pPr marL="541338" indent="-541338" algn="just" eaLnBrk="1" hangingPunct="1">
              <a:lnSpc>
                <a:spcPct val="105000"/>
              </a:lnSpc>
              <a:spcBef>
                <a:spcPts val="1800"/>
              </a:spcBef>
              <a:buClrTx/>
              <a:buFont typeface="Wingdings" pitchFamily="2" charset="2"/>
              <a:buChar char="q"/>
              <a:defRPr/>
            </a:pPr>
            <a:r>
              <a:rPr lang="en-GB" altLang="it-IT" sz="2200" kern="0" dirty="0">
                <a:solidFill>
                  <a:srgbClr val="0000CC"/>
                </a:solidFill>
                <a:latin typeface="Times New Roman" pitchFamily="18" charset="0"/>
              </a:rPr>
              <a:t>What exactly is in the </a:t>
            </a:r>
            <a:r>
              <a:rPr lang="en-GB" altLang="it-IT" sz="2200" kern="0" dirty="0" err="1" smtClean="0">
                <a:solidFill>
                  <a:srgbClr val="0000CC"/>
                </a:solidFill>
                <a:latin typeface="Times New Roman" pitchFamily="18" charset="0"/>
              </a:rPr>
              <a:t>X</a:t>
            </a:r>
            <a:r>
              <a:rPr lang="en-GB" altLang="it-IT" sz="2200" i="1" kern="0" baseline="-25000" dirty="0" err="1" smtClean="0">
                <a:solidFill>
                  <a:srgbClr val="0000CC"/>
                </a:solidFill>
                <a:latin typeface="Times New Roman" pitchFamily="18" charset="0"/>
              </a:rPr>
              <a:t>it</a:t>
            </a:r>
            <a:r>
              <a:rPr lang="en-GB" altLang="it-IT" sz="2200" kern="0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GB" altLang="it-IT" sz="2200" kern="0" dirty="0">
                <a:solidFill>
                  <a:srgbClr val="0000CC"/>
                </a:solidFill>
                <a:latin typeface="Times New Roman" pitchFamily="18" charset="0"/>
              </a:rPr>
              <a:t>vector? You say you include age and  cohort “</a:t>
            </a:r>
            <a:r>
              <a:rPr lang="en-GB" altLang="it-IT" sz="2200" i="1" kern="0" dirty="0">
                <a:solidFill>
                  <a:srgbClr val="0000CC"/>
                </a:solidFill>
                <a:latin typeface="Times New Roman" pitchFamily="18" charset="0"/>
              </a:rPr>
              <a:t>to proxy for capital gains</a:t>
            </a:r>
            <a:r>
              <a:rPr lang="en-GB" altLang="it-IT" sz="2200" kern="0" dirty="0">
                <a:solidFill>
                  <a:srgbClr val="0000CC"/>
                </a:solidFill>
                <a:latin typeface="Times New Roman" pitchFamily="18" charset="0"/>
              </a:rPr>
              <a:t>”. It seems this creates a lot of collinearity as </a:t>
            </a:r>
            <a:r>
              <a:rPr lang="en-GB" altLang="it-IT" sz="2200" kern="0" dirty="0" smtClean="0">
                <a:solidFill>
                  <a:srgbClr val="0000CC"/>
                </a:solidFill>
                <a:latin typeface="Times New Roman" pitchFamily="18" charset="0"/>
              </a:rPr>
              <a:t>well!</a:t>
            </a:r>
            <a:endParaRPr lang="en-GB" altLang="it-IT" sz="2200" kern="0" dirty="0">
              <a:solidFill>
                <a:srgbClr val="0000CC"/>
              </a:solidFill>
              <a:latin typeface="Times New Roman" pitchFamily="18" charset="0"/>
            </a:endParaRPr>
          </a:p>
          <a:p>
            <a:pPr marL="541338" indent="-541338" algn="just" eaLnBrk="1" hangingPunct="1">
              <a:lnSpc>
                <a:spcPct val="105000"/>
              </a:lnSpc>
              <a:spcBef>
                <a:spcPts val="1800"/>
              </a:spcBef>
              <a:buClrTx/>
              <a:buFont typeface="Wingdings" pitchFamily="2" charset="2"/>
              <a:buChar char="q"/>
              <a:defRPr/>
            </a:pPr>
            <a:endParaRPr lang="en-GB" altLang="it-IT" sz="2200" kern="0" dirty="0" smtClean="0">
              <a:solidFill>
                <a:srgbClr val="0000CC"/>
              </a:solidFill>
              <a:latin typeface="Times New Roman" pitchFamily="18" charset="0"/>
            </a:endParaRPr>
          </a:p>
          <a:p>
            <a:pPr marL="0" indent="0" algn="just" eaLnBrk="1" hangingPunct="1">
              <a:lnSpc>
                <a:spcPct val="105000"/>
              </a:lnSpc>
              <a:spcBef>
                <a:spcPts val="1800"/>
              </a:spcBef>
              <a:buClrTx/>
              <a:buNone/>
              <a:defRPr/>
            </a:pPr>
            <a:endParaRPr lang="en-GB" altLang="it-IT" sz="2200" kern="0" dirty="0">
              <a:solidFill>
                <a:srgbClr val="0000CC"/>
              </a:solidFill>
              <a:latin typeface="Times New Roman" pitchFamily="18" charset="0"/>
            </a:endParaRPr>
          </a:p>
          <a:p>
            <a:pPr marL="0" indent="0" algn="just" eaLnBrk="1" hangingPunct="1">
              <a:lnSpc>
                <a:spcPct val="105000"/>
              </a:lnSpc>
              <a:spcBef>
                <a:spcPts val="1800"/>
              </a:spcBef>
              <a:buClrTx/>
              <a:buNone/>
              <a:defRPr/>
            </a:pPr>
            <a:endParaRPr lang="en-GB" altLang="it-IT" sz="2200" kern="0" dirty="0" smtClean="0">
              <a:solidFill>
                <a:srgbClr val="0000CC"/>
              </a:solidFill>
              <a:latin typeface="Times New Roman" pitchFamily="18" charset="0"/>
            </a:endParaRPr>
          </a:p>
          <a:p>
            <a:pPr marL="355600" indent="0" algn="just" eaLnBrk="1" hangingPunct="1">
              <a:lnSpc>
                <a:spcPct val="105000"/>
              </a:lnSpc>
              <a:buClrTx/>
              <a:buFont typeface="Wingdings" pitchFamily="2" charset="2"/>
              <a:buNone/>
              <a:defRPr/>
            </a:pPr>
            <a:endParaRPr lang="it-IT" altLang="it-IT" sz="2200" b="1" kern="0" dirty="0" smtClean="0">
              <a:solidFill>
                <a:srgbClr val="0000CC"/>
              </a:solidFill>
              <a:latin typeface="Times New Roman" pitchFamily="18" charset="0"/>
            </a:endParaRPr>
          </a:p>
          <a:p>
            <a:pPr indent="0" algn="just" eaLnBrk="1" hangingPunct="1">
              <a:lnSpc>
                <a:spcPct val="105000"/>
              </a:lnSpc>
              <a:buClrTx/>
              <a:buFont typeface="Wingdings" pitchFamily="2" charset="2"/>
              <a:buNone/>
              <a:defRPr/>
            </a:pPr>
            <a:endParaRPr lang="it-IT" altLang="it-IT" sz="2200" b="1" kern="0" dirty="0" smtClean="0">
              <a:solidFill>
                <a:srgbClr val="0000CC"/>
              </a:solidFill>
              <a:latin typeface="Times New Roman" pitchFamily="18" charset="0"/>
            </a:endParaRPr>
          </a:p>
          <a:p>
            <a:pPr marL="361950" lvl="1" indent="0" algn="just" eaLnBrk="1" hangingPunct="1">
              <a:lnSpc>
                <a:spcPct val="105000"/>
              </a:lnSpc>
              <a:buClrTx/>
              <a:buFont typeface="Wingdings" pitchFamily="2" charset="2"/>
              <a:buNone/>
              <a:defRPr/>
            </a:pPr>
            <a:endParaRPr lang="it-IT" altLang="it-IT" sz="2200" b="1" kern="0" dirty="0" smtClean="0">
              <a:solidFill>
                <a:srgbClr val="0000CC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0278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 bwMode="auto">
        <a:blipFill rotWithShape="1">
          <a:blip xmlns:r="http://schemas.openxmlformats.org/officeDocument/2006/relationships" r:embed="rId1"/>
          <a:stretch>
            <a:fillRect l="-292" t="-863"/>
          </a:stretch>
        </a:blipFill>
        <a:ln>
          <a:noFill/>
        </a:ln>
        <a:effectLst/>
        <a:extLst>
          <a:ext uri="{91240B29-F687-4F45-9708-019B960494DF}">
            <a14:hiddenLine xmlns:a14="http://schemas.microsoft.com/office/drawing/2010/main" w="9525">
              <a:solidFill>
                <a:schemeClr val="tx1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>
        <a:defPPr>
          <a:defRPr>
            <a:noFill/>
          </a:defRPr>
        </a:defPPr>
      </a:lstStyle>
    </a:tx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21268</TotalTime>
  <Words>1607</Words>
  <Application>Microsoft Office PowerPoint</Application>
  <PresentationFormat>Presentazione su schermo (4:3)</PresentationFormat>
  <Paragraphs>165</Paragraphs>
  <Slides>17</Slides>
  <Notes>17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18" baseType="lpstr">
      <vt:lpstr>Pixel</vt:lpstr>
      <vt:lpstr>XXI Banca d’Italia Workshop on Public Finance “Frontiers of taxation and taxation across frontiers” Rome, 20-22 March 2019</vt:lpstr>
      <vt:lpstr>“EMPLOYMENT EFFECTS OF THE EITC PROGRAM IN ISRAEL”</vt:lpstr>
      <vt:lpstr>“EMPLOYMENT EFFECTS OF THE EITC PROGRAM IN ISRAEL”</vt:lpstr>
      <vt:lpstr>“EMPLOYMENT EFFECTS OF THE EITC PROGRAM IN ISRAEL”</vt:lpstr>
      <vt:lpstr>“EMPLOYMENT EFFECTS OF THE EITC PROGRAM IN ISRAEL”</vt:lpstr>
      <vt:lpstr>XXI Banca d’Italia Workshop on Public Finance “Frontiers of taxation and taxation across frontiers” Rome, 20-22 March 2019</vt:lpstr>
      <vt:lpstr>“Mortgage repayments from tax-exempt intergenerational transfers”</vt:lpstr>
      <vt:lpstr>“Mortgage repayments from tax-exempt intergenerational transfers”</vt:lpstr>
      <vt:lpstr>“Mortgage repayments from tax-exempt intergenerational transfers”</vt:lpstr>
      <vt:lpstr>“Mortgage repayments from tax-exempt intergenerational transfers”</vt:lpstr>
      <vt:lpstr>“Mortgage repayments from tax-exempt intergenerational transfers”</vt:lpstr>
      <vt:lpstr>XXI Banca d’Italia Workshop on Public Finance “Frontiers of taxation and taxation across frontiers” Rome, 20-22 March 2019</vt:lpstr>
      <vt:lpstr>“Who Bears the Burden of Local Income Taxes?”</vt:lpstr>
      <vt:lpstr>“Who Bears the Burden of Local Income Taxes?”</vt:lpstr>
      <vt:lpstr>“Who Bears the Burden of Local Income Taxes?”</vt:lpstr>
      <vt:lpstr>“Who Bears the Burden of Local Income Taxes?”</vt:lpstr>
      <vt:lpstr>“Who Bears the Burden of Local Income Taxes?”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sistema di finanziamento dei governi locali</dc:title>
  <dc:creator>agnese sacchi</dc:creator>
  <cp:lastModifiedBy>TOMMASINO PIETRO</cp:lastModifiedBy>
  <cp:revision>1365</cp:revision>
  <cp:lastPrinted>2019-03-16T16:38:58Z</cp:lastPrinted>
  <dcterms:created xsi:type="dcterms:W3CDTF">2012-02-13T09:14:30Z</dcterms:created>
  <dcterms:modified xsi:type="dcterms:W3CDTF">2019-03-16T17:05:38Z</dcterms:modified>
</cp:coreProperties>
</file>