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9" r:id="rId2"/>
    <p:sldId id="257" r:id="rId3"/>
    <p:sldId id="320" r:id="rId4"/>
    <p:sldId id="319" r:id="rId5"/>
    <p:sldId id="322" r:id="rId6"/>
    <p:sldId id="324" r:id="rId7"/>
    <p:sldId id="321" r:id="rId8"/>
    <p:sldId id="323" r:id="rId9"/>
    <p:sldId id="325" r:id="rId10"/>
    <p:sldId id="326" r:id="rId11"/>
    <p:sldId id="327" r:id="rId12"/>
    <p:sldId id="333" r:id="rId13"/>
    <p:sldId id="335" r:id="rId14"/>
    <p:sldId id="334" r:id="rId15"/>
    <p:sldId id="328" r:id="rId16"/>
    <p:sldId id="317" r:id="rId17"/>
    <p:sldId id="329" r:id="rId18"/>
    <p:sldId id="330" r:id="rId19"/>
    <p:sldId id="331" r:id="rId20"/>
    <p:sldId id="332" r:id="rId21"/>
    <p:sldId id="318" r:id="rId22"/>
    <p:sldId id="336" r:id="rId23"/>
    <p:sldId id="339" r:id="rId24"/>
    <p:sldId id="337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2" autoAdjust="0"/>
  </p:normalViewPr>
  <p:slideViewPr>
    <p:cSldViewPr snapToObjects="1">
      <p:cViewPr>
        <p:scale>
          <a:sx n="75" d="100"/>
          <a:sy n="75" d="100"/>
        </p:scale>
        <p:origin x="2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D201-0C16-4433-BB8E-33F12EECEA62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6CCA-AEC8-4939-9F12-DAE9AE6C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https://www.newyorkfed.org/medialibrary/media/research/staff_reports/sr787.pdf?la=en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CCA-AEC8-4939-9F12-DAE9AE6CAF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Household stress testing quite commonly done in other countries</a:t>
            </a:r>
            <a:r>
              <a:rPr lang="en-US" baseline="0" dirty="0" smtClean="0"/>
              <a:t> – e.g. UK, Australia, Sweden. Mostly focusing on affordability.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6CCA-AEC8-4939-9F12-DAE9AE6CAF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5V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50459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4457890"/>
            <a:ext cx="8293608" cy="576072"/>
          </a:xfrm>
        </p:spPr>
        <p:txBody>
          <a:bodyPr lIns="0" tIns="0" rIns="0" bIns="0">
            <a:noAutofit/>
          </a:bodyPr>
          <a:lstStyle>
            <a:lvl1pPr marL="0" marR="0" indent="-3429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1700">
                <a:solidFill>
                  <a:schemeClr val="bg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57200"/>
            <a:ext cx="8293608" cy="2362200"/>
          </a:xfrm>
        </p:spPr>
        <p:txBody>
          <a:bodyPr lIns="0" tIns="0" rIns="0" bIns="45720" anchor="t">
            <a:noAutofit/>
          </a:bodyPr>
          <a:lstStyle>
            <a:lvl1pPr algn="l">
              <a:lnSpc>
                <a:spcPts val="4000"/>
              </a:lnSpc>
              <a:defRPr sz="3100" b="1">
                <a:solidFill>
                  <a:srgbClr val="4F5052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9_Cropped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4984"/>
          </a:xfrm>
          <a:prstGeom prst="rect">
            <a:avLst/>
          </a:prstGeom>
        </p:spPr>
      </p:pic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_2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_dark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57200"/>
            <a:ext cx="8293608" cy="2362200"/>
          </a:xfrm>
        </p:spPr>
        <p:txBody>
          <a:bodyPr lIns="0" tIns="0" rIns="0" bIns="45720" anchor="t">
            <a:noAutofit/>
          </a:bodyPr>
          <a:lstStyle>
            <a:lvl1pPr algn="l">
              <a:lnSpc>
                <a:spcPts val="4000"/>
              </a:lnSpc>
              <a:defRPr sz="3100" b="1">
                <a:solidFill>
                  <a:srgbClr val="4F5052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Internal FR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 marR="0" indent="-3429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26801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Third level </a:t>
            </a:r>
          </a:p>
          <a:p>
            <a:pPr lvl="1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fld id="{0B95EE36-C39B-47C8-92CC-DFBB56E7FB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49" r:id="rId5"/>
    <p:sldLayoutId id="2147483650" r:id="rId6"/>
    <p:sldLayoutId id="2147483659" r:id="rId7"/>
    <p:sldLayoutId id="2147483660" r:id="rId8"/>
    <p:sldLayoutId id="2147483664" r:id="rId9"/>
    <p:sldLayoutId id="2147483663" r:id="rId10"/>
    <p:sldLayoutId id="2147483657" r:id="rId11"/>
    <p:sldLayoutId id="2147483656" r:id="rId12"/>
    <p:sldLayoutId id="2147483661" r:id="rId13"/>
    <p:sldLayoutId id="21474836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393192" y="6341364"/>
            <a:ext cx="8522208" cy="288036"/>
          </a:xfrm>
        </p:spPr>
        <p:txBody>
          <a:bodyPr/>
          <a:lstStyle/>
          <a:p>
            <a:r>
              <a:rPr lang="en-US" dirty="0"/>
              <a:t>The views </a:t>
            </a:r>
            <a:r>
              <a:rPr lang="en-US" dirty="0" smtClean="0"/>
              <a:t>expressed are ours and do </a:t>
            </a:r>
            <a:r>
              <a:rPr lang="en-US" dirty="0"/>
              <a:t>not </a:t>
            </a:r>
            <a:r>
              <a:rPr lang="en-US" dirty="0" smtClean="0"/>
              <a:t>necessarily reflect those of </a:t>
            </a:r>
            <a:r>
              <a:rPr lang="en-US" dirty="0"/>
              <a:t>the </a:t>
            </a:r>
            <a:r>
              <a:rPr lang="en-US" dirty="0" smtClean="0"/>
              <a:t>Federal Reserve </a:t>
            </a:r>
            <a:r>
              <a:rPr lang="en-US" dirty="0"/>
              <a:t>Bank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New York or the </a:t>
            </a:r>
            <a:r>
              <a:rPr lang="en-US" dirty="0" smtClean="0"/>
              <a:t>Federal Reserve </a:t>
            </a:r>
            <a:r>
              <a:rPr lang="en-US" dirty="0"/>
              <a:t>System.</a:t>
            </a:r>
          </a:p>
        </p:txBody>
      </p:sp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304800" y="4442840"/>
            <a:ext cx="7379208" cy="1298448"/>
          </a:xfrm>
        </p:spPr>
        <p:txBody>
          <a:bodyPr/>
          <a:lstStyle/>
          <a:p>
            <a:r>
              <a:rPr lang="en-US" dirty="0"/>
              <a:t>Infrastructure Investment and Public Sector Balance Sheets: Evidence from the US States</a:t>
            </a:r>
            <a:br>
              <a:rPr lang="en-US" dirty="0"/>
            </a:b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Andrew Haughwout</a:t>
            </a:r>
            <a:r>
              <a:rPr lang="en-US" dirty="0"/>
              <a:t> </a:t>
            </a:r>
            <a:r>
              <a:rPr lang="en-US" dirty="0" smtClean="0"/>
              <a:t>(NY Fed) Robert Inman (Wharton, U of Pennsylvania and NBER)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measure net pension wealth (+) </a:t>
            </a:r>
          </a:p>
          <a:p>
            <a:pPr lvl="1"/>
            <a:r>
              <a:rPr lang="en-US" dirty="0" smtClean="0"/>
              <a:t>MV(assets) – NPV(liabilities) </a:t>
            </a:r>
          </a:p>
          <a:p>
            <a:r>
              <a:rPr lang="en-US" dirty="0" smtClean="0"/>
              <a:t>Data from </a:t>
            </a:r>
            <a:r>
              <a:rPr lang="en-US" dirty="0" err="1" smtClean="0"/>
              <a:t>Munnell</a:t>
            </a:r>
            <a:r>
              <a:rPr lang="en-US" dirty="0" smtClean="0"/>
              <a:t> (2017) on state-reported values for 2001-15</a:t>
            </a:r>
          </a:p>
          <a:p>
            <a:r>
              <a:rPr lang="en-US" dirty="0" smtClean="0"/>
              <a:t>These data almost certainly overstate wealth/understate unfunded liabilities</a:t>
            </a:r>
          </a:p>
          <a:p>
            <a:r>
              <a:rPr lang="en-US" dirty="0" err="1" smtClean="0"/>
              <a:t>Rauh</a:t>
            </a:r>
            <a:r>
              <a:rPr lang="en-US" dirty="0" smtClean="0"/>
              <a:t> shows that appropriate discounting reduces net wealth substantially in most states</a:t>
            </a:r>
          </a:p>
          <a:p>
            <a:pPr lvl="1"/>
            <a:r>
              <a:rPr lang="en-US" dirty="0" smtClean="0"/>
              <a:t>But for now we use </a:t>
            </a:r>
            <a:r>
              <a:rPr lang="en-US" dirty="0" err="1" smtClean="0"/>
              <a:t>Munnell</a:t>
            </a:r>
            <a:r>
              <a:rPr lang="en-US" dirty="0" smtClean="0"/>
              <a:t> for longer panel </a:t>
            </a:r>
          </a:p>
          <a:p>
            <a:pPr lvl="1"/>
            <a:r>
              <a:rPr lang="en-US" dirty="0" smtClean="0"/>
              <a:t>Future work to improve using combination methods</a:t>
            </a:r>
          </a:p>
          <a:p>
            <a:r>
              <a:rPr lang="en-US" dirty="0" smtClean="0"/>
              <a:t>Future work also to include OPEB</a:t>
            </a:r>
          </a:p>
          <a:p>
            <a:pPr lvl="1"/>
            <a:r>
              <a:rPr lang="en-US" dirty="0" smtClean="0"/>
              <a:t>May be substantial in many places</a:t>
            </a:r>
          </a:p>
          <a:p>
            <a:pPr lvl="1"/>
            <a:r>
              <a:rPr lang="en-US" dirty="0" smtClean="0"/>
              <a:t>May not be as mandatory as other A&amp;L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Pension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Combine physical capital components and net financial wealth </a:t>
            </a:r>
          </a:p>
          <a:p>
            <a:r>
              <a:rPr lang="en-US" sz="2400" dirty="0" smtClean="0"/>
              <a:t>NFW consists of Cash Account, Pension Account and par value of LT Debt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this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9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infrastructure visibly declining</a:t>
            </a:r>
          </a:p>
          <a:p>
            <a:r>
              <a:rPr lang="en-US" dirty="0" smtClean="0"/>
              <a:t>Highways, bridges in need of repair</a:t>
            </a:r>
          </a:p>
          <a:p>
            <a:r>
              <a:rPr lang="en-US" dirty="0" smtClean="0"/>
              <a:t>ASCE gives US </a:t>
            </a:r>
            <a:r>
              <a:rPr lang="en-US" dirty="0"/>
              <a:t>a grade of “D+” </a:t>
            </a:r>
            <a:endParaRPr lang="en-US" dirty="0" smtClean="0"/>
          </a:p>
          <a:p>
            <a:pPr lvl="1"/>
            <a:r>
              <a:rPr lang="en-US" dirty="0" smtClean="0"/>
              <a:t>$2 </a:t>
            </a:r>
            <a:r>
              <a:rPr lang="en-US" dirty="0"/>
              <a:t>trillion investment </a:t>
            </a:r>
            <a:r>
              <a:rPr lang="en-US" dirty="0" smtClean="0"/>
              <a:t>needed to raise to </a:t>
            </a:r>
            <a:r>
              <a:rPr lang="en-US" dirty="0"/>
              <a:t>“B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Economists have been more skeptical</a:t>
            </a:r>
          </a:p>
          <a:p>
            <a:pPr lvl="1"/>
            <a:r>
              <a:rPr lang="en-US" dirty="0" smtClean="0"/>
              <a:t>US stock is already quite large</a:t>
            </a:r>
          </a:p>
          <a:p>
            <a:pPr lvl="1"/>
            <a:r>
              <a:rPr lang="en-US" dirty="0" smtClean="0"/>
              <a:t>Economic returns to additional investments likely variable</a:t>
            </a:r>
          </a:p>
          <a:p>
            <a:pPr lvl="2"/>
            <a:r>
              <a:rPr lang="en-US" dirty="0" smtClean="0"/>
              <a:t>May induce more driving and relocation of activity rather than new development</a:t>
            </a:r>
          </a:p>
          <a:p>
            <a:pPr lvl="1"/>
            <a:r>
              <a:rPr lang="en-US" dirty="0"/>
              <a:t>Measured pavement quality actually improving</a:t>
            </a:r>
          </a:p>
          <a:p>
            <a:pPr lvl="1"/>
            <a:r>
              <a:rPr lang="en-US" dirty="0" smtClean="0"/>
              <a:t>Better maintenance might be valuable, especially in urban centers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Stock in Decline?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pension issues have become well-known</a:t>
            </a:r>
          </a:p>
          <a:p>
            <a:r>
              <a:rPr lang="en-US" dirty="0" smtClean="0"/>
              <a:t>Popular focus on specific places,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Detroit</a:t>
            </a:r>
          </a:p>
          <a:p>
            <a:pPr lvl="1"/>
            <a:r>
              <a:rPr lang="en-US" dirty="0" smtClean="0"/>
              <a:t>Puerto Rico</a:t>
            </a:r>
          </a:p>
          <a:p>
            <a:pPr lvl="1"/>
            <a:r>
              <a:rPr lang="en-US" dirty="0" smtClean="0"/>
              <a:t>Illinois</a:t>
            </a:r>
          </a:p>
          <a:p>
            <a:pPr lvl="1"/>
            <a:r>
              <a:rPr lang="en-US" dirty="0" smtClean="0"/>
              <a:t>New Jersey</a:t>
            </a:r>
          </a:p>
          <a:p>
            <a:r>
              <a:rPr lang="en-US" dirty="0" smtClean="0"/>
              <a:t>Big enough to affect entire balance sheet?</a:t>
            </a:r>
          </a:p>
          <a:p>
            <a:r>
              <a:rPr lang="en-US" dirty="0"/>
              <a:t>Most other states in OK shape</a:t>
            </a:r>
            <a:r>
              <a:rPr lang="en-US" dirty="0" smtClean="0"/>
              <a:t>(?)</a:t>
            </a:r>
          </a:p>
          <a:p>
            <a:r>
              <a:rPr lang="en-US" dirty="0" smtClean="0"/>
              <a:t>Effects on taxes, public service delivery?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Wealth Declining Due to Pensions?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3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Pictures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Per Capita Financial Wealth is Declining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66" y="1066800"/>
            <a:ext cx="7485068" cy="54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2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Per Capita Financial Wealth is Declining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66" y="1066800"/>
            <a:ext cx="7485068" cy="5417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6764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~$600 prior to 2001 recession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22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Per Capita Financial Wealth is Declining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66" y="1066800"/>
            <a:ext cx="7485068" cy="5417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38100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decline during and after 2001 recession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702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Per Capita Financial Wealth is Declining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66" y="1066800"/>
            <a:ext cx="7485068" cy="541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4196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decline during Great Recession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23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990600"/>
            <a:ext cx="8229600" cy="5410200"/>
          </a:xfrm>
        </p:spPr>
        <p:txBody>
          <a:bodyPr/>
          <a:lstStyle/>
          <a:p>
            <a:r>
              <a:rPr lang="en-US" dirty="0" smtClean="0"/>
              <a:t>Much concern in US about fiscal stress on state and local </a:t>
            </a:r>
            <a:r>
              <a:rPr lang="en-US" dirty="0" err="1" smtClean="0"/>
              <a:t>govts</a:t>
            </a:r>
            <a:endParaRPr lang="en-US" dirty="0" smtClean="0"/>
          </a:p>
          <a:p>
            <a:pPr lvl="1"/>
            <a:r>
              <a:rPr lang="en-US" sz="2000" dirty="0" smtClean="0"/>
              <a:t>Prior to Great Recession, but especially since</a:t>
            </a:r>
          </a:p>
          <a:p>
            <a:pPr lvl="1"/>
            <a:r>
              <a:rPr lang="en-US" sz="2000" dirty="0" smtClean="0"/>
              <a:t>Changes in public program costs</a:t>
            </a:r>
          </a:p>
          <a:p>
            <a:pPr lvl="2"/>
            <a:r>
              <a:rPr lang="en-US" sz="1800" dirty="0" smtClean="0"/>
              <a:t>Medicaid</a:t>
            </a:r>
          </a:p>
          <a:p>
            <a:pPr lvl="1"/>
            <a:r>
              <a:rPr lang="en-US" sz="2000" dirty="0" smtClean="0"/>
              <a:t>Public employee pensions and OPEB</a:t>
            </a:r>
          </a:p>
          <a:p>
            <a:pPr lvl="1"/>
            <a:r>
              <a:rPr lang="en-US" sz="2000" dirty="0" smtClean="0"/>
              <a:t>A rash of high-profile failures (Detroit, Puerto Rico)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Public infrastructure investment has also been a concern</a:t>
            </a:r>
          </a:p>
          <a:p>
            <a:pPr lvl="1"/>
            <a:r>
              <a:rPr lang="en-US" sz="2000" dirty="0" smtClean="0"/>
              <a:t>States play a large role in building and maintaining infrastructure</a:t>
            </a:r>
          </a:p>
          <a:p>
            <a:pPr lvl="2"/>
            <a:r>
              <a:rPr lang="en-US" sz="1800" dirty="0" smtClean="0"/>
              <a:t>E.g., highways almost entirely state (and local) –owned</a:t>
            </a:r>
          </a:p>
          <a:p>
            <a:pPr lvl="1"/>
            <a:r>
              <a:rPr lang="en-US" sz="2000" dirty="0" smtClean="0"/>
              <a:t>High profile infrastructure failures (</a:t>
            </a:r>
            <a:r>
              <a:rPr lang="en-US" sz="2000" dirty="0" err="1" smtClean="0"/>
              <a:t>eg</a:t>
            </a:r>
            <a:r>
              <a:rPr lang="en-US" sz="2000" dirty="0" smtClean="0"/>
              <a:t>, Minneapolis bridge collapse 2007 killed 13, injured 145)</a:t>
            </a:r>
          </a:p>
          <a:p>
            <a:pPr lvl="1"/>
            <a:r>
              <a:rPr lang="en-US" sz="2000" dirty="0" smtClean="0"/>
              <a:t>Large estimates of “infrastructure gap”</a:t>
            </a:r>
          </a:p>
          <a:p>
            <a:pPr lvl="1"/>
            <a:endParaRPr lang="en-US" sz="2000" dirty="0"/>
          </a:p>
          <a:p>
            <a:r>
              <a:rPr lang="en-US" dirty="0" smtClean="0"/>
              <a:t>Any connection?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Per Capita Financial Wealth is Declining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66" y="1066800"/>
            <a:ext cx="7485068" cy="541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42" y="51054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meaningful recovery since Great Recession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258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Stock Continues to Rise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51" y="956489"/>
            <a:ext cx="7811497" cy="56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Stock Continues to Rise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51" y="956489"/>
            <a:ext cx="7811497" cy="5654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23622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$24,000 per capita in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6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Stock Continues to Rise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51" y="956489"/>
            <a:ext cx="7811497" cy="5654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236220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+33% real, per capita  1992-2015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49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Stock Continues to Rise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51" y="956489"/>
            <a:ext cx="7811497" cy="565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3622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Possible inflection points?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2667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1981200"/>
            <a:ext cx="16764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7825" y="2750582"/>
            <a:ext cx="115716" cy="1535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5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– Cyclical with downward trend</a:t>
            </a:r>
            <a:endParaRPr lang="en-US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90600" y="-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72000" y="1905000"/>
            <a:ext cx="4050792" cy="2954224"/>
            <a:chOff x="3948" y="9871"/>
            <a:chExt cx="4344" cy="3152"/>
          </a:xfrm>
        </p:grpSpPr>
        <p:cxnSp>
          <p:nvCxnSpPr>
            <p:cNvPr id="14" name="Line 1729"/>
            <p:cNvCxnSpPr>
              <a:cxnSpLocks noChangeShapeType="1"/>
            </p:cNvCxnSpPr>
            <p:nvPr/>
          </p:nvCxnSpPr>
          <p:spPr bwMode="auto">
            <a:xfrm>
              <a:off x="3952" y="9875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728"/>
            <p:cNvCxnSpPr>
              <a:cxnSpLocks noChangeShapeType="1"/>
            </p:cNvCxnSpPr>
            <p:nvPr/>
          </p:nvCxnSpPr>
          <p:spPr bwMode="auto">
            <a:xfrm>
              <a:off x="3956" y="13015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9879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Line 1726"/>
            <p:cNvCxnSpPr>
              <a:cxnSpLocks noChangeShapeType="1"/>
            </p:cNvCxnSpPr>
            <p:nvPr/>
          </p:nvCxnSpPr>
          <p:spPr bwMode="auto">
            <a:xfrm>
              <a:off x="8284" y="13015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725"/>
            <p:cNvCxnSpPr>
              <a:cxnSpLocks noChangeShapeType="1"/>
            </p:cNvCxnSpPr>
            <p:nvPr/>
          </p:nvCxnSpPr>
          <p:spPr bwMode="auto">
            <a:xfrm>
              <a:off x="3952" y="13019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990600" y="-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3192" y="1916246"/>
            <a:ext cx="4171348" cy="2942977"/>
            <a:chOff x="3952" y="5942"/>
            <a:chExt cx="4336" cy="3144"/>
          </a:xfrm>
        </p:grpSpPr>
        <p:cxnSp>
          <p:nvCxnSpPr>
            <p:cNvPr id="33" name="Line 1735"/>
            <p:cNvCxnSpPr>
              <a:cxnSpLocks noChangeShapeType="1"/>
            </p:cNvCxnSpPr>
            <p:nvPr/>
          </p:nvCxnSpPr>
          <p:spPr bwMode="auto">
            <a:xfrm>
              <a:off x="3952" y="5942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734"/>
            <p:cNvCxnSpPr>
              <a:cxnSpLocks noChangeShapeType="1"/>
            </p:cNvCxnSpPr>
            <p:nvPr/>
          </p:nvCxnSpPr>
          <p:spPr bwMode="auto">
            <a:xfrm>
              <a:off x="3956" y="9082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5946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Line 1732"/>
            <p:cNvCxnSpPr>
              <a:cxnSpLocks noChangeShapeType="1"/>
            </p:cNvCxnSpPr>
            <p:nvPr/>
          </p:nvCxnSpPr>
          <p:spPr bwMode="auto">
            <a:xfrm>
              <a:off x="8284" y="9082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731"/>
            <p:cNvCxnSpPr>
              <a:cxnSpLocks noChangeShapeType="1"/>
            </p:cNvCxnSpPr>
            <p:nvPr/>
          </p:nvCxnSpPr>
          <p:spPr bwMode="auto">
            <a:xfrm>
              <a:off x="3952" y="9086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2487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– Downward trend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6370"/>
            <a:ext cx="4343400" cy="310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6370"/>
            <a:ext cx="4267200" cy="3105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74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– Downward trend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0" y="1676400"/>
            <a:ext cx="3974592" cy="3200400"/>
            <a:chOff x="3952" y="9297"/>
            <a:chExt cx="4336" cy="3144"/>
          </a:xfrm>
        </p:grpSpPr>
        <p:cxnSp>
          <p:nvCxnSpPr>
            <p:cNvPr id="5" name="Line 1460"/>
            <p:cNvCxnSpPr>
              <a:cxnSpLocks noChangeShapeType="1"/>
            </p:cNvCxnSpPr>
            <p:nvPr/>
          </p:nvCxnSpPr>
          <p:spPr bwMode="auto">
            <a:xfrm>
              <a:off x="3952" y="9297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1459"/>
            <p:cNvCxnSpPr>
              <a:cxnSpLocks noChangeShapeType="1"/>
            </p:cNvCxnSpPr>
            <p:nvPr/>
          </p:nvCxnSpPr>
          <p:spPr bwMode="auto">
            <a:xfrm>
              <a:off x="3956" y="12437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9301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Line 1457"/>
            <p:cNvCxnSpPr>
              <a:cxnSpLocks noChangeShapeType="1"/>
            </p:cNvCxnSpPr>
            <p:nvPr/>
          </p:nvCxnSpPr>
          <p:spPr bwMode="auto">
            <a:xfrm>
              <a:off x="8284" y="12437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456"/>
            <p:cNvCxnSpPr>
              <a:cxnSpLocks noChangeShapeType="1"/>
            </p:cNvCxnSpPr>
            <p:nvPr/>
          </p:nvCxnSpPr>
          <p:spPr bwMode="auto">
            <a:xfrm>
              <a:off x="3952" y="12441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7201" y="1676400"/>
            <a:ext cx="4031266" cy="3196328"/>
            <a:chOff x="3952" y="5653"/>
            <a:chExt cx="4336" cy="3144"/>
          </a:xfrm>
        </p:grpSpPr>
        <p:cxnSp>
          <p:nvCxnSpPr>
            <p:cNvPr id="11" name="Line 1466"/>
            <p:cNvCxnSpPr>
              <a:cxnSpLocks noChangeShapeType="1"/>
            </p:cNvCxnSpPr>
            <p:nvPr/>
          </p:nvCxnSpPr>
          <p:spPr bwMode="auto">
            <a:xfrm>
              <a:off x="3952" y="5653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465"/>
            <p:cNvCxnSpPr>
              <a:cxnSpLocks noChangeShapeType="1"/>
            </p:cNvCxnSpPr>
            <p:nvPr/>
          </p:nvCxnSpPr>
          <p:spPr bwMode="auto">
            <a:xfrm>
              <a:off x="3956" y="8793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5657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Line 1463"/>
            <p:cNvCxnSpPr>
              <a:cxnSpLocks noChangeShapeType="1"/>
            </p:cNvCxnSpPr>
            <p:nvPr/>
          </p:nvCxnSpPr>
          <p:spPr bwMode="auto">
            <a:xfrm>
              <a:off x="8284" y="8793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462"/>
            <p:cNvCxnSpPr>
              <a:cxnSpLocks noChangeShapeType="1"/>
            </p:cNvCxnSpPr>
            <p:nvPr/>
          </p:nvCxnSpPr>
          <p:spPr bwMode="auto">
            <a:xfrm>
              <a:off x="3952" y="8797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997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 – Decline after 2001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8135" y="1714500"/>
            <a:ext cx="4114799" cy="3429000"/>
            <a:chOff x="3952" y="6009"/>
            <a:chExt cx="4336" cy="3144"/>
          </a:xfrm>
        </p:grpSpPr>
        <p:cxnSp>
          <p:nvCxnSpPr>
            <p:cNvPr id="5" name="Line 803"/>
            <p:cNvCxnSpPr>
              <a:cxnSpLocks noChangeShapeType="1"/>
            </p:cNvCxnSpPr>
            <p:nvPr/>
          </p:nvCxnSpPr>
          <p:spPr bwMode="auto">
            <a:xfrm>
              <a:off x="3952" y="6009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802"/>
            <p:cNvCxnSpPr>
              <a:cxnSpLocks noChangeShapeType="1"/>
            </p:cNvCxnSpPr>
            <p:nvPr/>
          </p:nvCxnSpPr>
          <p:spPr bwMode="auto">
            <a:xfrm>
              <a:off x="3956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6013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Line 800"/>
            <p:cNvCxnSpPr>
              <a:cxnSpLocks noChangeShapeType="1"/>
            </p:cNvCxnSpPr>
            <p:nvPr/>
          </p:nvCxnSpPr>
          <p:spPr bwMode="auto">
            <a:xfrm>
              <a:off x="8284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799"/>
            <p:cNvCxnSpPr>
              <a:cxnSpLocks noChangeShapeType="1"/>
            </p:cNvCxnSpPr>
            <p:nvPr/>
          </p:nvCxnSpPr>
          <p:spPr bwMode="auto">
            <a:xfrm>
              <a:off x="3952" y="9153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71" y="1720849"/>
            <a:ext cx="3974592" cy="34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4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– Financial Accumulation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3191" y="1600200"/>
            <a:ext cx="4162631" cy="3314700"/>
            <a:chOff x="3952" y="6009"/>
            <a:chExt cx="4336" cy="3144"/>
          </a:xfrm>
        </p:grpSpPr>
        <p:cxnSp>
          <p:nvCxnSpPr>
            <p:cNvPr id="5" name="Line 31"/>
            <p:cNvCxnSpPr>
              <a:cxnSpLocks noChangeShapeType="1"/>
            </p:cNvCxnSpPr>
            <p:nvPr/>
          </p:nvCxnSpPr>
          <p:spPr bwMode="auto">
            <a:xfrm>
              <a:off x="3952" y="6009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30"/>
            <p:cNvCxnSpPr>
              <a:cxnSpLocks noChangeShapeType="1"/>
            </p:cNvCxnSpPr>
            <p:nvPr/>
          </p:nvCxnSpPr>
          <p:spPr bwMode="auto">
            <a:xfrm>
              <a:off x="3956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6013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Line 28"/>
            <p:cNvCxnSpPr>
              <a:cxnSpLocks noChangeShapeType="1"/>
            </p:cNvCxnSpPr>
            <p:nvPr/>
          </p:nvCxnSpPr>
          <p:spPr bwMode="auto">
            <a:xfrm>
              <a:off x="8284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27"/>
            <p:cNvCxnSpPr>
              <a:cxnSpLocks noChangeShapeType="1"/>
            </p:cNvCxnSpPr>
            <p:nvPr/>
          </p:nvCxnSpPr>
          <p:spPr bwMode="auto">
            <a:xfrm>
              <a:off x="3952" y="9153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72000" y="1600200"/>
            <a:ext cx="4050792" cy="3314700"/>
            <a:chOff x="3952" y="6009"/>
            <a:chExt cx="4336" cy="3144"/>
          </a:xfrm>
        </p:grpSpPr>
        <p:cxnSp>
          <p:nvCxnSpPr>
            <p:cNvPr id="11" name="Line 31"/>
            <p:cNvCxnSpPr>
              <a:cxnSpLocks noChangeShapeType="1"/>
            </p:cNvCxnSpPr>
            <p:nvPr/>
          </p:nvCxnSpPr>
          <p:spPr bwMode="auto">
            <a:xfrm>
              <a:off x="3952" y="6009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30"/>
            <p:cNvCxnSpPr>
              <a:cxnSpLocks noChangeShapeType="1"/>
            </p:cNvCxnSpPr>
            <p:nvPr/>
          </p:nvCxnSpPr>
          <p:spPr bwMode="auto">
            <a:xfrm>
              <a:off x="3956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6013"/>
              <a:ext cx="432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Line 28"/>
            <p:cNvCxnSpPr>
              <a:cxnSpLocks noChangeShapeType="1"/>
            </p:cNvCxnSpPr>
            <p:nvPr/>
          </p:nvCxnSpPr>
          <p:spPr bwMode="auto">
            <a:xfrm>
              <a:off x="8284" y="9149"/>
              <a:ext cx="0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7"/>
            <p:cNvCxnSpPr>
              <a:cxnSpLocks noChangeShapeType="1"/>
            </p:cNvCxnSpPr>
            <p:nvPr/>
          </p:nvCxnSpPr>
          <p:spPr bwMode="auto">
            <a:xfrm>
              <a:off x="3952" y="9153"/>
              <a:ext cx="4336" cy="0"/>
            </a:xfrm>
            <a:prstGeom prst="line">
              <a:avLst/>
            </a:prstGeom>
            <a:noFill/>
            <a:ln w="50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0195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Fiscal Stress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94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927305"/>
              </p:ext>
            </p:extLst>
          </p:nvPr>
        </p:nvGraphicFramePr>
        <p:xfrm>
          <a:off x="152401" y="914399"/>
          <a:ext cx="8610599" cy="444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/>
                <a:gridCol w="1470740"/>
                <a:gridCol w="1719336"/>
                <a:gridCol w="1719336"/>
                <a:gridCol w="1719988"/>
              </a:tblGrid>
              <a:tr h="563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Mean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Standard Deviation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10</a:t>
                      </a:r>
                      <a:r>
                        <a:rPr lang="en-US" sz="1800" cap="all" baseline="30000" dirty="0">
                          <a:effectLst/>
                        </a:rPr>
                        <a:t>th</a:t>
                      </a:r>
                      <a:r>
                        <a:rPr lang="en-US" sz="1800" cap="all" dirty="0">
                          <a:effectLst/>
                        </a:rPr>
                        <a:t> %</a:t>
                      </a:r>
                      <a:r>
                        <a:rPr lang="en-US" sz="1800" cap="all" dirty="0" err="1">
                          <a:effectLst/>
                        </a:rPr>
                        <a:t>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90</a:t>
                      </a:r>
                      <a:r>
                        <a:rPr lang="en-US" sz="1800" cap="all" baseline="30000" dirty="0">
                          <a:effectLst/>
                        </a:rPr>
                        <a:t>th</a:t>
                      </a:r>
                      <a:r>
                        <a:rPr lang="en-US" sz="1800" cap="all" dirty="0">
                          <a:effectLst/>
                        </a:rPr>
                        <a:t> %</a:t>
                      </a:r>
                      <a:r>
                        <a:rPr lang="en-US" sz="1800" cap="all" dirty="0" err="1">
                          <a:effectLst/>
                        </a:rPr>
                        <a:t>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</a:tr>
              <a:tr h="758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K</a:t>
                      </a:r>
                      <a:r>
                        <a:rPr lang="en-US" sz="1800" baseline="-25000" dirty="0" err="1" smtClean="0">
                          <a:effectLst/>
                        </a:rPr>
                        <a:t>s,t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800" cap="all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$25,858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$9,405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$16,576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$38,486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</a:tr>
              <a:tr h="5539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800" dirty="0" err="1" smtClean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 err="1" smtClean="0">
                          <a:effectLst/>
                        </a:rPr>
                        <a:t>K</a:t>
                      </a:r>
                      <a:r>
                        <a:rPr lang="en-US" sz="1800" baseline="-25000" dirty="0" err="1" smtClean="0">
                          <a:effectLst/>
                        </a:rPr>
                        <a:t>s,t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253.7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308.2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-46.3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634.6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</a:tr>
              <a:tr h="844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Financial Wealth </a:t>
                      </a:r>
                      <a:r>
                        <a:rPr lang="en-US" sz="1800" cap="all" dirty="0" err="1" smtClean="0">
                          <a:effectLst/>
                        </a:rPr>
                        <a:t>pC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-593.6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4,186.4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-4,600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1,948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</a:tr>
              <a:tr h="1126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Change in Financial Wealth </a:t>
                      </a:r>
                      <a:r>
                        <a:rPr lang="en-US" sz="1800" cap="all" dirty="0" err="1" smtClean="0">
                          <a:effectLst/>
                        </a:rPr>
                        <a:t>pC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-66.4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683.7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-752.8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435.8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</a:tr>
              <a:tr h="28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S&amp;P 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6655.3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2446.4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2687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10380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 anchor="ctr"/>
                </a:tc>
              </a:tr>
              <a:tr h="28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cap="all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79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761132"/>
              </p:ext>
            </p:extLst>
          </p:nvPr>
        </p:nvGraphicFramePr>
        <p:xfrm>
          <a:off x="393191" y="813815"/>
          <a:ext cx="8229600" cy="48249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36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Dependent Variable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err="1">
                          <a:effectLst/>
                        </a:rPr>
                        <a:t>DK</a:t>
                      </a:r>
                      <a:r>
                        <a:rPr lang="en-US" sz="1200" baseline="-25000" dirty="0" err="1">
                          <a:effectLst/>
                        </a:rPr>
                        <a:t>s,t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(1)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DK</a:t>
                      </a:r>
                      <a:r>
                        <a:rPr lang="en-US" sz="1200" baseline="-25000" dirty="0" err="1" smtClean="0">
                          <a:effectLst/>
                        </a:rPr>
                        <a:t>s,t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DK</a:t>
                      </a:r>
                      <a:r>
                        <a:rPr lang="en-US" sz="1200" baseline="-25000" dirty="0" err="1" smtClean="0">
                          <a:effectLst/>
                        </a:rPr>
                        <a:t>s,t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DK</a:t>
                      </a:r>
                      <a:r>
                        <a:rPr lang="en-US" sz="1200" baseline="-25000" dirty="0" err="1" smtClean="0">
                          <a:effectLst/>
                        </a:rPr>
                        <a:t>s,t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DK</a:t>
                      </a:r>
                      <a:r>
                        <a:rPr lang="en-US" sz="1200" baseline="-25000" dirty="0" err="1" smtClean="0">
                          <a:effectLst/>
                        </a:rPr>
                        <a:t>s,t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Method  </a:t>
                      </a: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Ind. Variable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OLS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OLS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OLS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Constant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213.1***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(13.58)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211.1***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(13.53)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234.4***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(13.89)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209.8***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(12.58)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205.0***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(11.91)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7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Change in Financial Wealth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-0.049***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(-2.87)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-0.047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(-1.12)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7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Change in Financial Wealth (t-1)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-0.051***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(-3.22)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-0.036**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(-2.21)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-0.052***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(-3.32)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-0.066*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(-1.68)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-0.057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(-1.44)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Change in S&amp;P 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-0.257***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(-3.27)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7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3 lags of population change?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Year FE?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State FE?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Observations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624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624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624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>
                          <a:effectLst/>
                        </a:rPr>
                        <a:t>624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04950" algn="l"/>
                          <a:tab pos="3200400" algn="ctr"/>
                        </a:tabLst>
                      </a:pPr>
                      <a:r>
                        <a:rPr lang="en-US" sz="1200" dirty="0">
                          <a:effectLst/>
                        </a:rPr>
                        <a:t>624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Results, 2003-2015 -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4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approach to measuring state balance sheets </a:t>
            </a:r>
          </a:p>
          <a:p>
            <a:pPr lvl="1"/>
            <a:r>
              <a:rPr lang="en-US" dirty="0" smtClean="0"/>
              <a:t>Evidence of fiscal stress on average state’s finances</a:t>
            </a:r>
          </a:p>
          <a:p>
            <a:pPr lvl="1"/>
            <a:r>
              <a:rPr lang="en-US" smtClean="0"/>
              <a:t>But </a:t>
            </a:r>
            <a:r>
              <a:rPr lang="en-US" dirty="0" smtClean="0"/>
              <a:t>considerable dispersion</a:t>
            </a:r>
          </a:p>
          <a:p>
            <a:r>
              <a:rPr lang="en-US" dirty="0" smtClean="0"/>
              <a:t>Declines in financial wealth not strongly associated with slow infrastructure growth</a:t>
            </a:r>
          </a:p>
          <a:p>
            <a:pPr lvl="1"/>
            <a:r>
              <a:rPr lang="en-US" dirty="0" smtClean="0"/>
              <a:t>Average state’s infrastructure stock growing over period</a:t>
            </a:r>
          </a:p>
          <a:p>
            <a:pPr lvl="1"/>
            <a:r>
              <a:rPr lang="en-US" dirty="0" smtClean="0"/>
              <a:t>Slightly </a:t>
            </a:r>
            <a:r>
              <a:rPr lang="en-US" i="1" dirty="0" smtClean="0"/>
              <a:t>more</a:t>
            </a:r>
            <a:r>
              <a:rPr lang="en-US" dirty="0" smtClean="0"/>
              <a:t> in states with declines in financial wealth</a:t>
            </a:r>
          </a:p>
          <a:p>
            <a:r>
              <a:rPr lang="en-US" dirty="0" smtClean="0"/>
              <a:t>Caveats/future directions</a:t>
            </a:r>
          </a:p>
          <a:p>
            <a:pPr lvl="1"/>
            <a:r>
              <a:rPr lang="en-US" dirty="0"/>
              <a:t>Analysis so far totals, but some of that is </a:t>
            </a:r>
            <a:r>
              <a:rPr lang="en-US" dirty="0" smtClean="0"/>
              <a:t>mechanical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debt</a:t>
            </a:r>
            <a:r>
              <a:rPr lang="en-US" dirty="0" err="1" smtClean="0">
                <a:sym typeface="Wingdings" panose="05000000000000000000" pitchFamily="2" charset="2"/>
              </a:rPr>
              <a:t>infrastructure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 lvl="1"/>
            <a:r>
              <a:rPr lang="en-US" dirty="0" smtClean="0"/>
              <a:t>Analysis so far at means, but action may be in tails</a:t>
            </a:r>
          </a:p>
          <a:p>
            <a:pPr lvl="2"/>
            <a:r>
              <a:rPr lang="en-US" dirty="0" smtClean="0"/>
              <a:t>NJ, IL, 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Increasing relative health costs</a:t>
            </a:r>
          </a:p>
          <a:p>
            <a:pPr lvl="1"/>
            <a:r>
              <a:rPr lang="en-US" sz="2600" dirty="0" smtClean="0"/>
              <a:t>Medicaid</a:t>
            </a:r>
          </a:p>
          <a:p>
            <a:pPr lvl="1"/>
            <a:r>
              <a:rPr lang="en-US" sz="2600" dirty="0" smtClean="0"/>
              <a:t>Employees</a:t>
            </a:r>
          </a:p>
          <a:p>
            <a:r>
              <a:rPr lang="en-US" sz="2800" dirty="0" smtClean="0"/>
              <a:t>Narrowing revenue bases</a:t>
            </a:r>
          </a:p>
          <a:p>
            <a:pPr lvl="1"/>
            <a:r>
              <a:rPr lang="en-US" sz="2600" dirty="0" smtClean="0"/>
              <a:t>Especially sales tax via e-commerce</a:t>
            </a:r>
          </a:p>
          <a:p>
            <a:pPr lvl="1"/>
            <a:r>
              <a:rPr lang="en-US" sz="2600" dirty="0" smtClean="0"/>
              <a:t>Also in income</a:t>
            </a:r>
          </a:p>
          <a:p>
            <a:r>
              <a:rPr lang="en-US" sz="2800" dirty="0" smtClean="0"/>
              <a:t>Low employee pension returns</a:t>
            </a:r>
          </a:p>
          <a:p>
            <a:pPr lvl="1"/>
            <a:r>
              <a:rPr lang="en-US" sz="2400" dirty="0" smtClean="0"/>
              <a:t>Low interest rate environment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pressure on state </a:t>
            </a:r>
            <a:r>
              <a:rPr lang="en-US" dirty="0" smtClean="0"/>
              <a:t>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0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budget requirements in 49 states</a:t>
            </a:r>
          </a:p>
          <a:p>
            <a:pPr lvl="1"/>
            <a:r>
              <a:rPr lang="en-US" sz="2000" dirty="0" smtClean="0"/>
              <a:t>Vermont is the exception</a:t>
            </a:r>
          </a:p>
          <a:p>
            <a:pPr lvl="1"/>
            <a:r>
              <a:rPr lang="en-US" sz="2000" dirty="0" smtClean="0"/>
              <a:t>BBRs refer to </a:t>
            </a:r>
            <a:r>
              <a:rPr lang="en-US" sz="2000" i="1" dirty="0" smtClean="0"/>
              <a:t>operating</a:t>
            </a:r>
            <a:r>
              <a:rPr lang="en-US" sz="2000" dirty="0" smtClean="0"/>
              <a:t> budget</a:t>
            </a:r>
            <a:endParaRPr lang="en-US" dirty="0" smtClean="0"/>
          </a:p>
          <a:p>
            <a:r>
              <a:rPr lang="en-US" dirty="0" smtClean="0"/>
              <a:t>But state budgets have several other elements </a:t>
            </a:r>
          </a:p>
          <a:p>
            <a:pPr lvl="1"/>
            <a:r>
              <a:rPr lang="en-US" sz="2000" dirty="0" smtClean="0"/>
              <a:t>Intra-year funding (STD)</a:t>
            </a:r>
          </a:p>
          <a:p>
            <a:pPr lvl="1"/>
            <a:r>
              <a:rPr lang="en-US" sz="2000" dirty="0" smtClean="0"/>
              <a:t>Capital budget</a:t>
            </a:r>
          </a:p>
          <a:p>
            <a:pPr lvl="2"/>
            <a:r>
              <a:rPr lang="en-US" sz="1800" dirty="0" smtClean="0"/>
              <a:t>Can (sometimes) use debt finance, typically LTD</a:t>
            </a:r>
          </a:p>
          <a:p>
            <a:pPr lvl="1"/>
            <a:r>
              <a:rPr lang="en-US" sz="2000" dirty="0" smtClean="0"/>
              <a:t>Savings accounts</a:t>
            </a:r>
          </a:p>
          <a:p>
            <a:pPr lvl="2"/>
            <a:r>
              <a:rPr lang="en-US" sz="1800" dirty="0" err="1" smtClean="0"/>
              <a:t>Eg</a:t>
            </a:r>
            <a:r>
              <a:rPr lang="en-US" sz="1800" dirty="0" smtClean="0"/>
              <a:t>, rainy day funds</a:t>
            </a:r>
          </a:p>
          <a:p>
            <a:pPr lvl="1"/>
            <a:r>
              <a:rPr lang="en-US" sz="2000" dirty="0" smtClean="0"/>
              <a:t>Pension funds</a:t>
            </a:r>
          </a:p>
          <a:p>
            <a:pPr lvl="1"/>
            <a:r>
              <a:rPr lang="en-US" sz="2000" dirty="0" smtClean="0"/>
              <a:t>Other contractual commitments</a:t>
            </a:r>
          </a:p>
          <a:p>
            <a:pPr lvl="2"/>
            <a:r>
              <a:rPr lang="en-US" sz="1800" dirty="0" err="1" smtClean="0"/>
              <a:t>Eg</a:t>
            </a:r>
            <a:r>
              <a:rPr lang="en-US" sz="1800" dirty="0" smtClean="0"/>
              <a:t>, health insurance for retired employees</a:t>
            </a:r>
          </a:p>
          <a:p>
            <a:r>
              <a:rPr lang="en-US" dirty="0" smtClean="0"/>
              <a:t>This makes state balance sheets interesting and worthy of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fiscal institutions and balance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6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Balance Sheets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ways to combine and examine balance sheets</a:t>
            </a:r>
          </a:p>
          <a:p>
            <a:r>
              <a:rPr lang="en-US" sz="2400" dirty="0" smtClean="0"/>
              <a:t>We propose a general framework, then adjust as needed for projects</a:t>
            </a:r>
          </a:p>
          <a:p>
            <a:r>
              <a:rPr lang="en-US" sz="2400" dirty="0" smtClean="0"/>
              <a:t>General Framework: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Cash account</a:t>
            </a:r>
          </a:p>
          <a:p>
            <a:pPr marL="857250" lvl="1" indent="-457200"/>
            <a:r>
              <a:rPr lang="en-US" sz="2400" dirty="0" smtClean="0"/>
              <a:t>Liquid assets and ST liabilities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Capital </a:t>
            </a:r>
            <a:r>
              <a:rPr lang="en-US" sz="2400" dirty="0"/>
              <a:t>a</a:t>
            </a:r>
            <a:r>
              <a:rPr lang="en-US" sz="2400" dirty="0" smtClean="0"/>
              <a:t>ccount</a:t>
            </a:r>
          </a:p>
          <a:p>
            <a:pPr marL="857250" lvl="1" indent="-457200"/>
            <a:r>
              <a:rPr lang="en-US" sz="2400" dirty="0" smtClean="0"/>
              <a:t>Physical Assets and LT liabilities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Pension account</a:t>
            </a:r>
            <a:endParaRPr lang="en-US" sz="2400" dirty="0"/>
          </a:p>
          <a:p>
            <a:pPr marL="857250" lvl="1" indent="-457200"/>
            <a:r>
              <a:rPr lang="en-US" sz="2400" dirty="0" smtClean="0"/>
              <a:t>Related to retired employees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balance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Short-term Debt(-)</a:t>
            </a:r>
          </a:p>
          <a:p>
            <a:pPr lvl="1"/>
            <a:r>
              <a:rPr lang="en-US" sz="2400" dirty="0" smtClean="0"/>
              <a:t>RANs, TANs, BANs intended to smooth cash flows within fiscal years</a:t>
            </a:r>
          </a:p>
          <a:p>
            <a:pPr lvl="1"/>
            <a:r>
              <a:rPr lang="en-US" sz="2400" dirty="0" smtClean="0"/>
              <a:t>Terms &lt; 12 months</a:t>
            </a:r>
          </a:p>
          <a:p>
            <a:pPr lvl="1"/>
            <a:r>
              <a:rPr lang="en-US" sz="2400" dirty="0" smtClean="0"/>
              <a:t>In principle should frequently reach zero </a:t>
            </a:r>
          </a:p>
          <a:p>
            <a:pPr lvl="1"/>
            <a:r>
              <a:rPr lang="en-US" sz="2400" dirty="0" smtClean="0"/>
              <a:t>Sometimes rolled over – </a:t>
            </a:r>
            <a:r>
              <a:rPr lang="en-US" sz="2400" dirty="0" err="1" smtClean="0"/>
              <a:t>eg</a:t>
            </a:r>
            <a:r>
              <a:rPr lang="en-US" sz="2400" dirty="0" smtClean="0"/>
              <a:t>, NYC in 1960s and 1970s</a:t>
            </a:r>
          </a:p>
          <a:p>
            <a:r>
              <a:rPr lang="en-US" sz="2400" dirty="0" smtClean="0"/>
              <a:t>Cash and securities holdings outside of insurance trust funds(+)</a:t>
            </a:r>
          </a:p>
          <a:p>
            <a:r>
              <a:rPr lang="en-US" sz="2400" dirty="0" smtClean="0"/>
              <a:t>3 Types</a:t>
            </a:r>
          </a:p>
          <a:p>
            <a:pPr lvl="1"/>
            <a:r>
              <a:rPr lang="en-US" sz="2400" dirty="0" smtClean="0"/>
              <a:t>Bond funds – hold bond proceeds prior to expenditure</a:t>
            </a:r>
          </a:p>
          <a:p>
            <a:pPr lvl="1"/>
            <a:r>
              <a:rPr lang="en-US" sz="2400" dirty="0" smtClean="0"/>
              <a:t>Debt offsets – sinking funds for bond P&amp;I payments</a:t>
            </a:r>
          </a:p>
          <a:p>
            <a:pPr lvl="1"/>
            <a:r>
              <a:rPr lang="en-US" sz="2400" dirty="0" smtClean="0"/>
              <a:t>Other – less encumbered including rainy day funds</a:t>
            </a:r>
          </a:p>
          <a:p>
            <a:r>
              <a:rPr lang="en-US" sz="2400" dirty="0" smtClean="0"/>
              <a:t>All measured at par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Cash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term Debt (-)</a:t>
                </a:r>
              </a:p>
              <a:p>
                <a:pPr lvl="1"/>
                <a:r>
                  <a:rPr lang="en-US" dirty="0" smtClean="0"/>
                  <a:t>Par value of outstanding debt owed to bondholders</a:t>
                </a:r>
              </a:p>
              <a:p>
                <a:pPr lvl="1"/>
                <a:r>
                  <a:rPr lang="en-US" dirty="0" smtClean="0"/>
                  <a:t>Often callable, so </a:t>
                </a:r>
                <a:r>
                  <a:rPr lang="en-US" dirty="0" err="1" smtClean="0"/>
                  <a:t>MV≠Par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Future work to consider adjusting for difference</a:t>
                </a:r>
              </a:p>
              <a:p>
                <a:pPr lvl="2"/>
                <a:r>
                  <a:rPr lang="en-US" dirty="0" smtClean="0"/>
                  <a:t>Prepayment option valuable if interest rates change a lot</a:t>
                </a:r>
              </a:p>
              <a:p>
                <a:r>
                  <a:rPr lang="en-US" dirty="0" smtClean="0"/>
                  <a:t>Infrastructure stock (+)</a:t>
                </a:r>
              </a:p>
              <a:p>
                <a:pPr lvl="1"/>
                <a:r>
                  <a:rPr lang="en-US" dirty="0" smtClean="0"/>
                  <a:t>Land, Structures and equipment</a:t>
                </a:r>
              </a:p>
              <a:p>
                <a:pPr lvl="1"/>
                <a:r>
                  <a:rPr lang="en-US" dirty="0" smtClean="0"/>
                  <a:t>Perpetual inventory technique</a:t>
                </a:r>
              </a:p>
              <a:p>
                <a:pPr lvl="1"/>
                <a:r>
                  <a:rPr lang="en-US" dirty="0" smtClean="0"/>
                  <a:t>Data from 1915 for states (</a:t>
                </a:r>
                <a:r>
                  <a:rPr lang="en-US" dirty="0" err="1" smtClean="0"/>
                  <a:t>excl</a:t>
                </a:r>
                <a:r>
                  <a:rPr lang="en-US" dirty="0" smtClean="0"/>
                  <a:t> Alaska and Hawaii)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</m:t>
                              </m:r>
                            </m:e>
                          </m:d>
                          <m:r>
                            <a:rPr lang="en-US" i="1"/>
                            <m:t>    </m:t>
                          </m:r>
                          <m:r>
                            <a:rPr lang="en-US" i="1"/>
                            <m:t>𝐾</m:t>
                          </m:r>
                        </m:e>
                        <m:sub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𝑡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</m:sSubSup>
                      <m:r>
                        <a:rPr lang="en-US" i="1"/>
                        <m:t>=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(1−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𝛿</m:t>
                              </m:r>
                            </m:e>
                            <m:sup>
                              <m:r>
                                <a:rPr lang="en-US" i="1"/>
                                <m:t>𝑗</m:t>
                              </m:r>
                            </m:sup>
                          </m:sSup>
                          <m:r>
                            <a:rPr lang="en-US" i="1"/>
                            <m:t>)</m:t>
                          </m:r>
                          <m:r>
                            <a:rPr lang="en-US" i="1"/>
                            <m:t>𝐾</m:t>
                          </m:r>
                        </m:e>
                        <m:sub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𝑡</m:t>
                          </m:r>
                          <m:r>
                            <a:rPr lang="en-US" i="1"/>
                            <m:t>−1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</m:sSubSup>
                      <m:r>
                        <a:rPr lang="en-US" i="1"/>
                        <m:t>+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𝐼</m:t>
                          </m:r>
                        </m:e>
                        <m:sub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𝑡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</m:sSubSup>
                      <m:r>
                        <a:rPr lang="en-US" i="1"/>
                        <m:t>−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𝑡</m:t>
                          </m:r>
                        </m:sub>
                        <m:sup>
                          <m:r>
                            <a:rPr lang="en-US" i="1"/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Depreciation assumptions from BEA</a:t>
                </a:r>
              </a:p>
              <a:p>
                <a:pPr lvl="1"/>
                <a:r>
                  <a:rPr lang="en-US" dirty="0" smtClean="0"/>
                  <a:t>Similar to IMF (2018)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752" b="-9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Capital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403"/>
      </p:ext>
    </p:extLst>
  </p:cSld>
  <p:clrMapOvr>
    <a:masterClrMapping/>
  </p:clrMapOvr>
</p:sld>
</file>

<file path=ppt/theme/theme1.xml><?xml version="1.0" encoding="utf-8"?>
<a:theme xmlns:a="http://schemas.openxmlformats.org/drawingml/2006/main" name="LandvoigtDisc_af_v1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FF0000"/>
      </a:accent1>
      <a:accent2>
        <a:srgbClr val="333399"/>
      </a:accent2>
      <a:accent3>
        <a:srgbClr val="008000"/>
      </a:accent3>
      <a:accent4>
        <a:srgbClr val="800080"/>
      </a:accent4>
      <a:accent5>
        <a:srgbClr val="FF6600"/>
      </a:accent5>
      <a:accent6>
        <a:srgbClr val="009999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LandvoigtDisc_af_v1</Template>
  <TotalTime>6802</TotalTime>
  <Words>1095</Words>
  <Application>Microsoft Office PowerPoint</Application>
  <PresentationFormat>On-screen Show (4:3)</PresentationFormat>
  <Paragraphs>286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Grande</vt:lpstr>
      <vt:lpstr>Symbol</vt:lpstr>
      <vt:lpstr>Times New Roman</vt:lpstr>
      <vt:lpstr>Wingdings</vt:lpstr>
      <vt:lpstr>LandvoigtDisc_af_v1</vt:lpstr>
      <vt:lpstr>Infrastructure Investment and Public Sector Balance Sheets: Evidence from the US States </vt:lpstr>
      <vt:lpstr>Overview</vt:lpstr>
      <vt:lpstr>State Fiscal Stress</vt:lpstr>
      <vt:lpstr>Sources of pressure on state budgets</vt:lpstr>
      <vt:lpstr>State fiscal institutions and balance sheets</vt:lpstr>
      <vt:lpstr>State Balance Sheets</vt:lpstr>
      <vt:lpstr>State balance sheets</vt:lpstr>
      <vt:lpstr>1. Cash Account</vt:lpstr>
      <vt:lpstr>2. Capital Account</vt:lpstr>
      <vt:lpstr>3. Pension Account</vt:lpstr>
      <vt:lpstr>For this project</vt:lpstr>
      <vt:lpstr>Hypotheses</vt:lpstr>
      <vt:lpstr>Infrastructure Stock in Decline?</vt:lpstr>
      <vt:lpstr>Financial Wealth Declining Due to Pensions?</vt:lpstr>
      <vt:lpstr>Some Pictures</vt:lpstr>
      <vt:lpstr>Real Per Capita Financial Wealth is Declining</vt:lpstr>
      <vt:lpstr>Real Per Capita Financial Wealth is Declining</vt:lpstr>
      <vt:lpstr>Real Per Capita Financial Wealth is Declining</vt:lpstr>
      <vt:lpstr>Real Per Capita Financial Wealth is Declining</vt:lpstr>
      <vt:lpstr>Real Per Capita Financial Wealth is Declining</vt:lpstr>
      <vt:lpstr>Infrastructure Stock Continues to Rise</vt:lpstr>
      <vt:lpstr>Infrastructure Stock Continues to Rise</vt:lpstr>
      <vt:lpstr>Infrastructure Stock Continues to Rise</vt:lpstr>
      <vt:lpstr>Infrastructure Stock Continues to Rise</vt:lpstr>
      <vt:lpstr>California – Cyclical with downward trend</vt:lpstr>
      <vt:lpstr>Connecticut – Downward trend</vt:lpstr>
      <vt:lpstr>Illinois – Downward trend</vt:lpstr>
      <vt:lpstr>New Jersey – Decline after 2001</vt:lpstr>
      <vt:lpstr>Wyoming – Financial Accumulation</vt:lpstr>
      <vt:lpstr>Statistics</vt:lpstr>
      <vt:lpstr>Descriptive Statistics</vt:lpstr>
      <vt:lpstr>Regression Results, 2003-2015 - Preliminary</vt:lpstr>
      <vt:lpstr>Conclusions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“Housing Demand During the Boom” by Tim Landvoigt</dc:title>
  <dc:creator>Fuster, Andreas</dc:creator>
  <cp:lastModifiedBy>Haughwout, Andrew</cp:lastModifiedBy>
  <cp:revision>149</cp:revision>
  <dcterms:created xsi:type="dcterms:W3CDTF">2015-01-02T03:00:03Z</dcterms:created>
  <dcterms:modified xsi:type="dcterms:W3CDTF">2019-03-19T11:24:10Z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85694b69-ee13-422b-883e-fb3207629da3</vt:lpwstr>
  </property>
</Properties>
</file>