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54" r:id="rId1"/>
  </p:sldMasterIdLst>
  <p:notesMasterIdLst>
    <p:notesMasterId r:id="rId15"/>
  </p:notesMasterIdLst>
  <p:handoutMasterIdLst>
    <p:handoutMasterId r:id="rId16"/>
  </p:handoutMasterIdLst>
  <p:sldIdLst>
    <p:sldId id="268" r:id="rId2"/>
    <p:sldId id="269" r:id="rId3"/>
    <p:sldId id="274" r:id="rId4"/>
    <p:sldId id="275" r:id="rId5"/>
    <p:sldId id="276" r:id="rId6"/>
    <p:sldId id="277" r:id="rId7"/>
    <p:sldId id="264" r:id="rId8"/>
    <p:sldId id="265" r:id="rId9"/>
    <p:sldId id="266" r:id="rId10"/>
    <p:sldId id="267" r:id="rId11"/>
    <p:sldId id="279" r:id="rId12"/>
    <p:sldId id="273" r:id="rId13"/>
    <p:sldId id="278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38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006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05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98375-5C84-4176-84A5-B6A3E0825F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36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C7773-6390-40B5-8F3A-46FD9E5B709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978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7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166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88F9B-71EE-4D5C-B44E-012EF44E92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42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42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8177A-0CE3-43B6-B11B-ED2E8AEAD8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72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78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BFC62-E3CF-4012-8A8B-ABF1C18EA02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4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800BF-55FD-4017-8F82-94A8DE4F575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50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47253-C9BC-4251-8AE3-8910CE9253F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13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22 March 2019          P.Nikolov and P.Pasimeni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6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5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539552" y="2276872"/>
            <a:ext cx="8085584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 smtClean="0"/>
              <a:t>Fiscal Stabilisation in the US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</a:pPr>
            <a:r>
              <a:rPr lang="es-ES" sz="3100" b="0" dirty="0" err="1" smtClean="0"/>
              <a:t>Lessons</a:t>
            </a:r>
            <a:r>
              <a:rPr lang="es-ES" sz="3100" b="0" dirty="0" smtClean="0"/>
              <a:t> </a:t>
            </a:r>
            <a:r>
              <a:rPr lang="es-ES" sz="3100" b="0" dirty="0" err="1" smtClean="0"/>
              <a:t>for</a:t>
            </a:r>
            <a:r>
              <a:rPr lang="es-ES" sz="3100" b="0" dirty="0" smtClean="0"/>
              <a:t> </a:t>
            </a:r>
            <a:r>
              <a:rPr lang="es-ES" sz="3100" b="0" dirty="0" err="1" smtClean="0"/>
              <a:t>Monetary</a:t>
            </a:r>
            <a:r>
              <a:rPr lang="es-ES" sz="3100" b="0" dirty="0" smtClean="0"/>
              <a:t> </a:t>
            </a:r>
            <a:r>
              <a:rPr lang="es-ES" sz="3100" b="0" dirty="0" err="1" smtClean="0"/>
              <a:t>Unions</a:t>
            </a:r>
            <a:endParaRPr lang="es-ES" sz="3100" b="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</a:pPr>
            <a:endParaRPr lang="es-ES" sz="1800" b="0" dirty="0"/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s-ES" sz="1800" b="0" dirty="0" smtClean="0"/>
              <a:t>		Plamen </a:t>
            </a:r>
            <a:r>
              <a:rPr lang="es-ES" sz="1800" dirty="0" err="1" smtClean="0"/>
              <a:t>Nikolov</a:t>
            </a:r>
            <a:r>
              <a:rPr lang="es-ES" sz="1800" b="0" dirty="0" smtClean="0"/>
              <a:t> (European </a:t>
            </a:r>
            <a:r>
              <a:rPr lang="es-ES" sz="1800" b="0" dirty="0" err="1" smtClean="0"/>
              <a:t>Commission</a:t>
            </a:r>
            <a:r>
              <a:rPr lang="es-ES" sz="1800" b="0" dirty="0" smtClean="0"/>
              <a:t>*)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s-ES" sz="1800" b="0" dirty="0" smtClean="0"/>
              <a:t>		Paolo </a:t>
            </a:r>
            <a:r>
              <a:rPr lang="es-ES" sz="1800" dirty="0" smtClean="0"/>
              <a:t>Pasimeni</a:t>
            </a:r>
            <a:r>
              <a:rPr lang="es-ES" sz="1800" b="0" dirty="0"/>
              <a:t> (European </a:t>
            </a:r>
            <a:r>
              <a:rPr lang="es-ES" sz="1800" b="0" dirty="0" err="1" smtClean="0"/>
              <a:t>Commission</a:t>
            </a:r>
            <a:r>
              <a:rPr lang="es-ES" sz="1800" b="0" dirty="0" smtClean="0"/>
              <a:t>* and IES-VUB)</a:t>
            </a:r>
            <a:endParaRPr lang="en-GB" sz="1800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61556" y="260648"/>
            <a:ext cx="3384376" cy="6480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1800" dirty="0" smtClean="0"/>
              <a:t>21st Workshop on Public Finance</a:t>
            </a:r>
          </a:p>
          <a:p>
            <a:pPr marL="0" indent="0" algn="ctr" fontAlgn="auto">
              <a:spcAft>
                <a:spcPts val="0"/>
              </a:spcAft>
              <a:buNone/>
            </a:pPr>
            <a:r>
              <a:rPr lang="en-US" sz="1500" b="0" dirty="0"/>
              <a:t>Rome, 20-22 March 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281" y="957203"/>
            <a:ext cx="5572125" cy="676275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6237312"/>
            <a:ext cx="8028384" cy="3600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500" b="0" dirty="0" smtClean="0"/>
              <a:t>* The </a:t>
            </a:r>
            <a:r>
              <a:rPr lang="en-US" sz="1500" b="0" dirty="0"/>
              <a:t>views expressed are the authors’ alone and cannot be attributed to the European Commission.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4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5620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en-GB" sz="3000" b="1" dirty="0" smtClean="0">
                <a:latin typeface="+mn-lt"/>
                <a:ea typeface="+mn-ea"/>
                <a:cs typeface="+mn-cs"/>
              </a:rPr>
              <a:t>Emergency </a:t>
            </a:r>
            <a:r>
              <a:rPr lang="en-GB" sz="3000" b="1" dirty="0">
                <a:latin typeface="+mn-lt"/>
                <a:ea typeface="+mn-ea"/>
                <a:cs typeface="+mn-cs"/>
              </a:rPr>
              <a:t>Unemployment Compensation (EUC08)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323528" y="1268760"/>
                <a:ext cx="8496944" cy="468052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GB" sz="1800" b="0" dirty="0" smtClean="0"/>
                  <a:t>Fully-funded federal emergency (ad-hoc) program, adopted in June 2008, it </a:t>
                </a:r>
                <a:r>
                  <a:rPr lang="en-GB" sz="1800" b="0" dirty="0"/>
                  <a:t>expired in December 2013. </a:t>
                </a:r>
                <a:endParaRPr lang="en-GB" sz="1800" b="0" dirty="0" smtClean="0"/>
              </a:p>
              <a:p>
                <a:pPr fontAlgn="auto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GB" sz="1800" b="0" dirty="0" smtClean="0"/>
                  <a:t>Offers several tiers of unemployment benefits – initially up to 13 weeks of additional unemployment compensation – on top of the state-provided. </a:t>
                </a:r>
              </a:p>
              <a:p>
                <a:pPr fontAlgn="auto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GB" sz="1800" b="0" dirty="0" smtClean="0"/>
                  <a:t>Modified interaction regression:</a:t>
                </a:r>
              </a:p>
              <a:p>
                <a:pPr marL="457200" lvl="1" indent="0" fontAlgn="auto">
                  <a:lnSpc>
                    <a:spcPct val="150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n-GB" sz="1800" i="1">
                          <a:latin typeface="Cambria Math" panose="02040503050406030204" pitchFamily="18" charset="0"/>
                        </a:rPr>
                        <m:t>𝑙𝑜𝑔</m:t>
                      </m:r>
                      <m:sSubSup>
                        <m:sSubSup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𝐺𝑆𝐼</m:t>
                          </m:r>
                        </m:e>
                        <m: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GB" sz="1800" i="1">
                          <a:latin typeface="Cambria Math" panose="02040503050406030204" pitchFamily="18" charset="0"/>
                        </a:rPr>
                        <m:t>−∆</m:t>
                      </m:r>
                      <m:r>
                        <a:rPr lang="en-GB" sz="1800" i="1">
                          <a:latin typeface="Cambria Math" panose="02040503050406030204" pitchFamily="18" charset="0"/>
                        </a:rPr>
                        <m:t>𝑙𝑜𝑔</m:t>
                      </m:r>
                      <m:sSubSup>
                        <m:sSubSup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𝐺𝑆𝐷𝐼</m:t>
                          </m:r>
                        </m:e>
                        <m: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GB" sz="18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𝑡𝑟</m:t>
                          </m:r>
                        </m:sub>
                      </m:sSub>
                      <m:r>
                        <a:rPr lang="en-GB" sz="1800" i="1">
                          <a:latin typeface="Cambria Math" panose="02040503050406030204" pitchFamily="18" charset="0"/>
                        </a:rPr>
                        <m:t>∗∆</m:t>
                      </m:r>
                      <m:r>
                        <a:rPr lang="en-GB" sz="1800" i="1">
                          <a:latin typeface="Cambria Math" panose="02040503050406030204" pitchFamily="18" charset="0"/>
                        </a:rPr>
                        <m:t>𝑙𝑜𝑔</m:t>
                      </m:r>
                      <m:sSubSup>
                        <m:sSubSup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𝐺𝑆𝑃</m:t>
                          </m:r>
                        </m:e>
                        <m: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GB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𝑡𝑟𝑖</m:t>
                          </m:r>
                        </m:sub>
                      </m:sSub>
                      <m:r>
                        <a:rPr lang="en-GB" sz="1800" i="1">
                          <a:latin typeface="Cambria Math" panose="02040503050406030204" pitchFamily="18" charset="0"/>
                        </a:rPr>
                        <m:t>∗∆</m:t>
                      </m:r>
                      <m:r>
                        <a:rPr lang="en-GB" sz="1800" i="1">
                          <a:latin typeface="Cambria Math" panose="02040503050406030204" pitchFamily="18" charset="0"/>
                        </a:rPr>
                        <m:t>𝑙𝑜𝑔</m:t>
                      </m:r>
                      <m:sSubSup>
                        <m:sSubSup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𝐺𝑆𝑃</m:t>
                          </m:r>
                        </m:e>
                        <m: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GB" sz="1800" i="1">
                          <a:latin typeface="Cambria Math" panose="02040503050406030204" pitchFamily="18" charset="0"/>
                        </a:rPr>
                        <m:t>∗∆</m:t>
                      </m:r>
                      <m:r>
                        <a:rPr lang="en-GB" sz="1800" i="1">
                          <a:latin typeface="Cambria Math" panose="02040503050406030204" pitchFamily="18" charset="0"/>
                        </a:rPr>
                        <m:t>𝑙𝑜𝑔</m:t>
                      </m:r>
                      <m:sSubSup>
                        <m:sSubSup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GB" sz="1800" i="1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m:rPr>
                          <m:nor/>
                        </m:rPr>
                        <a:rPr lang="en-GB" sz="1800"/>
                        <m:t>     </m:t>
                      </m:r>
                    </m:oMath>
                  </m:oMathPara>
                </a14:m>
                <a:endParaRPr lang="en-GB" sz="1800" dirty="0"/>
              </a:p>
              <a:p>
                <a:pPr fontAlgn="auto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GB" sz="1800" b="0" dirty="0" smtClean="0"/>
                  <a:t>Where </a:t>
                </a:r>
                <a:r>
                  <a:rPr lang="en-GB" sz="1800" b="0" i="1" dirty="0" smtClean="0"/>
                  <a:t>Cl</a:t>
                </a:r>
                <a:r>
                  <a:rPr lang="en-GB" sz="1800" b="0" dirty="0" smtClean="0"/>
                  <a:t> represents the number of initial claims from each state to the EUC08.</a:t>
                </a:r>
              </a:p>
              <a:p>
                <a:pPr fontAlgn="auto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GB" sz="1800" b="0" dirty="0" smtClean="0"/>
                  <a:t>Estimates of the role of fiscal channels conditional on state needs.</a:t>
                </a:r>
              </a:p>
              <a:p>
                <a:pPr fontAlgn="auto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GB" sz="1800" b="0" dirty="0" smtClean="0"/>
                  <a:t>State needs proxied by initial claims. </a:t>
                </a:r>
              </a:p>
              <a:p>
                <a:pPr marL="0" indent="0" fontAlgn="auto">
                  <a:lnSpc>
                    <a:spcPct val="150000"/>
                  </a:lnSpc>
                  <a:spcAft>
                    <a:spcPts val="0"/>
                  </a:spcAft>
                  <a:buNone/>
                </a:pPr>
                <a:endParaRPr lang="en-GB" sz="1800" b="0" dirty="0" smtClean="0"/>
              </a:p>
            </p:txBody>
          </p:sp>
        </mc:Choice>
        <mc:Fallback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8760"/>
                <a:ext cx="8496944" cy="4680520"/>
              </a:xfrm>
              <a:prstGeom prst="rect">
                <a:avLst/>
              </a:prstGeom>
              <a:blipFill>
                <a:blip r:embed="rId2"/>
                <a:stretch>
                  <a:fillRect l="-430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10</a:t>
            </a:fld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142328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832" y="332656"/>
            <a:ext cx="8733656" cy="28803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en-GB" sz="3000" b="1" dirty="0" smtClean="0">
                <a:latin typeface="+mn-lt"/>
                <a:ea typeface="+mn-ea"/>
                <a:cs typeface="+mn-cs"/>
              </a:rPr>
              <a:t>Emergency </a:t>
            </a:r>
            <a:r>
              <a:rPr lang="en-GB" sz="3000" b="1" dirty="0">
                <a:latin typeface="+mn-lt"/>
                <a:ea typeface="+mn-ea"/>
                <a:cs typeface="+mn-cs"/>
              </a:rPr>
              <a:t>Unemployment Compensation (EUC08</a:t>
            </a:r>
            <a:r>
              <a:rPr lang="en-GB" sz="3000" b="1" dirty="0" smtClean="0">
                <a:latin typeface="+mn-lt"/>
                <a:ea typeface="+mn-ea"/>
                <a:cs typeface="+mn-cs"/>
              </a:rPr>
              <a:t>) - results</a:t>
            </a:r>
            <a:endParaRPr lang="en-GB" sz="30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836713"/>
            <a:ext cx="8280920" cy="20162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GB" sz="1800" b="0" dirty="0" smtClean="0"/>
          </a:p>
          <a:p>
            <a:pPr fontAlgn="auto">
              <a:spcAft>
                <a:spcPts val="0"/>
              </a:spcAft>
            </a:pPr>
            <a:endParaRPr lang="en-GB" sz="1800" b="0" dirty="0" smtClean="0"/>
          </a:p>
          <a:p>
            <a:pPr fontAlgn="auto">
              <a:spcAft>
                <a:spcPts val="0"/>
              </a:spcAft>
            </a:pPr>
            <a:endParaRPr lang="en-GB" sz="1800" b="0" dirty="0" smtClean="0"/>
          </a:p>
          <a:p>
            <a:pPr fontAlgn="auto">
              <a:spcAft>
                <a:spcPts val="0"/>
              </a:spcAft>
            </a:pPr>
            <a:endParaRPr lang="en-GB" sz="1800" b="0" dirty="0" smtClean="0"/>
          </a:p>
          <a:p>
            <a:pPr fontAlgn="auto">
              <a:spcAft>
                <a:spcPts val="0"/>
              </a:spcAft>
              <a:buClr>
                <a:schemeClr val="tx1"/>
              </a:buClr>
            </a:pPr>
            <a:endParaRPr lang="en-GB" sz="1800" b="0" dirty="0" smtClean="0"/>
          </a:p>
          <a:p>
            <a:pPr marL="0" indent="0" fontAlgn="auto">
              <a:spcAft>
                <a:spcPts val="0"/>
              </a:spcAft>
              <a:buNone/>
            </a:pPr>
            <a:endParaRPr lang="en-GB" sz="1800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81637"/>
            <a:ext cx="7272807" cy="427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5229200"/>
            <a:ext cx="8712968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sz="1600" b="0" dirty="0" smtClean="0"/>
              <a:t>Introduction of the interactive term in a regression without time fixed effects changes the common and idiosyncratic shocks for the average state – column (7).</a:t>
            </a:r>
          </a:p>
          <a:p>
            <a:pPr fontAlgn="auto">
              <a:spcAft>
                <a:spcPts val="0"/>
              </a:spcAft>
            </a:pPr>
            <a:r>
              <a:rPr lang="en-GB" sz="1600" b="0" dirty="0" smtClean="0"/>
              <a:t>When the role of EUC08 claim is explicitly taken into account for their average value across all 50 states during the programme, fiscal smoothing falls by 6 pp.</a:t>
            </a:r>
          </a:p>
          <a:p>
            <a:pPr fontAlgn="auto">
              <a:spcAft>
                <a:spcPts val="0"/>
              </a:spcAft>
            </a:pPr>
            <a:r>
              <a:rPr lang="en-GB" sz="1600" b="0" dirty="0" smtClean="0"/>
              <a:t>Can be interpreted as the role of the EUC08 programme.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11</a:t>
            </a:fld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553123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sz="3000" b="1" dirty="0" smtClean="0">
                <a:latin typeface="+mn-lt"/>
                <a:ea typeface="+mn-ea"/>
                <a:cs typeface="+mn-cs"/>
              </a:rPr>
              <a:t>Lessons for Monetary Unions (I)</a:t>
            </a:r>
            <a:endParaRPr lang="en-GB" sz="3000" b="1" dirty="0"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4016" y="1268760"/>
            <a:ext cx="8820472" cy="50405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+mj-lt"/>
              <a:buAutoNum type="romanUcPeriod"/>
            </a:pPr>
            <a:r>
              <a:rPr lang="en-US" sz="2000" b="0" dirty="0" smtClean="0"/>
              <a:t>Channels of fiscal </a:t>
            </a:r>
            <a:r>
              <a:rPr lang="en-US" sz="2000" b="0" dirty="0" err="1" smtClean="0"/>
              <a:t>stabilisation</a:t>
            </a:r>
            <a:r>
              <a:rPr lang="en-US" sz="2000" b="0" dirty="0" smtClean="0"/>
              <a:t> through a common budget are relevant</a:t>
            </a:r>
          </a:p>
          <a:p>
            <a:pPr marL="514350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+mj-lt"/>
              <a:buAutoNum type="romanUcPeriod"/>
            </a:pPr>
            <a:r>
              <a:rPr lang="en-US" sz="2000" b="0" dirty="0" smtClean="0"/>
              <a:t>There is a case to address both common and idiosyncratic shocks</a:t>
            </a:r>
          </a:p>
          <a:p>
            <a:pPr marL="514350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+mj-lt"/>
              <a:buAutoNum type="romanUcPeriod"/>
            </a:pPr>
            <a:r>
              <a:rPr lang="en-US" sz="2000" b="0" dirty="0" smtClean="0"/>
              <a:t>The structure of revenue and expenditure of a common/federal budget greatly </a:t>
            </a:r>
            <a:r>
              <a:rPr lang="en-US" sz="2000" b="0" dirty="0" smtClean="0"/>
              <a:t>determines </a:t>
            </a:r>
            <a:r>
              <a:rPr lang="en-US" sz="2000" b="0" dirty="0" smtClean="0"/>
              <a:t>its </a:t>
            </a:r>
            <a:r>
              <a:rPr lang="en-US" sz="2000" b="0" dirty="0" err="1" smtClean="0"/>
              <a:t>stabilisation</a:t>
            </a:r>
            <a:r>
              <a:rPr lang="en-US" sz="2000" b="0" dirty="0" smtClean="0"/>
              <a:t> capacity</a:t>
            </a:r>
          </a:p>
          <a:p>
            <a:pPr marL="514350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+mj-lt"/>
              <a:buAutoNum type="romanUcPeriod"/>
            </a:pPr>
            <a:r>
              <a:rPr lang="en-US" sz="2000" b="0" dirty="0" smtClean="0"/>
              <a:t>On the revenue side, corporate income taxes collected at the federal level are the single most effective and most efficient item (mainly against common shocks)</a:t>
            </a:r>
          </a:p>
          <a:p>
            <a:pPr marL="514350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+mj-lt"/>
              <a:buAutoNum type="romanUcPeriod"/>
            </a:pPr>
            <a:r>
              <a:rPr lang="en-US" sz="2000" b="0" dirty="0" smtClean="0"/>
              <a:t>On the expenditure side, the most effective item is social security benefits (mainly against asymmetric shocks)</a:t>
            </a:r>
          </a:p>
          <a:p>
            <a:pPr marL="514350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+mj-lt"/>
              <a:buAutoNum type="romanUcPeriod"/>
            </a:pPr>
            <a:r>
              <a:rPr lang="en-US" sz="2000" b="0" dirty="0" smtClean="0"/>
              <a:t>Even a small budget can </a:t>
            </a:r>
            <a:r>
              <a:rPr lang="en-US" sz="2000" b="0" dirty="0" err="1" smtClean="0"/>
              <a:t>maximise</a:t>
            </a:r>
            <a:r>
              <a:rPr lang="en-US" sz="2000" b="0" dirty="0" smtClean="0"/>
              <a:t> its </a:t>
            </a:r>
            <a:r>
              <a:rPr lang="en-US" sz="2000" b="0" dirty="0" err="1" smtClean="0"/>
              <a:t>stabilisation</a:t>
            </a:r>
            <a:r>
              <a:rPr lang="en-US" sz="2000" b="0" dirty="0" smtClean="0"/>
              <a:t> potential by collecting at federal level corporate income taxes to then pay social security benefits to the individuals, in the form of unemployment 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12</a:t>
            </a:fld>
            <a:endParaRPr lang="en-GB" b="0"/>
          </a:p>
        </p:txBody>
      </p:sp>
    </p:spTree>
    <p:extLst>
      <p:ext uri="{BB962C8B-B14F-4D97-AF65-F5344CB8AC3E}">
        <p14:creationId xmlns:p14="http://schemas.microsoft.com/office/powerpoint/2010/main" val="41695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sz="3000" b="1" dirty="0" smtClean="0">
                <a:latin typeface="+mn-lt"/>
                <a:ea typeface="+mn-ea"/>
                <a:cs typeface="+mn-cs"/>
              </a:rPr>
              <a:t>Lessons for Monetary Unions (II)</a:t>
            </a:r>
            <a:endParaRPr lang="en-GB" sz="30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1340768"/>
            <a:ext cx="8784976" cy="475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+mj-lt"/>
              <a:buAutoNum type="romanUcPeriod" startAt="7"/>
            </a:pPr>
            <a:r>
              <a:rPr lang="en-US" sz="2000" b="0" dirty="0" smtClean="0"/>
              <a:t>Key criterion: </a:t>
            </a:r>
            <a:r>
              <a:rPr lang="en-US" sz="2000" b="0" dirty="0" err="1" smtClean="0"/>
              <a:t>maximising</a:t>
            </a:r>
            <a:r>
              <a:rPr lang="en-US" sz="2000" b="0" dirty="0" smtClean="0"/>
              <a:t> the </a:t>
            </a:r>
            <a:r>
              <a:rPr lang="en-US" sz="2000" b="0" dirty="0" err="1" smtClean="0"/>
              <a:t>stabilisation</a:t>
            </a:r>
            <a:r>
              <a:rPr lang="en-US" sz="2000" b="0" dirty="0" smtClean="0"/>
              <a:t> effect by bridging the gap between mobility of capital and mobility of </a:t>
            </a:r>
            <a:r>
              <a:rPr lang="en-US" sz="2000" b="0" dirty="0" err="1" smtClean="0"/>
              <a:t>labour</a:t>
            </a:r>
            <a:endParaRPr lang="en-US" sz="2000" b="0" dirty="0" smtClean="0"/>
          </a:p>
          <a:p>
            <a:pPr marL="400050" lvl="1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None/>
            </a:pPr>
            <a:endParaRPr lang="en-US" sz="1600" b="0" dirty="0" smtClean="0"/>
          </a:p>
          <a:p>
            <a:pPr marL="514350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+mj-lt"/>
              <a:buAutoNum type="romanUcPeriod" startAt="7"/>
            </a:pPr>
            <a:r>
              <a:rPr lang="en-US" sz="2000" b="0" dirty="0" smtClean="0"/>
              <a:t>If a </a:t>
            </a:r>
            <a:r>
              <a:rPr lang="en-US" sz="2000" b="0" dirty="0"/>
              <a:t>specific and contingent </a:t>
            </a:r>
            <a:r>
              <a:rPr lang="en-US" sz="2000" b="0" dirty="0" err="1"/>
              <a:t>stabilisation</a:t>
            </a:r>
            <a:r>
              <a:rPr lang="en-US" sz="2000" b="0" dirty="0"/>
              <a:t> </a:t>
            </a:r>
            <a:r>
              <a:rPr lang="en-US" sz="2000" b="0" dirty="0" smtClean="0"/>
              <a:t>instrument </a:t>
            </a:r>
            <a:r>
              <a:rPr lang="en-US" sz="2000" b="0" dirty="0"/>
              <a:t>is considered, the discretionary </a:t>
            </a:r>
            <a:r>
              <a:rPr lang="en-US" sz="2000" b="0" dirty="0" err="1"/>
              <a:t>programme</a:t>
            </a:r>
            <a:r>
              <a:rPr lang="en-US" sz="2000" b="0" dirty="0"/>
              <a:t> of extended unemployment </a:t>
            </a:r>
            <a:r>
              <a:rPr lang="en-US" sz="2000" b="0" dirty="0" smtClean="0"/>
              <a:t>benefits is </a:t>
            </a:r>
            <a:r>
              <a:rPr lang="en-US" sz="2000" b="0" dirty="0" smtClean="0"/>
              <a:t>a powerful model:</a:t>
            </a:r>
            <a:endParaRPr lang="en-US" sz="2000" b="0" dirty="0" smtClean="0"/>
          </a:p>
          <a:p>
            <a:pPr marL="914400" lvl="1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0" dirty="0" smtClean="0"/>
              <a:t>Even if: US </a:t>
            </a:r>
            <a:r>
              <a:rPr lang="en-US" sz="1600" b="0" dirty="0" smtClean="0"/>
              <a:t>program permanently </a:t>
            </a:r>
            <a:r>
              <a:rPr lang="en-US" sz="1600" b="0" dirty="0"/>
              <a:t>underfinanced in its state-level component </a:t>
            </a:r>
            <a:endParaRPr lang="en-US" sz="1600" b="0" dirty="0" smtClean="0"/>
          </a:p>
          <a:p>
            <a:pPr marL="914400" lvl="1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0" dirty="0" smtClean="0"/>
              <a:t>Even if: Prone </a:t>
            </a:r>
            <a:r>
              <a:rPr lang="en-US" sz="1600" b="0" dirty="0"/>
              <a:t>to moral hazard at </a:t>
            </a:r>
            <a:r>
              <a:rPr lang="en-US" sz="1600" b="0" dirty="0" smtClean="0"/>
              <a:t>state-level</a:t>
            </a:r>
          </a:p>
          <a:p>
            <a:pPr marL="914400" lvl="1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0" dirty="0" smtClean="0"/>
              <a:t>Provided very significant intertemporal </a:t>
            </a:r>
            <a:r>
              <a:rPr lang="en-US" sz="1600" b="0" dirty="0" err="1" smtClean="0"/>
              <a:t>stabilisation</a:t>
            </a:r>
            <a:r>
              <a:rPr lang="en-US" sz="1600" b="0" dirty="0" smtClean="0"/>
              <a:t> against common </a:t>
            </a:r>
            <a:r>
              <a:rPr lang="en-US" sz="1600" b="0" dirty="0" err="1" smtClean="0"/>
              <a:t>shock</a:t>
            </a:r>
            <a:r>
              <a:rPr lang="en-US" sz="1600" b="0" dirty="0" smtClean="0"/>
              <a:t> (Great Recession)</a:t>
            </a:r>
          </a:p>
          <a:p>
            <a:pPr marL="914400" lvl="1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0" dirty="0" smtClean="0"/>
              <a:t>Mainly </a:t>
            </a:r>
            <a:r>
              <a:rPr lang="en-US" sz="1600" b="0" dirty="0"/>
              <a:t>funded by </a:t>
            </a:r>
            <a:r>
              <a:rPr lang="en-US" sz="1600" b="0" dirty="0" smtClean="0"/>
              <a:t>the federal </a:t>
            </a:r>
            <a:r>
              <a:rPr lang="en-US" sz="1600" b="0" dirty="0"/>
              <a:t>budget </a:t>
            </a:r>
            <a:endParaRPr lang="en-US" sz="1600" b="0" dirty="0" smtClean="0"/>
          </a:p>
          <a:p>
            <a:pPr marL="914400" lvl="1" indent="-51435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S</a:t>
            </a:r>
            <a:r>
              <a:rPr lang="en-US" sz="1600" b="0" dirty="0" smtClean="0"/>
              <a:t>upported </a:t>
            </a:r>
            <a:r>
              <a:rPr lang="en-US" sz="1600" b="0" dirty="0"/>
              <a:t>by the borrowing capacity of the federal </a:t>
            </a:r>
            <a:r>
              <a:rPr lang="en-US" sz="1600" b="0" dirty="0" smtClean="0"/>
              <a:t>government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13</a:t>
            </a:fld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95192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9552" y="404664"/>
            <a:ext cx="8028384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000" dirty="0" smtClean="0"/>
              <a:t>Monetary Unions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1484784"/>
            <a:ext cx="7848872" cy="43924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en-GB" sz="2000" b="0" dirty="0" smtClean="0"/>
              <a:t>US as reference (for EMU)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</a:pPr>
            <a:r>
              <a:rPr lang="en-GB" sz="2000" b="0" dirty="0" smtClean="0"/>
              <a:t>Monetary</a:t>
            </a:r>
            <a:r>
              <a:rPr lang="es-ES" sz="2000" b="0" dirty="0" smtClean="0"/>
              <a:t> </a:t>
            </a:r>
            <a:r>
              <a:rPr lang="es-ES" sz="2000" b="0" dirty="0"/>
              <a:t>-</a:t>
            </a:r>
            <a:r>
              <a:rPr lang="es-ES" sz="2000" b="0" dirty="0" smtClean="0"/>
              <a:t> Fiscal </a:t>
            </a:r>
            <a:r>
              <a:rPr lang="es-ES" sz="2000" b="0" dirty="0" err="1" smtClean="0"/>
              <a:t>interaction</a:t>
            </a:r>
            <a:r>
              <a:rPr lang="es-ES" sz="2000" b="0" dirty="0" smtClean="0"/>
              <a:t>: </a:t>
            </a:r>
            <a:r>
              <a:rPr lang="es-ES" sz="2000" b="0" dirty="0" err="1" smtClean="0"/>
              <a:t>counterpart</a:t>
            </a:r>
            <a:r>
              <a:rPr lang="es-ES" sz="2000" b="0" dirty="0" smtClean="0"/>
              <a:t> to </a:t>
            </a:r>
            <a:r>
              <a:rPr lang="es-ES" sz="2000" b="0" dirty="0" err="1" smtClean="0"/>
              <a:t>monetary</a:t>
            </a:r>
            <a:r>
              <a:rPr lang="es-ES" sz="2000" b="0" dirty="0" smtClean="0"/>
              <a:t> </a:t>
            </a:r>
            <a:r>
              <a:rPr lang="en-GB" sz="2000" b="0" dirty="0" smtClean="0"/>
              <a:t>authority</a:t>
            </a:r>
            <a:r>
              <a:rPr lang="es-ES" sz="2000" b="0" dirty="0" smtClean="0"/>
              <a:t>?</a:t>
            </a:r>
            <a:endParaRPr lang="es-ES" sz="2000" b="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</a:pPr>
            <a:r>
              <a:rPr lang="es-ES" sz="2000" b="0" dirty="0"/>
              <a:t>Reverse vertical fiscal </a:t>
            </a:r>
            <a:r>
              <a:rPr lang="es-ES" sz="2000" b="0" dirty="0" err="1"/>
              <a:t>imbalance</a:t>
            </a:r>
            <a:r>
              <a:rPr lang="es-ES" sz="2000" b="0" dirty="0"/>
              <a:t> &gt; </a:t>
            </a:r>
            <a:r>
              <a:rPr lang="es-ES" sz="2000" b="0" dirty="0" err="1"/>
              <a:t>unstable</a:t>
            </a:r>
            <a:r>
              <a:rPr lang="es-ES" sz="2000" b="0" dirty="0"/>
              <a:t> </a:t>
            </a:r>
            <a:r>
              <a:rPr lang="es-ES" sz="2000" b="0" dirty="0" err="1"/>
              <a:t>framework</a:t>
            </a:r>
            <a:endParaRPr lang="es-ES" sz="2000" b="0" dirty="0"/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</a:pPr>
            <a:r>
              <a:rPr lang="es-ES" sz="2000" b="0" dirty="0" err="1"/>
              <a:t>Room</a:t>
            </a:r>
            <a:r>
              <a:rPr lang="es-ES" sz="2000" b="0" dirty="0"/>
              <a:t> </a:t>
            </a:r>
            <a:r>
              <a:rPr lang="es-ES" sz="2000" b="0" dirty="0" err="1"/>
              <a:t>for</a:t>
            </a:r>
            <a:r>
              <a:rPr lang="es-ES" sz="2000" b="0" dirty="0"/>
              <a:t> </a:t>
            </a:r>
            <a:r>
              <a:rPr lang="es-ES" sz="2000" b="0" dirty="0" err="1"/>
              <a:t>manoeuvre</a:t>
            </a:r>
            <a:r>
              <a:rPr lang="es-ES" sz="2000" b="0" dirty="0"/>
              <a:t> </a:t>
            </a:r>
            <a:r>
              <a:rPr lang="es-ES" sz="2000" b="0" dirty="0" err="1"/>
              <a:t>cannot</a:t>
            </a:r>
            <a:r>
              <a:rPr lang="es-ES" sz="2000" b="0" dirty="0"/>
              <a:t> be </a:t>
            </a:r>
            <a:r>
              <a:rPr lang="es-ES" sz="2000" b="0" dirty="0" err="1"/>
              <a:t>credibly</a:t>
            </a:r>
            <a:r>
              <a:rPr lang="es-ES" sz="2000" b="0" dirty="0"/>
              <a:t> removed </a:t>
            </a:r>
            <a:r>
              <a:rPr lang="es-ES" sz="2000" b="0" dirty="0" err="1"/>
              <a:t>from</a:t>
            </a:r>
            <a:r>
              <a:rPr lang="es-ES" sz="2000" b="0" dirty="0"/>
              <a:t> </a:t>
            </a:r>
            <a:r>
              <a:rPr lang="es-ES" sz="2000" b="0" dirty="0" err="1"/>
              <a:t>national</a:t>
            </a:r>
            <a:r>
              <a:rPr lang="es-ES" sz="2000" b="0" dirty="0"/>
              <a:t> </a:t>
            </a:r>
            <a:r>
              <a:rPr lang="es-ES" sz="2000" b="0" dirty="0" err="1"/>
              <a:t>level</a:t>
            </a:r>
            <a:r>
              <a:rPr lang="es-ES" sz="2000" b="0" dirty="0"/>
              <a:t>, </a:t>
            </a:r>
            <a:r>
              <a:rPr lang="es-ES" sz="2000" b="0" dirty="0" err="1"/>
              <a:t>if</a:t>
            </a:r>
            <a:r>
              <a:rPr lang="es-ES" sz="2000" b="0" dirty="0"/>
              <a:t> </a:t>
            </a:r>
            <a:r>
              <a:rPr lang="es-ES" sz="2000" b="0" dirty="0" err="1"/>
              <a:t>supranational</a:t>
            </a:r>
            <a:r>
              <a:rPr lang="es-ES" sz="2000" b="0" dirty="0"/>
              <a:t> </a:t>
            </a:r>
            <a:r>
              <a:rPr lang="es-ES" sz="2000" b="0" dirty="0" err="1"/>
              <a:t>not</a:t>
            </a:r>
            <a:r>
              <a:rPr lang="es-ES" sz="2000" b="0" dirty="0"/>
              <a:t> </a:t>
            </a:r>
            <a:r>
              <a:rPr lang="es-ES" sz="2000" b="0" dirty="0" err="1"/>
              <a:t>equipped</a:t>
            </a:r>
            <a:r>
              <a:rPr lang="es-ES" sz="2000" b="0" dirty="0"/>
              <a:t> to </a:t>
            </a:r>
            <a:r>
              <a:rPr lang="es-ES" sz="2000" b="0" dirty="0" err="1"/>
              <a:t>take</a:t>
            </a:r>
            <a:r>
              <a:rPr lang="es-ES" sz="2000" b="0" dirty="0"/>
              <a:t> </a:t>
            </a:r>
            <a:r>
              <a:rPr lang="es-ES" sz="2000" b="0" dirty="0" err="1"/>
              <a:t>over</a:t>
            </a:r>
            <a:endParaRPr lang="es-ES" sz="2000" b="0" dirty="0"/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</a:pPr>
            <a:r>
              <a:rPr lang="es-ES" sz="2000" b="0" dirty="0" err="1" smtClean="0"/>
              <a:t>Size</a:t>
            </a:r>
            <a:r>
              <a:rPr lang="es-ES" sz="2000" b="0" dirty="0" smtClean="0"/>
              <a:t> of Budget (1% vs 22%)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</a:pPr>
            <a:r>
              <a:rPr lang="es-ES" sz="2000" b="0" dirty="0" err="1" smtClean="0"/>
              <a:t>Borrowing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capacity</a:t>
            </a:r>
            <a:endParaRPr lang="es-ES" sz="2000" b="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</a:pPr>
            <a:r>
              <a:rPr lang="es-ES" sz="2000" b="0" dirty="0" err="1"/>
              <a:t>S</a:t>
            </a:r>
            <a:r>
              <a:rPr lang="es-ES" sz="2000" b="0" dirty="0" err="1" smtClean="0"/>
              <a:t>tabilisation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capacity</a:t>
            </a:r>
            <a:r>
              <a:rPr lang="es-ES" sz="2000" b="0" dirty="0" smtClean="0"/>
              <a:t> of Budget (30 times </a:t>
            </a:r>
            <a:r>
              <a:rPr lang="es-ES" sz="2000" b="0" dirty="0" err="1" smtClean="0"/>
              <a:t>smaller</a:t>
            </a:r>
            <a:r>
              <a:rPr lang="es-ES" sz="2000" b="0" dirty="0" smtClean="0"/>
              <a:t>)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None/>
            </a:pPr>
            <a:endParaRPr lang="en-GB" sz="2000" b="0" dirty="0" smtClean="0"/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</a:pPr>
            <a:endParaRPr lang="en-GB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2</a:t>
            </a:fld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412403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9552" y="404664"/>
            <a:ext cx="8028384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000" dirty="0" smtClean="0"/>
              <a:t>Macroeconomic </a:t>
            </a:r>
            <a:r>
              <a:rPr lang="en-US" sz="3000" dirty="0" err="1" smtClean="0"/>
              <a:t>Stabilisation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99592" y="1412776"/>
            <a:ext cx="7128792" cy="10081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es-ES" sz="2000" b="0" dirty="0" err="1" smtClean="0"/>
              <a:t>Mitigation</a:t>
            </a:r>
            <a:r>
              <a:rPr lang="es-ES" sz="2000" b="0" dirty="0" smtClean="0"/>
              <a:t> of </a:t>
            </a:r>
            <a:r>
              <a:rPr lang="es-ES" sz="2000" b="0" dirty="0" err="1" smtClean="0"/>
              <a:t>impacts</a:t>
            </a:r>
            <a:r>
              <a:rPr lang="es-ES" sz="2000" b="0" dirty="0" smtClean="0"/>
              <a:t> of </a:t>
            </a:r>
            <a:r>
              <a:rPr lang="es-ES" sz="2000" b="0" dirty="0" err="1" smtClean="0"/>
              <a:t>macroeconomic</a:t>
            </a:r>
            <a:r>
              <a:rPr lang="es-ES" sz="2000" b="0" dirty="0" smtClean="0"/>
              <a:t> shocks – 2 </a:t>
            </a:r>
            <a:r>
              <a:rPr lang="es-ES" sz="2000" b="0" dirty="0" err="1" smtClean="0"/>
              <a:t>dimensions</a:t>
            </a:r>
            <a:r>
              <a:rPr lang="es-ES" sz="2000" b="0" dirty="0" smtClean="0"/>
              <a:t>: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es-ES" sz="2000" b="0" dirty="0"/>
              <a:t>	</a:t>
            </a:r>
            <a:r>
              <a:rPr lang="es-ES" sz="2000" b="0" dirty="0" smtClean="0"/>
              <a:t>A) Inter-temporal </a:t>
            </a:r>
            <a:r>
              <a:rPr lang="es-ES" sz="2000" b="0" dirty="0" err="1" smtClean="0"/>
              <a:t>stabilisation</a:t>
            </a:r>
            <a:endParaRPr lang="es-ES" sz="2000" b="0" dirty="0" smtClean="0"/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es-ES" sz="2000" b="0" dirty="0"/>
              <a:t>	</a:t>
            </a:r>
            <a:r>
              <a:rPr lang="es-ES" sz="2000" b="0" dirty="0" smtClean="0"/>
              <a:t>B) Inter-regional </a:t>
            </a:r>
            <a:r>
              <a:rPr lang="es-ES" sz="2000" b="0" dirty="0" err="1" smtClean="0"/>
              <a:t>stabilisation</a:t>
            </a:r>
            <a:endParaRPr lang="es-ES" sz="2000" b="0" dirty="0" smtClean="0"/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None/>
            </a:pPr>
            <a:endParaRPr lang="es-ES" sz="2000" b="0" dirty="0" smtClean="0"/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None/>
            </a:pPr>
            <a:endParaRPr lang="es-ES" sz="2000" b="0" dirty="0" smtClean="0"/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</a:pPr>
            <a:endParaRPr lang="en-GB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53990"/>
              </p:ext>
            </p:extLst>
          </p:nvPr>
        </p:nvGraphicFramePr>
        <p:xfrm>
          <a:off x="1763688" y="3325276"/>
          <a:ext cx="5328000" cy="2473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2383679515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789515468"/>
                    </a:ext>
                  </a:extLst>
                </a:gridCol>
              </a:tblGrid>
              <a:tr h="366658">
                <a:tc>
                  <a:txBody>
                    <a:bodyPr/>
                    <a:lstStyle/>
                    <a:p>
                      <a:pPr algn="ctr"/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A)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B)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957668"/>
                  </a:ext>
                </a:extLst>
              </a:tr>
              <a:tr h="366658"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Across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Time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Across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Space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923977"/>
                  </a:ext>
                </a:extLst>
              </a:tr>
              <a:tr h="366658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Common</a:t>
                      </a:r>
                      <a:r>
                        <a:rPr lang="es-ES" dirty="0" smtClean="0"/>
                        <a:t> Shocks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Asymmetric</a:t>
                      </a:r>
                      <a:r>
                        <a:rPr lang="es-ES" dirty="0" smtClean="0"/>
                        <a:t> Shocks</a:t>
                      </a:r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861792"/>
                  </a:ext>
                </a:extLst>
              </a:tr>
              <a:tr h="632862"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Complement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to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Common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Monetary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Policy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Complement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to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Structural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Reforms</a:t>
                      </a:r>
                      <a:endParaRPr lang="en-GB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803359"/>
                  </a:ext>
                </a:extLst>
              </a:tr>
              <a:tr h="366658"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Time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Consistency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Problem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Coordination</a:t>
                      </a:r>
                      <a:r>
                        <a:rPr lang="es-ES" b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ysClr val="windowText" lastClr="000000"/>
                          </a:solidFill>
                        </a:rPr>
                        <a:t>Problem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6760146"/>
                  </a:ext>
                </a:extLst>
              </a:tr>
              <a:tr h="366658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38772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3</a:t>
            </a:fld>
            <a:endParaRPr lang="en-GB" b="0"/>
          </a:p>
        </p:txBody>
      </p:sp>
    </p:spTree>
    <p:extLst>
      <p:ext uri="{BB962C8B-B14F-4D97-AF65-F5344CB8AC3E}">
        <p14:creationId xmlns:p14="http://schemas.microsoft.com/office/powerpoint/2010/main" val="100238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9552" y="404664"/>
            <a:ext cx="8028384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000" dirty="0" smtClean="0"/>
              <a:t>Channels of </a:t>
            </a:r>
            <a:r>
              <a:rPr lang="en-US" sz="3000" dirty="0" err="1" smtClean="0"/>
              <a:t>Stabilisation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1340768"/>
            <a:ext cx="8208912" cy="50405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4000"/>
              </a:lnSpc>
              <a:spcAft>
                <a:spcPts val="0"/>
              </a:spcAft>
            </a:pPr>
            <a:r>
              <a:rPr lang="en-US" sz="2000" dirty="0" smtClean="0"/>
              <a:t>Factor mobility</a:t>
            </a:r>
            <a:r>
              <a:rPr lang="en-US" sz="2000" b="0" dirty="0" smtClean="0"/>
              <a:t>: market mechanisms, several channels: </a:t>
            </a:r>
          </a:p>
          <a:p>
            <a:pPr lvl="1" fontAlgn="auto">
              <a:lnSpc>
                <a:spcPct val="114000"/>
              </a:lnSpc>
              <a:spcAft>
                <a:spcPts val="0"/>
              </a:spcAft>
            </a:pPr>
            <a:r>
              <a:rPr lang="en-US" sz="1600" b="0" dirty="0" smtClean="0"/>
              <a:t>Mobility of Capital: capital market, credit market, cross-border </a:t>
            </a:r>
            <a:r>
              <a:rPr lang="en-US" sz="1600" b="0" dirty="0" err="1"/>
              <a:t>labour</a:t>
            </a:r>
            <a:r>
              <a:rPr lang="en-US" sz="1600" b="0" dirty="0"/>
              <a:t> </a:t>
            </a:r>
            <a:r>
              <a:rPr lang="en-US" sz="1600" b="0" dirty="0" smtClean="0"/>
              <a:t>compensation</a:t>
            </a:r>
          </a:p>
          <a:p>
            <a:pPr lvl="1" fontAlgn="auto">
              <a:lnSpc>
                <a:spcPct val="114000"/>
              </a:lnSpc>
              <a:spcAft>
                <a:spcPts val="0"/>
              </a:spcAft>
            </a:pPr>
            <a:r>
              <a:rPr lang="en-US" sz="1600" b="0" dirty="0" err="1" smtClean="0"/>
              <a:t>Labour</a:t>
            </a:r>
            <a:r>
              <a:rPr lang="en-US" sz="1600" b="0" dirty="0" smtClean="0"/>
              <a:t> mobility as adjustment mechanism</a:t>
            </a:r>
          </a:p>
          <a:p>
            <a:pPr marL="400050" lvl="1" indent="0" fontAlgn="auto">
              <a:lnSpc>
                <a:spcPct val="114000"/>
              </a:lnSpc>
              <a:spcAft>
                <a:spcPts val="0"/>
              </a:spcAft>
              <a:buNone/>
            </a:pPr>
            <a:r>
              <a:rPr lang="en-US" sz="1600" b="0" dirty="0" smtClean="0"/>
              <a:t>Sufficient</a:t>
            </a:r>
            <a:r>
              <a:rPr lang="en-US" sz="1600" b="0" dirty="0"/>
              <a:t>? To the extent they are stable and efficient in the allocation of resources. Risk: pro-cyclicality.</a:t>
            </a:r>
            <a:endParaRPr lang="es-ES" sz="1600" b="0" dirty="0"/>
          </a:p>
          <a:p>
            <a:pPr fontAlgn="auto">
              <a:lnSpc>
                <a:spcPct val="114000"/>
              </a:lnSpc>
              <a:spcAft>
                <a:spcPts val="0"/>
              </a:spcAft>
            </a:pPr>
            <a:r>
              <a:rPr lang="en-US" sz="2000" dirty="0" smtClean="0"/>
              <a:t>Monetary Policy </a:t>
            </a:r>
            <a:r>
              <a:rPr lang="en-US" sz="2000" b="0" dirty="0" smtClean="0"/>
              <a:t>first instrument to address common fluctuations, </a:t>
            </a:r>
          </a:p>
          <a:p>
            <a:pPr marL="400050" lvl="1" indent="0" fontAlgn="auto">
              <a:lnSpc>
                <a:spcPct val="114000"/>
              </a:lnSpc>
              <a:spcAft>
                <a:spcPts val="0"/>
              </a:spcAft>
              <a:buNone/>
            </a:pPr>
            <a:r>
              <a:rPr lang="en-US" sz="1600" b="0" dirty="0" smtClean="0"/>
              <a:t>but: one-size-fits-none for idiosyncratic shocks + limits (ZLB)</a:t>
            </a:r>
          </a:p>
          <a:p>
            <a:pPr fontAlgn="auto">
              <a:lnSpc>
                <a:spcPct val="114000"/>
              </a:lnSpc>
              <a:spcAft>
                <a:spcPts val="0"/>
              </a:spcAft>
            </a:pPr>
            <a:r>
              <a:rPr lang="es-ES" sz="2000" dirty="0" err="1" smtClean="0"/>
              <a:t>Structural</a:t>
            </a:r>
            <a:r>
              <a:rPr lang="es-ES" sz="2000" dirty="0" smtClean="0"/>
              <a:t> </a:t>
            </a:r>
            <a:r>
              <a:rPr lang="es-ES" sz="2000" dirty="0" err="1"/>
              <a:t>R</a:t>
            </a:r>
            <a:r>
              <a:rPr lang="es-ES" sz="2000" dirty="0" err="1" smtClean="0"/>
              <a:t>eforms</a:t>
            </a:r>
            <a:r>
              <a:rPr lang="es-ES" sz="2000" b="0" dirty="0" smtClean="0"/>
              <a:t>: </a:t>
            </a:r>
            <a:r>
              <a:rPr lang="es-ES" sz="2000" b="0" dirty="0" err="1" smtClean="0"/>
              <a:t>help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correct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structural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reasons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for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asymmetries</a:t>
            </a:r>
            <a:endParaRPr lang="es-ES" sz="2000" b="0" dirty="0" smtClean="0"/>
          </a:p>
          <a:p>
            <a:pPr marL="400050" lvl="1" indent="0" fontAlgn="auto">
              <a:lnSpc>
                <a:spcPct val="114000"/>
              </a:lnSpc>
              <a:spcAft>
                <a:spcPts val="0"/>
              </a:spcAft>
              <a:buNone/>
            </a:pPr>
            <a:r>
              <a:rPr lang="es-ES" sz="1600" b="0" dirty="0" err="1" smtClean="0"/>
              <a:t>but</a:t>
            </a:r>
            <a:r>
              <a:rPr lang="es-ES" sz="1600" b="0" dirty="0" smtClean="0"/>
              <a:t>: </a:t>
            </a:r>
            <a:r>
              <a:rPr lang="es-ES" sz="1600" b="0" dirty="0" err="1" smtClean="0"/>
              <a:t>coordination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problem</a:t>
            </a:r>
            <a:r>
              <a:rPr lang="es-ES" sz="1600" b="0" dirty="0" smtClean="0"/>
              <a:t>, </a:t>
            </a:r>
            <a:r>
              <a:rPr lang="es-ES" sz="1600" b="0" dirty="0" err="1" smtClean="0"/>
              <a:t>cannot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replace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speed</a:t>
            </a:r>
            <a:r>
              <a:rPr lang="es-ES" sz="1600" b="0" dirty="0" smtClean="0"/>
              <a:t> of </a:t>
            </a:r>
            <a:r>
              <a:rPr lang="es-ES" sz="1600" b="0" dirty="0" err="1" smtClean="0"/>
              <a:t>adjustment</a:t>
            </a:r>
            <a:r>
              <a:rPr lang="es-ES" sz="1600" b="0" dirty="0" smtClean="0"/>
              <a:t> of </a:t>
            </a:r>
            <a:r>
              <a:rPr lang="es-ES" sz="1600" b="0" dirty="0" err="1" smtClean="0"/>
              <a:t>exchange-rate</a:t>
            </a:r>
            <a:r>
              <a:rPr lang="es-ES" sz="1600" b="0" dirty="0" smtClean="0"/>
              <a:t>, short-</a:t>
            </a:r>
            <a:r>
              <a:rPr lang="es-ES" sz="1600" b="0" dirty="0" err="1" smtClean="0"/>
              <a:t>term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costs</a:t>
            </a:r>
            <a:r>
              <a:rPr lang="es-ES" sz="1600" b="0" dirty="0" smtClean="0"/>
              <a:t>, </a:t>
            </a:r>
            <a:r>
              <a:rPr lang="es-ES" sz="1600" b="0" dirty="0" err="1" smtClean="0"/>
              <a:t>higher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costs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when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monetary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policy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is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constrained</a:t>
            </a:r>
            <a:endParaRPr lang="es-ES" sz="1600" b="0" dirty="0"/>
          </a:p>
          <a:p>
            <a:pPr fontAlgn="auto">
              <a:lnSpc>
                <a:spcPct val="114000"/>
              </a:lnSpc>
              <a:spcAft>
                <a:spcPts val="0"/>
              </a:spcAft>
            </a:pPr>
            <a:r>
              <a:rPr lang="es-ES" sz="2000" dirty="0" err="1"/>
              <a:t>National</a:t>
            </a:r>
            <a:r>
              <a:rPr lang="es-ES" sz="2000" dirty="0"/>
              <a:t> Fiscal </a:t>
            </a:r>
            <a:r>
              <a:rPr lang="es-ES" sz="2000" dirty="0" err="1" smtClean="0"/>
              <a:t>Policies</a:t>
            </a:r>
            <a:r>
              <a:rPr lang="es-ES" sz="2000" b="0" dirty="0" smtClean="0"/>
              <a:t>: </a:t>
            </a:r>
            <a:r>
              <a:rPr lang="es-ES" sz="2000" b="0" dirty="0" err="1" smtClean="0"/>
              <a:t>relevant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size</a:t>
            </a:r>
            <a:r>
              <a:rPr lang="es-ES" sz="2000" b="0" dirty="0" smtClean="0"/>
              <a:t>, </a:t>
            </a:r>
            <a:r>
              <a:rPr lang="es-ES" sz="2000" b="0" dirty="0" err="1" smtClean="0"/>
              <a:t>automatic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stabilisers</a:t>
            </a:r>
            <a:r>
              <a:rPr lang="es-ES" sz="2000" b="0" dirty="0" smtClean="0"/>
              <a:t>.</a:t>
            </a:r>
          </a:p>
          <a:p>
            <a:pPr marL="400050" lvl="1" indent="0" fontAlgn="auto">
              <a:lnSpc>
                <a:spcPct val="114000"/>
              </a:lnSpc>
              <a:spcAft>
                <a:spcPts val="0"/>
              </a:spcAft>
              <a:buNone/>
            </a:pPr>
            <a:r>
              <a:rPr lang="es-ES" sz="1600" b="0" dirty="0" err="1"/>
              <a:t>b</a:t>
            </a:r>
            <a:r>
              <a:rPr lang="es-ES" sz="1600" b="0" dirty="0" err="1" smtClean="0"/>
              <a:t>ut</a:t>
            </a:r>
            <a:r>
              <a:rPr lang="es-ES" sz="1600" b="0" dirty="0" smtClean="0"/>
              <a:t>: in </a:t>
            </a:r>
            <a:r>
              <a:rPr lang="es-ES" sz="1600" b="0" dirty="0" err="1" smtClean="0"/>
              <a:t>monetary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union</a:t>
            </a:r>
            <a:r>
              <a:rPr lang="es-ES" sz="1600" b="0" dirty="0" smtClean="0"/>
              <a:t>, can be </a:t>
            </a:r>
            <a:r>
              <a:rPr lang="es-ES" sz="1600" b="0" dirty="0" err="1" smtClean="0"/>
              <a:t>forced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by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market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pressure</a:t>
            </a:r>
            <a:r>
              <a:rPr lang="es-ES" sz="1600" b="0" dirty="0" smtClean="0"/>
              <a:t> to </a:t>
            </a:r>
            <a:r>
              <a:rPr lang="es-ES" sz="1600" b="0" dirty="0" err="1" smtClean="0"/>
              <a:t>behave</a:t>
            </a:r>
            <a:r>
              <a:rPr lang="es-ES" sz="1600" b="0" dirty="0" smtClean="0"/>
              <a:t> pro-</a:t>
            </a:r>
            <a:r>
              <a:rPr lang="es-ES" sz="1600" b="0" dirty="0" err="1" smtClean="0"/>
              <a:t>cyclically</a:t>
            </a:r>
            <a:r>
              <a:rPr lang="es-ES" sz="1600" b="0" dirty="0" smtClean="0"/>
              <a:t> + </a:t>
            </a:r>
            <a:r>
              <a:rPr lang="es-ES" sz="1600" b="0" dirty="0" err="1" smtClean="0"/>
              <a:t>coordination</a:t>
            </a:r>
            <a:r>
              <a:rPr lang="es-ES" sz="1600" b="0" dirty="0" smtClean="0"/>
              <a:t> </a:t>
            </a:r>
            <a:r>
              <a:rPr lang="es-ES" sz="1600" b="0" dirty="0" err="1" smtClean="0"/>
              <a:t>problem</a:t>
            </a:r>
            <a:endParaRPr lang="es-ES" sz="1600" b="0" dirty="0" smtClean="0"/>
          </a:p>
          <a:p>
            <a:pPr fontAlgn="auto">
              <a:lnSpc>
                <a:spcPct val="114000"/>
              </a:lnSpc>
              <a:spcAft>
                <a:spcPts val="0"/>
              </a:spcAft>
            </a:pPr>
            <a:r>
              <a:rPr lang="es-ES" sz="2000" dirty="0" err="1" smtClean="0"/>
              <a:t>Common</a:t>
            </a:r>
            <a:r>
              <a:rPr lang="es-ES" sz="2000" dirty="0" smtClean="0"/>
              <a:t> </a:t>
            </a:r>
            <a:r>
              <a:rPr lang="es-ES" sz="2000" dirty="0"/>
              <a:t>Fiscal </a:t>
            </a:r>
            <a:r>
              <a:rPr lang="es-ES" sz="2000" dirty="0" err="1" smtClean="0"/>
              <a:t>Instrument</a:t>
            </a:r>
            <a:endParaRPr lang="es-E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4</a:t>
            </a:fld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4344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75144" y="246568"/>
            <a:ext cx="8028384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000" dirty="0" smtClean="0"/>
              <a:t>Why Fiscal </a:t>
            </a:r>
            <a:r>
              <a:rPr lang="en-US" sz="3000" dirty="0" err="1" smtClean="0"/>
              <a:t>Stabilisation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6024" y="836712"/>
            <a:ext cx="8820472" cy="56166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b="0" dirty="0" smtClean="0"/>
              <a:t>Economic rationale: </a:t>
            </a:r>
            <a:r>
              <a:rPr lang="en-US" sz="2000" dirty="0"/>
              <a:t>limits</a:t>
            </a:r>
            <a:r>
              <a:rPr lang="en-US" sz="2000" b="0" dirty="0"/>
              <a:t> to market mechanisms and </a:t>
            </a:r>
            <a:r>
              <a:rPr lang="en-US" sz="2000" b="0" dirty="0" smtClean="0"/>
              <a:t>other instruments</a:t>
            </a:r>
          </a:p>
          <a:p>
            <a:pPr marL="0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b="0" dirty="0" smtClean="0"/>
              <a:t>2 objectives (inter-temporal &amp; inter-regional) to </a:t>
            </a:r>
            <a:r>
              <a:rPr lang="en-US" sz="2000" b="0" dirty="0"/>
              <a:t>be considered </a:t>
            </a:r>
            <a:r>
              <a:rPr lang="en-US" sz="2000" dirty="0"/>
              <a:t>together</a:t>
            </a:r>
            <a:r>
              <a:rPr lang="en-US" sz="2000" b="0" dirty="0"/>
              <a:t> </a:t>
            </a:r>
            <a:endParaRPr lang="en-US" sz="2000" b="0" dirty="0" smtClean="0"/>
          </a:p>
          <a:p>
            <a:pPr marL="0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/>
              <a:t>T</a:t>
            </a:r>
            <a:r>
              <a:rPr lang="en-US" sz="2000" dirty="0" smtClean="0"/>
              <a:t>rade-off</a:t>
            </a:r>
            <a:r>
              <a:rPr lang="en-US" sz="2000" b="0" dirty="0" smtClean="0"/>
              <a:t> </a:t>
            </a:r>
            <a:r>
              <a:rPr lang="en-US" sz="2000" b="0" dirty="0"/>
              <a:t>in the "non-use" of a fiscal instrument for these two </a:t>
            </a:r>
            <a:r>
              <a:rPr lang="en-US" sz="2000" b="0" dirty="0" smtClean="0"/>
              <a:t>functions</a:t>
            </a:r>
            <a:r>
              <a:rPr lang="en-US" sz="2000" b="0" dirty="0"/>
              <a:t>:</a:t>
            </a:r>
            <a:r>
              <a:rPr lang="en-US" sz="2000" b="0" dirty="0" smtClean="0"/>
              <a:t> </a:t>
            </a:r>
          </a:p>
          <a:p>
            <a:pPr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b="0" dirty="0"/>
              <a:t>The </a:t>
            </a:r>
            <a:r>
              <a:rPr lang="en-US" sz="2000" dirty="0"/>
              <a:t>less</a:t>
            </a:r>
            <a:r>
              <a:rPr lang="en-US" sz="2000" b="0" dirty="0"/>
              <a:t> </a:t>
            </a:r>
            <a:r>
              <a:rPr lang="en-US" sz="2000" b="0" dirty="0" smtClean="0"/>
              <a:t>the use of fiscal instrument </a:t>
            </a:r>
            <a:r>
              <a:rPr lang="en-US" sz="2000" b="0" dirty="0"/>
              <a:t>for </a:t>
            </a:r>
            <a:r>
              <a:rPr lang="en-US" sz="2000" dirty="0" smtClean="0"/>
              <a:t>risk-sharing</a:t>
            </a:r>
            <a:r>
              <a:rPr lang="en-US" sz="2000" b="0" dirty="0" smtClean="0"/>
              <a:t> </a:t>
            </a:r>
            <a:r>
              <a:rPr lang="en-US" sz="2000" b="0" dirty="0"/>
              <a:t>and insurance against idiosyncratic shocks </a:t>
            </a:r>
            <a:r>
              <a:rPr lang="en-US" sz="2000" b="0" dirty="0" smtClean="0"/>
              <a:t>&gt; </a:t>
            </a:r>
            <a:r>
              <a:rPr lang="en-US" sz="2000" b="0" dirty="0"/>
              <a:t>the </a:t>
            </a:r>
            <a:r>
              <a:rPr lang="en-US" sz="2000" dirty="0"/>
              <a:t>more</a:t>
            </a:r>
            <a:r>
              <a:rPr lang="en-US" sz="2000" b="0" dirty="0"/>
              <a:t> </a:t>
            </a:r>
            <a:r>
              <a:rPr lang="en-US" sz="2000" b="0" dirty="0" smtClean="0"/>
              <a:t>need for </a:t>
            </a:r>
            <a:r>
              <a:rPr lang="en-US" sz="2000" dirty="0" smtClean="0"/>
              <a:t>structural </a:t>
            </a:r>
            <a:r>
              <a:rPr lang="en-US" sz="2000" dirty="0"/>
              <a:t>reforms </a:t>
            </a:r>
            <a:r>
              <a:rPr lang="en-US" sz="2000" b="0" dirty="0"/>
              <a:t>and prudent fiscal </a:t>
            </a:r>
            <a:r>
              <a:rPr lang="en-US" sz="2000" b="0" dirty="0" smtClean="0"/>
              <a:t>policies for </a:t>
            </a:r>
            <a:r>
              <a:rPr lang="en-US" sz="2000" b="0" dirty="0"/>
              <a:t>adjustment capacity at national </a:t>
            </a:r>
            <a:r>
              <a:rPr lang="en-US" sz="2000" b="0" dirty="0" smtClean="0"/>
              <a:t>level &gt; </a:t>
            </a:r>
            <a:r>
              <a:rPr lang="en-US" sz="2000" b="0" dirty="0"/>
              <a:t>the stronger the </a:t>
            </a:r>
            <a:r>
              <a:rPr lang="en-US" sz="2000" dirty="0"/>
              <a:t>deflationary</a:t>
            </a:r>
            <a:r>
              <a:rPr lang="en-US" sz="2000" b="0" dirty="0"/>
              <a:t> pressure </a:t>
            </a:r>
            <a:r>
              <a:rPr lang="en-US" sz="2000" b="0" dirty="0" smtClean="0"/>
              <a:t>&gt; the </a:t>
            </a:r>
            <a:r>
              <a:rPr lang="en-US" sz="2000" b="0" dirty="0"/>
              <a:t>stronger the </a:t>
            </a:r>
            <a:r>
              <a:rPr lang="en-US" sz="2000" dirty="0"/>
              <a:t>pressure on monetary policy </a:t>
            </a:r>
            <a:r>
              <a:rPr lang="en-US" sz="2000" b="0" dirty="0"/>
              <a:t>to </a:t>
            </a:r>
            <a:r>
              <a:rPr lang="en-US" sz="2000" b="0" dirty="0" smtClean="0"/>
              <a:t>counteract (limits) &gt; </a:t>
            </a:r>
            <a:r>
              <a:rPr lang="en-US" sz="2000" dirty="0"/>
              <a:t>greater need </a:t>
            </a:r>
            <a:r>
              <a:rPr lang="en-US" sz="2000" b="0" dirty="0" smtClean="0"/>
              <a:t>for </a:t>
            </a:r>
            <a:r>
              <a:rPr lang="en-US" sz="2000" b="0" dirty="0"/>
              <a:t>fiscal instrument for </a:t>
            </a:r>
            <a:r>
              <a:rPr lang="en-US" sz="2000" dirty="0"/>
              <a:t>inter-temporal</a:t>
            </a:r>
            <a:r>
              <a:rPr lang="en-US" sz="2000" b="0" dirty="0"/>
              <a:t> </a:t>
            </a:r>
            <a:r>
              <a:rPr lang="en-US" sz="2000" b="0" dirty="0" err="1" smtClean="0"/>
              <a:t>stabilisation</a:t>
            </a:r>
            <a:r>
              <a:rPr lang="en-US" sz="2000" b="0" dirty="0" smtClean="0"/>
              <a:t>. </a:t>
            </a:r>
          </a:p>
          <a:p>
            <a:pPr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b="0" dirty="0"/>
              <a:t>The </a:t>
            </a:r>
            <a:r>
              <a:rPr lang="en-US" sz="2000" dirty="0"/>
              <a:t>less</a:t>
            </a:r>
            <a:r>
              <a:rPr lang="en-US" sz="2000" b="0" dirty="0"/>
              <a:t> </a:t>
            </a:r>
            <a:r>
              <a:rPr lang="en-US" sz="2000" b="0" dirty="0" smtClean="0"/>
              <a:t>the use of </a:t>
            </a:r>
            <a:r>
              <a:rPr lang="en-US" sz="2000" b="0" dirty="0"/>
              <a:t>fiscal </a:t>
            </a:r>
            <a:r>
              <a:rPr lang="en-US" sz="2000" b="0" dirty="0" smtClean="0"/>
              <a:t>instrument for </a:t>
            </a:r>
            <a:r>
              <a:rPr lang="en-US" sz="2000" dirty="0"/>
              <a:t>inter-temporal</a:t>
            </a:r>
            <a:r>
              <a:rPr lang="en-US" sz="2000" b="0" dirty="0"/>
              <a:t> </a:t>
            </a:r>
            <a:r>
              <a:rPr lang="en-US" sz="2000" b="0" dirty="0" err="1"/>
              <a:t>stabilisation</a:t>
            </a:r>
            <a:r>
              <a:rPr lang="en-US" sz="2000" b="0" dirty="0"/>
              <a:t> </a:t>
            </a:r>
            <a:r>
              <a:rPr lang="en-US" sz="2000" b="0" dirty="0" smtClean="0"/>
              <a:t>&gt; the </a:t>
            </a:r>
            <a:r>
              <a:rPr lang="en-US" sz="2000" dirty="0" smtClean="0"/>
              <a:t>more</a:t>
            </a:r>
            <a:r>
              <a:rPr lang="en-US" sz="2000" b="0" dirty="0" smtClean="0"/>
              <a:t> the of use of </a:t>
            </a:r>
            <a:r>
              <a:rPr lang="en-US" sz="2000" dirty="0" smtClean="0"/>
              <a:t>monetary </a:t>
            </a:r>
            <a:r>
              <a:rPr lang="en-US" sz="2000" dirty="0"/>
              <a:t>policy </a:t>
            </a:r>
            <a:r>
              <a:rPr lang="en-US" sz="2000" b="0" dirty="0" smtClean="0"/>
              <a:t>&gt; closer to its </a:t>
            </a:r>
            <a:r>
              <a:rPr lang="en-US" sz="2000" dirty="0" smtClean="0"/>
              <a:t>limits</a:t>
            </a:r>
            <a:r>
              <a:rPr lang="en-US" sz="2000" b="0" dirty="0" smtClean="0"/>
              <a:t> &gt; the </a:t>
            </a:r>
            <a:r>
              <a:rPr lang="en-US" sz="2000" dirty="0" smtClean="0"/>
              <a:t>higher</a:t>
            </a:r>
            <a:r>
              <a:rPr lang="en-US" sz="2000" b="0" dirty="0" smtClean="0"/>
              <a:t> </a:t>
            </a:r>
            <a:r>
              <a:rPr lang="en-US" sz="2000" b="0" dirty="0"/>
              <a:t>the </a:t>
            </a:r>
            <a:r>
              <a:rPr lang="en-US" sz="2000" dirty="0"/>
              <a:t>short-term costs </a:t>
            </a:r>
            <a:r>
              <a:rPr lang="en-US" sz="2000" b="0" dirty="0"/>
              <a:t>of structural reforms and fiscal </a:t>
            </a:r>
            <a:r>
              <a:rPr lang="en-US" sz="2000" b="0" dirty="0" smtClean="0"/>
              <a:t>consolidation &gt; </a:t>
            </a:r>
            <a:r>
              <a:rPr lang="en-US" sz="2000" b="0" dirty="0"/>
              <a:t>the </a:t>
            </a:r>
            <a:r>
              <a:rPr lang="en-US" sz="2000" dirty="0"/>
              <a:t>lower</a:t>
            </a:r>
            <a:r>
              <a:rPr lang="en-US" sz="2000" b="0" dirty="0"/>
              <a:t> their </a:t>
            </a:r>
            <a:r>
              <a:rPr lang="en-US" sz="2000" dirty="0" smtClean="0"/>
              <a:t>effectiveness</a:t>
            </a:r>
            <a:r>
              <a:rPr lang="en-US" sz="2000" b="0" dirty="0" smtClean="0"/>
              <a:t> &gt; </a:t>
            </a:r>
            <a:r>
              <a:rPr lang="en-US" sz="2000" b="0" dirty="0"/>
              <a:t>the </a:t>
            </a:r>
            <a:r>
              <a:rPr lang="en-US" sz="2000" dirty="0" smtClean="0"/>
              <a:t>greater</a:t>
            </a:r>
            <a:r>
              <a:rPr lang="en-US" sz="2000" b="0" dirty="0" smtClean="0"/>
              <a:t> </a:t>
            </a:r>
            <a:r>
              <a:rPr lang="en-US" sz="2000" dirty="0" smtClean="0"/>
              <a:t>need</a:t>
            </a:r>
            <a:r>
              <a:rPr lang="en-US" sz="2000" b="0" dirty="0" smtClean="0"/>
              <a:t> for a fiscal </a:t>
            </a:r>
            <a:r>
              <a:rPr lang="en-US" sz="2000" b="0" dirty="0"/>
              <a:t>instrument for </a:t>
            </a:r>
            <a:r>
              <a:rPr lang="en-US" sz="2000" dirty="0"/>
              <a:t>inter-regional</a:t>
            </a:r>
            <a:r>
              <a:rPr lang="en-US" sz="2000" b="0" dirty="0"/>
              <a:t> </a:t>
            </a:r>
            <a:r>
              <a:rPr lang="en-US" sz="2000" b="0" dirty="0" err="1"/>
              <a:t>stabilisation</a:t>
            </a:r>
            <a:r>
              <a:rPr lang="en-US" sz="2000" b="0" dirty="0"/>
              <a:t>. </a:t>
            </a:r>
            <a:endParaRPr lang="en-US" sz="2000" b="0" dirty="0" smtClean="0"/>
          </a:p>
          <a:p>
            <a:pPr marL="0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least we want to use </a:t>
            </a:r>
            <a:r>
              <a:rPr lang="en-US" sz="2000" b="0" dirty="0" smtClean="0"/>
              <a:t>common fiscal instruments </a:t>
            </a:r>
            <a:r>
              <a:rPr lang="en-US" sz="2000" b="0" dirty="0"/>
              <a:t>for inter-temporal </a:t>
            </a:r>
            <a:r>
              <a:rPr lang="en-US" sz="2000" b="0" dirty="0" err="1"/>
              <a:t>stabilisation</a:t>
            </a:r>
            <a:r>
              <a:rPr lang="en-US" sz="2000" b="0" dirty="0"/>
              <a:t>, the more we will have to use them for inter-regional </a:t>
            </a:r>
            <a:r>
              <a:rPr lang="en-US" sz="2000" b="0" dirty="0" err="1"/>
              <a:t>stabilisation</a:t>
            </a:r>
            <a:r>
              <a:rPr lang="en-US" sz="2000" b="0" dirty="0"/>
              <a:t>. </a:t>
            </a:r>
            <a:endParaRPr lang="es-E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5</a:t>
            </a:fld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4482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9552" y="404664"/>
            <a:ext cx="8028384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000" dirty="0" smtClean="0"/>
              <a:t>Examples of Fiscal </a:t>
            </a:r>
            <a:r>
              <a:rPr lang="en-US" sz="3000" dirty="0" err="1" smtClean="0"/>
              <a:t>Stabilisation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340768"/>
            <a:ext cx="8532440" cy="475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least we want to use </a:t>
            </a:r>
            <a:r>
              <a:rPr lang="en-US" sz="2000" b="0" dirty="0" smtClean="0"/>
              <a:t>common fiscal instruments </a:t>
            </a:r>
            <a:r>
              <a:rPr lang="en-US" sz="2000" b="0" dirty="0"/>
              <a:t>for inter-temporal </a:t>
            </a:r>
            <a:r>
              <a:rPr lang="en-US" sz="2000" b="0" dirty="0" err="1"/>
              <a:t>stabilisation</a:t>
            </a:r>
            <a:r>
              <a:rPr lang="en-US" sz="2000" b="0" dirty="0"/>
              <a:t>, the more we will have to use them for inter-regional </a:t>
            </a:r>
            <a:r>
              <a:rPr lang="en-US" sz="2000" b="0" dirty="0" err="1"/>
              <a:t>stabilisation</a:t>
            </a:r>
            <a:r>
              <a:rPr lang="en-US" sz="2000" b="0" dirty="0"/>
              <a:t>. </a:t>
            </a:r>
            <a:endParaRPr lang="en-US" sz="2000" b="0" dirty="0" smtClean="0"/>
          </a:p>
          <a:p>
            <a:pPr marL="0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None/>
            </a:pPr>
            <a:r>
              <a:rPr lang="en-US" sz="2000" b="0" dirty="0"/>
              <a:t>A single fiscal instrument could also address both issues and perform both functions, but it should then include two legs: </a:t>
            </a:r>
            <a:endParaRPr lang="en-US" sz="2000" b="0" dirty="0" smtClean="0"/>
          </a:p>
          <a:p>
            <a:pPr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sz="2000" b="0" dirty="0" smtClean="0"/>
              <a:t>a </a:t>
            </a:r>
            <a:r>
              <a:rPr lang="en-US" sz="2000" b="0" dirty="0"/>
              <a:t>basic arrangement for cross-country risk sharing, </a:t>
            </a:r>
            <a:endParaRPr lang="en-US" sz="2000" b="0" dirty="0" smtClean="0"/>
          </a:p>
          <a:p>
            <a:pPr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sz="2000" b="0" dirty="0" smtClean="0"/>
              <a:t>a </a:t>
            </a:r>
            <a:r>
              <a:rPr lang="en-US" sz="2000" b="0" dirty="0"/>
              <a:t>debt-issuing possibility for inter-temporal </a:t>
            </a:r>
            <a:r>
              <a:rPr lang="en-US" sz="2000" b="0" dirty="0" err="1"/>
              <a:t>stabilisation</a:t>
            </a:r>
            <a:r>
              <a:rPr lang="en-US" sz="2000" b="0" dirty="0"/>
              <a:t>. </a:t>
            </a:r>
            <a:endParaRPr lang="en-US" sz="2000" b="0" dirty="0" smtClean="0"/>
          </a:p>
          <a:p>
            <a:pPr marL="0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US federal budget operates in this way, addressing both </a:t>
            </a:r>
            <a:r>
              <a:rPr lang="en-US" sz="2000" b="0" dirty="0" smtClean="0"/>
              <a:t>objectives </a:t>
            </a:r>
          </a:p>
          <a:p>
            <a:pPr marL="0" indent="0" algn="just" fontAlgn="auto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US system of unemployment </a:t>
            </a:r>
            <a:r>
              <a:rPr lang="en-US" sz="2000" b="0" dirty="0" smtClean="0"/>
              <a:t>insurance: example </a:t>
            </a:r>
            <a:r>
              <a:rPr lang="en-US" sz="2000" b="0" dirty="0"/>
              <a:t>of an instrument that operates on both </a:t>
            </a:r>
            <a:r>
              <a:rPr lang="en-US" sz="2000" b="0" dirty="0" smtClean="0"/>
              <a:t>fronts (mixed </a:t>
            </a:r>
            <a:r>
              <a:rPr lang="en-US" sz="2000" b="0" dirty="0"/>
              <a:t>system of states' responsibility in normal times, and extended and emergency benefits provided by the federal system </a:t>
            </a:r>
            <a:r>
              <a:rPr lang="en-US" sz="2000" b="0" dirty="0" smtClean="0"/>
              <a:t>- financed </a:t>
            </a:r>
            <a:r>
              <a:rPr lang="en-US" sz="2000" b="0" dirty="0"/>
              <a:t>through </a:t>
            </a:r>
            <a:r>
              <a:rPr lang="en-US" sz="2000" b="0" dirty="0" smtClean="0"/>
              <a:t>borrowing - </a:t>
            </a:r>
            <a:r>
              <a:rPr lang="en-US" sz="2000" b="0" dirty="0"/>
              <a:t>in times of </a:t>
            </a:r>
            <a:r>
              <a:rPr lang="en-US" sz="2000" b="0" dirty="0" smtClean="0"/>
              <a:t>crisis).</a:t>
            </a:r>
            <a:endParaRPr lang="es-E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6</a:t>
            </a:fld>
            <a:endParaRPr lang="en-GB" b="0"/>
          </a:p>
        </p:txBody>
      </p:sp>
    </p:spTree>
    <p:extLst>
      <p:ext uri="{BB962C8B-B14F-4D97-AF65-F5344CB8AC3E}">
        <p14:creationId xmlns:p14="http://schemas.microsoft.com/office/powerpoint/2010/main" val="7557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3224" y="188640"/>
            <a:ext cx="8085584" cy="504055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en-GB" sz="3000" b="1" dirty="0">
                <a:latin typeface="+mn-lt"/>
                <a:ea typeface="+mn-ea"/>
                <a:cs typeface="+mn-cs"/>
              </a:rPr>
              <a:t>Empirical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39552" y="836712"/>
                <a:ext cx="8352928" cy="547260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How output shocks (both common and idiosyncratic) that affect different states in an asymmetric way are smoothed and not passed down to consumption</a:t>
                </a:r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How common shocks that affect all states simultaneously are smoothed in an inter-temporal stabilisation and not passed down to consumption  </a:t>
                </a:r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Starting from </a:t>
                </a:r>
                <a14:m>
                  <m:oMath xmlns:m="http://schemas.openxmlformats.org/officeDocument/2006/math">
                    <m:r>
                      <a:rPr lang="en-GB" sz="1600" b="0">
                        <a:latin typeface="Cambria Math"/>
                      </a:rPr>
                      <m:t>𝐺</m:t>
                    </m:r>
                    <m:r>
                      <m:rPr>
                        <m:sty m:val="p"/>
                      </m:rPr>
                      <a:rPr lang="en-GB" sz="1600" b="0" i="0" smtClean="0">
                        <a:latin typeface="Cambria Math"/>
                      </a:rPr>
                      <m:t>S</m:t>
                    </m:r>
                    <m:r>
                      <a:rPr lang="en-GB" sz="1600" b="0">
                        <a:latin typeface="Cambria Math"/>
                      </a:rPr>
                      <m:t>𝑃</m:t>
                    </m:r>
                    <m:r>
                      <a:rPr lang="en-GB" sz="1600" b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𝑃</m:t>
                        </m:r>
                      </m:num>
                      <m:den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𝐼</m:t>
                        </m:r>
                      </m:den>
                    </m:f>
                    <m:r>
                      <a:rPr lang="en-GB" sz="1600" b="0">
                        <a:latin typeface="Cambria Math"/>
                      </a:rPr>
                      <m:t>∙</m:t>
                    </m:r>
                    <m:f>
                      <m:f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𝐼</m:t>
                        </m:r>
                      </m:num>
                      <m:den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𝐷𝐼</m:t>
                        </m:r>
                      </m:den>
                    </m:f>
                    <m:r>
                      <a:rPr lang="en-GB" sz="1600" b="0">
                        <a:latin typeface="Cambria Math"/>
                      </a:rPr>
                      <m:t>∙</m:t>
                    </m:r>
                    <m:f>
                      <m:f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𝐷𝐼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</a:rPr>
                          <m:t>𝑆</m:t>
                        </m:r>
                        <m:r>
                          <a:rPr lang="en-GB" sz="1600" b="0">
                            <a:latin typeface="Cambria Math"/>
                          </a:rPr>
                          <m:t>𝐶</m:t>
                        </m:r>
                      </m:den>
                    </m:f>
                    <m:r>
                      <a:rPr lang="en-GB" sz="1600" b="0">
                        <a:latin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GB" sz="1600" b="0" i="0" smtClean="0">
                        <a:latin typeface="Cambria Math"/>
                      </a:rPr>
                      <m:t>S</m:t>
                    </m:r>
                    <m:r>
                      <a:rPr lang="en-GB" sz="1600" b="0">
                        <a:latin typeface="Cambria Math"/>
                      </a:rPr>
                      <m:t>𝐶</m:t>
                    </m:r>
                  </m:oMath>
                </a14:m>
                <a:r>
                  <a:rPr lang="en-GB" sz="1600" b="0" dirty="0" smtClean="0"/>
                  <a:t> we can show that </a:t>
                </a:r>
                <a14:m>
                  <m:oMath xmlns:m="http://schemas.openxmlformats.org/officeDocument/2006/math">
                    <m:r>
                      <a:rPr lang="en-GB" sz="1600" b="0">
                        <a:latin typeface="Cambria Math"/>
                      </a:rPr>
                      <m:t>1=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𝑓𝑖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𝑡𝑟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GB" sz="1600" b="0" dirty="0" smtClean="0"/>
                  <a:t> where </a:t>
                </a:r>
              </a:p>
              <a:p>
                <a:pPr lvl="1" fontAlgn="auto">
                  <a:spcBef>
                    <a:spcPts val="1200"/>
                  </a:spcBef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GB" sz="1600" b="0">
                        <a:latin typeface="Cambria Math"/>
                      </a:rPr>
                      <m:t>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−∆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𝑓𝑖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𝑓𝑖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∙∆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𝑓𝑖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 </m:t>
                    </m:r>
                  </m:oMath>
                </a14:m>
                <a:endParaRPr lang="en-GB" sz="1600" b="0" dirty="0"/>
              </a:p>
              <a:p>
                <a:pPr lvl="1" fontAlgn="auto"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GB" sz="1600" b="0">
                        <a:latin typeface="Cambria Math"/>
                      </a:rPr>
                      <m:t>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−∆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𝐷𝐼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𝑡𝑟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𝑡𝑟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∙∆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𝑡𝑟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 </m:t>
                    </m:r>
                  </m:oMath>
                </a14:m>
                <a:endParaRPr lang="en-GB" sz="1600" b="0" dirty="0"/>
              </a:p>
              <a:p>
                <a:pPr lvl="1" fontAlgn="auto"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GB" sz="1600" b="0">
                        <a:latin typeface="Cambria Math"/>
                      </a:rPr>
                      <m:t>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𝐷𝐼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−∆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𝑠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∙∆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𝑠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 </m:t>
                    </m:r>
                  </m:oMath>
                </a14:m>
                <a:endParaRPr lang="en-GB" sz="1600" b="0" dirty="0"/>
              </a:p>
              <a:p>
                <a:pPr lvl="1" fontAlgn="auto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GB" sz="1600" b="0">
                        <a:latin typeface="Cambria Math"/>
                      </a:rPr>
                      <m:t>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∙∆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 </m:t>
                    </m:r>
                  </m:oMath>
                </a14:m>
                <a:endParaRPr lang="en-GB" sz="1600" b="0" dirty="0"/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Decomposition of the cross-sectional variance in </a:t>
                </a:r>
                <a14:m>
                  <m:oMath xmlns:m="http://schemas.openxmlformats.org/officeDocument/2006/math">
                    <m:r>
                      <a:rPr lang="en-GB" sz="1600" b="0">
                        <a:latin typeface="Cambria Math"/>
                      </a:rPr>
                      <m:t>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GB" sz="1600" b="0" dirty="0" smtClean="0"/>
                  <a:t> to a series of covariance terms between it and each of the elements on the left hand side</a:t>
                </a:r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Sequential move down balancing items in the state accounts, where differences are: net factor income from across state border; cross-border fiscal transfers and savings/borrowings. They serve to smooth each balancing item down to consumption</a:t>
                </a:r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Removing time fixed effects introduces impact of common shocks</a:t>
                </a:r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/>
                  <a:t>Here </a:t>
                </a:r>
                <a:r>
                  <a:rPr lang="en-GB" sz="1600" b="0" i="1" dirty="0"/>
                  <a:t>GSP</a:t>
                </a:r>
                <a:r>
                  <a:rPr lang="en-GB" sz="1600" b="0" dirty="0"/>
                  <a:t> is gross state product; </a:t>
                </a:r>
                <a:r>
                  <a:rPr lang="en-GB" sz="1600" b="0" i="1" dirty="0"/>
                  <a:t>GSI</a:t>
                </a:r>
                <a:r>
                  <a:rPr lang="en-GB" sz="1600" b="0" dirty="0"/>
                  <a:t> is gross state income; </a:t>
                </a:r>
                <a:r>
                  <a:rPr lang="en-GB" sz="1600" b="0" i="1" dirty="0"/>
                  <a:t>GSDI</a:t>
                </a:r>
                <a:r>
                  <a:rPr lang="en-GB" sz="1600" b="0" dirty="0"/>
                  <a:t> is gross state disposable income and </a:t>
                </a:r>
                <a:r>
                  <a:rPr lang="en-GB" sz="1600" b="0" i="1" dirty="0"/>
                  <a:t>SC</a:t>
                </a:r>
                <a:r>
                  <a:rPr lang="en-GB" sz="1600" b="0" dirty="0"/>
                  <a:t> is state consumption (both private and public). </a:t>
                </a:r>
                <a:r>
                  <a:rPr lang="en-GB" sz="1600" b="0" i="1" dirty="0"/>
                  <a:t>GSI</a:t>
                </a:r>
                <a:r>
                  <a:rPr lang="en-GB" sz="1600" b="0" dirty="0"/>
                  <a:t> and </a:t>
                </a:r>
                <a:r>
                  <a:rPr lang="en-GB" sz="1600" b="0" i="1" dirty="0"/>
                  <a:t>GSDI </a:t>
                </a:r>
                <a:r>
                  <a:rPr lang="en-GB" sz="1600" b="0" dirty="0"/>
                  <a:t>have to be calculated using data published by BEA and the US Census </a:t>
                </a:r>
                <a:r>
                  <a:rPr lang="en-GB" sz="1600" b="0" dirty="0" smtClean="0"/>
                  <a:t>Bureau</a:t>
                </a:r>
                <a:r>
                  <a:rPr lang="en-GB" sz="600" b="0" dirty="0"/>
                  <a:t>	</a:t>
                </a:r>
                <a:endParaRPr lang="en-GB" sz="600" b="0" dirty="0" smtClean="0"/>
              </a:p>
              <a:p>
                <a:pPr marL="603000" lvl="2" indent="0" fontAlgn="auto">
                  <a:spcAft>
                    <a:spcPts val="0"/>
                  </a:spcAft>
                  <a:buClr>
                    <a:schemeClr val="tx1"/>
                  </a:buClr>
                  <a:buNone/>
                </a:pPr>
                <a:endParaRPr lang="en-GB" sz="1200" b="0" dirty="0" smtClean="0"/>
              </a:p>
              <a:p>
                <a:pPr marL="603000" lvl="2" indent="0" fontAlgn="auto">
                  <a:spcAft>
                    <a:spcPts val="0"/>
                  </a:spcAft>
                  <a:buClr>
                    <a:schemeClr val="tx1"/>
                  </a:buClr>
                  <a:buNone/>
                </a:pPr>
                <a:r>
                  <a:rPr lang="en-GB" sz="1200" b="0" dirty="0" smtClean="0"/>
                  <a:t>See Asdrubali, Sorensen and </a:t>
                </a:r>
                <a:r>
                  <a:rPr lang="en-GB" sz="1200" b="0" dirty="0" err="1" smtClean="0"/>
                  <a:t>Yosha</a:t>
                </a:r>
                <a:r>
                  <a:rPr lang="en-GB" sz="1200" b="0" dirty="0" smtClean="0"/>
                  <a:t> (1996) in QJE for more details</a:t>
                </a:r>
              </a:p>
              <a:p>
                <a:pPr fontAlgn="auto">
                  <a:spcAft>
                    <a:spcPts val="0"/>
                  </a:spcAft>
                  <a:buClr>
                    <a:schemeClr val="tx1"/>
                  </a:buClr>
                </a:pPr>
                <a:endParaRPr lang="en-GB" sz="1800" b="0" dirty="0" smtClean="0"/>
              </a:p>
              <a:p>
                <a:pPr marL="0" indent="0" fontAlgn="auto">
                  <a:spcAft>
                    <a:spcPts val="0"/>
                  </a:spcAft>
                  <a:buNone/>
                </a:pPr>
                <a:endParaRPr lang="en-GB" sz="1800" b="0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836712"/>
                <a:ext cx="8352928" cy="5472607"/>
              </a:xfrm>
              <a:prstGeom prst="rect">
                <a:avLst/>
              </a:prstGeom>
              <a:blipFill rotWithShape="1">
                <a:blip r:embed="rId2"/>
                <a:stretch>
                  <a:fillRect l="-292" t="-334" r="-292" b="-83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7</a:t>
            </a:fld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en-GB" sz="3000" b="1" dirty="0" smtClean="0">
                <a:latin typeface="+mn-lt"/>
                <a:ea typeface="+mn-ea"/>
                <a:cs typeface="+mn-cs"/>
              </a:rPr>
              <a:t>Different Channels of Fiscal Stabilisation</a:t>
            </a:r>
            <a:endParaRPr lang="en-GB" sz="3000" b="1" dirty="0"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539552" y="908720"/>
                <a:ext cx="8352928" cy="547260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An approach to evaluate the different fiscal elements separately</a:t>
                </a:r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Run regressions for each </a:t>
                </a:r>
                <a:r>
                  <a:rPr lang="en-GB" sz="1600" b="0" i="1" dirty="0" smtClean="0"/>
                  <a:t>X</a:t>
                </a:r>
                <a:r>
                  <a:rPr lang="en-GB" sz="1600" b="0" dirty="0" smtClean="0"/>
                  <a:t>: </a:t>
                </a:r>
              </a:p>
              <a:p>
                <a:pPr algn="ctr" fontAlgn="auto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GB" sz="1600" b="0">
                        <a:latin typeface="Cambria Math"/>
                      </a:rPr>
                      <m:t>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−∆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 i="1" smtClean="0">
                            <a:latin typeface="Cambria Math"/>
                          </a:rPr>
                          <m:t>(</m:t>
                        </m:r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i="1">
                        <a:latin typeface="Cambria Math" panose="02040503050406030204" pitchFamily="18" charset="0"/>
                      </a:rPr>
                      <m:t>±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 i="1" smtClean="0">
                        <a:latin typeface="Cambria Math"/>
                      </a:rPr>
                      <m:t>)</m:t>
                    </m:r>
                    <m:r>
                      <a:rPr lang="en-GB" sz="1600" b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GB" sz="1600" b="0" i="1">
                            <a:latin typeface="Cambria Math"/>
                          </a:rPr>
                          <m:t>𝑥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GB" sz="1600" b="0">
                        <a:latin typeface="Cambria Math"/>
                      </a:rPr>
                      <m:t>∙∆</m:t>
                    </m:r>
                    <m:r>
                      <a:rPr lang="en-GB" sz="1600" b="0">
                        <a:latin typeface="Cambria Math"/>
                      </a:rPr>
                      <m:t>𝑙𝑜𝑔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𝐺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</m:t>
                        </m:r>
                        <m:r>
                          <a:rPr lang="en-GB" sz="1600" b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GB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GB" sz="1600" b="0" i="1">
                            <a:latin typeface="Cambria Math"/>
                          </a:rPr>
                          <m:t>𝑥</m:t>
                        </m:r>
                        <m:r>
                          <a:rPr lang="en-GB" sz="1600" b="0">
                            <a:latin typeface="Cambria Math"/>
                          </a:rPr>
                          <m:t>,</m:t>
                        </m:r>
                        <m:r>
                          <a:rPr lang="en-GB" sz="1600" b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GB" sz="1600" b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GB" sz="1600" b="0">
                        <a:latin typeface="Cambria Math"/>
                      </a:rPr>
                      <m:t> </m:t>
                    </m:r>
                  </m:oMath>
                </a14:m>
                <a:endParaRPr lang="en-GB" sz="1600" b="0" dirty="0" smtClean="0"/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Where the </a:t>
                </a:r>
                <a:r>
                  <a:rPr lang="en-GB" sz="1600" b="0" i="1" dirty="0" smtClean="0"/>
                  <a:t>X</a:t>
                </a:r>
                <a:r>
                  <a:rPr lang="en-GB" sz="1600" b="0" dirty="0" smtClean="0"/>
                  <a:t> terms are:</a:t>
                </a:r>
              </a:p>
              <a:p>
                <a:pPr lvl="1"/>
                <a:r>
                  <a:rPr lang="en-GB" sz="1600" b="0" dirty="0"/>
                  <a:t>Federal personal income taxes paid;</a:t>
                </a:r>
              </a:p>
              <a:p>
                <a:pPr lvl="1"/>
                <a:r>
                  <a:rPr lang="en-GB" sz="1600" b="0" dirty="0"/>
                  <a:t>Federal corporate income taxes paid;</a:t>
                </a:r>
              </a:p>
              <a:p>
                <a:pPr lvl="1"/>
                <a:r>
                  <a:rPr lang="en-GB" sz="1600" b="0" dirty="0"/>
                  <a:t>Social Security contributions paid;</a:t>
                </a:r>
              </a:p>
              <a:p>
                <a:pPr lvl="1"/>
                <a:r>
                  <a:rPr lang="en-GB" sz="1600" b="0" dirty="0"/>
                  <a:t>Social Security benefits received;</a:t>
                </a:r>
              </a:p>
              <a:p>
                <a:pPr lvl="1"/>
                <a:r>
                  <a:rPr lang="en-GB" sz="1600" b="0" dirty="0"/>
                  <a:t>Federal grants to states;</a:t>
                </a:r>
              </a:p>
              <a:p>
                <a:pPr lvl="1"/>
                <a:r>
                  <a:rPr lang="en-GB" sz="1600" b="0" dirty="0"/>
                  <a:t>Medical benefits from the federal government;</a:t>
                </a:r>
              </a:p>
              <a:p>
                <a:pPr lvl="1"/>
                <a:r>
                  <a:rPr lang="en-GB" sz="1600" b="0" dirty="0"/>
                  <a:t>Supplementary income from the federal government;</a:t>
                </a:r>
              </a:p>
              <a:p>
                <a:pPr lvl="1"/>
                <a:r>
                  <a:rPr lang="en-GB" sz="1600" b="0" dirty="0"/>
                  <a:t>Federal excise taxes paid;</a:t>
                </a:r>
              </a:p>
              <a:p>
                <a:pPr lvl="1"/>
                <a:r>
                  <a:rPr lang="en-GB" sz="1600" b="0" dirty="0"/>
                  <a:t>Other federal transfers </a:t>
                </a:r>
                <a:r>
                  <a:rPr lang="en-GB" sz="1600" b="0" dirty="0" smtClean="0"/>
                  <a:t>received;</a:t>
                </a:r>
                <a:endParaRPr lang="en-GB" sz="1600" b="0" dirty="0"/>
              </a:p>
              <a:p>
                <a:pPr lvl="1"/>
                <a:r>
                  <a:rPr lang="en-GB" sz="1600" b="0" dirty="0"/>
                  <a:t>All other taxes and transfers including federal unemployment benefits </a:t>
                </a:r>
                <a:r>
                  <a:rPr lang="en-GB" sz="1600" b="0" dirty="0" smtClean="0"/>
                  <a:t>received</a:t>
                </a:r>
                <a:endParaRPr lang="en-GB" sz="1600" b="0" dirty="0"/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Again introducing and removing the time FE accounts for response to asymmetric and combined shocks</a:t>
                </a:r>
              </a:p>
              <a:p>
                <a:pPr fontAlgn="auto">
                  <a:spcAft>
                    <a:spcPts val="0"/>
                  </a:spcAft>
                </a:pPr>
                <a:r>
                  <a:rPr lang="en-GB" sz="1600" b="0" dirty="0" smtClean="0"/>
                  <a:t>Estimation </a:t>
                </a:r>
                <a:r>
                  <a:rPr lang="en-GB" sz="1600" b="0" dirty="0"/>
                  <a:t>is with the Prais-Winsten procedure </a:t>
                </a:r>
                <a:r>
                  <a:rPr lang="en-GB" sz="1600" b="0" dirty="0" smtClean="0"/>
                  <a:t>(FGLS with panel-corrected SE)</a:t>
                </a:r>
              </a:p>
              <a:p>
                <a:pPr fontAlgn="auto">
                  <a:spcAft>
                    <a:spcPts val="0"/>
                  </a:spcAft>
                  <a:buClr>
                    <a:schemeClr val="tx1"/>
                  </a:buClr>
                </a:pPr>
                <a:endParaRPr lang="en-GB" sz="1800" b="0" dirty="0" smtClean="0"/>
              </a:p>
              <a:p>
                <a:pPr marL="0" indent="0" fontAlgn="auto">
                  <a:spcAft>
                    <a:spcPts val="0"/>
                  </a:spcAft>
                  <a:buNone/>
                </a:pPr>
                <a:endParaRPr lang="en-GB" sz="1800" b="0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8352928" cy="5472607"/>
              </a:xfrm>
              <a:prstGeom prst="rect">
                <a:avLst/>
              </a:prstGeom>
              <a:blipFill>
                <a:blip r:embed="rId2"/>
                <a:stretch>
                  <a:fillRect l="-292" t="-3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8</a:t>
            </a:fld>
            <a:endParaRPr lang="en-GB" b="0"/>
          </a:p>
        </p:txBody>
      </p:sp>
    </p:spTree>
    <p:extLst>
      <p:ext uri="{BB962C8B-B14F-4D97-AF65-F5344CB8AC3E}">
        <p14:creationId xmlns:p14="http://schemas.microsoft.com/office/powerpoint/2010/main" val="536008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0689"/>
            <a:ext cx="5731848" cy="50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en-GB" sz="3000" b="1" dirty="0" smtClean="0">
                <a:latin typeface="+mn-lt"/>
                <a:ea typeface="+mn-ea"/>
                <a:cs typeface="+mn-cs"/>
              </a:rPr>
              <a:t>Results</a:t>
            </a:r>
            <a:endParaRPr lang="en-GB" sz="30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19201" y="764704"/>
            <a:ext cx="2808311" cy="52565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700" b="0" dirty="0" smtClean="0"/>
              <a:t>Stabilisation capacity not related to size</a:t>
            </a:r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700" b="0" dirty="0" smtClean="0"/>
              <a:t> </a:t>
            </a:r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700" b="0" dirty="0" err="1" smtClean="0"/>
              <a:t>Most</a:t>
            </a:r>
            <a:r>
              <a:rPr lang="es-ES" sz="1700" b="0" dirty="0" smtClean="0"/>
              <a:t> </a:t>
            </a:r>
            <a:r>
              <a:rPr lang="es-ES" sz="1700" b="0" dirty="0" err="1" smtClean="0"/>
              <a:t>effective</a:t>
            </a:r>
            <a:r>
              <a:rPr lang="es-ES" sz="1700" b="0" dirty="0" smtClean="0"/>
              <a:t> </a:t>
            </a:r>
            <a:r>
              <a:rPr lang="es-ES" sz="1700" b="0" dirty="0" err="1" smtClean="0"/>
              <a:t>items</a:t>
            </a:r>
            <a:r>
              <a:rPr lang="es-ES" sz="1700" b="0" dirty="0" smtClean="0"/>
              <a:t> </a:t>
            </a:r>
            <a:r>
              <a:rPr lang="en-GB" sz="1700" b="0" dirty="0" smtClean="0"/>
              <a:t>against </a:t>
            </a:r>
            <a:r>
              <a:rPr lang="en-GB" sz="1700" b="0" dirty="0"/>
              <a:t>idiosyncratic </a:t>
            </a:r>
            <a:r>
              <a:rPr lang="en-GB" sz="1700" b="0" dirty="0" smtClean="0"/>
              <a:t>shocks:</a:t>
            </a:r>
            <a:endParaRPr lang="en-GB" sz="1700" b="0" dirty="0"/>
          </a:p>
          <a:p>
            <a:pPr fontAlgn="auto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1700" b="0" dirty="0" smtClean="0"/>
              <a:t>social security benefits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1700" b="0" dirty="0" smtClean="0"/>
              <a:t>medical benefits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1700" b="0" dirty="0" smtClean="0"/>
              <a:t>personal income tax </a:t>
            </a:r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endParaRPr lang="en-GB" sz="1700" b="0" dirty="0" smtClean="0"/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700" b="0" dirty="0" smtClean="0"/>
              <a:t>Most effective item </a:t>
            </a:r>
            <a:r>
              <a:rPr lang="en-GB" sz="1700" b="0" dirty="0"/>
              <a:t>for intertemporal </a:t>
            </a:r>
            <a:r>
              <a:rPr lang="en-GB" sz="1700" b="0" dirty="0" smtClean="0"/>
              <a:t>stabilisation: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1700" b="0" dirty="0" smtClean="0"/>
              <a:t>corporate </a:t>
            </a:r>
            <a:r>
              <a:rPr lang="en-GB" sz="1700" b="0" dirty="0"/>
              <a:t>income tax </a:t>
            </a:r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endParaRPr lang="es-ES" sz="1700" b="0" dirty="0" smtClean="0"/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700" b="0" dirty="0" err="1" smtClean="0"/>
              <a:t>Most</a:t>
            </a:r>
            <a:r>
              <a:rPr lang="es-ES" sz="1700" b="0" dirty="0" smtClean="0"/>
              <a:t> </a:t>
            </a:r>
            <a:r>
              <a:rPr lang="es-ES" sz="1700" b="0" dirty="0" err="1" smtClean="0"/>
              <a:t>efficient</a:t>
            </a:r>
            <a:r>
              <a:rPr lang="es-ES" sz="1700" b="0" dirty="0" smtClean="0"/>
              <a:t> </a:t>
            </a:r>
            <a:r>
              <a:rPr lang="es-ES" sz="1700" b="0" dirty="0" err="1" smtClean="0"/>
              <a:t>item</a:t>
            </a:r>
            <a:r>
              <a:rPr lang="es-ES" sz="1700" b="0" dirty="0" smtClean="0"/>
              <a:t> </a:t>
            </a:r>
            <a:endParaRPr lang="es-ES" sz="1700" b="0" dirty="0" smtClean="0"/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700" b="0" dirty="0" smtClean="0"/>
              <a:t>(</a:t>
            </a:r>
            <a:r>
              <a:rPr lang="es-ES" sz="1700" b="0" dirty="0" err="1" smtClean="0"/>
              <a:t>common</a:t>
            </a:r>
            <a:r>
              <a:rPr lang="es-ES" sz="1700" b="0" dirty="0" smtClean="0"/>
              <a:t> </a:t>
            </a:r>
            <a:r>
              <a:rPr lang="es-ES" sz="1700" b="0" dirty="0" smtClean="0"/>
              <a:t>shocks):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GB" sz="1700" b="0" dirty="0" smtClean="0"/>
              <a:t>corporate </a:t>
            </a:r>
            <a:r>
              <a:rPr lang="en-GB" sz="1700" b="0" dirty="0"/>
              <a:t>income tax </a:t>
            </a:r>
            <a:endParaRPr lang="en-GB" sz="1700" b="0" dirty="0" smtClean="0"/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</a:pPr>
            <a:endParaRPr lang="en-GB" sz="17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b="0" smtClean="0"/>
              <a:pPr>
                <a:defRPr/>
              </a:pPr>
              <a:t>9</a:t>
            </a:fld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675119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1054</Words>
  <Application>Microsoft Office PowerPoint</Application>
  <PresentationFormat>On-screen Show (4:3)</PresentationFormat>
  <Paragraphs>148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Empirical analysis</vt:lpstr>
      <vt:lpstr>Different Channels of Fiscal Stabilisation</vt:lpstr>
      <vt:lpstr>Results</vt:lpstr>
      <vt:lpstr>Emergency Unemployment Compensation (EUC08)</vt:lpstr>
      <vt:lpstr>Emergency Unemployment Compensation (EUC08) - results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2019-03-20T09:03:59Z</dcterms:created>
  <dcterms:modified xsi:type="dcterms:W3CDTF">2019-03-20T09:17:23Z</dcterms:modified>
</cp:coreProperties>
</file>