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6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9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01" r:id="rId2"/>
    <p:sldId id="311" r:id="rId3"/>
    <p:sldId id="312" r:id="rId4"/>
    <p:sldId id="313" r:id="rId5"/>
    <p:sldId id="398" r:id="rId6"/>
    <p:sldId id="1117" r:id="rId7"/>
    <p:sldId id="1124" r:id="rId8"/>
    <p:sldId id="1099" r:id="rId9"/>
    <p:sldId id="1116" r:id="rId10"/>
    <p:sldId id="1118" r:id="rId11"/>
    <p:sldId id="1120" r:id="rId12"/>
    <p:sldId id="1115" r:id="rId13"/>
    <p:sldId id="1121" r:id="rId14"/>
    <p:sldId id="1100" r:id="rId15"/>
    <p:sldId id="1101" r:id="rId16"/>
    <p:sldId id="1122" r:id="rId17"/>
    <p:sldId id="1129" r:id="rId18"/>
    <p:sldId id="1128" r:id="rId19"/>
    <p:sldId id="1123" r:id="rId20"/>
    <p:sldId id="1107" r:id="rId21"/>
    <p:sldId id="1106" r:id="rId22"/>
    <p:sldId id="1108" r:id="rId23"/>
    <p:sldId id="1125" r:id="rId24"/>
    <p:sldId id="1127" r:id="rId25"/>
    <p:sldId id="1109" r:id="rId26"/>
    <p:sldId id="1110" r:id="rId27"/>
    <p:sldId id="1111" r:id="rId28"/>
    <p:sldId id="1113" r:id="rId29"/>
    <p:sldId id="1112" r:id="rId3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0290" autoAdjust="0"/>
  </p:normalViewPr>
  <p:slideViewPr>
    <p:cSldViewPr>
      <p:cViewPr varScale="1">
        <p:scale>
          <a:sx n="61" d="100"/>
          <a:sy n="61" d="100"/>
        </p:scale>
        <p:origin x="9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lemm\Box%20Sync\TaxInequality\Charts\Figures%20Progressivity%20WP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lemm\Box%20Sync\TaxInequality\Charts\Figures%20Progressivity%20WP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Mylonas\Box%20Sync\TaxInequality\Progressivity%20paper\Figures%20Tables%20Progressivity%20WP%20DELINKED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C:\Users\VMylonas\Box%20Sync\TaxInequality\Progressivity%20paper\Figures%20Tables%20Progressivity%20WP%20DELINKED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Mylonas\Box%20Sync\TaxInequality\Progressivity%20paper\Figures%20Tables%20Progressivity%20WP%20DELINKED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VMylonas\Box%20Sync\TaxInequality\Progressivity%20paper\Figures%20Tables%20Progressivity%20WP%20DELINKED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C:\Users\aklemm\Box%20Sync\TaxInequality\Charts\Figures%20Elasticity%20WP.xlsx" TargetMode="External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aklemm\Box%20Sync\TaxInequality\Data\WID\Figures\Welfare%20Support%20WVS%20-%20OECD%20Sample%20-%20Graphs%20V2.xls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klemm\Box%20Sync\TaxInequality\Data\WID\Figures\Optimal%20Rate%20Calculations_V5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65069991251094E-2"/>
          <c:y val="5.9125338875292956E-2"/>
          <c:w val="0.86570209973753276"/>
          <c:h val="0.61181565979466246"/>
        </c:manualLayout>
      </c:layout>
      <c:lineChart>
        <c:grouping val="standard"/>
        <c:varyColors val="0"/>
        <c:ser>
          <c:idx val="0"/>
          <c:order val="0"/>
          <c:tx>
            <c:strRef>
              <c:f>'Figure 1 Box'!$C$1</c:f>
              <c:strCache>
                <c:ptCount val="1"/>
                <c:pt idx="0">
                  <c:v>ATR</c:v>
                </c:pt>
              </c:strCache>
            </c:strRef>
          </c:tx>
          <c:spPr>
            <a:ln w="25400" cap="rnd">
              <a:solidFill>
                <a:srgbClr val="4B82AD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'Figure 1 Box'!$B$2:$B$502</c:f>
              <c:numCache>
                <c:formatCode>General</c:formatCode>
                <c:ptCount val="5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  <c:pt idx="204">
                  <c:v>204</c:v>
                </c:pt>
                <c:pt idx="205">
                  <c:v>205</c:v>
                </c:pt>
                <c:pt idx="206">
                  <c:v>206</c:v>
                </c:pt>
                <c:pt idx="207">
                  <c:v>207</c:v>
                </c:pt>
                <c:pt idx="208">
                  <c:v>208</c:v>
                </c:pt>
                <c:pt idx="209">
                  <c:v>209</c:v>
                </c:pt>
                <c:pt idx="210">
                  <c:v>210</c:v>
                </c:pt>
                <c:pt idx="211">
                  <c:v>211</c:v>
                </c:pt>
                <c:pt idx="212">
                  <c:v>212</c:v>
                </c:pt>
                <c:pt idx="213">
                  <c:v>213</c:v>
                </c:pt>
                <c:pt idx="214">
                  <c:v>214</c:v>
                </c:pt>
                <c:pt idx="215">
                  <c:v>215</c:v>
                </c:pt>
                <c:pt idx="216">
                  <c:v>216</c:v>
                </c:pt>
                <c:pt idx="217">
                  <c:v>217</c:v>
                </c:pt>
                <c:pt idx="218">
                  <c:v>218</c:v>
                </c:pt>
                <c:pt idx="219">
                  <c:v>219</c:v>
                </c:pt>
                <c:pt idx="220">
                  <c:v>220</c:v>
                </c:pt>
                <c:pt idx="221">
                  <c:v>221</c:v>
                </c:pt>
                <c:pt idx="222">
                  <c:v>222</c:v>
                </c:pt>
                <c:pt idx="223">
                  <c:v>223</c:v>
                </c:pt>
                <c:pt idx="224">
                  <c:v>224</c:v>
                </c:pt>
                <c:pt idx="225">
                  <c:v>225</c:v>
                </c:pt>
                <c:pt idx="226">
                  <c:v>226</c:v>
                </c:pt>
                <c:pt idx="227">
                  <c:v>227</c:v>
                </c:pt>
                <c:pt idx="228">
                  <c:v>228</c:v>
                </c:pt>
                <c:pt idx="229">
                  <c:v>229</c:v>
                </c:pt>
                <c:pt idx="230">
                  <c:v>230</c:v>
                </c:pt>
                <c:pt idx="231">
                  <c:v>231</c:v>
                </c:pt>
                <c:pt idx="232">
                  <c:v>232</c:v>
                </c:pt>
                <c:pt idx="233">
                  <c:v>233</c:v>
                </c:pt>
                <c:pt idx="234">
                  <c:v>234</c:v>
                </c:pt>
                <c:pt idx="235">
                  <c:v>235</c:v>
                </c:pt>
                <c:pt idx="236">
                  <c:v>236</c:v>
                </c:pt>
                <c:pt idx="237">
                  <c:v>237</c:v>
                </c:pt>
                <c:pt idx="238">
                  <c:v>238</c:v>
                </c:pt>
                <c:pt idx="239">
                  <c:v>239</c:v>
                </c:pt>
                <c:pt idx="240">
                  <c:v>240</c:v>
                </c:pt>
                <c:pt idx="241">
                  <c:v>241</c:v>
                </c:pt>
                <c:pt idx="242">
                  <c:v>242</c:v>
                </c:pt>
                <c:pt idx="243">
                  <c:v>243</c:v>
                </c:pt>
                <c:pt idx="244">
                  <c:v>244</c:v>
                </c:pt>
                <c:pt idx="245">
                  <c:v>245</c:v>
                </c:pt>
                <c:pt idx="246">
                  <c:v>246</c:v>
                </c:pt>
                <c:pt idx="247">
                  <c:v>247</c:v>
                </c:pt>
                <c:pt idx="248">
                  <c:v>248</c:v>
                </c:pt>
                <c:pt idx="249">
                  <c:v>249</c:v>
                </c:pt>
                <c:pt idx="250">
                  <c:v>250</c:v>
                </c:pt>
                <c:pt idx="251">
                  <c:v>251</c:v>
                </c:pt>
                <c:pt idx="252">
                  <c:v>252</c:v>
                </c:pt>
                <c:pt idx="253">
                  <c:v>253</c:v>
                </c:pt>
                <c:pt idx="254">
                  <c:v>254</c:v>
                </c:pt>
                <c:pt idx="255">
                  <c:v>255</c:v>
                </c:pt>
                <c:pt idx="256">
                  <c:v>256</c:v>
                </c:pt>
                <c:pt idx="257">
                  <c:v>257</c:v>
                </c:pt>
                <c:pt idx="258">
                  <c:v>258</c:v>
                </c:pt>
                <c:pt idx="259">
                  <c:v>259</c:v>
                </c:pt>
                <c:pt idx="260">
                  <c:v>260</c:v>
                </c:pt>
                <c:pt idx="261">
                  <c:v>261</c:v>
                </c:pt>
                <c:pt idx="262">
                  <c:v>262</c:v>
                </c:pt>
                <c:pt idx="263">
                  <c:v>263</c:v>
                </c:pt>
                <c:pt idx="264">
                  <c:v>264</c:v>
                </c:pt>
                <c:pt idx="265">
                  <c:v>265</c:v>
                </c:pt>
                <c:pt idx="266">
                  <c:v>266</c:v>
                </c:pt>
                <c:pt idx="267">
                  <c:v>267</c:v>
                </c:pt>
                <c:pt idx="268">
                  <c:v>268</c:v>
                </c:pt>
                <c:pt idx="269">
                  <c:v>269</c:v>
                </c:pt>
                <c:pt idx="270">
                  <c:v>270</c:v>
                </c:pt>
                <c:pt idx="271">
                  <c:v>271</c:v>
                </c:pt>
                <c:pt idx="272">
                  <c:v>272</c:v>
                </c:pt>
                <c:pt idx="273">
                  <c:v>273</c:v>
                </c:pt>
                <c:pt idx="274">
                  <c:v>274</c:v>
                </c:pt>
                <c:pt idx="275">
                  <c:v>275</c:v>
                </c:pt>
                <c:pt idx="276">
                  <c:v>276</c:v>
                </c:pt>
                <c:pt idx="277">
                  <c:v>277</c:v>
                </c:pt>
                <c:pt idx="278">
                  <c:v>278</c:v>
                </c:pt>
                <c:pt idx="279">
                  <c:v>279</c:v>
                </c:pt>
                <c:pt idx="280">
                  <c:v>280</c:v>
                </c:pt>
                <c:pt idx="281">
                  <c:v>281</c:v>
                </c:pt>
                <c:pt idx="282">
                  <c:v>282</c:v>
                </c:pt>
                <c:pt idx="283">
                  <c:v>283</c:v>
                </c:pt>
                <c:pt idx="284">
                  <c:v>284</c:v>
                </c:pt>
                <c:pt idx="285">
                  <c:v>285</c:v>
                </c:pt>
                <c:pt idx="286">
                  <c:v>286</c:v>
                </c:pt>
                <c:pt idx="287">
                  <c:v>287</c:v>
                </c:pt>
                <c:pt idx="288">
                  <c:v>288</c:v>
                </c:pt>
                <c:pt idx="289">
                  <c:v>289</c:v>
                </c:pt>
                <c:pt idx="290">
                  <c:v>290</c:v>
                </c:pt>
                <c:pt idx="291">
                  <c:v>291</c:v>
                </c:pt>
                <c:pt idx="292">
                  <c:v>292</c:v>
                </c:pt>
                <c:pt idx="293">
                  <c:v>293</c:v>
                </c:pt>
                <c:pt idx="294">
                  <c:v>294</c:v>
                </c:pt>
                <c:pt idx="295">
                  <c:v>295</c:v>
                </c:pt>
                <c:pt idx="296">
                  <c:v>296</c:v>
                </c:pt>
                <c:pt idx="297">
                  <c:v>297</c:v>
                </c:pt>
                <c:pt idx="298">
                  <c:v>298</c:v>
                </c:pt>
                <c:pt idx="299">
                  <c:v>299</c:v>
                </c:pt>
                <c:pt idx="300">
                  <c:v>300</c:v>
                </c:pt>
                <c:pt idx="301">
                  <c:v>301</c:v>
                </c:pt>
                <c:pt idx="302">
                  <c:v>302</c:v>
                </c:pt>
                <c:pt idx="303">
                  <c:v>303</c:v>
                </c:pt>
                <c:pt idx="304">
                  <c:v>304</c:v>
                </c:pt>
                <c:pt idx="305">
                  <c:v>305</c:v>
                </c:pt>
                <c:pt idx="306">
                  <c:v>306</c:v>
                </c:pt>
                <c:pt idx="307">
                  <c:v>307</c:v>
                </c:pt>
                <c:pt idx="308">
                  <c:v>308</c:v>
                </c:pt>
                <c:pt idx="309">
                  <c:v>309</c:v>
                </c:pt>
                <c:pt idx="310">
                  <c:v>310</c:v>
                </c:pt>
                <c:pt idx="311">
                  <c:v>311</c:v>
                </c:pt>
                <c:pt idx="312">
                  <c:v>312</c:v>
                </c:pt>
                <c:pt idx="313">
                  <c:v>313</c:v>
                </c:pt>
                <c:pt idx="314">
                  <c:v>314</c:v>
                </c:pt>
                <c:pt idx="315">
                  <c:v>315</c:v>
                </c:pt>
                <c:pt idx="316">
                  <c:v>316</c:v>
                </c:pt>
                <c:pt idx="317">
                  <c:v>317</c:v>
                </c:pt>
                <c:pt idx="318">
                  <c:v>318</c:v>
                </c:pt>
                <c:pt idx="319">
                  <c:v>319</c:v>
                </c:pt>
                <c:pt idx="320">
                  <c:v>320</c:v>
                </c:pt>
                <c:pt idx="321">
                  <c:v>321</c:v>
                </c:pt>
                <c:pt idx="322">
                  <c:v>322</c:v>
                </c:pt>
                <c:pt idx="323">
                  <c:v>323</c:v>
                </c:pt>
                <c:pt idx="324">
                  <c:v>324</c:v>
                </c:pt>
                <c:pt idx="325">
                  <c:v>325</c:v>
                </c:pt>
                <c:pt idx="326">
                  <c:v>326</c:v>
                </c:pt>
                <c:pt idx="327">
                  <c:v>327</c:v>
                </c:pt>
                <c:pt idx="328">
                  <c:v>328</c:v>
                </c:pt>
                <c:pt idx="329">
                  <c:v>329</c:v>
                </c:pt>
                <c:pt idx="330">
                  <c:v>330</c:v>
                </c:pt>
                <c:pt idx="331">
                  <c:v>331</c:v>
                </c:pt>
                <c:pt idx="332">
                  <c:v>332</c:v>
                </c:pt>
                <c:pt idx="333">
                  <c:v>333</c:v>
                </c:pt>
                <c:pt idx="334">
                  <c:v>334</c:v>
                </c:pt>
                <c:pt idx="335">
                  <c:v>335</c:v>
                </c:pt>
                <c:pt idx="336">
                  <c:v>336</c:v>
                </c:pt>
                <c:pt idx="337">
                  <c:v>337</c:v>
                </c:pt>
                <c:pt idx="338">
                  <c:v>338</c:v>
                </c:pt>
                <c:pt idx="339">
                  <c:v>339</c:v>
                </c:pt>
                <c:pt idx="340">
                  <c:v>340</c:v>
                </c:pt>
                <c:pt idx="341">
                  <c:v>341</c:v>
                </c:pt>
                <c:pt idx="342">
                  <c:v>342</c:v>
                </c:pt>
                <c:pt idx="343">
                  <c:v>343</c:v>
                </c:pt>
                <c:pt idx="344">
                  <c:v>344</c:v>
                </c:pt>
                <c:pt idx="345">
                  <c:v>345</c:v>
                </c:pt>
                <c:pt idx="346">
                  <c:v>346</c:v>
                </c:pt>
                <c:pt idx="347">
                  <c:v>347</c:v>
                </c:pt>
                <c:pt idx="348">
                  <c:v>348</c:v>
                </c:pt>
                <c:pt idx="349">
                  <c:v>349</c:v>
                </c:pt>
                <c:pt idx="350">
                  <c:v>350</c:v>
                </c:pt>
                <c:pt idx="351">
                  <c:v>351</c:v>
                </c:pt>
                <c:pt idx="352">
                  <c:v>352</c:v>
                </c:pt>
                <c:pt idx="353">
                  <c:v>353</c:v>
                </c:pt>
                <c:pt idx="354">
                  <c:v>354</c:v>
                </c:pt>
                <c:pt idx="355">
                  <c:v>355</c:v>
                </c:pt>
                <c:pt idx="356">
                  <c:v>356</c:v>
                </c:pt>
                <c:pt idx="357">
                  <c:v>357</c:v>
                </c:pt>
                <c:pt idx="358">
                  <c:v>358</c:v>
                </c:pt>
                <c:pt idx="359">
                  <c:v>359</c:v>
                </c:pt>
                <c:pt idx="360">
                  <c:v>360</c:v>
                </c:pt>
                <c:pt idx="361">
                  <c:v>361</c:v>
                </c:pt>
                <c:pt idx="362">
                  <c:v>362</c:v>
                </c:pt>
                <c:pt idx="363">
                  <c:v>363</c:v>
                </c:pt>
                <c:pt idx="364">
                  <c:v>364</c:v>
                </c:pt>
                <c:pt idx="365">
                  <c:v>365</c:v>
                </c:pt>
                <c:pt idx="366">
                  <c:v>366</c:v>
                </c:pt>
                <c:pt idx="367">
                  <c:v>367</c:v>
                </c:pt>
                <c:pt idx="368">
                  <c:v>368</c:v>
                </c:pt>
                <c:pt idx="369">
                  <c:v>369</c:v>
                </c:pt>
                <c:pt idx="370">
                  <c:v>370</c:v>
                </c:pt>
                <c:pt idx="371">
                  <c:v>371</c:v>
                </c:pt>
                <c:pt idx="372">
                  <c:v>372</c:v>
                </c:pt>
                <c:pt idx="373">
                  <c:v>373</c:v>
                </c:pt>
                <c:pt idx="374">
                  <c:v>374</c:v>
                </c:pt>
                <c:pt idx="375">
                  <c:v>375</c:v>
                </c:pt>
                <c:pt idx="376">
                  <c:v>376</c:v>
                </c:pt>
                <c:pt idx="377">
                  <c:v>377</c:v>
                </c:pt>
                <c:pt idx="378">
                  <c:v>378</c:v>
                </c:pt>
                <c:pt idx="379">
                  <c:v>379</c:v>
                </c:pt>
                <c:pt idx="380">
                  <c:v>380</c:v>
                </c:pt>
                <c:pt idx="381">
                  <c:v>381</c:v>
                </c:pt>
                <c:pt idx="382">
                  <c:v>382</c:v>
                </c:pt>
                <c:pt idx="383">
                  <c:v>383</c:v>
                </c:pt>
                <c:pt idx="384">
                  <c:v>384</c:v>
                </c:pt>
                <c:pt idx="385">
                  <c:v>385</c:v>
                </c:pt>
                <c:pt idx="386">
                  <c:v>386</c:v>
                </c:pt>
                <c:pt idx="387">
                  <c:v>387</c:v>
                </c:pt>
                <c:pt idx="388">
                  <c:v>388</c:v>
                </c:pt>
                <c:pt idx="389">
                  <c:v>389</c:v>
                </c:pt>
                <c:pt idx="390">
                  <c:v>390</c:v>
                </c:pt>
                <c:pt idx="391">
                  <c:v>391</c:v>
                </c:pt>
                <c:pt idx="392">
                  <c:v>392</c:v>
                </c:pt>
                <c:pt idx="393">
                  <c:v>393</c:v>
                </c:pt>
                <c:pt idx="394">
                  <c:v>394</c:v>
                </c:pt>
                <c:pt idx="395">
                  <c:v>395</c:v>
                </c:pt>
                <c:pt idx="396">
                  <c:v>396</c:v>
                </c:pt>
                <c:pt idx="397">
                  <c:v>397</c:v>
                </c:pt>
                <c:pt idx="398">
                  <c:v>398</c:v>
                </c:pt>
                <c:pt idx="399">
                  <c:v>399</c:v>
                </c:pt>
                <c:pt idx="400">
                  <c:v>400</c:v>
                </c:pt>
                <c:pt idx="401">
                  <c:v>401</c:v>
                </c:pt>
                <c:pt idx="402">
                  <c:v>402</c:v>
                </c:pt>
                <c:pt idx="403">
                  <c:v>403</c:v>
                </c:pt>
                <c:pt idx="404">
                  <c:v>404</c:v>
                </c:pt>
                <c:pt idx="405">
                  <c:v>405</c:v>
                </c:pt>
                <c:pt idx="406">
                  <c:v>406</c:v>
                </c:pt>
                <c:pt idx="407">
                  <c:v>407</c:v>
                </c:pt>
                <c:pt idx="408">
                  <c:v>408</c:v>
                </c:pt>
                <c:pt idx="409">
                  <c:v>409</c:v>
                </c:pt>
                <c:pt idx="410">
                  <c:v>410</c:v>
                </c:pt>
                <c:pt idx="411">
                  <c:v>411</c:v>
                </c:pt>
                <c:pt idx="412">
                  <c:v>412</c:v>
                </c:pt>
                <c:pt idx="413">
                  <c:v>413</c:v>
                </c:pt>
                <c:pt idx="414">
                  <c:v>414</c:v>
                </c:pt>
                <c:pt idx="415">
                  <c:v>415</c:v>
                </c:pt>
                <c:pt idx="416">
                  <c:v>416</c:v>
                </c:pt>
                <c:pt idx="417">
                  <c:v>417</c:v>
                </c:pt>
                <c:pt idx="418">
                  <c:v>418</c:v>
                </c:pt>
                <c:pt idx="419">
                  <c:v>419</c:v>
                </c:pt>
                <c:pt idx="420">
                  <c:v>420</c:v>
                </c:pt>
                <c:pt idx="421">
                  <c:v>421</c:v>
                </c:pt>
                <c:pt idx="422">
                  <c:v>422</c:v>
                </c:pt>
                <c:pt idx="423">
                  <c:v>423</c:v>
                </c:pt>
                <c:pt idx="424">
                  <c:v>424</c:v>
                </c:pt>
                <c:pt idx="425">
                  <c:v>425</c:v>
                </c:pt>
                <c:pt idx="426">
                  <c:v>426</c:v>
                </c:pt>
                <c:pt idx="427">
                  <c:v>427</c:v>
                </c:pt>
                <c:pt idx="428">
                  <c:v>428</c:v>
                </c:pt>
                <c:pt idx="429">
                  <c:v>429</c:v>
                </c:pt>
                <c:pt idx="430">
                  <c:v>430</c:v>
                </c:pt>
                <c:pt idx="431">
                  <c:v>431</c:v>
                </c:pt>
                <c:pt idx="432">
                  <c:v>432</c:v>
                </c:pt>
                <c:pt idx="433">
                  <c:v>433</c:v>
                </c:pt>
                <c:pt idx="434">
                  <c:v>434</c:v>
                </c:pt>
                <c:pt idx="435">
                  <c:v>435</c:v>
                </c:pt>
                <c:pt idx="436">
                  <c:v>436</c:v>
                </c:pt>
                <c:pt idx="437">
                  <c:v>437</c:v>
                </c:pt>
                <c:pt idx="438">
                  <c:v>438</c:v>
                </c:pt>
                <c:pt idx="439">
                  <c:v>439</c:v>
                </c:pt>
                <c:pt idx="440">
                  <c:v>440</c:v>
                </c:pt>
                <c:pt idx="441">
                  <c:v>441</c:v>
                </c:pt>
                <c:pt idx="442">
                  <c:v>442</c:v>
                </c:pt>
                <c:pt idx="443">
                  <c:v>443</c:v>
                </c:pt>
                <c:pt idx="444">
                  <c:v>444</c:v>
                </c:pt>
                <c:pt idx="445">
                  <c:v>445</c:v>
                </c:pt>
                <c:pt idx="446">
                  <c:v>446</c:v>
                </c:pt>
                <c:pt idx="447">
                  <c:v>447</c:v>
                </c:pt>
                <c:pt idx="448">
                  <c:v>448</c:v>
                </c:pt>
                <c:pt idx="449">
                  <c:v>449</c:v>
                </c:pt>
                <c:pt idx="450">
                  <c:v>450</c:v>
                </c:pt>
                <c:pt idx="451">
                  <c:v>451</c:v>
                </c:pt>
                <c:pt idx="452">
                  <c:v>452</c:v>
                </c:pt>
                <c:pt idx="453">
                  <c:v>453</c:v>
                </c:pt>
                <c:pt idx="454">
                  <c:v>454</c:v>
                </c:pt>
                <c:pt idx="455">
                  <c:v>455</c:v>
                </c:pt>
                <c:pt idx="456">
                  <c:v>456</c:v>
                </c:pt>
                <c:pt idx="457">
                  <c:v>457</c:v>
                </c:pt>
                <c:pt idx="458">
                  <c:v>458</c:v>
                </c:pt>
                <c:pt idx="459">
                  <c:v>459</c:v>
                </c:pt>
                <c:pt idx="460">
                  <c:v>460</c:v>
                </c:pt>
                <c:pt idx="461">
                  <c:v>461</c:v>
                </c:pt>
                <c:pt idx="462">
                  <c:v>462</c:v>
                </c:pt>
                <c:pt idx="463">
                  <c:v>463</c:v>
                </c:pt>
                <c:pt idx="464">
                  <c:v>464</c:v>
                </c:pt>
                <c:pt idx="465">
                  <c:v>465</c:v>
                </c:pt>
                <c:pt idx="466">
                  <c:v>466</c:v>
                </c:pt>
                <c:pt idx="467">
                  <c:v>467</c:v>
                </c:pt>
                <c:pt idx="468">
                  <c:v>468</c:v>
                </c:pt>
                <c:pt idx="469">
                  <c:v>469</c:v>
                </c:pt>
                <c:pt idx="470">
                  <c:v>470</c:v>
                </c:pt>
                <c:pt idx="471">
                  <c:v>471</c:v>
                </c:pt>
                <c:pt idx="472">
                  <c:v>472</c:v>
                </c:pt>
                <c:pt idx="473">
                  <c:v>473</c:v>
                </c:pt>
                <c:pt idx="474">
                  <c:v>474</c:v>
                </c:pt>
                <c:pt idx="475">
                  <c:v>475</c:v>
                </c:pt>
                <c:pt idx="476">
                  <c:v>476</c:v>
                </c:pt>
                <c:pt idx="477">
                  <c:v>477</c:v>
                </c:pt>
                <c:pt idx="478">
                  <c:v>478</c:v>
                </c:pt>
                <c:pt idx="479">
                  <c:v>479</c:v>
                </c:pt>
                <c:pt idx="480">
                  <c:v>480</c:v>
                </c:pt>
                <c:pt idx="481">
                  <c:v>481</c:v>
                </c:pt>
                <c:pt idx="482">
                  <c:v>482</c:v>
                </c:pt>
                <c:pt idx="483">
                  <c:v>483</c:v>
                </c:pt>
                <c:pt idx="484">
                  <c:v>484</c:v>
                </c:pt>
                <c:pt idx="485">
                  <c:v>485</c:v>
                </c:pt>
                <c:pt idx="486">
                  <c:v>486</c:v>
                </c:pt>
                <c:pt idx="487">
                  <c:v>487</c:v>
                </c:pt>
                <c:pt idx="488">
                  <c:v>488</c:v>
                </c:pt>
                <c:pt idx="489">
                  <c:v>489</c:v>
                </c:pt>
                <c:pt idx="490">
                  <c:v>490</c:v>
                </c:pt>
                <c:pt idx="491">
                  <c:v>491</c:v>
                </c:pt>
                <c:pt idx="492">
                  <c:v>492</c:v>
                </c:pt>
                <c:pt idx="493">
                  <c:v>493</c:v>
                </c:pt>
                <c:pt idx="494">
                  <c:v>494</c:v>
                </c:pt>
                <c:pt idx="495">
                  <c:v>495</c:v>
                </c:pt>
                <c:pt idx="496">
                  <c:v>496</c:v>
                </c:pt>
                <c:pt idx="497">
                  <c:v>497</c:v>
                </c:pt>
                <c:pt idx="498">
                  <c:v>498</c:v>
                </c:pt>
                <c:pt idx="499">
                  <c:v>499</c:v>
                </c:pt>
                <c:pt idx="500">
                  <c:v>500</c:v>
                </c:pt>
              </c:numCache>
            </c:numRef>
          </c:cat>
          <c:val>
            <c:numRef>
              <c:f>'Figure 1 Box'!$C$2:$C$502</c:f>
              <c:numCache>
                <c:formatCode>General</c:formatCode>
                <c:ptCount val="5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0.58823529411764708</c:v>
                </c:pt>
                <c:pt idx="52">
                  <c:v>1.1538461538461537</c:v>
                </c:pt>
                <c:pt idx="53">
                  <c:v>1.6981132075471694</c:v>
                </c:pt>
                <c:pt idx="54">
                  <c:v>2.2222222222222223</c:v>
                </c:pt>
                <c:pt idx="55">
                  <c:v>2.7272727272727271</c:v>
                </c:pt>
                <c:pt idx="56">
                  <c:v>3.214285714285714</c:v>
                </c:pt>
                <c:pt idx="57">
                  <c:v>3.6842105263157894</c:v>
                </c:pt>
                <c:pt idx="58">
                  <c:v>4.1379310344827589</c:v>
                </c:pt>
                <c:pt idx="59">
                  <c:v>4.5762711864406782</c:v>
                </c:pt>
                <c:pt idx="60">
                  <c:v>5</c:v>
                </c:pt>
                <c:pt idx="61">
                  <c:v>5.4098360655737707</c:v>
                </c:pt>
                <c:pt idx="62">
                  <c:v>5.8064516129032251</c:v>
                </c:pt>
                <c:pt idx="63">
                  <c:v>6.1904761904761907</c:v>
                </c:pt>
                <c:pt idx="64">
                  <c:v>6.5625</c:v>
                </c:pt>
                <c:pt idx="65">
                  <c:v>6.9230769230769234</c:v>
                </c:pt>
                <c:pt idx="66">
                  <c:v>7.2727272727272725</c:v>
                </c:pt>
                <c:pt idx="67">
                  <c:v>7.611940298507462</c:v>
                </c:pt>
                <c:pt idx="68">
                  <c:v>7.9411764705882355</c:v>
                </c:pt>
                <c:pt idx="69">
                  <c:v>8.2608695652173907</c:v>
                </c:pt>
                <c:pt idx="70">
                  <c:v>8.5714285714285712</c:v>
                </c:pt>
                <c:pt idx="71">
                  <c:v>8.873239436619718</c:v>
                </c:pt>
                <c:pt idx="72">
                  <c:v>9.1666666666666661</c:v>
                </c:pt>
                <c:pt idx="73">
                  <c:v>9.4520547945205475</c:v>
                </c:pt>
                <c:pt idx="74">
                  <c:v>9.729729729729728</c:v>
                </c:pt>
                <c:pt idx="75">
                  <c:v>10</c:v>
                </c:pt>
                <c:pt idx="76">
                  <c:v>10.263157894736842</c:v>
                </c:pt>
                <c:pt idx="77">
                  <c:v>10.519480519480519</c:v>
                </c:pt>
                <c:pt idx="78">
                  <c:v>10.76923076923077</c:v>
                </c:pt>
                <c:pt idx="79">
                  <c:v>11.0126582278481</c:v>
                </c:pt>
                <c:pt idx="80">
                  <c:v>11.25</c:v>
                </c:pt>
                <c:pt idx="81">
                  <c:v>11.481481481481481</c:v>
                </c:pt>
                <c:pt idx="82">
                  <c:v>11.707317073170731</c:v>
                </c:pt>
                <c:pt idx="83">
                  <c:v>11.927710843373495</c:v>
                </c:pt>
                <c:pt idx="84">
                  <c:v>12.142857142857142</c:v>
                </c:pt>
                <c:pt idx="85">
                  <c:v>12.352941176470589</c:v>
                </c:pt>
                <c:pt idx="86">
                  <c:v>12.55813953488372</c:v>
                </c:pt>
                <c:pt idx="87">
                  <c:v>12.758620689655173</c:v>
                </c:pt>
                <c:pt idx="88">
                  <c:v>12.954545454545455</c:v>
                </c:pt>
                <c:pt idx="89">
                  <c:v>13.146067415730338</c:v>
                </c:pt>
                <c:pt idx="90">
                  <c:v>13.333333333333334</c:v>
                </c:pt>
                <c:pt idx="91">
                  <c:v>13.516483516483516</c:v>
                </c:pt>
                <c:pt idx="92">
                  <c:v>13.695652173913043</c:v>
                </c:pt>
                <c:pt idx="93">
                  <c:v>13.870967741935484</c:v>
                </c:pt>
                <c:pt idx="94">
                  <c:v>14.042553191489361</c:v>
                </c:pt>
                <c:pt idx="95">
                  <c:v>14.210526315789474</c:v>
                </c:pt>
                <c:pt idx="96">
                  <c:v>14.375</c:v>
                </c:pt>
                <c:pt idx="97">
                  <c:v>14.536082474226804</c:v>
                </c:pt>
                <c:pt idx="98">
                  <c:v>14.693877551020407</c:v>
                </c:pt>
                <c:pt idx="99">
                  <c:v>14.848484848484848</c:v>
                </c:pt>
                <c:pt idx="100">
                  <c:v>15</c:v>
                </c:pt>
                <c:pt idx="101">
                  <c:v>15.148514851485148</c:v>
                </c:pt>
                <c:pt idx="102">
                  <c:v>15.294117647058824</c:v>
                </c:pt>
                <c:pt idx="103">
                  <c:v>15.436893203883493</c:v>
                </c:pt>
                <c:pt idx="104">
                  <c:v>15.576923076923077</c:v>
                </c:pt>
                <c:pt idx="105">
                  <c:v>15.714285714285714</c:v>
                </c:pt>
                <c:pt idx="106">
                  <c:v>15.849056603773585</c:v>
                </c:pt>
                <c:pt idx="107">
                  <c:v>15.98130841121495</c:v>
                </c:pt>
                <c:pt idx="108">
                  <c:v>16.111111111111111</c:v>
                </c:pt>
                <c:pt idx="109">
                  <c:v>16.238532110091743</c:v>
                </c:pt>
                <c:pt idx="110">
                  <c:v>16.363636363636363</c:v>
                </c:pt>
                <c:pt idx="111">
                  <c:v>16.486486486486488</c:v>
                </c:pt>
                <c:pt idx="112">
                  <c:v>16.607142857142854</c:v>
                </c:pt>
                <c:pt idx="113">
                  <c:v>16.725663716814157</c:v>
                </c:pt>
                <c:pt idx="114">
                  <c:v>16.842105263157894</c:v>
                </c:pt>
                <c:pt idx="115">
                  <c:v>16.956521739130434</c:v>
                </c:pt>
                <c:pt idx="116">
                  <c:v>17.068965517241381</c:v>
                </c:pt>
                <c:pt idx="117">
                  <c:v>17.179487179487179</c:v>
                </c:pt>
                <c:pt idx="118">
                  <c:v>17.288135593220336</c:v>
                </c:pt>
                <c:pt idx="119">
                  <c:v>17.394957983193276</c:v>
                </c:pt>
                <c:pt idx="120">
                  <c:v>17.5</c:v>
                </c:pt>
                <c:pt idx="121">
                  <c:v>17.603305785123968</c:v>
                </c:pt>
                <c:pt idx="122">
                  <c:v>17.704918032786885</c:v>
                </c:pt>
                <c:pt idx="123">
                  <c:v>17.804878048780488</c:v>
                </c:pt>
                <c:pt idx="124">
                  <c:v>17.903225806451612</c:v>
                </c:pt>
                <c:pt idx="125">
                  <c:v>18</c:v>
                </c:pt>
                <c:pt idx="126">
                  <c:v>18.095238095238095</c:v>
                </c:pt>
                <c:pt idx="127">
                  <c:v>18.188976377952756</c:v>
                </c:pt>
                <c:pt idx="128">
                  <c:v>18.28125</c:v>
                </c:pt>
                <c:pt idx="129">
                  <c:v>18.372093023255815</c:v>
                </c:pt>
                <c:pt idx="130">
                  <c:v>18.46153846153846</c:v>
                </c:pt>
                <c:pt idx="131">
                  <c:v>18.549618320610687</c:v>
                </c:pt>
                <c:pt idx="132">
                  <c:v>18.636363636363637</c:v>
                </c:pt>
                <c:pt idx="133">
                  <c:v>18.721804511278197</c:v>
                </c:pt>
                <c:pt idx="134">
                  <c:v>18.805970149253731</c:v>
                </c:pt>
                <c:pt idx="135">
                  <c:v>18.888888888888889</c:v>
                </c:pt>
                <c:pt idx="136">
                  <c:v>18.970588235294116</c:v>
                </c:pt>
                <c:pt idx="137">
                  <c:v>19.051094890510949</c:v>
                </c:pt>
                <c:pt idx="138">
                  <c:v>19.130434782608695</c:v>
                </c:pt>
                <c:pt idx="139">
                  <c:v>19.208633093525179</c:v>
                </c:pt>
                <c:pt idx="140">
                  <c:v>19.285714285714285</c:v>
                </c:pt>
                <c:pt idx="141">
                  <c:v>19.361702127659573</c:v>
                </c:pt>
                <c:pt idx="142">
                  <c:v>19.43661971830986</c:v>
                </c:pt>
                <c:pt idx="143">
                  <c:v>19.51048951048951</c:v>
                </c:pt>
                <c:pt idx="144">
                  <c:v>19.583333333333332</c:v>
                </c:pt>
                <c:pt idx="145">
                  <c:v>19.655172413793103</c:v>
                </c:pt>
                <c:pt idx="146">
                  <c:v>19.726027397260271</c:v>
                </c:pt>
                <c:pt idx="147">
                  <c:v>19.795918367346939</c:v>
                </c:pt>
                <c:pt idx="148">
                  <c:v>19.864864864864863</c:v>
                </c:pt>
                <c:pt idx="149">
                  <c:v>19.932885906040269</c:v>
                </c:pt>
                <c:pt idx="150">
                  <c:v>20</c:v>
                </c:pt>
                <c:pt idx="151">
                  <c:v>20.066225165562912</c:v>
                </c:pt>
                <c:pt idx="152">
                  <c:v>20.131578947368421</c:v>
                </c:pt>
                <c:pt idx="153">
                  <c:v>20.196078431372548</c:v>
                </c:pt>
                <c:pt idx="154">
                  <c:v>20.259740259740258</c:v>
                </c:pt>
                <c:pt idx="155">
                  <c:v>20.322580645161292</c:v>
                </c:pt>
                <c:pt idx="156">
                  <c:v>20.384615384615383</c:v>
                </c:pt>
                <c:pt idx="157">
                  <c:v>20.445859872611464</c:v>
                </c:pt>
                <c:pt idx="158">
                  <c:v>20.50632911392405</c:v>
                </c:pt>
                <c:pt idx="159">
                  <c:v>20.566037735849054</c:v>
                </c:pt>
                <c:pt idx="160">
                  <c:v>20.625</c:v>
                </c:pt>
                <c:pt idx="161">
                  <c:v>20.683229813664592</c:v>
                </c:pt>
                <c:pt idx="162">
                  <c:v>20.74074074074074</c:v>
                </c:pt>
                <c:pt idx="163">
                  <c:v>20.79754601226994</c:v>
                </c:pt>
                <c:pt idx="164">
                  <c:v>20.853658536585364</c:v>
                </c:pt>
                <c:pt idx="165">
                  <c:v>20.90909090909091</c:v>
                </c:pt>
                <c:pt idx="166">
                  <c:v>20.963855421686745</c:v>
                </c:pt>
                <c:pt idx="167">
                  <c:v>21.017964071856287</c:v>
                </c:pt>
                <c:pt idx="168">
                  <c:v>21.071428571428573</c:v>
                </c:pt>
                <c:pt idx="169">
                  <c:v>21.124260355029584</c:v>
                </c:pt>
                <c:pt idx="170">
                  <c:v>21.176470588235293</c:v>
                </c:pt>
                <c:pt idx="171">
                  <c:v>21.228070175438592</c:v>
                </c:pt>
                <c:pt idx="172">
                  <c:v>21.279069767441861</c:v>
                </c:pt>
                <c:pt idx="173">
                  <c:v>21.329479768786126</c:v>
                </c:pt>
                <c:pt idx="174">
                  <c:v>21.379310344827584</c:v>
                </c:pt>
                <c:pt idx="175">
                  <c:v>21.428571428571427</c:v>
                </c:pt>
                <c:pt idx="176">
                  <c:v>21.477272727272723</c:v>
                </c:pt>
                <c:pt idx="177">
                  <c:v>21.525423728813561</c:v>
                </c:pt>
                <c:pt idx="178">
                  <c:v>21.573033707865168</c:v>
                </c:pt>
                <c:pt idx="179">
                  <c:v>21.620111731843572</c:v>
                </c:pt>
                <c:pt idx="180">
                  <c:v>21.666666666666668</c:v>
                </c:pt>
                <c:pt idx="181">
                  <c:v>21.71270718232044</c:v>
                </c:pt>
                <c:pt idx="182">
                  <c:v>21.758241758241759</c:v>
                </c:pt>
                <c:pt idx="183">
                  <c:v>21.803278688524589</c:v>
                </c:pt>
                <c:pt idx="184">
                  <c:v>21.84782608695652</c:v>
                </c:pt>
                <c:pt idx="185">
                  <c:v>21.891891891891891</c:v>
                </c:pt>
                <c:pt idx="186">
                  <c:v>21.93548387096774</c:v>
                </c:pt>
                <c:pt idx="187">
                  <c:v>21.978609625668451</c:v>
                </c:pt>
                <c:pt idx="188">
                  <c:v>22.021276595744681</c:v>
                </c:pt>
                <c:pt idx="189">
                  <c:v>22.063492063492063</c:v>
                </c:pt>
                <c:pt idx="190">
                  <c:v>22.105263157894736</c:v>
                </c:pt>
                <c:pt idx="191">
                  <c:v>22.146596858638745</c:v>
                </c:pt>
                <c:pt idx="192">
                  <c:v>22.1875</c:v>
                </c:pt>
                <c:pt idx="193">
                  <c:v>22.2279792746114</c:v>
                </c:pt>
                <c:pt idx="194">
                  <c:v>22.268041237113401</c:v>
                </c:pt>
                <c:pt idx="195">
                  <c:v>22.307692307692307</c:v>
                </c:pt>
                <c:pt idx="196">
                  <c:v>22.346938775510203</c:v>
                </c:pt>
                <c:pt idx="197">
                  <c:v>22.385786802030456</c:v>
                </c:pt>
                <c:pt idx="198">
                  <c:v>22.424242424242426</c:v>
                </c:pt>
                <c:pt idx="199">
                  <c:v>22.462311557788944</c:v>
                </c:pt>
                <c:pt idx="200">
                  <c:v>22.5</c:v>
                </c:pt>
                <c:pt idx="201">
                  <c:v>22.53731343283582</c:v>
                </c:pt>
                <c:pt idx="202">
                  <c:v>22.574257425742573</c:v>
                </c:pt>
                <c:pt idx="203">
                  <c:v>22.610837438423644</c:v>
                </c:pt>
                <c:pt idx="204">
                  <c:v>22.647058823529413</c:v>
                </c:pt>
                <c:pt idx="205">
                  <c:v>22.682926829268293</c:v>
                </c:pt>
                <c:pt idx="206">
                  <c:v>22.718446601941746</c:v>
                </c:pt>
                <c:pt idx="207">
                  <c:v>22.753623188405797</c:v>
                </c:pt>
                <c:pt idx="208">
                  <c:v>22.78846153846154</c:v>
                </c:pt>
                <c:pt idx="209">
                  <c:v>22.822966507177032</c:v>
                </c:pt>
                <c:pt idx="210">
                  <c:v>22.857142857142858</c:v>
                </c:pt>
                <c:pt idx="211">
                  <c:v>22.890995260663509</c:v>
                </c:pt>
                <c:pt idx="212">
                  <c:v>22.924528301886792</c:v>
                </c:pt>
                <c:pt idx="213">
                  <c:v>22.95774647887324</c:v>
                </c:pt>
                <c:pt idx="214">
                  <c:v>22.990654205607477</c:v>
                </c:pt>
                <c:pt idx="215">
                  <c:v>23.023255813953487</c:v>
                </c:pt>
                <c:pt idx="216">
                  <c:v>23.055555555555557</c:v>
                </c:pt>
                <c:pt idx="217">
                  <c:v>23.087557603686637</c:v>
                </c:pt>
                <c:pt idx="218">
                  <c:v>23.119266055045873</c:v>
                </c:pt>
                <c:pt idx="219">
                  <c:v>23.150684931506849</c:v>
                </c:pt>
                <c:pt idx="220">
                  <c:v>23.181818181818183</c:v>
                </c:pt>
                <c:pt idx="221">
                  <c:v>23.212669683257918</c:v>
                </c:pt>
                <c:pt idx="222">
                  <c:v>23.243243243243242</c:v>
                </c:pt>
                <c:pt idx="223">
                  <c:v>23.27354260089686</c:v>
                </c:pt>
                <c:pt idx="224">
                  <c:v>23.303571428571427</c:v>
                </c:pt>
                <c:pt idx="225">
                  <c:v>23.333333333333332</c:v>
                </c:pt>
                <c:pt idx="226">
                  <c:v>23.36283185840708</c:v>
                </c:pt>
                <c:pt idx="227">
                  <c:v>23.392070484581499</c:v>
                </c:pt>
                <c:pt idx="228">
                  <c:v>23.421052631578949</c:v>
                </c:pt>
                <c:pt idx="229">
                  <c:v>23.449781659388645</c:v>
                </c:pt>
                <c:pt idx="230">
                  <c:v>23.478260869565219</c:v>
                </c:pt>
                <c:pt idx="231">
                  <c:v>23.506493506493506</c:v>
                </c:pt>
                <c:pt idx="232">
                  <c:v>23.53448275862069</c:v>
                </c:pt>
                <c:pt idx="233">
                  <c:v>23.562231759656651</c:v>
                </c:pt>
                <c:pt idx="234">
                  <c:v>23.589743589743591</c:v>
                </c:pt>
                <c:pt idx="235">
                  <c:v>23.617021276595743</c:v>
                </c:pt>
                <c:pt idx="236">
                  <c:v>23.64406779661017</c:v>
                </c:pt>
                <c:pt idx="237">
                  <c:v>23.670886075949365</c:v>
                </c:pt>
                <c:pt idx="238">
                  <c:v>23.69747899159664</c:v>
                </c:pt>
                <c:pt idx="239">
                  <c:v>23.723849372384937</c:v>
                </c:pt>
                <c:pt idx="240">
                  <c:v>23.75</c:v>
                </c:pt>
                <c:pt idx="241">
                  <c:v>23.775933609958507</c:v>
                </c:pt>
                <c:pt idx="242">
                  <c:v>23.801652892561979</c:v>
                </c:pt>
                <c:pt idx="243">
                  <c:v>23.827160493827162</c:v>
                </c:pt>
                <c:pt idx="244">
                  <c:v>23.852459016393443</c:v>
                </c:pt>
                <c:pt idx="245">
                  <c:v>23.877551020408163</c:v>
                </c:pt>
                <c:pt idx="246">
                  <c:v>23.902439024390244</c:v>
                </c:pt>
                <c:pt idx="247">
                  <c:v>23.927125506072869</c:v>
                </c:pt>
                <c:pt idx="248">
                  <c:v>23.951612903225808</c:v>
                </c:pt>
                <c:pt idx="249">
                  <c:v>23.975903614457831</c:v>
                </c:pt>
                <c:pt idx="250">
                  <c:v>24</c:v>
                </c:pt>
                <c:pt idx="251">
                  <c:v>24.023904382470121</c:v>
                </c:pt>
                <c:pt idx="252">
                  <c:v>24.047619047619044</c:v>
                </c:pt>
                <c:pt idx="253">
                  <c:v>24.071146245059289</c:v>
                </c:pt>
                <c:pt idx="254">
                  <c:v>24.094488188976378</c:v>
                </c:pt>
                <c:pt idx="255">
                  <c:v>24.117647058823529</c:v>
                </c:pt>
                <c:pt idx="256">
                  <c:v>24.140625</c:v>
                </c:pt>
                <c:pt idx="257">
                  <c:v>24.163424124513615</c:v>
                </c:pt>
                <c:pt idx="258">
                  <c:v>24.186046511627907</c:v>
                </c:pt>
                <c:pt idx="259">
                  <c:v>24.208494208494209</c:v>
                </c:pt>
                <c:pt idx="260">
                  <c:v>24.23076923076923</c:v>
                </c:pt>
                <c:pt idx="261">
                  <c:v>24.25287356321839</c:v>
                </c:pt>
                <c:pt idx="262">
                  <c:v>24.274809160305342</c:v>
                </c:pt>
                <c:pt idx="263">
                  <c:v>24.29657794676806</c:v>
                </c:pt>
                <c:pt idx="264">
                  <c:v>24.318181818181817</c:v>
                </c:pt>
                <c:pt idx="265">
                  <c:v>24.339622641509433</c:v>
                </c:pt>
                <c:pt idx="266">
                  <c:v>24.360902255639097</c:v>
                </c:pt>
                <c:pt idx="267">
                  <c:v>24.382022471910108</c:v>
                </c:pt>
                <c:pt idx="268">
                  <c:v>24.402985074626862</c:v>
                </c:pt>
                <c:pt idx="269">
                  <c:v>24.423791821561338</c:v>
                </c:pt>
                <c:pt idx="270">
                  <c:v>24.444444444444443</c:v>
                </c:pt>
                <c:pt idx="271">
                  <c:v>24.464944649446494</c:v>
                </c:pt>
                <c:pt idx="272">
                  <c:v>24.485294117647054</c:v>
                </c:pt>
                <c:pt idx="273">
                  <c:v>24.505494505494504</c:v>
                </c:pt>
                <c:pt idx="274">
                  <c:v>24.525547445255473</c:v>
                </c:pt>
                <c:pt idx="275">
                  <c:v>24.545454545454547</c:v>
                </c:pt>
                <c:pt idx="276">
                  <c:v>24.565217391304348</c:v>
                </c:pt>
                <c:pt idx="277">
                  <c:v>24.584837545126351</c:v>
                </c:pt>
                <c:pt idx="278">
                  <c:v>24.604316546762586</c:v>
                </c:pt>
                <c:pt idx="279">
                  <c:v>24.623655913978496</c:v>
                </c:pt>
                <c:pt idx="280">
                  <c:v>24.642857142857142</c:v>
                </c:pt>
                <c:pt idx="281">
                  <c:v>24.661921708185055</c:v>
                </c:pt>
                <c:pt idx="282">
                  <c:v>24.680851063829785</c:v>
                </c:pt>
                <c:pt idx="283">
                  <c:v>24.699646643109539</c:v>
                </c:pt>
                <c:pt idx="284">
                  <c:v>24.718309859154928</c:v>
                </c:pt>
                <c:pt idx="285">
                  <c:v>24.736842105263158</c:v>
                </c:pt>
                <c:pt idx="286">
                  <c:v>24.755244755244757</c:v>
                </c:pt>
                <c:pt idx="287">
                  <c:v>24.773519163763062</c:v>
                </c:pt>
                <c:pt idx="288">
                  <c:v>24.791666666666664</c:v>
                </c:pt>
                <c:pt idx="289">
                  <c:v>24.80968858131488</c:v>
                </c:pt>
                <c:pt idx="290">
                  <c:v>24.827586206896552</c:v>
                </c:pt>
                <c:pt idx="291">
                  <c:v>24.845360824742269</c:v>
                </c:pt>
                <c:pt idx="292">
                  <c:v>24.863013698630134</c:v>
                </c:pt>
                <c:pt idx="293">
                  <c:v>24.88054607508532</c:v>
                </c:pt>
                <c:pt idx="294">
                  <c:v>24.897959183673468</c:v>
                </c:pt>
                <c:pt idx="295">
                  <c:v>24.915254237288135</c:v>
                </c:pt>
                <c:pt idx="296">
                  <c:v>24.932432432432432</c:v>
                </c:pt>
                <c:pt idx="297">
                  <c:v>24.949494949494948</c:v>
                </c:pt>
                <c:pt idx="298">
                  <c:v>24.966442953020131</c:v>
                </c:pt>
                <c:pt idx="299">
                  <c:v>24.983277591973245</c:v>
                </c:pt>
                <c:pt idx="300">
                  <c:v>25</c:v>
                </c:pt>
                <c:pt idx="301">
                  <c:v>25.016611295681063</c:v>
                </c:pt>
                <c:pt idx="302">
                  <c:v>25.033112582781452</c:v>
                </c:pt>
                <c:pt idx="303">
                  <c:v>25.049504950495045</c:v>
                </c:pt>
                <c:pt idx="304">
                  <c:v>25.065789473684209</c:v>
                </c:pt>
                <c:pt idx="305">
                  <c:v>25.081967213114755</c:v>
                </c:pt>
                <c:pt idx="306">
                  <c:v>25.098039215686274</c:v>
                </c:pt>
                <c:pt idx="307">
                  <c:v>25.114006514657977</c:v>
                </c:pt>
                <c:pt idx="308">
                  <c:v>25.129870129870127</c:v>
                </c:pt>
                <c:pt idx="309">
                  <c:v>25.145631067961165</c:v>
                </c:pt>
                <c:pt idx="310">
                  <c:v>25.161290322580644</c:v>
                </c:pt>
                <c:pt idx="311">
                  <c:v>25.176848874598072</c:v>
                </c:pt>
                <c:pt idx="312">
                  <c:v>25.19230769230769</c:v>
                </c:pt>
                <c:pt idx="313">
                  <c:v>25.207667731629389</c:v>
                </c:pt>
                <c:pt idx="314">
                  <c:v>25.222929936305732</c:v>
                </c:pt>
                <c:pt idx="315">
                  <c:v>25.238095238095237</c:v>
                </c:pt>
                <c:pt idx="316">
                  <c:v>25.253164556962027</c:v>
                </c:pt>
                <c:pt idx="317">
                  <c:v>25.268138801261827</c:v>
                </c:pt>
                <c:pt idx="318">
                  <c:v>25.283018867924525</c:v>
                </c:pt>
                <c:pt idx="319">
                  <c:v>25.297805642633229</c:v>
                </c:pt>
                <c:pt idx="320">
                  <c:v>25.3125</c:v>
                </c:pt>
                <c:pt idx="321">
                  <c:v>25.327102803738317</c:v>
                </c:pt>
                <c:pt idx="322">
                  <c:v>25.341614906832294</c:v>
                </c:pt>
                <c:pt idx="323">
                  <c:v>25.356037151702782</c:v>
                </c:pt>
                <c:pt idx="324">
                  <c:v>25.37037037037037</c:v>
                </c:pt>
                <c:pt idx="325">
                  <c:v>25.384615384615383</c:v>
                </c:pt>
                <c:pt idx="326">
                  <c:v>25.39877300613497</c:v>
                </c:pt>
                <c:pt idx="327">
                  <c:v>25.412844036697248</c:v>
                </c:pt>
                <c:pt idx="328">
                  <c:v>25.426829268292682</c:v>
                </c:pt>
                <c:pt idx="329">
                  <c:v>25.440729483282674</c:v>
                </c:pt>
                <c:pt idx="330">
                  <c:v>25.454545454545453</c:v>
                </c:pt>
                <c:pt idx="331">
                  <c:v>25.468277945619334</c:v>
                </c:pt>
                <c:pt idx="332">
                  <c:v>25.481927710843372</c:v>
                </c:pt>
                <c:pt idx="333">
                  <c:v>25.495495495495497</c:v>
                </c:pt>
                <c:pt idx="334">
                  <c:v>25.508982035928145</c:v>
                </c:pt>
                <c:pt idx="335">
                  <c:v>25.522388059701491</c:v>
                </c:pt>
                <c:pt idx="336">
                  <c:v>25.535714285714285</c:v>
                </c:pt>
                <c:pt idx="337">
                  <c:v>25.548961424332344</c:v>
                </c:pt>
                <c:pt idx="338">
                  <c:v>25.562130177514792</c:v>
                </c:pt>
                <c:pt idx="339">
                  <c:v>25.575221238938052</c:v>
                </c:pt>
                <c:pt idx="340">
                  <c:v>25.588235294117649</c:v>
                </c:pt>
                <c:pt idx="341">
                  <c:v>25.60117302052786</c:v>
                </c:pt>
                <c:pt idx="342">
                  <c:v>25.614035087719298</c:v>
                </c:pt>
                <c:pt idx="343">
                  <c:v>25.626822157434404</c:v>
                </c:pt>
                <c:pt idx="344">
                  <c:v>25.63953488372093</c:v>
                </c:pt>
                <c:pt idx="345">
                  <c:v>25.652173913043477</c:v>
                </c:pt>
                <c:pt idx="346">
                  <c:v>25.664739884393065</c:v>
                </c:pt>
                <c:pt idx="347">
                  <c:v>25.677233429394814</c:v>
                </c:pt>
                <c:pt idx="348">
                  <c:v>25.689655172413794</c:v>
                </c:pt>
                <c:pt idx="349">
                  <c:v>25.702005730659025</c:v>
                </c:pt>
                <c:pt idx="350">
                  <c:v>25.714285714285715</c:v>
                </c:pt>
                <c:pt idx="351">
                  <c:v>25.726495726495727</c:v>
                </c:pt>
                <c:pt idx="352">
                  <c:v>25.738636363636363</c:v>
                </c:pt>
                <c:pt idx="353">
                  <c:v>25.75070821529745</c:v>
                </c:pt>
                <c:pt idx="354">
                  <c:v>25.762711864406779</c:v>
                </c:pt>
                <c:pt idx="355">
                  <c:v>25.774647887323944</c:v>
                </c:pt>
                <c:pt idx="356">
                  <c:v>25.786516853932586</c:v>
                </c:pt>
                <c:pt idx="357">
                  <c:v>25.798319327731093</c:v>
                </c:pt>
                <c:pt idx="358">
                  <c:v>25.810055865921786</c:v>
                </c:pt>
                <c:pt idx="359">
                  <c:v>25.821727019498606</c:v>
                </c:pt>
                <c:pt idx="360">
                  <c:v>25.833333333333332</c:v>
                </c:pt>
                <c:pt idx="361">
                  <c:v>25.844875346260388</c:v>
                </c:pt>
                <c:pt idx="362">
                  <c:v>25.856353591160222</c:v>
                </c:pt>
                <c:pt idx="363">
                  <c:v>25.867768595041323</c:v>
                </c:pt>
                <c:pt idx="364">
                  <c:v>25.87912087912088</c:v>
                </c:pt>
                <c:pt idx="365">
                  <c:v>25.890410958904109</c:v>
                </c:pt>
                <c:pt idx="366">
                  <c:v>25.901639344262296</c:v>
                </c:pt>
                <c:pt idx="367">
                  <c:v>25.912806539509535</c:v>
                </c:pt>
                <c:pt idx="368">
                  <c:v>25.923913043478262</c:v>
                </c:pt>
                <c:pt idx="369">
                  <c:v>25.934959349593495</c:v>
                </c:pt>
                <c:pt idx="370">
                  <c:v>25.945945945945947</c:v>
                </c:pt>
                <c:pt idx="371">
                  <c:v>25.956873315363882</c:v>
                </c:pt>
                <c:pt idx="372">
                  <c:v>25.967741935483872</c:v>
                </c:pt>
                <c:pt idx="373">
                  <c:v>25.978552278820377</c:v>
                </c:pt>
                <c:pt idx="374">
                  <c:v>25.989304812834224</c:v>
                </c:pt>
                <c:pt idx="375">
                  <c:v>26</c:v>
                </c:pt>
                <c:pt idx="376">
                  <c:v>26.01063829787234</c:v>
                </c:pt>
                <c:pt idx="377">
                  <c:v>26.021220159151195</c:v>
                </c:pt>
                <c:pt idx="378">
                  <c:v>26.031746031746032</c:v>
                </c:pt>
                <c:pt idx="379">
                  <c:v>26.042216358839049</c:v>
                </c:pt>
                <c:pt idx="380">
                  <c:v>26.05263157894737</c:v>
                </c:pt>
                <c:pt idx="381">
                  <c:v>26.062992125984252</c:v>
                </c:pt>
                <c:pt idx="382">
                  <c:v>26.073298429319372</c:v>
                </c:pt>
                <c:pt idx="383">
                  <c:v>26.083550913838121</c:v>
                </c:pt>
                <c:pt idx="384">
                  <c:v>26.09375</c:v>
                </c:pt>
                <c:pt idx="385">
                  <c:v>26.103896103896105</c:v>
                </c:pt>
                <c:pt idx="386">
                  <c:v>26.1139896373057</c:v>
                </c:pt>
                <c:pt idx="387">
                  <c:v>26.124031007751938</c:v>
                </c:pt>
                <c:pt idx="388">
                  <c:v>26.134020618556701</c:v>
                </c:pt>
                <c:pt idx="389">
                  <c:v>26.1439588688946</c:v>
                </c:pt>
                <c:pt idx="390">
                  <c:v>26.153846153846153</c:v>
                </c:pt>
                <c:pt idx="391">
                  <c:v>26.163682864450127</c:v>
                </c:pt>
                <c:pt idx="392">
                  <c:v>26.173469387755102</c:v>
                </c:pt>
                <c:pt idx="393">
                  <c:v>26.18320610687023</c:v>
                </c:pt>
                <c:pt idx="394">
                  <c:v>26.19289340101523</c:v>
                </c:pt>
                <c:pt idx="395">
                  <c:v>26.202531645569621</c:v>
                </c:pt>
                <c:pt idx="396">
                  <c:v>26.212121212121211</c:v>
                </c:pt>
                <c:pt idx="397">
                  <c:v>26.221662468513856</c:v>
                </c:pt>
                <c:pt idx="398">
                  <c:v>26.231155778894472</c:v>
                </c:pt>
                <c:pt idx="399">
                  <c:v>26.2406015037594</c:v>
                </c:pt>
                <c:pt idx="400">
                  <c:v>26.25</c:v>
                </c:pt>
                <c:pt idx="401">
                  <c:v>26.25935162094763</c:v>
                </c:pt>
                <c:pt idx="402">
                  <c:v>26.268656716417912</c:v>
                </c:pt>
                <c:pt idx="403">
                  <c:v>26.277915632754343</c:v>
                </c:pt>
                <c:pt idx="404">
                  <c:v>26.287128712871286</c:v>
                </c:pt>
                <c:pt idx="405">
                  <c:v>26.296296296296298</c:v>
                </c:pt>
                <c:pt idx="406">
                  <c:v>26.305418719211822</c:v>
                </c:pt>
                <c:pt idx="407">
                  <c:v>26.314496314496314</c:v>
                </c:pt>
                <c:pt idx="408">
                  <c:v>26.323529411764707</c:v>
                </c:pt>
                <c:pt idx="409">
                  <c:v>26.332518337408313</c:v>
                </c:pt>
                <c:pt idx="410">
                  <c:v>26.341463414634145</c:v>
                </c:pt>
                <c:pt idx="411">
                  <c:v>26.350364963503651</c:v>
                </c:pt>
                <c:pt idx="412">
                  <c:v>26.359223300970875</c:v>
                </c:pt>
                <c:pt idx="413">
                  <c:v>26.368038740920095</c:v>
                </c:pt>
                <c:pt idx="414">
                  <c:v>26.376811594202898</c:v>
                </c:pt>
                <c:pt idx="415">
                  <c:v>26.3855421686747</c:v>
                </c:pt>
                <c:pt idx="416">
                  <c:v>26.39423076923077</c:v>
                </c:pt>
                <c:pt idx="417">
                  <c:v>26.402877697841728</c:v>
                </c:pt>
                <c:pt idx="418">
                  <c:v>26.411483253588518</c:v>
                </c:pt>
                <c:pt idx="419">
                  <c:v>26.420047732696897</c:v>
                </c:pt>
                <c:pt idx="420">
                  <c:v>26.428571428571427</c:v>
                </c:pt>
                <c:pt idx="421">
                  <c:v>26.437054631828978</c:v>
                </c:pt>
                <c:pt idx="422">
                  <c:v>26.445497630331754</c:v>
                </c:pt>
                <c:pt idx="423">
                  <c:v>26.453900709219859</c:v>
                </c:pt>
                <c:pt idx="424">
                  <c:v>26.462264150943398</c:v>
                </c:pt>
                <c:pt idx="425">
                  <c:v>26.470588235294116</c:v>
                </c:pt>
                <c:pt idx="426">
                  <c:v>26.47887323943662</c:v>
                </c:pt>
                <c:pt idx="427">
                  <c:v>26.487119437939111</c:v>
                </c:pt>
                <c:pt idx="428">
                  <c:v>26.495327102803738</c:v>
                </c:pt>
                <c:pt idx="429">
                  <c:v>26.503496503496503</c:v>
                </c:pt>
                <c:pt idx="430">
                  <c:v>26.511627906976745</c:v>
                </c:pt>
                <c:pt idx="431">
                  <c:v>26.519721577726219</c:v>
                </c:pt>
                <c:pt idx="432">
                  <c:v>26.527777777777779</c:v>
                </c:pt>
                <c:pt idx="433">
                  <c:v>26.535796766743648</c:v>
                </c:pt>
                <c:pt idx="434">
                  <c:v>26.543778801843313</c:v>
                </c:pt>
                <c:pt idx="435">
                  <c:v>26.551724137931036</c:v>
                </c:pt>
                <c:pt idx="436">
                  <c:v>26.559633027522935</c:v>
                </c:pt>
                <c:pt idx="437">
                  <c:v>26.567505720823799</c:v>
                </c:pt>
                <c:pt idx="438">
                  <c:v>26.575342465753426</c:v>
                </c:pt>
                <c:pt idx="439">
                  <c:v>26.583143507972661</c:v>
                </c:pt>
                <c:pt idx="440">
                  <c:v>26.59090909090909</c:v>
                </c:pt>
                <c:pt idx="441">
                  <c:v>26.598639455782312</c:v>
                </c:pt>
                <c:pt idx="442">
                  <c:v>26.606334841628961</c:v>
                </c:pt>
                <c:pt idx="443">
                  <c:v>26.613995485327315</c:v>
                </c:pt>
                <c:pt idx="444">
                  <c:v>26.621621621621617</c:v>
                </c:pt>
                <c:pt idx="445">
                  <c:v>26.629213483146067</c:v>
                </c:pt>
                <c:pt idx="446">
                  <c:v>26.63677130044843</c:v>
                </c:pt>
                <c:pt idx="447">
                  <c:v>26.644295302013422</c:v>
                </c:pt>
                <c:pt idx="448">
                  <c:v>26.651785714285715</c:v>
                </c:pt>
                <c:pt idx="449">
                  <c:v>26.659242761692646</c:v>
                </c:pt>
                <c:pt idx="450">
                  <c:v>26.666666666666668</c:v>
                </c:pt>
                <c:pt idx="451">
                  <c:v>26.674057649667407</c:v>
                </c:pt>
                <c:pt idx="452">
                  <c:v>26.681415929203538</c:v>
                </c:pt>
                <c:pt idx="453">
                  <c:v>26.688741721854306</c:v>
                </c:pt>
                <c:pt idx="454">
                  <c:v>26.696035242290744</c:v>
                </c:pt>
                <c:pt idx="455">
                  <c:v>26.703296703296704</c:v>
                </c:pt>
                <c:pt idx="456">
                  <c:v>26.710526315789473</c:v>
                </c:pt>
                <c:pt idx="457">
                  <c:v>26.717724288840262</c:v>
                </c:pt>
                <c:pt idx="458">
                  <c:v>26.724890829694324</c:v>
                </c:pt>
                <c:pt idx="459">
                  <c:v>26.732026143790847</c:v>
                </c:pt>
                <c:pt idx="460">
                  <c:v>26.739130434782609</c:v>
                </c:pt>
                <c:pt idx="461">
                  <c:v>26.746203904555315</c:v>
                </c:pt>
                <c:pt idx="462">
                  <c:v>26.753246753246753</c:v>
                </c:pt>
                <c:pt idx="463">
                  <c:v>26.76025917926566</c:v>
                </c:pt>
                <c:pt idx="464">
                  <c:v>26.767241379310342</c:v>
                </c:pt>
                <c:pt idx="465">
                  <c:v>26.774193548387096</c:v>
                </c:pt>
                <c:pt idx="466">
                  <c:v>26.781115879828327</c:v>
                </c:pt>
                <c:pt idx="467">
                  <c:v>26.788008565310491</c:v>
                </c:pt>
                <c:pt idx="468">
                  <c:v>26.794871794871796</c:v>
                </c:pt>
                <c:pt idx="469">
                  <c:v>26.801705756929632</c:v>
                </c:pt>
                <c:pt idx="470">
                  <c:v>26.808510638297872</c:v>
                </c:pt>
                <c:pt idx="471">
                  <c:v>26.815286624203821</c:v>
                </c:pt>
                <c:pt idx="472">
                  <c:v>26.822033898305083</c:v>
                </c:pt>
                <c:pt idx="473">
                  <c:v>26.828752642706132</c:v>
                </c:pt>
                <c:pt idx="474">
                  <c:v>26.835443037974681</c:v>
                </c:pt>
                <c:pt idx="475">
                  <c:v>26.842105263157894</c:v>
                </c:pt>
                <c:pt idx="476">
                  <c:v>26.84873949579832</c:v>
                </c:pt>
                <c:pt idx="477">
                  <c:v>26.855345911949687</c:v>
                </c:pt>
                <c:pt idx="478">
                  <c:v>26.86192468619247</c:v>
                </c:pt>
                <c:pt idx="479">
                  <c:v>26.868475991649266</c:v>
                </c:pt>
                <c:pt idx="480">
                  <c:v>26.875</c:v>
                </c:pt>
                <c:pt idx="481">
                  <c:v>26.881496881496879</c:v>
                </c:pt>
                <c:pt idx="482">
                  <c:v>26.887966804979254</c:v>
                </c:pt>
                <c:pt idx="483">
                  <c:v>26.894409937888199</c:v>
                </c:pt>
                <c:pt idx="484">
                  <c:v>26.900826446280988</c:v>
                </c:pt>
                <c:pt idx="485">
                  <c:v>26.907216494845361</c:v>
                </c:pt>
                <c:pt idx="486">
                  <c:v>26.913580246913575</c:v>
                </c:pt>
                <c:pt idx="487">
                  <c:v>26.919917864476385</c:v>
                </c:pt>
                <c:pt idx="488">
                  <c:v>26.92622950819672</c:v>
                </c:pt>
                <c:pt idx="489">
                  <c:v>26.932515337423307</c:v>
                </c:pt>
                <c:pt idx="490">
                  <c:v>26.938775510204081</c:v>
                </c:pt>
                <c:pt idx="491">
                  <c:v>26.945010183299384</c:v>
                </c:pt>
                <c:pt idx="492">
                  <c:v>26.951219512195124</c:v>
                </c:pt>
                <c:pt idx="493">
                  <c:v>26.957403651115619</c:v>
                </c:pt>
                <c:pt idx="494">
                  <c:v>26.963562753036435</c:v>
                </c:pt>
                <c:pt idx="495">
                  <c:v>26.969696969696969</c:v>
                </c:pt>
                <c:pt idx="496">
                  <c:v>26.9758064516129</c:v>
                </c:pt>
                <c:pt idx="497">
                  <c:v>26.981891348088531</c:v>
                </c:pt>
                <c:pt idx="498">
                  <c:v>26.987951807228917</c:v>
                </c:pt>
                <c:pt idx="499">
                  <c:v>26.993987975951899</c:v>
                </c:pt>
                <c:pt idx="500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DE-4652-A3CA-80AF3D011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97790704"/>
        <c:axId val="1193957248"/>
      </c:lineChart>
      <c:catAx>
        <c:axId val="11977907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defRPr>
                </a:pPr>
                <a:r>
                  <a:rPr lang="en-US" sz="90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Percent of average income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3175" cap="flat" cmpd="sng" algn="ctr">
            <a:solidFill>
              <a:srgbClr val="B3B3B3"/>
            </a:solidFill>
            <a:prstDash val="solid"/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193957248"/>
        <c:crosses val="autoZero"/>
        <c:auto val="1"/>
        <c:lblAlgn val="ctr"/>
        <c:lblOffset val="100"/>
        <c:tickLblSkip val="25"/>
        <c:tickMarkSkip val="25"/>
        <c:noMultiLvlLbl val="0"/>
      </c:catAx>
      <c:valAx>
        <c:axId val="119395724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defRPr>
                </a:pPr>
                <a:r>
                  <a:rPr lang="en-US" sz="90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Tax rate in pcerent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3175">
            <a:solidFill>
              <a:srgbClr val="B3B3B3"/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197790704"/>
        <c:crosses val="autoZero"/>
        <c:crossBetween val="between"/>
      </c:valAx>
      <c:spPr>
        <a:solidFill>
          <a:srgbClr val="FFFFFF"/>
        </a:solidFill>
        <a:ln w="3175">
          <a:solidFill>
            <a:srgbClr val="B3B3B3"/>
          </a:solidFill>
          <a:prstDash val="solid"/>
        </a:ln>
        <a:effectLst/>
      </c:spPr>
    </c:plotArea>
    <c:plotVisOnly val="1"/>
    <c:dispBlanksAs val="gap"/>
    <c:showDLblsOverMax val="0"/>
  </c:chart>
  <c:spPr>
    <a:solidFill>
      <a:schemeClr val="bg1"/>
    </a:solidFill>
    <a:ln w="25400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28215223097112"/>
          <c:y val="5.6469457595731493E-2"/>
          <c:w val="0.83516229221347327"/>
          <c:h val="0.7804817027575538"/>
        </c:manualLayout>
      </c:layout>
      <c:areaChart>
        <c:grouping val="standard"/>
        <c:varyColors val="0"/>
        <c:ser>
          <c:idx val="0"/>
          <c:order val="0"/>
          <c:tx>
            <c:strRef>
              <c:f>'Figure 2 Box'!$C$2</c:f>
              <c:strCache>
                <c:ptCount val="1"/>
                <c:pt idx="0">
                  <c:v>Lump sum tax</c:v>
                </c:pt>
              </c:strCache>
            </c:strRef>
          </c:tx>
          <c:spPr>
            <a:noFill/>
            <a:ln w="25400">
              <a:solidFill>
                <a:schemeClr val="tx1"/>
              </a:solidFill>
            </a:ln>
            <a:effectLst/>
          </c:spPr>
          <c:cat>
            <c:numRef>
              <c:f>'Figure 2 Box'!$B$3:$B$103</c:f>
              <c:numCache>
                <c:formatCode>General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cat>
          <c:val>
            <c:numRef>
              <c:f>'Figure 2 Box'!$C$3:$C$103</c:f>
              <c:numCache>
                <c:formatCode>General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34-4230-B485-282E0BD4656B}"/>
            </c:ext>
          </c:extLst>
        </c:ser>
        <c:ser>
          <c:idx val="1"/>
          <c:order val="1"/>
          <c:tx>
            <c:strRef>
              <c:f>'Figure 2 Box'!$D$2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25400">
              <a:solidFill>
                <a:srgbClr val="FF0000"/>
              </a:solidFill>
            </a:ln>
            <a:effectLst/>
          </c:spPr>
          <c:cat>
            <c:numRef>
              <c:f>'Figure 2 Box'!$B$3:$B$103</c:f>
              <c:numCache>
                <c:formatCode>General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cat>
          <c:val>
            <c:numRef>
              <c:f>'Figure 2 Box'!$D$3:$D$103</c:f>
              <c:numCache>
                <c:formatCode>0.00</c:formatCode>
                <c:ptCount val="101"/>
                <c:pt idx="0">
                  <c:v>0</c:v>
                </c:pt>
                <c:pt idx="1">
                  <c:v>1.9801980198019803E-4</c:v>
                </c:pt>
                <c:pt idx="2">
                  <c:v>5.9405940594059404E-4</c:v>
                </c:pt>
                <c:pt idx="3">
                  <c:v>1.1881188118811881E-3</c:v>
                </c:pt>
                <c:pt idx="4">
                  <c:v>1.9801980198019802E-3</c:v>
                </c:pt>
                <c:pt idx="5">
                  <c:v>2.9702970297029708E-3</c:v>
                </c:pt>
                <c:pt idx="6">
                  <c:v>4.1584158415841586E-3</c:v>
                </c:pt>
                <c:pt idx="7">
                  <c:v>5.5445544554455451E-3</c:v>
                </c:pt>
                <c:pt idx="8">
                  <c:v>7.1287128712871298E-3</c:v>
                </c:pt>
                <c:pt idx="9">
                  <c:v>8.9108910891089119E-3</c:v>
                </c:pt>
                <c:pt idx="10">
                  <c:v>1.0891089108910892E-2</c:v>
                </c:pt>
                <c:pt idx="11">
                  <c:v>1.3069306930693071E-2</c:v>
                </c:pt>
                <c:pt idx="12">
                  <c:v>1.5445544554455445E-2</c:v>
                </c:pt>
                <c:pt idx="13">
                  <c:v>1.8019801980198022E-2</c:v>
                </c:pt>
                <c:pt idx="14">
                  <c:v>2.0792079207920793E-2</c:v>
                </c:pt>
                <c:pt idx="15">
                  <c:v>2.3762376237623763E-2</c:v>
                </c:pt>
                <c:pt idx="16">
                  <c:v>2.6930693069306927E-2</c:v>
                </c:pt>
                <c:pt idx="17">
                  <c:v>3.0297029702970293E-2</c:v>
                </c:pt>
                <c:pt idx="18">
                  <c:v>3.3861386138613857E-2</c:v>
                </c:pt>
                <c:pt idx="19">
                  <c:v>3.7623762376237616E-2</c:v>
                </c:pt>
                <c:pt idx="20">
                  <c:v>4.1584158415841579E-2</c:v>
                </c:pt>
                <c:pt idx="21">
                  <c:v>4.5742574257425735E-2</c:v>
                </c:pt>
                <c:pt idx="22">
                  <c:v>5.0099009900990095E-2</c:v>
                </c:pt>
                <c:pt idx="23">
                  <c:v>5.4653465346534646E-2</c:v>
                </c:pt>
                <c:pt idx="24">
                  <c:v>5.9405940594059403E-2</c:v>
                </c:pt>
                <c:pt idx="25">
                  <c:v>6.4356435643564358E-2</c:v>
                </c:pt>
                <c:pt idx="26">
                  <c:v>6.9504950495049497E-2</c:v>
                </c:pt>
                <c:pt idx="27">
                  <c:v>7.4851485148514849E-2</c:v>
                </c:pt>
                <c:pt idx="28">
                  <c:v>8.0396039603960384E-2</c:v>
                </c:pt>
                <c:pt idx="29">
                  <c:v>8.6138613861386132E-2</c:v>
                </c:pt>
                <c:pt idx="30">
                  <c:v>9.2079207920792064E-2</c:v>
                </c:pt>
                <c:pt idx="31">
                  <c:v>9.8217821782178194E-2</c:v>
                </c:pt>
                <c:pt idx="32">
                  <c:v>0.10455445544554454</c:v>
                </c:pt>
                <c:pt idx="33">
                  <c:v>0.11108910891089108</c:v>
                </c:pt>
                <c:pt idx="34">
                  <c:v>0.1178217821782178</c:v>
                </c:pt>
                <c:pt idx="35">
                  <c:v>0.12475247524752472</c:v>
                </c:pt>
                <c:pt idx="36">
                  <c:v>0.13188118811881186</c:v>
                </c:pt>
                <c:pt idx="37">
                  <c:v>0.13920792079207919</c:v>
                </c:pt>
                <c:pt idx="38">
                  <c:v>0.14673267326732672</c:v>
                </c:pt>
                <c:pt idx="39">
                  <c:v>0.15445544554455443</c:v>
                </c:pt>
                <c:pt idx="40">
                  <c:v>0.16237623762376235</c:v>
                </c:pt>
                <c:pt idx="41">
                  <c:v>0.17049504950495048</c:v>
                </c:pt>
                <c:pt idx="42">
                  <c:v>0.1788118811881188</c:v>
                </c:pt>
                <c:pt idx="43">
                  <c:v>0.1873267326732673</c:v>
                </c:pt>
                <c:pt idx="44">
                  <c:v>0.19603960396039602</c:v>
                </c:pt>
                <c:pt idx="45">
                  <c:v>0.20495049504950491</c:v>
                </c:pt>
                <c:pt idx="46">
                  <c:v>0.21405940594059403</c:v>
                </c:pt>
                <c:pt idx="47">
                  <c:v>0.22336633663366334</c:v>
                </c:pt>
                <c:pt idx="48">
                  <c:v>0.23287128712871286</c:v>
                </c:pt>
                <c:pt idx="49">
                  <c:v>0.24257425742574257</c:v>
                </c:pt>
                <c:pt idx="50">
                  <c:v>0.25247524752475248</c:v>
                </c:pt>
                <c:pt idx="51">
                  <c:v>0.26257425742574259</c:v>
                </c:pt>
                <c:pt idx="52">
                  <c:v>0.27287128712871284</c:v>
                </c:pt>
                <c:pt idx="53">
                  <c:v>0.28336633663366334</c:v>
                </c:pt>
                <c:pt idx="54">
                  <c:v>0.29405940594059404</c:v>
                </c:pt>
                <c:pt idx="55">
                  <c:v>0.30495049504950494</c:v>
                </c:pt>
                <c:pt idx="56">
                  <c:v>0.31603960396039604</c:v>
                </c:pt>
                <c:pt idx="57">
                  <c:v>0.32732673267326728</c:v>
                </c:pt>
                <c:pt idx="58">
                  <c:v>0.33881188118811872</c:v>
                </c:pt>
                <c:pt idx="59">
                  <c:v>0.35049504950495042</c:v>
                </c:pt>
                <c:pt idx="60">
                  <c:v>0.36237623762376231</c:v>
                </c:pt>
                <c:pt idx="61">
                  <c:v>0.3744554455445544</c:v>
                </c:pt>
                <c:pt idx="62">
                  <c:v>0.38673267326732669</c:v>
                </c:pt>
                <c:pt idx="63">
                  <c:v>0.39920792079207912</c:v>
                </c:pt>
                <c:pt idx="64">
                  <c:v>0.4118811881188118</c:v>
                </c:pt>
                <c:pt idx="65">
                  <c:v>0.42475247524752469</c:v>
                </c:pt>
                <c:pt idx="66">
                  <c:v>0.43782178217821777</c:v>
                </c:pt>
                <c:pt idx="67">
                  <c:v>0.45108910891089105</c:v>
                </c:pt>
                <c:pt idx="68">
                  <c:v>0.46455445544554452</c:v>
                </c:pt>
                <c:pt idx="69">
                  <c:v>0.4782178217821782</c:v>
                </c:pt>
                <c:pt idx="70">
                  <c:v>0.49207920792079202</c:v>
                </c:pt>
                <c:pt idx="71">
                  <c:v>0.50613861386138614</c:v>
                </c:pt>
                <c:pt idx="72">
                  <c:v>0.5203960396039603</c:v>
                </c:pt>
                <c:pt idx="73">
                  <c:v>0.53485148514851477</c:v>
                </c:pt>
                <c:pt idx="74">
                  <c:v>0.54950495049504944</c:v>
                </c:pt>
                <c:pt idx="75">
                  <c:v>0.5643564356435643</c:v>
                </c:pt>
                <c:pt idx="76">
                  <c:v>0.57940594059405937</c:v>
                </c:pt>
                <c:pt idx="77">
                  <c:v>0.59465346534653463</c:v>
                </c:pt>
                <c:pt idx="78">
                  <c:v>0.61009900990099009</c:v>
                </c:pt>
                <c:pt idx="79">
                  <c:v>0.62574257425742574</c:v>
                </c:pt>
                <c:pt idx="80">
                  <c:v>0.6415841584158416</c:v>
                </c:pt>
                <c:pt idx="81">
                  <c:v>0.65762376237623765</c:v>
                </c:pt>
                <c:pt idx="82">
                  <c:v>0.6738613861386139</c:v>
                </c:pt>
                <c:pt idx="83">
                  <c:v>0.69029702970297024</c:v>
                </c:pt>
                <c:pt idx="84">
                  <c:v>0.706930693069307</c:v>
                </c:pt>
                <c:pt idx="85">
                  <c:v>0.72376237623762385</c:v>
                </c:pt>
                <c:pt idx="86">
                  <c:v>0.74079207920792089</c:v>
                </c:pt>
                <c:pt idx="87">
                  <c:v>0.75801980198019803</c:v>
                </c:pt>
                <c:pt idx="88">
                  <c:v>0.77544554455445547</c:v>
                </c:pt>
                <c:pt idx="89">
                  <c:v>0.79306930693069311</c:v>
                </c:pt>
                <c:pt idx="90">
                  <c:v>0.81089108910891095</c:v>
                </c:pt>
                <c:pt idx="91">
                  <c:v>0.82891089108910887</c:v>
                </c:pt>
                <c:pt idx="92">
                  <c:v>0.8471287128712871</c:v>
                </c:pt>
                <c:pt idx="93">
                  <c:v>0.86554455445544554</c:v>
                </c:pt>
                <c:pt idx="94">
                  <c:v>0.88415841584158417</c:v>
                </c:pt>
                <c:pt idx="95">
                  <c:v>0.902970297029703</c:v>
                </c:pt>
                <c:pt idx="96">
                  <c:v>0.92198019801980202</c:v>
                </c:pt>
                <c:pt idx="97">
                  <c:v>0.94118811881188125</c:v>
                </c:pt>
                <c:pt idx="98">
                  <c:v>0.96059405940594056</c:v>
                </c:pt>
                <c:pt idx="99">
                  <c:v>0.98019801980198018</c:v>
                </c:pt>
                <c:pt idx="10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34-4230-B485-282E0BD4656B}"/>
            </c:ext>
          </c:extLst>
        </c:ser>
        <c:ser>
          <c:idx val="2"/>
          <c:order val="2"/>
          <c:tx>
            <c:v>Flat tax with allowance</c:v>
          </c:tx>
          <c:spPr>
            <a:solidFill>
              <a:schemeClr val="bg1"/>
            </a:solidFill>
            <a:ln w="25400">
              <a:solidFill>
                <a:schemeClr val="accent1"/>
              </a:solidFill>
            </a:ln>
            <a:effectLst/>
          </c:spPr>
          <c:cat>
            <c:numRef>
              <c:f>'Figure 2 Box'!$B$3:$B$103</c:f>
              <c:numCache>
                <c:formatCode>General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cat>
          <c:val>
            <c:numRef>
              <c:f>'Figure 2 Box'!$J$3:$J$103</c:f>
              <c:numCache>
                <c:formatCode>General</c:formatCode>
                <c:ptCount val="1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6.7611777535441647E-3</c:v>
                </c:pt>
                <c:pt idx="32">
                  <c:v>1.3740458015267173E-2</c:v>
                </c:pt>
                <c:pt idx="33">
                  <c:v>2.0937840785169026E-2</c:v>
                </c:pt>
                <c:pt idx="34">
                  <c:v>2.8353326063249723E-2</c:v>
                </c:pt>
                <c:pt idx="35">
                  <c:v>3.5986913849509264E-2</c:v>
                </c:pt>
                <c:pt idx="36">
                  <c:v>4.3838604143947649E-2</c:v>
                </c:pt>
                <c:pt idx="37">
                  <c:v>5.1908396946564878E-2</c:v>
                </c:pt>
                <c:pt idx="38">
                  <c:v>6.019629225736095E-2</c:v>
                </c:pt>
                <c:pt idx="39">
                  <c:v>6.8702290076335867E-2</c:v>
                </c:pt>
                <c:pt idx="40">
                  <c:v>7.7426390403489628E-2</c:v>
                </c:pt>
                <c:pt idx="41">
                  <c:v>8.6368593238822233E-2</c:v>
                </c:pt>
                <c:pt idx="42">
                  <c:v>9.5528898582333682E-2</c:v>
                </c:pt>
                <c:pt idx="43">
                  <c:v>0.10490730643402398</c:v>
                </c:pt>
                <c:pt idx="44">
                  <c:v>0.11450381679389311</c:v>
                </c:pt>
                <c:pt idx="45">
                  <c:v>0.12431842966194109</c:v>
                </c:pt>
                <c:pt idx="46">
                  <c:v>0.13435114503816792</c:v>
                </c:pt>
                <c:pt idx="47">
                  <c:v>0.14460196292257357</c:v>
                </c:pt>
                <c:pt idx="48">
                  <c:v>0.15507088331515809</c:v>
                </c:pt>
                <c:pt idx="49">
                  <c:v>0.16575790621592143</c:v>
                </c:pt>
                <c:pt idx="50">
                  <c:v>0.17666303162486363</c:v>
                </c:pt>
                <c:pt idx="51">
                  <c:v>0.18778625954198469</c:v>
                </c:pt>
                <c:pt idx="52">
                  <c:v>0.19912758996728458</c:v>
                </c:pt>
                <c:pt idx="53">
                  <c:v>0.2106870229007633</c:v>
                </c:pt>
                <c:pt idx="54">
                  <c:v>0.22246455834242088</c:v>
                </c:pt>
                <c:pt idx="55">
                  <c:v>0.23446019629225728</c:v>
                </c:pt>
                <c:pt idx="56">
                  <c:v>0.24667393675027255</c:v>
                </c:pt>
                <c:pt idx="57">
                  <c:v>0.25910577971646664</c:v>
                </c:pt>
                <c:pt idx="58">
                  <c:v>0.27175572519083957</c:v>
                </c:pt>
                <c:pt idx="59">
                  <c:v>0.28462377317339138</c:v>
                </c:pt>
                <c:pt idx="60">
                  <c:v>0.29770992366412202</c:v>
                </c:pt>
                <c:pt idx="61">
                  <c:v>0.31101417666303149</c:v>
                </c:pt>
                <c:pt idx="62">
                  <c:v>0.3245365321701198</c:v>
                </c:pt>
                <c:pt idx="63">
                  <c:v>0.33827699018538698</c:v>
                </c:pt>
                <c:pt idx="64">
                  <c:v>0.352235550708833</c:v>
                </c:pt>
                <c:pt idx="65">
                  <c:v>0.36641221374045785</c:v>
                </c:pt>
                <c:pt idx="66">
                  <c:v>0.38080697928026153</c:v>
                </c:pt>
                <c:pt idx="67">
                  <c:v>0.39541984732824409</c:v>
                </c:pt>
                <c:pt idx="68">
                  <c:v>0.41025081788440548</c:v>
                </c:pt>
                <c:pt idx="69">
                  <c:v>0.42529989094874571</c:v>
                </c:pt>
                <c:pt idx="70">
                  <c:v>0.44056706652126476</c:v>
                </c:pt>
                <c:pt idx="71">
                  <c:v>0.4560523446019627</c:v>
                </c:pt>
                <c:pt idx="72">
                  <c:v>0.47175572519083947</c:v>
                </c:pt>
                <c:pt idx="73">
                  <c:v>0.48767720828789507</c:v>
                </c:pt>
                <c:pt idx="74">
                  <c:v>0.5038167938931295</c:v>
                </c:pt>
                <c:pt idx="75">
                  <c:v>0.52017448200654282</c:v>
                </c:pt>
                <c:pt idx="76">
                  <c:v>0.53675027262813491</c:v>
                </c:pt>
                <c:pt idx="77">
                  <c:v>0.55354416575790588</c:v>
                </c:pt>
                <c:pt idx="78">
                  <c:v>0.57055616139585574</c:v>
                </c:pt>
                <c:pt idx="79">
                  <c:v>0.58778625954198438</c:v>
                </c:pt>
                <c:pt idx="80">
                  <c:v>0.6052344601962919</c:v>
                </c:pt>
                <c:pt idx="81">
                  <c:v>0.62290076335877831</c:v>
                </c:pt>
                <c:pt idx="82">
                  <c:v>0.64078516902944349</c:v>
                </c:pt>
                <c:pt idx="83">
                  <c:v>0.65888767720828756</c:v>
                </c:pt>
                <c:pt idx="84">
                  <c:v>0.67720828789531051</c:v>
                </c:pt>
                <c:pt idx="85">
                  <c:v>0.69574700109051224</c:v>
                </c:pt>
                <c:pt idx="86">
                  <c:v>0.71450381679389285</c:v>
                </c:pt>
                <c:pt idx="87">
                  <c:v>0.73347873500545224</c:v>
                </c:pt>
                <c:pt idx="88">
                  <c:v>0.75267175572519052</c:v>
                </c:pt>
                <c:pt idx="89">
                  <c:v>0.77208287895310768</c:v>
                </c:pt>
                <c:pt idx="90">
                  <c:v>0.79171210468920361</c:v>
                </c:pt>
                <c:pt idx="91">
                  <c:v>0.81155943293347843</c:v>
                </c:pt>
                <c:pt idx="92">
                  <c:v>0.83162486368593203</c:v>
                </c:pt>
                <c:pt idx="93">
                  <c:v>0.85190839694656451</c:v>
                </c:pt>
                <c:pt idx="94">
                  <c:v>0.87241003271537587</c:v>
                </c:pt>
                <c:pt idx="95">
                  <c:v>0.89312977099236601</c:v>
                </c:pt>
                <c:pt idx="96">
                  <c:v>0.91406761177753504</c:v>
                </c:pt>
                <c:pt idx="97">
                  <c:v>0.93522355507088295</c:v>
                </c:pt>
                <c:pt idx="98">
                  <c:v>0.95659760087240964</c:v>
                </c:pt>
                <c:pt idx="99">
                  <c:v>0.97818974918211521</c:v>
                </c:pt>
                <c:pt idx="100">
                  <c:v>0.99999999999999956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34-4230-B485-282E0BD465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7669136"/>
        <c:axId val="824146512"/>
      </c:areaChart>
      <c:catAx>
        <c:axId val="8276691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defRPr>
                </a:pPr>
                <a:r>
                  <a:rPr lang="en-US" sz="90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Share of taxpayers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3175" cap="flat" cmpd="sng" algn="ctr">
            <a:solidFill>
              <a:srgbClr val="B3B3B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824146512"/>
        <c:crosses val="autoZero"/>
        <c:auto val="1"/>
        <c:lblAlgn val="ctr"/>
        <c:lblOffset val="100"/>
        <c:tickLblSkip val="10"/>
        <c:tickMarkSkip val="10"/>
        <c:noMultiLvlLbl val="1"/>
      </c:catAx>
      <c:valAx>
        <c:axId val="824146512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defRPr>
                </a:pPr>
                <a:r>
                  <a:rPr lang="en-US" sz="90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Share of income / tax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3175" cap="flat" cmpd="sng" algn="ctr">
            <a:solidFill>
              <a:srgbClr val="B3B3B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827669136"/>
        <c:crosses val="autoZero"/>
        <c:crossBetween val="midCat"/>
      </c:valAx>
      <c:spPr>
        <a:solidFill>
          <a:srgbClr val="FFFFFF"/>
        </a:solidFill>
        <a:ln w="3175">
          <a:solidFill>
            <a:srgbClr val="B3B3B3"/>
          </a:solidFill>
          <a:prstDash val="solid"/>
        </a:ln>
        <a:effectLst/>
      </c:spPr>
    </c:plotArea>
    <c:legend>
      <c:legendPos val="t"/>
      <c:layout>
        <c:manualLayout>
          <c:xMode val="edge"/>
          <c:yMode val="edge"/>
          <c:x val="0.16633639545056866"/>
          <c:y val="0.16685254648564976"/>
          <c:w val="0.27010476815398071"/>
          <c:h val="0.254869482843487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Segoe UI"/>
              <a:ea typeface="Segoe UI"/>
              <a:cs typeface="Segoe U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25400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97659667541557"/>
          <c:y val="7.2129550363830036E-2"/>
          <c:w val="0.85131123170349388"/>
          <c:h val="0.66362583242915019"/>
        </c:manualLayout>
      </c:layout>
      <c:lineChart>
        <c:grouping val="standard"/>
        <c:varyColors val="0"/>
        <c:ser>
          <c:idx val="1"/>
          <c:order val="1"/>
          <c:tx>
            <c:v>Average Rate Progression</c:v>
          </c:tx>
          <c:spPr>
            <a:ln w="25400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'Figure 3'!$A$2:$A$38</c:f>
              <c:numCache>
                <c:formatCode>General</c:formatCode>
                <c:ptCount val="3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</c:numCache>
            </c:numRef>
          </c:cat>
          <c:val>
            <c:numRef>
              <c:f>'Figure 3'!$E$2:$E$38</c:f>
              <c:numCache>
                <c:formatCode>General</c:formatCode>
                <c:ptCount val="37"/>
                <c:pt idx="0">
                  <c:v>3.7782888859510422E-2</c:v>
                </c:pt>
                <c:pt idx="1">
                  <c:v>4.1948795318603516E-2</c:v>
                </c:pt>
                <c:pt idx="2">
                  <c:v>4.1973073035478592E-2</c:v>
                </c:pt>
                <c:pt idx="3">
                  <c:v>4.2920134961605072E-2</c:v>
                </c:pt>
                <c:pt idx="4">
                  <c:v>4.3919067829847336E-2</c:v>
                </c:pt>
                <c:pt idx="5">
                  <c:v>4.4188708066940308E-2</c:v>
                </c:pt>
                <c:pt idx="6">
                  <c:v>4.3003831058740616E-2</c:v>
                </c:pt>
                <c:pt idx="7">
                  <c:v>4.0248904377222061E-2</c:v>
                </c:pt>
                <c:pt idx="8">
                  <c:v>3.876083716750145E-2</c:v>
                </c:pt>
                <c:pt idx="9">
                  <c:v>3.8289532065391541E-2</c:v>
                </c:pt>
                <c:pt idx="10">
                  <c:v>3.5810034722089767E-2</c:v>
                </c:pt>
                <c:pt idx="11">
                  <c:v>3.4215755760669708E-2</c:v>
                </c:pt>
                <c:pt idx="12">
                  <c:v>3.4135028719902039E-2</c:v>
                </c:pt>
                <c:pt idx="13">
                  <c:v>3.512684628367424E-2</c:v>
                </c:pt>
                <c:pt idx="14">
                  <c:v>3.5381350666284561E-2</c:v>
                </c:pt>
                <c:pt idx="15">
                  <c:v>3.4299496561288834E-2</c:v>
                </c:pt>
                <c:pt idx="16">
                  <c:v>3.466096892952919E-2</c:v>
                </c:pt>
                <c:pt idx="17">
                  <c:v>3.5065129399299622E-2</c:v>
                </c:pt>
                <c:pt idx="18">
                  <c:v>3.4547809511423111E-2</c:v>
                </c:pt>
                <c:pt idx="19">
                  <c:v>3.4356538206338882E-2</c:v>
                </c:pt>
                <c:pt idx="20">
                  <c:v>3.4010596573352814E-2</c:v>
                </c:pt>
                <c:pt idx="21">
                  <c:v>3.3917058259248734E-2</c:v>
                </c:pt>
                <c:pt idx="22">
                  <c:v>3.3311303704977036E-2</c:v>
                </c:pt>
                <c:pt idx="23">
                  <c:v>3.3143594861030579E-2</c:v>
                </c:pt>
                <c:pt idx="24">
                  <c:v>3.1359758228063583E-2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30-49BD-A74F-CD7B7F8106BF}"/>
            </c:ext>
          </c:extLst>
        </c:ser>
        <c:ser>
          <c:idx val="2"/>
          <c:order val="2"/>
          <c:tx>
            <c:v>Average rate progression, OECD sample</c:v>
          </c:tx>
          <c:spPr>
            <a:ln w="25400" cap="rnd">
              <a:solidFill>
                <a:srgbClr val="000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'Figure 3'!$A$2:$A$38</c:f>
              <c:numCache>
                <c:formatCode>General</c:formatCode>
                <c:ptCount val="3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</c:numCache>
            </c:numRef>
          </c:cat>
          <c:val>
            <c:numRef>
              <c:f>'Figure 3'!$I$2:$I$38</c:f>
              <c:numCache>
                <c:formatCode>General</c:formatCode>
                <c:ptCount val="37"/>
                <c:pt idx="0">
                  <c:v>8.4833450000000005E-2</c:v>
                </c:pt>
                <c:pt idx="1">
                  <c:v>8.9951890000000007E-2</c:v>
                </c:pt>
                <c:pt idx="2">
                  <c:v>8.9861949999999996E-2</c:v>
                </c:pt>
                <c:pt idx="3">
                  <c:v>8.5163420000000004E-2</c:v>
                </c:pt>
                <c:pt idx="4">
                  <c:v>8.5740860000000002E-2</c:v>
                </c:pt>
                <c:pt idx="5">
                  <c:v>8.6352100000000001E-2</c:v>
                </c:pt>
                <c:pt idx="6">
                  <c:v>8.5189619999999994E-2</c:v>
                </c:pt>
                <c:pt idx="7">
                  <c:v>8.0560160000000006E-2</c:v>
                </c:pt>
                <c:pt idx="8">
                  <c:v>7.6906920000000004E-2</c:v>
                </c:pt>
                <c:pt idx="9">
                  <c:v>7.5011640000000004E-2</c:v>
                </c:pt>
                <c:pt idx="10">
                  <c:v>6.9823350000000006E-2</c:v>
                </c:pt>
                <c:pt idx="11">
                  <c:v>6.8132310000000001E-2</c:v>
                </c:pt>
                <c:pt idx="12">
                  <c:v>6.6426890000000002E-2</c:v>
                </c:pt>
                <c:pt idx="13">
                  <c:v>6.8922170000000005E-2</c:v>
                </c:pt>
                <c:pt idx="14">
                  <c:v>6.7753960000000002E-2</c:v>
                </c:pt>
                <c:pt idx="15">
                  <c:v>6.6993360000000002E-2</c:v>
                </c:pt>
                <c:pt idx="16">
                  <c:v>6.6500530000000002E-2</c:v>
                </c:pt>
                <c:pt idx="17">
                  <c:v>6.6309859999999998E-2</c:v>
                </c:pt>
                <c:pt idx="18">
                  <c:v>6.5062460000000003E-2</c:v>
                </c:pt>
                <c:pt idx="19">
                  <c:v>6.5924419999999997E-2</c:v>
                </c:pt>
                <c:pt idx="20">
                  <c:v>6.4394720000000003E-2</c:v>
                </c:pt>
                <c:pt idx="21">
                  <c:v>6.5397720000000006E-2</c:v>
                </c:pt>
                <c:pt idx="22">
                  <c:v>6.4093349999999993E-2</c:v>
                </c:pt>
                <c:pt idx="23">
                  <c:v>6.2045419999999997E-2</c:v>
                </c:pt>
                <c:pt idx="24">
                  <c:v>6.1198259999999997E-2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30-49BD-A74F-CD7B7F8106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0629824"/>
        <c:axId val="1246522608"/>
      </c:lineChart>
      <c:lineChart>
        <c:grouping val="standard"/>
        <c:varyColors val="0"/>
        <c:ser>
          <c:idx val="0"/>
          <c:order val="0"/>
          <c:tx>
            <c:v>Average Progressive Capacity (RHS)</c:v>
          </c:tx>
          <c:spPr>
            <a:ln w="25400" cap="rnd">
              <a:solidFill>
                <a:srgbClr val="4B82AD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'Figure 3'!$A$2:$A$38</c:f>
              <c:numCache>
                <c:formatCode>General</c:formatCode>
                <c:ptCount val="3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</c:numCache>
            </c:numRef>
          </c:cat>
          <c:val>
            <c:numRef>
              <c:f>'Figure 3'!$B$2:$B$38</c:f>
              <c:numCache>
                <c:formatCode>General</c:formatCode>
                <c:ptCount val="37"/>
                <c:pt idx="0">
                  <c:v>0.11060724407434464</c:v>
                </c:pt>
                <c:pt idx="1">
                  <c:v>0.10813751816749573</c:v>
                </c:pt>
                <c:pt idx="2">
                  <c:v>9.8021738231182098E-2</c:v>
                </c:pt>
                <c:pt idx="3">
                  <c:v>9.5461264252662659E-2</c:v>
                </c:pt>
                <c:pt idx="4">
                  <c:v>9.4850815832614899E-2</c:v>
                </c:pt>
                <c:pt idx="5">
                  <c:v>9.361971914768219E-2</c:v>
                </c:pt>
                <c:pt idx="6">
                  <c:v>9.2763848602771759E-2</c:v>
                </c:pt>
                <c:pt idx="7">
                  <c:v>8.4376588463783264E-2</c:v>
                </c:pt>
                <c:pt idx="8">
                  <c:v>7.8344821929931641E-2</c:v>
                </c:pt>
                <c:pt idx="9">
                  <c:v>7.7005982398986816E-2</c:v>
                </c:pt>
                <c:pt idx="10">
                  <c:v>8.2902587950229645E-2</c:v>
                </c:pt>
                <c:pt idx="11">
                  <c:v>8.6966939270496368E-2</c:v>
                </c:pt>
                <c:pt idx="12">
                  <c:v>8.8243685662746429E-2</c:v>
                </c:pt>
                <c:pt idx="13">
                  <c:v>9.0835317969322205E-2</c:v>
                </c:pt>
                <c:pt idx="14">
                  <c:v>8.7252117693424225E-2</c:v>
                </c:pt>
                <c:pt idx="15">
                  <c:v>8.686557412147522E-2</c:v>
                </c:pt>
                <c:pt idx="16">
                  <c:v>8.6389295756816864E-2</c:v>
                </c:pt>
                <c:pt idx="17">
                  <c:v>8.4194369614124298E-2</c:v>
                </c:pt>
                <c:pt idx="18">
                  <c:v>7.9566590487957001E-2</c:v>
                </c:pt>
                <c:pt idx="19">
                  <c:v>7.7450558543205261E-2</c:v>
                </c:pt>
                <c:pt idx="20">
                  <c:v>7.9747147858142853E-2</c:v>
                </c:pt>
                <c:pt idx="21">
                  <c:v>7.9118557274341583E-2</c:v>
                </c:pt>
                <c:pt idx="22">
                  <c:v>7.9503864049911499E-2</c:v>
                </c:pt>
                <c:pt idx="23">
                  <c:v>7.8308545053005219E-2</c:v>
                </c:pt>
                <c:pt idx="24">
                  <c:v>7.4984297156333923E-2</c:v>
                </c:pt>
                <c:pt idx="25">
                  <c:v>7.3178805410861969E-2</c:v>
                </c:pt>
                <c:pt idx="26">
                  <c:v>7.1159139275550842E-2</c:v>
                </c:pt>
                <c:pt idx="27">
                  <c:v>7.3191121220588684E-2</c:v>
                </c:pt>
                <c:pt idx="28">
                  <c:v>7.9000867903232574E-2</c:v>
                </c:pt>
                <c:pt idx="29">
                  <c:v>7.8811846673488617E-2</c:v>
                </c:pt>
                <c:pt idx="30">
                  <c:v>7.5115151703357697E-2</c:v>
                </c:pt>
                <c:pt idx="31">
                  <c:v>7.6339609920978546E-2</c:v>
                </c:pt>
                <c:pt idx="32">
                  <c:v>7.6228067278862E-2</c:v>
                </c:pt>
                <c:pt idx="33">
                  <c:v>7.5775474309921265E-2</c:v>
                </c:pt>
                <c:pt idx="34">
                  <c:v>7.4330776929855347E-2</c:v>
                </c:pt>
                <c:pt idx="35">
                  <c:v>7.4794068932533264E-2</c:v>
                </c:pt>
                <c:pt idx="36">
                  <c:v>7.4518747627735138E-2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530-49BD-A74F-CD7B7F8106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10030768"/>
        <c:axId val="1123427344"/>
      </c:lineChart>
      <c:catAx>
        <c:axId val="124062982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3175" cap="flat" cmpd="sng" algn="ctr">
            <a:solidFill>
              <a:srgbClr val="B3B3B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246522608"/>
        <c:crosses val="autoZero"/>
        <c:auto val="1"/>
        <c:lblAlgn val="ctr"/>
        <c:lblOffset val="100"/>
        <c:noMultiLvlLbl val="0"/>
      </c:catAx>
      <c:valAx>
        <c:axId val="1246522608"/>
        <c:scaling>
          <c:orientation val="minMax"/>
          <c:max val="0.1"/>
          <c:min val="3.0000000000000006E-2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r>
                  <a:rPr lang="en-US" sz="900">
                    <a:solidFill>
                      <a:sysClr val="windowText" lastClr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Percentage Points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Segoe UI" panose="020B0502040204020203" pitchFamily="34" charset="0"/>
                  <a:ea typeface="+mn-ea"/>
                  <a:cs typeface="Segoe UI" panose="020B0502040204020203" pitchFamily="34" charset="0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3175">
            <a:solidFill>
              <a:srgbClr val="B3B3B3"/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240629824"/>
        <c:crosses val="autoZero"/>
        <c:crossBetween val="between"/>
      </c:valAx>
      <c:valAx>
        <c:axId val="1123427344"/>
        <c:scaling>
          <c:orientation val="minMax"/>
          <c:max val="0.12000000000000001"/>
          <c:min val="7.0000000000000007E-2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r>
                  <a:rPr lang="en-US" sz="900">
                    <a:solidFill>
                      <a:sysClr val="windowText" lastClr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Index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Segoe UI" panose="020B0502040204020203" pitchFamily="34" charset="0"/>
                  <a:ea typeface="+mn-ea"/>
                  <a:cs typeface="Segoe UI" panose="020B0502040204020203" pitchFamily="34" charset="0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3175">
            <a:solidFill>
              <a:srgbClr val="B3B3B3"/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210030768"/>
        <c:crosses val="max"/>
        <c:crossBetween val="between"/>
        <c:majorUnit val="1.0000000000000002E-2"/>
      </c:valAx>
      <c:catAx>
        <c:axId val="1210030768"/>
        <c:scaling>
          <c:orientation val="minMax"/>
        </c:scaling>
        <c:delete val="1"/>
        <c:axPos val="b"/>
        <c:numFmt formatCode="General" sourceLinked="1"/>
        <c:majorTickMark val="in"/>
        <c:minorTickMark val="none"/>
        <c:tickLblPos val="nextTo"/>
        <c:crossAx val="1123427344"/>
        <c:crosses val="autoZero"/>
        <c:auto val="1"/>
        <c:lblAlgn val="ctr"/>
        <c:lblOffset val="100"/>
        <c:noMultiLvlLbl val="0"/>
      </c:catAx>
      <c:spPr>
        <a:solidFill>
          <a:srgbClr val="FFFFFF"/>
        </a:solidFill>
        <a:ln w="3175">
          <a:solidFill>
            <a:srgbClr val="B3B3B3"/>
          </a:solidFill>
          <a:prstDash val="solid"/>
        </a:ln>
        <a:effectLst/>
      </c:spPr>
    </c:plotArea>
    <c:legend>
      <c:legendPos val="b"/>
      <c:layout>
        <c:manualLayout>
          <c:xMode val="edge"/>
          <c:yMode val="edge"/>
          <c:x val="0.41238845144356956"/>
          <c:y val="9.1866146885794184E-2"/>
          <c:w val="0.48488281661421534"/>
          <c:h val="0.194372206571835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Segoe UI"/>
              <a:ea typeface="Segoe UI"/>
              <a:cs typeface="Segoe U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25400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2694177116749303E-2"/>
          <c:y val="4.0676401517921713E-2"/>
          <c:w val="0.89059447541240933"/>
          <c:h val="0.83428140403421414"/>
        </c:manualLayout>
      </c:layout>
      <c:lineChart>
        <c:grouping val="standard"/>
        <c:varyColors val="0"/>
        <c:ser>
          <c:idx val="1"/>
          <c:order val="0"/>
          <c:tx>
            <c:strRef>
              <c:f>'Figure 4'!$B$1</c:f>
              <c:strCache>
                <c:ptCount val="1"/>
                <c:pt idx="0">
                  <c:v>Advanced Economies</c:v>
                </c:pt>
              </c:strCache>
            </c:strRef>
          </c:tx>
          <c:spPr>
            <a:ln w="25400">
              <a:solidFill>
                <a:srgbClr val="4B82AD"/>
              </a:solidFill>
              <a:prstDash val="solid"/>
            </a:ln>
            <a:effectLst/>
          </c:spPr>
          <c:marker>
            <c:symbol val="none"/>
          </c:marker>
          <c:cat>
            <c:numRef>
              <c:f>'Figure 4'!$A$2:$A$38</c:f>
              <c:numCache>
                <c:formatCode>General</c:formatCode>
                <c:ptCount val="3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</c:numCache>
            </c:numRef>
          </c:cat>
          <c:val>
            <c:numRef>
              <c:f>'Figure 4'!$B$2:$B$38</c:f>
              <c:numCache>
                <c:formatCode>0.0</c:formatCode>
                <c:ptCount val="37"/>
                <c:pt idx="0">
                  <c:v>62.188709259033203</c:v>
                </c:pt>
                <c:pt idx="1">
                  <c:v>61.500999450683594</c:v>
                </c:pt>
                <c:pt idx="2">
                  <c:v>57.827587127685547</c:v>
                </c:pt>
                <c:pt idx="3">
                  <c:v>55.312904357910156</c:v>
                </c:pt>
                <c:pt idx="4">
                  <c:v>54.909374237060547</c:v>
                </c:pt>
                <c:pt idx="5">
                  <c:v>53.249355316162109</c:v>
                </c:pt>
                <c:pt idx="6">
                  <c:v>50.883750915527344</c:v>
                </c:pt>
                <c:pt idx="7">
                  <c:v>48.606060028076172</c:v>
                </c:pt>
                <c:pt idx="8">
                  <c:v>45.862499237060547</c:v>
                </c:pt>
                <c:pt idx="9">
                  <c:v>43.587501525878906</c:v>
                </c:pt>
                <c:pt idx="10">
                  <c:v>41.479999542236328</c:v>
                </c:pt>
                <c:pt idx="11">
                  <c:v>41.365715026855469</c:v>
                </c:pt>
                <c:pt idx="12">
                  <c:v>41.427776336669922</c:v>
                </c:pt>
                <c:pt idx="13">
                  <c:v>40.914863586425781</c:v>
                </c:pt>
                <c:pt idx="14">
                  <c:v>41.966217041015625</c:v>
                </c:pt>
                <c:pt idx="15">
                  <c:v>41.355403900146484</c:v>
                </c:pt>
                <c:pt idx="16">
                  <c:v>41.179729461669922</c:v>
                </c:pt>
                <c:pt idx="17">
                  <c:v>40.870540618896484</c:v>
                </c:pt>
                <c:pt idx="18">
                  <c:v>40.205677032470703</c:v>
                </c:pt>
                <c:pt idx="19">
                  <c:v>44.147220611572266</c:v>
                </c:pt>
                <c:pt idx="20">
                  <c:v>43.497222900390625</c:v>
                </c:pt>
                <c:pt idx="21">
                  <c:v>43.105556488037109</c:v>
                </c:pt>
                <c:pt idx="22">
                  <c:v>41.159458160400391</c:v>
                </c:pt>
                <c:pt idx="23">
                  <c:v>40.486484527587891</c:v>
                </c:pt>
                <c:pt idx="24">
                  <c:v>40.043243408203125</c:v>
                </c:pt>
                <c:pt idx="25">
                  <c:v>39.648647308349609</c:v>
                </c:pt>
                <c:pt idx="26">
                  <c:v>39.129730224609375</c:v>
                </c:pt>
                <c:pt idx="27">
                  <c:v>38.583782196044922</c:v>
                </c:pt>
                <c:pt idx="28">
                  <c:v>38.532432556152344</c:v>
                </c:pt>
                <c:pt idx="29">
                  <c:v>39.062160491943359</c:v>
                </c:pt>
                <c:pt idx="30">
                  <c:v>39.497299194335938</c:v>
                </c:pt>
                <c:pt idx="31">
                  <c:v>40.260524749755859</c:v>
                </c:pt>
                <c:pt idx="32">
                  <c:v>40.905128479003906</c:v>
                </c:pt>
                <c:pt idx="33">
                  <c:v>40.671051025390625</c:v>
                </c:pt>
                <c:pt idx="34">
                  <c:v>40.75640869140625</c:v>
                </c:pt>
                <c:pt idx="35">
                  <c:v>41.286842346191406</c:v>
                </c:pt>
                <c:pt idx="36">
                  <c:v>41.898422241210938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82-46F0-9329-C496AC796C00}"/>
            </c:ext>
          </c:extLst>
        </c:ser>
        <c:ser>
          <c:idx val="2"/>
          <c:order val="1"/>
          <c:tx>
            <c:strRef>
              <c:f>'Figure 4'!$C$1</c:f>
              <c:strCache>
                <c:ptCount val="1"/>
                <c:pt idx="0">
                  <c:v>Emerging Markets</c:v>
                </c:pt>
              </c:strCache>
            </c:strRef>
          </c:tx>
          <c:spPr>
            <a:ln w="25400">
              <a:solidFill>
                <a:srgbClr val="C00000"/>
              </a:solidFill>
              <a:prstDash val="sysDash"/>
            </a:ln>
            <a:effectLst/>
          </c:spPr>
          <c:marker>
            <c:symbol val="none"/>
          </c:marker>
          <c:cat>
            <c:numRef>
              <c:f>'Figure 4'!$A$2:$A$38</c:f>
              <c:numCache>
                <c:formatCode>General</c:formatCode>
                <c:ptCount val="3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</c:numCache>
            </c:numRef>
          </c:cat>
          <c:val>
            <c:numRef>
              <c:f>'Figure 4'!$C$2:$C$38</c:f>
              <c:numCache>
                <c:formatCode>0.0</c:formatCode>
                <c:ptCount val="37"/>
                <c:pt idx="0">
                  <c:v>44.824073791503906</c:v>
                </c:pt>
                <c:pt idx="1">
                  <c:v>45.527778625488281</c:v>
                </c:pt>
                <c:pt idx="2">
                  <c:v>44.978000640869141</c:v>
                </c:pt>
                <c:pt idx="3">
                  <c:v>44.120567321777344</c:v>
                </c:pt>
                <c:pt idx="4">
                  <c:v>43.197734832763672</c:v>
                </c:pt>
                <c:pt idx="5">
                  <c:v>40.677925109863281</c:v>
                </c:pt>
                <c:pt idx="6">
                  <c:v>40.450508117675781</c:v>
                </c:pt>
                <c:pt idx="7">
                  <c:v>40.847423553466797</c:v>
                </c:pt>
                <c:pt idx="8">
                  <c:v>38.769344329833984</c:v>
                </c:pt>
                <c:pt idx="9">
                  <c:v>37.590499877929688</c:v>
                </c:pt>
                <c:pt idx="10">
                  <c:v>35.927459716796875</c:v>
                </c:pt>
                <c:pt idx="11">
                  <c:v>34.334712982177734</c:v>
                </c:pt>
                <c:pt idx="12">
                  <c:v>32.591548919677734</c:v>
                </c:pt>
                <c:pt idx="13">
                  <c:v>31.593561172485352</c:v>
                </c:pt>
                <c:pt idx="14">
                  <c:v>31.297733306884766</c:v>
                </c:pt>
                <c:pt idx="15">
                  <c:v>30.653108596801758</c:v>
                </c:pt>
                <c:pt idx="16">
                  <c:v>30.716850280761719</c:v>
                </c:pt>
                <c:pt idx="17">
                  <c:v>29.964399337768555</c:v>
                </c:pt>
                <c:pt idx="18">
                  <c:v>29.591066360473633</c:v>
                </c:pt>
                <c:pt idx="19">
                  <c:v>29.856756210327148</c:v>
                </c:pt>
                <c:pt idx="20">
                  <c:v>29.430547714233398</c:v>
                </c:pt>
                <c:pt idx="21">
                  <c:v>29.101369857788086</c:v>
                </c:pt>
                <c:pt idx="22">
                  <c:v>26.858667373657227</c:v>
                </c:pt>
                <c:pt idx="23">
                  <c:v>25.898666381835938</c:v>
                </c:pt>
                <c:pt idx="24">
                  <c:v>24.681081771850586</c:v>
                </c:pt>
                <c:pt idx="25">
                  <c:v>24.140983581542969</c:v>
                </c:pt>
                <c:pt idx="26">
                  <c:v>23.993547439575195</c:v>
                </c:pt>
                <c:pt idx="27">
                  <c:v>24.176191329956055</c:v>
                </c:pt>
                <c:pt idx="28">
                  <c:v>23.842857360839844</c:v>
                </c:pt>
                <c:pt idx="29">
                  <c:v>23.558731079101563</c:v>
                </c:pt>
                <c:pt idx="30">
                  <c:v>22.923809051513672</c:v>
                </c:pt>
                <c:pt idx="31">
                  <c:v>23.017789840698242</c:v>
                </c:pt>
                <c:pt idx="32">
                  <c:v>22.478139877319336</c:v>
                </c:pt>
                <c:pt idx="33">
                  <c:v>22.75056266784668</c:v>
                </c:pt>
                <c:pt idx="34">
                  <c:v>22.293067932128906</c:v>
                </c:pt>
                <c:pt idx="35">
                  <c:v>22.399154663085938</c:v>
                </c:pt>
                <c:pt idx="36">
                  <c:v>22.51887321472168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82-46F0-9329-C496AC796C00}"/>
            </c:ext>
          </c:extLst>
        </c:ser>
        <c:ser>
          <c:idx val="3"/>
          <c:order val="2"/>
          <c:tx>
            <c:strRef>
              <c:f>'Figure 4'!$D$1</c:f>
              <c:strCache>
                <c:ptCount val="1"/>
                <c:pt idx="0">
                  <c:v>Low Income Developing Countries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  <a:effectLst/>
          </c:spPr>
          <c:marker>
            <c:symbol val="none"/>
          </c:marker>
          <c:cat>
            <c:numRef>
              <c:f>'Figure 4'!$A$2:$A$38</c:f>
              <c:numCache>
                <c:formatCode>General</c:formatCode>
                <c:ptCount val="3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  <c:pt idx="27">
                  <c:v>2008</c:v>
                </c:pt>
                <c:pt idx="28">
                  <c:v>2009</c:v>
                </c:pt>
                <c:pt idx="29">
                  <c:v>2010</c:v>
                </c:pt>
                <c:pt idx="30">
                  <c:v>2011</c:v>
                </c:pt>
                <c:pt idx="31">
                  <c:v>2012</c:v>
                </c:pt>
                <c:pt idx="32">
                  <c:v>2013</c:v>
                </c:pt>
                <c:pt idx="33">
                  <c:v>2014</c:v>
                </c:pt>
                <c:pt idx="34">
                  <c:v>2015</c:v>
                </c:pt>
                <c:pt idx="35">
                  <c:v>2016</c:v>
                </c:pt>
                <c:pt idx="36">
                  <c:v>2017</c:v>
                </c:pt>
              </c:numCache>
            </c:numRef>
          </c:cat>
          <c:val>
            <c:numRef>
              <c:f>'Figure 4'!$D$2:$D$38</c:f>
              <c:numCache>
                <c:formatCode>0.0</c:formatCode>
                <c:ptCount val="37"/>
                <c:pt idx="0">
                  <c:v>56.977272033691406</c:v>
                </c:pt>
                <c:pt idx="1">
                  <c:v>56.727272033691406</c:v>
                </c:pt>
                <c:pt idx="2">
                  <c:v>55.704544067382813</c:v>
                </c:pt>
                <c:pt idx="3">
                  <c:v>54</c:v>
                </c:pt>
                <c:pt idx="4">
                  <c:v>52.541667938232422</c:v>
                </c:pt>
                <c:pt idx="5">
                  <c:v>50.439998626708984</c:v>
                </c:pt>
                <c:pt idx="6">
                  <c:v>46.055557250976563</c:v>
                </c:pt>
                <c:pt idx="7">
                  <c:v>48.261905670166016</c:v>
                </c:pt>
                <c:pt idx="8">
                  <c:v>46.194442749023438</c:v>
                </c:pt>
                <c:pt idx="9">
                  <c:v>45.720001220703125</c:v>
                </c:pt>
                <c:pt idx="10">
                  <c:v>45.304347991943359</c:v>
                </c:pt>
                <c:pt idx="11">
                  <c:v>42.396553039550781</c:v>
                </c:pt>
                <c:pt idx="12">
                  <c:v>39.333332061767578</c:v>
                </c:pt>
                <c:pt idx="13">
                  <c:v>39.125</c:v>
                </c:pt>
                <c:pt idx="14">
                  <c:v>37.848484039306641</c:v>
                </c:pt>
                <c:pt idx="15">
                  <c:v>38.882354736328125</c:v>
                </c:pt>
                <c:pt idx="16">
                  <c:v>38.224998474121094</c:v>
                </c:pt>
                <c:pt idx="17">
                  <c:v>39.454544067382813</c:v>
                </c:pt>
                <c:pt idx="18">
                  <c:v>38.446807861328125</c:v>
                </c:pt>
                <c:pt idx="19">
                  <c:v>40.711540222167969</c:v>
                </c:pt>
                <c:pt idx="20">
                  <c:v>39.700000762939453</c:v>
                </c:pt>
                <c:pt idx="21">
                  <c:v>39.038459777832031</c:v>
                </c:pt>
                <c:pt idx="22">
                  <c:v>37.761322021484375</c:v>
                </c:pt>
                <c:pt idx="23">
                  <c:v>36.893394470214844</c:v>
                </c:pt>
                <c:pt idx="24">
                  <c:v>35.898075103759766</c:v>
                </c:pt>
                <c:pt idx="25">
                  <c:v>31.265789031982422</c:v>
                </c:pt>
                <c:pt idx="26">
                  <c:v>31.785789489746094</c:v>
                </c:pt>
                <c:pt idx="27">
                  <c:v>31.52263069152832</c:v>
                </c:pt>
                <c:pt idx="28">
                  <c:v>30.552499771118164</c:v>
                </c:pt>
                <c:pt idx="29">
                  <c:v>30.552499771118164</c:v>
                </c:pt>
                <c:pt idx="30">
                  <c:v>32.047725677490234</c:v>
                </c:pt>
                <c:pt idx="31">
                  <c:v>31.770000457763672</c:v>
                </c:pt>
                <c:pt idx="32">
                  <c:v>30.008771896362305</c:v>
                </c:pt>
                <c:pt idx="33">
                  <c:v>28.285715103149414</c:v>
                </c:pt>
                <c:pt idx="34">
                  <c:v>30.307018280029297</c:v>
                </c:pt>
                <c:pt idx="35">
                  <c:v>29.25</c:v>
                </c:pt>
                <c:pt idx="36">
                  <c:v>29.370370864868164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82-46F0-9329-C496AC796C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7410048"/>
        <c:axId val="1"/>
      </c:lineChart>
      <c:catAx>
        <c:axId val="128741004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MarkSkip val="1"/>
        <c:noMultiLvlLbl val="0"/>
      </c:catAx>
      <c:valAx>
        <c:axId val="1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overlay val="0"/>
        </c:title>
        <c:numFmt formatCode="General" sourceLinked="0"/>
        <c:majorTickMark val="in"/>
        <c:minorTickMark val="none"/>
        <c:tickLblPos val="nextTo"/>
        <c:spPr>
          <a:ln w="3175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287410048"/>
        <c:crosses val="autoZero"/>
        <c:crossBetween val="between"/>
      </c:valAx>
      <c:spPr>
        <a:solidFill>
          <a:srgbClr val="FFFFFF"/>
        </a:solidFill>
        <a:ln w="3175">
          <a:solidFill>
            <a:srgbClr val="B3B3B3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3379730523948759E-2"/>
          <c:y val="7.3220900892916885E-2"/>
          <c:w val="0.86208929725230798"/>
          <c:h val="5.7075081459221556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>
              <a:latin typeface="Segoe UI"/>
              <a:ea typeface="Segoe UI"/>
              <a:cs typeface="Segoe UI"/>
            </a:defRPr>
          </a:pPr>
          <a:endParaRPr lang="en-US"/>
        </a:p>
      </c:txPr>
    </c:legend>
    <c:plotVisOnly val="1"/>
    <c:dispBlanksAs val="span"/>
    <c:showDLblsOverMax val="0"/>
  </c:chart>
  <c:spPr>
    <a:ln w="25400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Segoe UI" pitchFamily="34" charset="0"/>
          <a:ea typeface="Frutiger LT Std 45 Light"/>
          <a:cs typeface="Segoe UI" pitchFamily="34" charset="0"/>
        </a:defRPr>
      </a:pPr>
      <a:endParaRPr lang="en-U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64048937758231"/>
          <c:y val="5.0689446312579642E-2"/>
          <c:w val="0.8643706061901395"/>
          <c:h val="0.80437624010526532"/>
        </c:manualLayout>
      </c:layout>
      <c:lineChart>
        <c:grouping val="standard"/>
        <c:varyColors val="0"/>
        <c:ser>
          <c:idx val="1"/>
          <c:order val="0"/>
          <c:tx>
            <c:strRef>
              <c:f>'Figure 5a'!$B$1</c:f>
              <c:strCache>
                <c:ptCount val="1"/>
                <c:pt idx="0">
                  <c:v>Including Regular Social Security and Sub-central Income Tax</c:v>
                </c:pt>
              </c:strCache>
            </c:strRef>
          </c:tx>
          <c:spPr>
            <a:ln w="25400" cap="rnd">
              <a:solidFill>
                <a:srgbClr val="4B82AD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'Figure 5a'!$A$3:$A$20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'Figure 5a'!$B$3:$B$20</c:f>
              <c:numCache>
                <c:formatCode>0.00</c:formatCode>
                <c:ptCount val="18"/>
                <c:pt idx="0">
                  <c:v>2.404283732175827E-2</c:v>
                </c:pt>
                <c:pt idx="1">
                  <c:v>2.3783963173627853E-2</c:v>
                </c:pt>
                <c:pt idx="2">
                  <c:v>2.4132033810019493E-2</c:v>
                </c:pt>
                <c:pt idx="3">
                  <c:v>2.4319840595126152E-2</c:v>
                </c:pt>
                <c:pt idx="4">
                  <c:v>2.4828026071190834E-2</c:v>
                </c:pt>
                <c:pt idx="5">
                  <c:v>2.3652886971831322E-2</c:v>
                </c:pt>
                <c:pt idx="6">
                  <c:v>2.0671911537647247E-2</c:v>
                </c:pt>
                <c:pt idx="7">
                  <c:v>1.9131109118461609E-2</c:v>
                </c:pt>
                <c:pt idx="8">
                  <c:v>1.7352044582366943E-2</c:v>
                </c:pt>
                <c:pt idx="9">
                  <c:v>1.8197931349277496E-2</c:v>
                </c:pt>
                <c:pt idx="10">
                  <c:v>2.007012814283371E-2</c:v>
                </c:pt>
                <c:pt idx="11">
                  <c:v>1.9600482657551765E-2</c:v>
                </c:pt>
                <c:pt idx="12">
                  <c:v>1.7100304365158081E-2</c:v>
                </c:pt>
                <c:pt idx="13">
                  <c:v>1.8317904323339462E-2</c:v>
                </c:pt>
                <c:pt idx="14">
                  <c:v>1.7229624092578888E-2</c:v>
                </c:pt>
                <c:pt idx="15">
                  <c:v>1.6516014933586121E-2</c:v>
                </c:pt>
                <c:pt idx="16">
                  <c:v>1.7288586124777794E-2</c:v>
                </c:pt>
                <c:pt idx="17">
                  <c:v>1.7229972407221794E-2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26-40ED-85F7-EB81B402CF97}"/>
            </c:ext>
          </c:extLst>
        </c:ser>
        <c:ser>
          <c:idx val="0"/>
          <c:order val="1"/>
          <c:tx>
            <c:strRef>
              <c:f>'Figure 5a'!$C$1</c:f>
              <c:strCache>
                <c:ptCount val="1"/>
                <c:pt idx="0">
                  <c:v>Central Income Tax Only</c:v>
                </c:pt>
              </c:strCache>
            </c:strRef>
          </c:tx>
          <c:spPr>
            <a:ln w="25400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'Figure 5a'!$A$3:$A$20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'Figure 5a'!$C$3:$C$20</c:f>
              <c:numCache>
                <c:formatCode>0.00</c:formatCode>
                <c:ptCount val="18"/>
                <c:pt idx="0">
                  <c:v>0.11060724407434464</c:v>
                </c:pt>
                <c:pt idx="1">
                  <c:v>0.10813751816749573</c:v>
                </c:pt>
                <c:pt idx="2">
                  <c:v>9.8021738231182098E-2</c:v>
                </c:pt>
                <c:pt idx="3">
                  <c:v>9.5461264252662659E-2</c:v>
                </c:pt>
                <c:pt idx="4">
                  <c:v>9.4850815832614899E-2</c:v>
                </c:pt>
                <c:pt idx="5">
                  <c:v>9.361971914768219E-2</c:v>
                </c:pt>
                <c:pt idx="6">
                  <c:v>9.2763848602771759E-2</c:v>
                </c:pt>
                <c:pt idx="7">
                  <c:v>8.4376588463783264E-2</c:v>
                </c:pt>
                <c:pt idx="8">
                  <c:v>7.8344821929931641E-2</c:v>
                </c:pt>
                <c:pt idx="9">
                  <c:v>7.7005982398986816E-2</c:v>
                </c:pt>
                <c:pt idx="10">
                  <c:v>8.2902587950229645E-2</c:v>
                </c:pt>
                <c:pt idx="11">
                  <c:v>8.6966939270496368E-2</c:v>
                </c:pt>
                <c:pt idx="12">
                  <c:v>8.8243685662746429E-2</c:v>
                </c:pt>
                <c:pt idx="13">
                  <c:v>9.0835317969322205E-2</c:v>
                </c:pt>
                <c:pt idx="14">
                  <c:v>8.7252117693424225E-2</c:v>
                </c:pt>
                <c:pt idx="15">
                  <c:v>8.686557412147522E-2</c:v>
                </c:pt>
                <c:pt idx="16">
                  <c:v>8.6389295756816864E-2</c:v>
                </c:pt>
                <c:pt idx="17">
                  <c:v>8.4194369614124298E-2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26-40ED-85F7-EB81B402CF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3734559"/>
        <c:axId val="1916730063"/>
      </c:lineChart>
      <c:catAx>
        <c:axId val="1283734559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3175" cap="flat" cmpd="sng" algn="ctr">
            <a:solidFill>
              <a:srgbClr val="B3B3B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pPr>
            <a:endParaRPr lang="en-US"/>
          </a:p>
        </c:txPr>
        <c:crossAx val="1916730063"/>
        <c:crosses val="autoZero"/>
        <c:auto val="1"/>
        <c:lblAlgn val="ctr"/>
        <c:lblOffset val="100"/>
        <c:noMultiLvlLbl val="0"/>
      </c:catAx>
      <c:valAx>
        <c:axId val="191673006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r>
                  <a:rPr lang="en-US">
                    <a:solidFill>
                      <a:sysClr val="windowText" lastClr="000000"/>
                    </a:solidFill>
                  </a:rPr>
                  <a:t>Average Progressive Capacity</a:t>
                </a:r>
              </a:p>
            </c:rich>
          </c:tx>
          <c:layout>
            <c:manualLayout>
              <c:xMode val="edge"/>
              <c:yMode val="edge"/>
              <c:x val="1.0189877095621349E-2"/>
              <c:y val="0.21960656826442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Segoe UI" panose="020B0502040204020203" pitchFamily="34" charset="0"/>
                  <a:ea typeface="+mn-ea"/>
                  <a:cs typeface="Segoe UI" panose="020B0502040204020203" pitchFamily="34" charset="0"/>
                </a:defRPr>
              </a:pPr>
              <a:endParaRPr lang="en-US"/>
            </a:p>
          </c:txPr>
        </c:title>
        <c:numFmt formatCode="0.00" sourceLinked="1"/>
        <c:majorTickMark val="in"/>
        <c:minorTickMark val="none"/>
        <c:tickLblPos val="nextTo"/>
        <c:spPr>
          <a:noFill/>
          <a:ln w="3175">
            <a:solidFill>
              <a:srgbClr val="B3B3B3"/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pPr>
            <a:endParaRPr lang="en-US"/>
          </a:p>
        </c:txPr>
        <c:crossAx val="1283734559"/>
        <c:crosses val="autoZero"/>
        <c:crossBetween val="between"/>
      </c:valAx>
      <c:spPr>
        <a:solidFill>
          <a:srgbClr val="FFFFFF"/>
        </a:solidFill>
        <a:ln w="3175">
          <a:solidFill>
            <a:srgbClr val="B3B3B3"/>
          </a:solidFill>
          <a:prstDash val="solid"/>
        </a:ln>
        <a:effectLst/>
      </c:spPr>
    </c:plotArea>
    <c:legend>
      <c:legendPos val="b"/>
      <c:layout>
        <c:manualLayout>
          <c:xMode val="edge"/>
          <c:yMode val="edge"/>
          <c:x val="0.39570817573726919"/>
          <c:y val="8.8342799085598195E-2"/>
          <c:w val="0.55248788831590856"/>
          <c:h val="0.107750788445873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25400" cap="flat" cmpd="sng" algn="ctr">
      <a:noFill/>
      <a:round/>
    </a:ln>
    <a:effectLst/>
  </c:spPr>
  <c:txPr>
    <a:bodyPr/>
    <a:lstStyle/>
    <a:p>
      <a:pPr>
        <a:defRPr sz="1100">
          <a:latin typeface="Segoe UI" panose="020B0502040204020203" pitchFamily="34" charset="0"/>
          <a:cs typeface="Segoe UI" panose="020B0502040204020203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64048937758231"/>
          <c:y val="5.0689446312579642E-2"/>
          <c:w val="0.8643706061901395"/>
          <c:h val="0.80437624010526532"/>
        </c:manualLayout>
      </c:layout>
      <c:lineChart>
        <c:grouping val="standard"/>
        <c:varyColors val="0"/>
        <c:ser>
          <c:idx val="0"/>
          <c:order val="0"/>
          <c:tx>
            <c:strRef>
              <c:f>'Figure 5b'!$C$1</c:f>
              <c:strCache>
                <c:ptCount val="1"/>
                <c:pt idx="0">
                  <c:v>Including Regular Social Security and Sub-central Income Tax</c:v>
                </c:pt>
              </c:strCache>
            </c:strRef>
          </c:tx>
          <c:spPr>
            <a:ln w="25400" cap="rnd">
              <a:solidFill>
                <a:srgbClr val="4B82AD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'Figure 5b'!$A$3:$A$20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'Figure 5b'!$C$3:$C$20</c:f>
              <c:numCache>
                <c:formatCode>0.00</c:formatCode>
                <c:ptCount val="18"/>
                <c:pt idx="0">
                  <c:v>2.9173783957958221E-2</c:v>
                </c:pt>
                <c:pt idx="1">
                  <c:v>2.7757320553064346E-2</c:v>
                </c:pt>
                <c:pt idx="2">
                  <c:v>2.8483403846621513E-2</c:v>
                </c:pt>
                <c:pt idx="3">
                  <c:v>2.8183845803141594E-2</c:v>
                </c:pt>
                <c:pt idx="4">
                  <c:v>2.6056097820401192E-2</c:v>
                </c:pt>
                <c:pt idx="5">
                  <c:v>2.5290770456194878E-2</c:v>
                </c:pt>
                <c:pt idx="6">
                  <c:v>2.1900760009884834E-2</c:v>
                </c:pt>
                <c:pt idx="7">
                  <c:v>1.9996635615825653E-2</c:v>
                </c:pt>
                <c:pt idx="8">
                  <c:v>1.7611831426620483E-2</c:v>
                </c:pt>
                <c:pt idx="9">
                  <c:v>1.7776351422071457E-2</c:v>
                </c:pt>
                <c:pt idx="10">
                  <c:v>1.9957320764660835E-2</c:v>
                </c:pt>
                <c:pt idx="11">
                  <c:v>1.9560456275939941E-2</c:v>
                </c:pt>
                <c:pt idx="12">
                  <c:v>1.6137616708874702E-2</c:v>
                </c:pt>
                <c:pt idx="13">
                  <c:v>1.8355520442128181E-2</c:v>
                </c:pt>
                <c:pt idx="14">
                  <c:v>1.700141653418541E-2</c:v>
                </c:pt>
                <c:pt idx="15">
                  <c:v>1.6015132889151573E-2</c:v>
                </c:pt>
                <c:pt idx="16">
                  <c:v>1.5770439058542252E-2</c:v>
                </c:pt>
                <c:pt idx="17">
                  <c:v>1.5277666971087456E-2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8F-4AD4-B407-6911C2FEE2CD}"/>
            </c:ext>
          </c:extLst>
        </c:ser>
        <c:ser>
          <c:idx val="1"/>
          <c:order val="1"/>
          <c:tx>
            <c:strRef>
              <c:f>'Figure 5b'!$B$1</c:f>
              <c:strCache>
                <c:ptCount val="1"/>
                <c:pt idx="0">
                  <c:v>Including Self-Employed Social Security and Sub-central Income Tax</c:v>
                </c:pt>
              </c:strCache>
            </c:strRef>
          </c:tx>
          <c:spPr>
            <a:ln w="25400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'Figure 5b'!$A$3:$A$20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'Figure 5b'!$B$3:$B$20</c:f>
              <c:numCache>
                <c:formatCode>0.00</c:formatCode>
                <c:ptCount val="18"/>
                <c:pt idx="0">
                  <c:v>3.8835912942886353E-2</c:v>
                </c:pt>
                <c:pt idx="1">
                  <c:v>3.6563422530889511E-2</c:v>
                </c:pt>
                <c:pt idx="2">
                  <c:v>3.520352765917778E-2</c:v>
                </c:pt>
                <c:pt idx="3">
                  <c:v>3.4082304686307907E-2</c:v>
                </c:pt>
                <c:pt idx="4">
                  <c:v>3.2953791320323944E-2</c:v>
                </c:pt>
                <c:pt idx="5">
                  <c:v>3.23900505900383E-2</c:v>
                </c:pt>
                <c:pt idx="6">
                  <c:v>3.0113840475678444E-2</c:v>
                </c:pt>
                <c:pt idx="7">
                  <c:v>2.7253009378910065E-2</c:v>
                </c:pt>
                <c:pt idx="8">
                  <c:v>2.6839405298233032E-2</c:v>
                </c:pt>
                <c:pt idx="9">
                  <c:v>2.2235836833715439E-2</c:v>
                </c:pt>
                <c:pt idx="10">
                  <c:v>2.5160660967230797E-2</c:v>
                </c:pt>
                <c:pt idx="11">
                  <c:v>3.2666061073541641E-2</c:v>
                </c:pt>
                <c:pt idx="12">
                  <c:v>2.9439127072691917E-2</c:v>
                </c:pt>
                <c:pt idx="13">
                  <c:v>3.1350597739219666E-2</c:v>
                </c:pt>
                <c:pt idx="14">
                  <c:v>3.1172208487987518E-2</c:v>
                </c:pt>
                <c:pt idx="15">
                  <c:v>3.0118467286229134E-2</c:v>
                </c:pt>
                <c:pt idx="16">
                  <c:v>3.0120175331830978E-2</c:v>
                </c:pt>
                <c:pt idx="17">
                  <c:v>3.041636198759079E-2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8F-4AD4-B407-6911C2FEE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3734559"/>
        <c:axId val="1916730063"/>
      </c:lineChart>
      <c:catAx>
        <c:axId val="1283734559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3175" cap="flat" cmpd="sng" algn="ctr">
            <a:solidFill>
              <a:srgbClr val="B3B3B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916730063"/>
        <c:crosses val="autoZero"/>
        <c:auto val="1"/>
        <c:lblAlgn val="ctr"/>
        <c:lblOffset val="100"/>
        <c:noMultiLvlLbl val="0"/>
      </c:catAx>
      <c:valAx>
        <c:axId val="191673006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r>
                  <a:rPr lang="en-US">
                    <a:solidFill>
                      <a:sysClr val="windowText" lastClr="000000"/>
                    </a:solidFill>
                  </a:rPr>
                  <a:t>Average Progressive Capacity</a:t>
                </a:r>
              </a:p>
            </c:rich>
          </c:tx>
          <c:layout>
            <c:manualLayout>
              <c:xMode val="edge"/>
              <c:yMode val="edge"/>
              <c:x val="1.0189877095621349E-2"/>
              <c:y val="0.219606568264428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ysClr val="windowText" lastClr="000000"/>
                  </a:solidFill>
                  <a:latin typeface="Segoe UI" panose="020B0502040204020203" pitchFamily="34" charset="0"/>
                  <a:ea typeface="+mn-ea"/>
                  <a:cs typeface="Segoe UI" panose="020B0502040204020203" pitchFamily="34" charset="0"/>
                </a:defRPr>
              </a:pPr>
              <a:endParaRPr lang="en-US"/>
            </a:p>
          </c:txPr>
        </c:title>
        <c:numFmt formatCode="0.00" sourceLinked="1"/>
        <c:majorTickMark val="in"/>
        <c:minorTickMark val="none"/>
        <c:tickLblPos val="nextTo"/>
        <c:spPr>
          <a:noFill/>
          <a:ln w="3175">
            <a:solidFill>
              <a:srgbClr val="B3B3B3"/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283734559"/>
        <c:crosses val="autoZero"/>
        <c:crossBetween val="between"/>
      </c:valAx>
      <c:spPr>
        <a:solidFill>
          <a:srgbClr val="FFFFFF"/>
        </a:solidFill>
        <a:ln w="3175">
          <a:solidFill>
            <a:srgbClr val="B3B3B3"/>
          </a:solidFill>
          <a:prstDash val="solid"/>
        </a:ln>
        <a:effectLst/>
      </c:spPr>
    </c:plotArea>
    <c:legend>
      <c:legendPos val="b"/>
      <c:layout>
        <c:manualLayout>
          <c:xMode val="edge"/>
          <c:yMode val="edge"/>
          <c:x val="0.27406864610257553"/>
          <c:y val="8.8342799085598195E-2"/>
          <c:w val="0.67412742563994921"/>
          <c:h val="0.107750788445873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Segoe UI"/>
              <a:ea typeface="Segoe UI"/>
              <a:cs typeface="Segoe U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25400" cap="flat" cmpd="sng" algn="ctr">
      <a:noFill/>
      <a:round/>
    </a:ln>
    <a:effectLst/>
  </c:spPr>
  <c:txPr>
    <a:bodyPr/>
    <a:lstStyle/>
    <a:p>
      <a:pPr>
        <a:defRPr sz="1100">
          <a:latin typeface="Segoe UI" panose="020B0502040204020203" pitchFamily="34" charset="0"/>
          <a:cs typeface="Segoe UI" panose="020B0502040204020203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9462817147856514E-2"/>
          <c:y val="5.5372648731408576E-2"/>
          <c:w val="0.84704363822306417"/>
          <c:h val="0.70261455174888321"/>
        </c:manualLayout>
      </c:layout>
      <c:lineChart>
        <c:grouping val="standard"/>
        <c:varyColors val="0"/>
        <c:ser>
          <c:idx val="0"/>
          <c:order val="0"/>
          <c:tx>
            <c:strRef>
              <c:f>'Figure 16'!$A$1</c:f>
              <c:strCache>
                <c:ptCount val="1"/>
                <c:pt idx="0">
                  <c:v>Mean</c:v>
                </c:pt>
              </c:strCache>
            </c:strRef>
          </c:tx>
          <c:spPr>
            <a:ln w="38100">
              <a:solidFill>
                <a:srgbClr val="4B82AD"/>
              </a:solidFill>
              <a:prstDash val="solid"/>
            </a:ln>
            <a:effectLst/>
          </c:spPr>
          <c:marker>
            <c:symbol val="none"/>
          </c:marker>
          <c:cat>
            <c:numRef>
              <c:f>'Figure 16'!$C$2:$C$44</c:f>
              <c:numCache>
                <c:formatCode>General</c:formatCode>
                <c:ptCount val="43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</c:numCache>
            </c:numRef>
          </c:cat>
          <c:val>
            <c:numRef>
              <c:f>'Figure 16'!$A$2:$A$44</c:f>
              <c:numCache>
                <c:formatCode>0.00</c:formatCode>
                <c:ptCount val="43"/>
                <c:pt idx="0">
                  <c:v>2.5418189999999998</c:v>
                </c:pt>
                <c:pt idx="1">
                  <c:v>2.4822799999999998</c:v>
                </c:pt>
                <c:pt idx="2">
                  <c:v>2.6091700000000002</c:v>
                </c:pt>
                <c:pt idx="3">
                  <c:v>2.5196700000000001</c:v>
                </c:pt>
                <c:pt idx="4">
                  <c:v>2.553248</c:v>
                </c:pt>
                <c:pt idx="5">
                  <c:v>2.6801599999999999</c:v>
                </c:pt>
                <c:pt idx="6">
                  <c:v>2.7323390000000001</c:v>
                </c:pt>
                <c:pt idx="7">
                  <c:v>2.7319460000000002</c:v>
                </c:pt>
                <c:pt idx="8">
                  <c:v>2.8580399999999999</c:v>
                </c:pt>
                <c:pt idx="9">
                  <c:v>2.7797879999999999</c:v>
                </c:pt>
                <c:pt idx="10">
                  <c:v>2.8217639999999999</c:v>
                </c:pt>
                <c:pt idx="11">
                  <c:v>2.917478</c:v>
                </c:pt>
                <c:pt idx="12">
                  <c:v>2.9383530000000002</c:v>
                </c:pt>
                <c:pt idx="13">
                  <c:v>2.7619609999999999</c:v>
                </c:pt>
                <c:pt idx="14">
                  <c:v>2.8106490000000002</c:v>
                </c:pt>
                <c:pt idx="15">
                  <c:v>2.747932</c:v>
                </c:pt>
                <c:pt idx="16">
                  <c:v>2.7040899999999999</c:v>
                </c:pt>
                <c:pt idx="17">
                  <c:v>2.6450149999999999</c:v>
                </c:pt>
                <c:pt idx="18">
                  <c:v>2.6153810000000002</c:v>
                </c:pt>
                <c:pt idx="19">
                  <c:v>2.550322</c:v>
                </c:pt>
                <c:pt idx="20">
                  <c:v>2.6394280000000001</c:v>
                </c:pt>
                <c:pt idx="21">
                  <c:v>2.5910030000000002</c:v>
                </c:pt>
                <c:pt idx="22">
                  <c:v>2.6429990000000001</c:v>
                </c:pt>
                <c:pt idx="23">
                  <c:v>2.5379860000000001</c:v>
                </c:pt>
                <c:pt idx="24">
                  <c:v>2.5184899999999999</c:v>
                </c:pt>
                <c:pt idx="25">
                  <c:v>2.496623</c:v>
                </c:pt>
                <c:pt idx="26">
                  <c:v>2.4889939999999999</c:v>
                </c:pt>
                <c:pt idx="27">
                  <c:v>2.398326</c:v>
                </c:pt>
                <c:pt idx="28">
                  <c:v>2.3732530000000001</c:v>
                </c:pt>
                <c:pt idx="29">
                  <c:v>2.3289209999999998</c:v>
                </c:pt>
                <c:pt idx="30">
                  <c:v>2.2524289999999998</c:v>
                </c:pt>
                <c:pt idx="31">
                  <c:v>2.2486060000000001</c:v>
                </c:pt>
                <c:pt idx="32">
                  <c:v>2.237034</c:v>
                </c:pt>
                <c:pt idx="33">
                  <c:v>2.2039270000000002</c:v>
                </c:pt>
                <c:pt idx="34">
                  <c:v>2.1792009999999999</c:v>
                </c:pt>
                <c:pt idx="35">
                  <c:v>2.1005940000000001</c:v>
                </c:pt>
                <c:pt idx="36">
                  <c:v>2.0956769999999998</c:v>
                </c:pt>
                <c:pt idx="37">
                  <c:v>2.0621900000000002</c:v>
                </c:pt>
                <c:pt idx="38">
                  <c:v>2.149092</c:v>
                </c:pt>
                <c:pt idx="39">
                  <c:v>2.2244130000000002</c:v>
                </c:pt>
                <c:pt idx="40">
                  <c:v>2.1760670000000002</c:v>
                </c:pt>
                <c:pt idx="41">
                  <c:v>2.160088</c:v>
                </c:pt>
                <c:pt idx="42">
                  <c:v>2.211017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3C-4051-9034-A77413A7C372}"/>
            </c:ext>
          </c:extLst>
        </c:ser>
        <c:ser>
          <c:idx val="1"/>
          <c:order val="1"/>
          <c:tx>
            <c:strRef>
              <c:f>'Figure 16'!$B$1</c:f>
              <c:strCache>
                <c:ptCount val="1"/>
                <c:pt idx="0">
                  <c:v>Median</c:v>
                </c:pt>
              </c:strCache>
            </c:strRef>
          </c:tx>
          <c:spPr>
            <a:ln w="38100">
              <a:solidFill>
                <a:srgbClr val="C00000"/>
              </a:solidFill>
              <a:prstDash val="sysDash"/>
            </a:ln>
            <a:effectLst/>
          </c:spPr>
          <c:marker>
            <c:symbol val="none"/>
          </c:marker>
          <c:cat>
            <c:numRef>
              <c:f>'Figure 16'!$C$2:$C$44</c:f>
              <c:numCache>
                <c:formatCode>General</c:formatCode>
                <c:ptCount val="43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</c:numCache>
            </c:numRef>
          </c:cat>
          <c:val>
            <c:numRef>
              <c:f>'Figure 16'!$B$2:$B$44</c:f>
              <c:numCache>
                <c:formatCode>0.00</c:formatCode>
                <c:ptCount val="43"/>
                <c:pt idx="0">
                  <c:v>2.4504579999999998</c:v>
                </c:pt>
                <c:pt idx="1">
                  <c:v>2.415705</c:v>
                </c:pt>
                <c:pt idx="2">
                  <c:v>2.5236740000000002</c:v>
                </c:pt>
                <c:pt idx="3">
                  <c:v>2.554376</c:v>
                </c:pt>
                <c:pt idx="4">
                  <c:v>2.5586359999999999</c:v>
                </c:pt>
                <c:pt idx="5">
                  <c:v>2.7063359999999999</c:v>
                </c:pt>
                <c:pt idx="6">
                  <c:v>2.62859</c:v>
                </c:pt>
                <c:pt idx="7">
                  <c:v>2.656612</c:v>
                </c:pt>
                <c:pt idx="8">
                  <c:v>2.8217349999999999</c:v>
                </c:pt>
                <c:pt idx="9">
                  <c:v>2.4715950000000002</c:v>
                </c:pt>
                <c:pt idx="10">
                  <c:v>2.5584359999999999</c:v>
                </c:pt>
                <c:pt idx="11">
                  <c:v>2.6973389999999999</c:v>
                </c:pt>
                <c:pt idx="12">
                  <c:v>2.682369</c:v>
                </c:pt>
                <c:pt idx="13">
                  <c:v>2.557067</c:v>
                </c:pt>
                <c:pt idx="14">
                  <c:v>2.5768249999999999</c:v>
                </c:pt>
                <c:pt idx="15">
                  <c:v>2.575062</c:v>
                </c:pt>
                <c:pt idx="16">
                  <c:v>2.5042580000000001</c:v>
                </c:pt>
                <c:pt idx="17">
                  <c:v>2.450278</c:v>
                </c:pt>
                <c:pt idx="18">
                  <c:v>2.4405969999999999</c:v>
                </c:pt>
                <c:pt idx="19">
                  <c:v>2.516219</c:v>
                </c:pt>
                <c:pt idx="20">
                  <c:v>2.5307569999999999</c:v>
                </c:pt>
                <c:pt idx="21">
                  <c:v>2.4305569999999999</c:v>
                </c:pt>
                <c:pt idx="22">
                  <c:v>2.6453700000000002</c:v>
                </c:pt>
                <c:pt idx="23">
                  <c:v>2.4729749999999999</c:v>
                </c:pt>
                <c:pt idx="24">
                  <c:v>2.4276279999999999</c:v>
                </c:pt>
                <c:pt idx="25">
                  <c:v>2.4838019999999998</c:v>
                </c:pt>
                <c:pt idx="26">
                  <c:v>2.5065849999999998</c:v>
                </c:pt>
                <c:pt idx="27">
                  <c:v>2.4495619999999998</c:v>
                </c:pt>
                <c:pt idx="28">
                  <c:v>2.3187069999999999</c:v>
                </c:pt>
                <c:pt idx="29">
                  <c:v>2.2999350000000001</c:v>
                </c:pt>
                <c:pt idx="30">
                  <c:v>2.194315</c:v>
                </c:pt>
                <c:pt idx="31">
                  <c:v>2.2334070000000001</c:v>
                </c:pt>
                <c:pt idx="32">
                  <c:v>2.217098</c:v>
                </c:pt>
                <c:pt idx="33">
                  <c:v>2.1247690000000001</c:v>
                </c:pt>
                <c:pt idx="34">
                  <c:v>2.0977540000000001</c:v>
                </c:pt>
                <c:pt idx="35">
                  <c:v>2.0062959999999999</c:v>
                </c:pt>
                <c:pt idx="36">
                  <c:v>1.987827</c:v>
                </c:pt>
                <c:pt idx="37">
                  <c:v>2.0069509999999999</c:v>
                </c:pt>
                <c:pt idx="38">
                  <c:v>2.1206200000000002</c:v>
                </c:pt>
                <c:pt idx="39">
                  <c:v>2.199176</c:v>
                </c:pt>
                <c:pt idx="40">
                  <c:v>2.143964</c:v>
                </c:pt>
                <c:pt idx="41">
                  <c:v>2.1782680000000001</c:v>
                </c:pt>
                <c:pt idx="42">
                  <c:v>2.217835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3C-4051-9034-A77413A7C3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9385728"/>
        <c:axId val="679409920"/>
      </c:lineChart>
      <c:catAx>
        <c:axId val="67938572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12700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679409920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679409920"/>
        <c:scaling>
          <c:orientation val="minMax"/>
          <c:max val="3"/>
          <c:min val="1.95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12700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679385728"/>
        <c:crosses val="autoZero"/>
        <c:crossBetween val="between"/>
      </c:valAx>
      <c:spPr>
        <a:solidFill>
          <a:srgbClr val="FFFFFF"/>
        </a:solidFill>
        <a:ln w="12700">
          <a:solidFill>
            <a:srgbClr val="B3B3B3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60596027996500434"/>
          <c:y val="0.17124085077747855"/>
          <c:w val="0.29486403301186581"/>
          <c:h val="0.13340220304209593"/>
        </c:manualLayout>
      </c:layout>
      <c:overlay val="0"/>
      <c:spPr>
        <a:noFill/>
        <a:ln w="25400">
          <a:noFill/>
        </a:ln>
      </c:spPr>
    </c:legend>
    <c:plotVisOnly val="1"/>
    <c:dispBlanksAs val="span"/>
    <c:showDLblsOverMax val="0"/>
  </c:chart>
  <c:spPr>
    <a:ln w="25400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Segoe UI" pitchFamily="34" charset="0"/>
          <a:ea typeface="Frutiger LT Std 45 Light"/>
          <a:cs typeface="Segoe UI" pitchFamily="34" charset="0"/>
        </a:defRPr>
      </a:pPr>
      <a:endParaRPr lang="en-US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68101487314086"/>
          <c:y val="5.7267552182163194E-2"/>
          <c:w val="0.84937042869641299"/>
          <c:h val="0.66672007274042455"/>
        </c:manualLayout>
      </c:layout>
      <c:scatterChart>
        <c:scatterStyle val="lineMarker"/>
        <c:varyColors val="0"/>
        <c:ser>
          <c:idx val="0"/>
          <c:order val="0"/>
          <c:tx>
            <c:v>Average Support Level</c:v>
          </c:tx>
          <c:spPr>
            <a:ln w="19050">
              <a:noFill/>
            </a:ln>
          </c:spPr>
          <c:marker>
            <c:symbol val="circle"/>
            <c:size val="5"/>
            <c:spPr>
              <a:solidFill>
                <a:srgbClr val="4B8CAD"/>
              </a:solidFill>
              <a:ln w="6350">
                <a:noFill/>
              </a:ln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Sheet1!$A$4:$A$21</c:f>
              <c:numCache>
                <c:formatCode>General</c:formatCode>
                <c:ptCount val="18"/>
                <c:pt idx="0">
                  <c:v>1989</c:v>
                </c:pt>
                <c:pt idx="1">
                  <c:v>1990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</c:numCache>
            </c:numRef>
          </c:xVal>
          <c:yVal>
            <c:numRef>
              <c:f>Sheet1!$B$4:$B$21</c:f>
              <c:numCache>
                <c:formatCode>General</c:formatCode>
                <c:ptCount val="18"/>
                <c:pt idx="0">
                  <c:v>3.0599129199981689</c:v>
                </c:pt>
                <c:pt idx="1">
                  <c:v>5.090764045715332</c:v>
                </c:pt>
                <c:pt idx="2">
                  <c:v>5.6939663887023926</c:v>
                </c:pt>
                <c:pt idx="3">
                  <c:v>5.4998459815979004</c:v>
                </c:pt>
                <c:pt idx="4">
                  <c:v>5.1711359024047852</c:v>
                </c:pt>
                <c:pt idx="5">
                  <c:v>5.8047800064086914</c:v>
                </c:pt>
                <c:pt idx="6">
                  <c:v>5.2817726135253906</c:v>
                </c:pt>
                <c:pt idx="7">
                  <c:v>5.9463324546813965</c:v>
                </c:pt>
                <c:pt idx="8">
                  <c:v>6.1338777542114258</c:v>
                </c:pt>
                <c:pt idx="9">
                  <c:v>5.5722222328186035</c:v>
                </c:pt>
                <c:pt idx="10">
                  <c:v>5.2573261260986328</c:v>
                </c:pt>
                <c:pt idx="11">
                  <c:v>5.5144290924072266</c:v>
                </c:pt>
                <c:pt idx="12">
                  <c:v>6.2474913597106934</c:v>
                </c:pt>
                <c:pt idx="13">
                  <c:v>5.9262537956237793</c:v>
                </c:pt>
                <c:pt idx="14">
                  <c:v>5.2059764862060547</c:v>
                </c:pt>
                <c:pt idx="15">
                  <c:v>6.4891519546508789</c:v>
                </c:pt>
                <c:pt idx="16">
                  <c:v>5.5268464088439941</c:v>
                </c:pt>
                <c:pt idx="17">
                  <c:v>7.1948566436767578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B4D-4F01-B58D-2515765D732A}"/>
            </c:ext>
          </c:extLst>
        </c:ser>
        <c:ser>
          <c:idx val="1"/>
          <c:order val="1"/>
          <c:tx>
            <c:v>Median Support Level</c:v>
          </c:tx>
          <c:spPr>
            <a:ln w="19050">
              <a:noFill/>
            </a:ln>
          </c:spPr>
          <c:marker>
            <c:symbol val="diamond"/>
            <c:size val="5"/>
            <c:spPr>
              <a:solidFill>
                <a:srgbClr val="C00000"/>
              </a:solidFill>
              <a:ln w="6350">
                <a:noFill/>
              </a:ln>
            </c:spPr>
          </c:marker>
          <c:trendline>
            <c:spPr>
              <a:ln w="19050" cap="rnd">
                <a:solidFill>
                  <a:srgbClr val="C00000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Sheet1!$A$4:$A$21</c:f>
              <c:numCache>
                <c:formatCode>General</c:formatCode>
                <c:ptCount val="18"/>
                <c:pt idx="0">
                  <c:v>1989</c:v>
                </c:pt>
                <c:pt idx="1">
                  <c:v>1990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</c:numCache>
            </c:numRef>
          </c:xVal>
          <c:yVal>
            <c:numRef>
              <c:f>Sheet1!$D$4:$D$21</c:f>
              <c:numCache>
                <c:formatCode>General</c:formatCode>
                <c:ptCount val="18"/>
                <c:pt idx="0">
                  <c:v>2</c:v>
                </c:pt>
                <c:pt idx="1">
                  <c:v>5</c:v>
                </c:pt>
                <c:pt idx="2">
                  <c:v>5</c:v>
                </c:pt>
                <c:pt idx="3">
                  <c:v>6</c:v>
                </c:pt>
                <c:pt idx="4">
                  <c:v>4.75</c:v>
                </c:pt>
                <c:pt idx="5">
                  <c:v>6</c:v>
                </c:pt>
                <c:pt idx="6">
                  <c:v>5</c:v>
                </c:pt>
                <c:pt idx="7">
                  <c:v>6</c:v>
                </c:pt>
                <c:pt idx="8">
                  <c:v>8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5</c:v>
                </c:pt>
                <c:pt idx="15">
                  <c:v>6.5</c:v>
                </c:pt>
                <c:pt idx="16">
                  <c:v>5.5</c:v>
                </c:pt>
                <c:pt idx="17">
                  <c:v>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EB4D-4F01-B58D-2515765D73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0417903"/>
        <c:axId val="1"/>
      </c:scatterChart>
      <c:valAx>
        <c:axId val="740417903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00" b="0" i="0" u="none" strike="noStrike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Calibri"/>
                    <a:cs typeface="Segoe UI" panose="020B0502040204020203" pitchFamily="34" charset="0"/>
                  </a:defRPr>
                </a:pPr>
                <a:r>
                  <a:rPr lang="en-US" sz="900">
                    <a:solidFill>
                      <a:sysClr val="windowText" lastClr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Year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noFill/>
          <a:ln w="3175">
            <a:solidFill>
              <a:srgbClr val="B3B3B3"/>
            </a:solidFill>
            <a:prstDash val="solid"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900" b="0" i="0" u="none" strike="noStrike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Calibri"/>
                    <a:cs typeface="Segoe UI" panose="020B0502040204020203" pitchFamily="34" charset="0"/>
                  </a:defRPr>
                </a:pPr>
                <a:r>
                  <a:rPr lang="en-US" sz="900">
                    <a:solidFill>
                      <a:sysClr val="windowText" lastClr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Support Scale (1=Low Support, 10=High Support </a:t>
                </a:r>
              </a:p>
            </c:rich>
          </c:tx>
          <c:layout>
            <c:manualLayout>
              <c:xMode val="edge"/>
              <c:yMode val="edge"/>
              <c:x val="1.1442487214871337E-2"/>
              <c:y val="4.5279256294080555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noFill/>
          <a:ln w="3175">
            <a:solidFill>
              <a:srgbClr val="B3B3B3"/>
            </a:solidFill>
            <a:prstDash val="solid"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ysClr val="windowText" lastClr="000000"/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740417903"/>
        <c:crosses val="autoZero"/>
        <c:crossBetween val="midCat"/>
      </c:valAx>
      <c:spPr>
        <a:solidFill>
          <a:srgbClr val="FFFFFF"/>
        </a:solidFill>
        <a:ln w="3175">
          <a:solidFill>
            <a:srgbClr val="B3B3B3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5.7958530183727035E-2"/>
          <c:y val="0.83571581884524571"/>
          <c:w val="0.88411374306535573"/>
          <c:h val="0.1119578823697282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ysClr val="windowText" lastClr="000000"/>
              </a:solidFill>
              <a:latin typeface="Segoe UI"/>
              <a:ea typeface="Segoe UI"/>
              <a:cs typeface="Segoe U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25400">
      <a:noFill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521205916676163E-2"/>
          <c:y val="5.4063853720412607E-2"/>
          <c:w val="0.86370108230853171"/>
          <c:h val="0.79202187492520881"/>
        </c:manualLayout>
      </c:layout>
      <c:lineChart>
        <c:grouping val="standard"/>
        <c:varyColors val="0"/>
        <c:ser>
          <c:idx val="1"/>
          <c:order val="1"/>
          <c:spPr>
            <a:ln w="25400" cap="rnd">
              <a:solidFill>
                <a:srgbClr val="4B82AD"/>
              </a:solidFill>
              <a:prstDash val="solid"/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'Optimal Rates - Mean Top 5%'!$N$3:$N$4</c:f>
              <c:numCache>
                <c:formatCode>0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cat>
          <c:val>
            <c:numRef>
              <c:f>'Optimal Rates - Final'!$J$2:$J$3</c:f>
              <c:numCache>
                <c:formatCode>0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B9-4F05-B534-C0359882A4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96215920"/>
        <c:axId val="1145486992"/>
      </c:lineChar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25400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3.4242910647405027E-2"/>
                  <c:y val="2.6431718061673902E-2"/>
                </c:manualLayout>
              </c:layout>
              <c:tx>
                <c:rich>
                  <a:bodyPr/>
                  <a:lstStyle/>
                  <a:p>
                    <a:fld id="{192579DE-4DB9-4BEF-A443-2609E14F9D0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19B9-4F05-B534-C0359882A40B}"/>
                </c:ext>
              </c:extLst>
            </c:dLbl>
            <c:dLbl>
              <c:idx val="1"/>
              <c:layout>
                <c:manualLayout>
                  <c:x val="-1.9261637239165328E-2"/>
                  <c:y val="-2.0558002936857563E-2"/>
                </c:manualLayout>
              </c:layout>
              <c:tx>
                <c:rich>
                  <a:bodyPr/>
                  <a:lstStyle/>
                  <a:p>
                    <a:fld id="{84D37193-4820-45C4-9D70-21CB4AD9EB2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19B9-4F05-B534-C0359882A40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6F53541-6667-4AAC-8667-867412285BE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19B9-4F05-B534-C0359882A40B}"/>
                </c:ext>
              </c:extLst>
            </c:dLbl>
            <c:dLbl>
              <c:idx val="3"/>
              <c:layout>
                <c:manualLayout>
                  <c:x val="-6.6345639379347163E-2"/>
                  <c:y val="0"/>
                </c:manualLayout>
              </c:layout>
              <c:tx>
                <c:rich>
                  <a:bodyPr/>
                  <a:lstStyle/>
                  <a:p>
                    <a:fld id="{17C1401F-2B2F-482D-989D-8183DC51DBF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19B9-4F05-B534-C0359882A40B}"/>
                </c:ext>
              </c:extLst>
            </c:dLbl>
            <c:dLbl>
              <c:idx val="4"/>
              <c:layout>
                <c:manualLayout>
                  <c:x val="-8.9887640449438283E-2"/>
                  <c:y val="-1.7621145374449341E-2"/>
                </c:manualLayout>
              </c:layout>
              <c:tx>
                <c:rich>
                  <a:bodyPr/>
                  <a:lstStyle/>
                  <a:p>
                    <a:fld id="{ABA8254B-2012-412D-BCB5-44301EFD19E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19B9-4F05-B534-C0359882A40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F6DF9A2-F621-4A7A-BA6A-6B732EB3AAA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19B9-4F05-B534-C0359882A40B}"/>
                </c:ext>
              </c:extLst>
            </c:dLbl>
            <c:dLbl>
              <c:idx val="6"/>
              <c:layout>
                <c:manualLayout>
                  <c:x val="-4.2803638309256284E-3"/>
                  <c:y val="-2.0558002936857563E-2"/>
                </c:manualLayout>
              </c:layout>
              <c:tx>
                <c:rich>
                  <a:bodyPr/>
                  <a:lstStyle/>
                  <a:p>
                    <a:fld id="{3EB2DAB2-849D-4B30-867F-33B22531BD6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19B9-4F05-B534-C0359882A40B}"/>
                </c:ext>
              </c:extLst>
            </c:dLbl>
            <c:dLbl>
              <c:idx val="7"/>
              <c:layout>
                <c:manualLayout>
                  <c:x val="-1.0700909577314229E-2"/>
                  <c:y val="-1.7621145374449341E-2"/>
                </c:manualLayout>
              </c:layout>
              <c:tx>
                <c:rich>
                  <a:bodyPr/>
                  <a:lstStyle/>
                  <a:p>
                    <a:fld id="{C0C84BB7-C63E-4316-B26B-CC96F312FB9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19B9-4F05-B534-C0359882A40B}"/>
                </c:ext>
              </c:extLst>
            </c:dLbl>
            <c:dLbl>
              <c:idx val="8"/>
              <c:layout>
                <c:manualLayout>
                  <c:x val="-3.2102728731942212E-2"/>
                  <c:y val="-2.6431718061674117E-2"/>
                </c:manualLayout>
              </c:layout>
              <c:tx>
                <c:rich>
                  <a:bodyPr/>
                  <a:lstStyle/>
                  <a:p>
                    <a:fld id="{E924906B-E08E-4BD0-AA64-8E9C6B78850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9B9-4F05-B534-C0359882A40B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49A3AE96-CAC5-4571-AD09-0AA79A346B4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19B9-4F05-B534-C0359882A40B}"/>
                </c:ext>
              </c:extLst>
            </c:dLbl>
            <c:dLbl>
              <c:idx val="10"/>
              <c:layout>
                <c:manualLayout>
                  <c:x val="-5.7784911717496147E-2"/>
                  <c:y val="2.3494860499265677E-2"/>
                </c:manualLayout>
              </c:layout>
              <c:tx>
                <c:rich>
                  <a:bodyPr/>
                  <a:lstStyle/>
                  <a:p>
                    <a:fld id="{BA25A3CD-DD1E-4A97-90DB-AB40FFCAD67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19B9-4F05-B534-C0359882A40B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59E32F2E-3D5E-49E5-B30D-D9D98246B0D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19B9-4F05-B534-C0359882A40B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CB4CD1EE-D592-4663-8475-72A56184AC5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19B9-4F05-B534-C0359882A40B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11794057-8CB6-4E9F-8034-86F45ACE665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19B9-4F05-B534-C0359882A40B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8063FFB7-8DC8-48D1-9469-56806980387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19B9-4F05-B534-C0359882A40B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8574909B-C802-4155-815E-C1CC27CFC67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19B9-4F05-B534-C0359882A40B}"/>
                </c:ext>
              </c:extLst>
            </c:dLbl>
            <c:dLbl>
              <c:idx val="16"/>
              <c:layout>
                <c:manualLayout>
                  <c:x val="-4.4943820224719024E-2"/>
                  <c:y val="-2.643171806167401E-2"/>
                </c:manualLayout>
              </c:layout>
              <c:tx>
                <c:rich>
                  <a:bodyPr/>
                  <a:lstStyle/>
                  <a:p>
                    <a:fld id="{5CB7B7F7-C13B-4DB9-A191-E73EC993A64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19B9-4F05-B534-C0359882A40B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33420531-94AB-4EE5-8C81-D4651F0F6EE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19B9-4F05-B534-C0359882A40B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662CB133-23C2-4650-A0FC-ED233FB9AD1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19B9-4F05-B534-C0359882A40B}"/>
                </c:ext>
              </c:extLst>
            </c:dLbl>
            <c:dLbl>
              <c:idx val="19"/>
              <c:layout>
                <c:manualLayout>
                  <c:x val="-2.7822364901016743E-2"/>
                  <c:y val="2.936857562408223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700" b="0" i="0" u="none" strike="noStrike" kern="1200" baseline="0">
                        <a:solidFill>
                          <a:sysClr val="windowText" lastClr="000000"/>
                        </a:solidFill>
                        <a:latin typeface="Segoe UI"/>
                        <a:ea typeface="Segoe UI"/>
                        <a:cs typeface="Segoe UI"/>
                      </a:defRPr>
                    </a:pPr>
                    <a:fld id="{73F98C2D-C209-4993-8029-34DD6F561A89}" type="CELLRANGE">
                      <a:rPr lang="en-US"/>
                      <a:pPr>
                        <a:defRPr sz="700">
                          <a:solidFill>
                            <a:sysClr val="windowText" lastClr="000000"/>
                          </a:solidFill>
                          <a:latin typeface="Segoe UI"/>
                          <a:ea typeface="Segoe UI"/>
                          <a:cs typeface="Segoe UI"/>
                        </a:defRPr>
                      </a:pPr>
                      <a:t>[CELLRANGE]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ysClr val="windowText" lastClr="000000"/>
                      </a:solidFill>
                      <a:latin typeface="Segoe UI"/>
                      <a:ea typeface="Segoe UI"/>
                      <a:cs typeface="Segoe UI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51640314623594"/>
                      <c:h val="3.519835350977603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19B9-4F05-B534-C0359882A40B}"/>
                </c:ext>
              </c:extLst>
            </c:dLbl>
            <c:dLbl>
              <c:idx val="20"/>
              <c:layout>
                <c:manualLayout>
                  <c:x val="-4.7084002140182074E-2"/>
                  <c:y val="2.9368575624082124E-2"/>
                </c:manualLayout>
              </c:layout>
              <c:tx>
                <c:rich>
                  <a:bodyPr/>
                  <a:lstStyle/>
                  <a:p>
                    <a:fld id="{D23C31CE-BEC0-4800-A2CD-4493A7DB5D6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19B9-4F05-B534-C0359882A40B}"/>
                </c:ext>
              </c:extLst>
            </c:dLbl>
            <c:dLbl>
              <c:idx val="21"/>
              <c:layout>
                <c:manualLayout>
                  <c:x val="-2.5682182985553772E-2"/>
                  <c:y val="-2.643171806167401E-2"/>
                </c:manualLayout>
              </c:layout>
              <c:tx>
                <c:rich>
                  <a:bodyPr/>
                  <a:lstStyle/>
                  <a:p>
                    <a:fld id="{06F0454B-BC0C-4FF6-8215-E8280BBF4F7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19B9-4F05-B534-C0359882A40B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FB46AD3F-4E7B-4A5A-A5F8-3BEF923B3F8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19B9-4F05-B534-C0359882A40B}"/>
                </c:ext>
              </c:extLst>
            </c:dLbl>
            <c:dLbl>
              <c:idx val="23"/>
              <c:layout>
                <c:manualLayout>
                  <c:x val="-0.18833600856072782"/>
                  <c:y val="-2.6431718061674117E-2"/>
                </c:manualLayout>
              </c:layout>
              <c:tx>
                <c:rich>
                  <a:bodyPr/>
                  <a:lstStyle/>
                  <a:p>
                    <a:fld id="{3304A798-9330-471A-B0CC-40998555E1F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19B9-4F05-B534-C0359882A40B}"/>
                </c:ext>
              </c:extLst>
            </c:dLbl>
            <c:dLbl>
              <c:idx val="24"/>
              <c:layout>
                <c:manualLayout>
                  <c:x val="-8.5607276618512567E-3"/>
                  <c:y val="0"/>
                </c:manualLayout>
              </c:layout>
              <c:tx>
                <c:rich>
                  <a:bodyPr/>
                  <a:lstStyle/>
                  <a:p>
                    <a:fld id="{288FBE2C-091D-42A0-8371-534AC21A5CD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19B9-4F05-B534-C0359882A40B}"/>
                </c:ext>
              </c:extLst>
            </c:dLbl>
            <c:dLbl>
              <c:idx val="25"/>
              <c:layout>
                <c:manualLayout>
                  <c:x val="-6.4205457463886E-3"/>
                  <c:y val="-8.8105726872246704E-3"/>
                </c:manualLayout>
              </c:layout>
              <c:tx>
                <c:rich>
                  <a:bodyPr/>
                  <a:lstStyle/>
                  <a:p>
                    <a:fld id="{94B1D13D-3621-46B6-91A0-E03E66F3312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A-19B9-4F05-B534-C0359882A40B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fld id="{6BDD7A9D-9896-48D7-9705-8245764E367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19B9-4F05-B534-C0359882A4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Segoe UI"/>
                    <a:ea typeface="Segoe UI"/>
                    <a:cs typeface="Segoe UI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'Optimal Rates - Final'!$H$2:$H$28</c:f>
              <c:numCache>
                <c:formatCode>0.0</c:formatCode>
                <c:ptCount val="27"/>
                <c:pt idx="0">
                  <c:v>75.923284076837405</c:v>
                </c:pt>
                <c:pt idx="1">
                  <c:v>69.806838892238062</c:v>
                </c:pt>
                <c:pt idx="2">
                  <c:v>72.760292671001238</c:v>
                </c:pt>
                <c:pt idx="3">
                  <c:v>67.52138841260053</c:v>
                </c:pt>
                <c:pt idx="4">
                  <c:v>65.975768419774781</c:v>
                </c:pt>
                <c:pt idx="5">
                  <c:v>65.707443128893829</c:v>
                </c:pt>
                <c:pt idx="6">
                  <c:v>72.834294114785095</c:v>
                </c:pt>
                <c:pt idx="7">
                  <c:v>69.85866753254156</c:v>
                </c:pt>
                <c:pt idx="8">
                  <c:v>68.645279909366266</c:v>
                </c:pt>
                <c:pt idx="9">
                  <c:v>67.165518404964004</c:v>
                </c:pt>
                <c:pt idx="10">
                  <c:v>68.776159872109361</c:v>
                </c:pt>
                <c:pt idx="11">
                  <c:v>74.737868138185533</c:v>
                </c:pt>
                <c:pt idx="12">
                  <c:v>74.316676736576355</c:v>
                </c:pt>
                <c:pt idx="13">
                  <c:v>60.927722052606214</c:v>
                </c:pt>
                <c:pt idx="14">
                  <c:v>66.748589435433757</c:v>
                </c:pt>
                <c:pt idx="15">
                  <c:v>69.054096979573799</c:v>
                </c:pt>
                <c:pt idx="16">
                  <c:v>66.185813494466672</c:v>
                </c:pt>
                <c:pt idx="17">
                  <c:v>67.428637238921368</c:v>
                </c:pt>
                <c:pt idx="18">
                  <c:v>71.280674212533881</c:v>
                </c:pt>
                <c:pt idx="19">
                  <c:v>69.14925396252886</c:v>
                </c:pt>
                <c:pt idx="20">
                  <c:v>68.4218045511995</c:v>
                </c:pt>
                <c:pt idx="21">
                  <c:v>69.547413253511451</c:v>
                </c:pt>
                <c:pt idx="22">
                  <c:v>72.078752668535614</c:v>
                </c:pt>
                <c:pt idx="23">
                  <c:v>69.935928898099291</c:v>
                </c:pt>
                <c:pt idx="24">
                  <c:v>72.221251247622106</c:v>
                </c:pt>
                <c:pt idx="25">
                  <c:v>73.20166208765869</c:v>
                </c:pt>
                <c:pt idx="26">
                  <c:v>71.08493668962285</c:v>
                </c:pt>
              </c:numCache>
            </c:numRef>
          </c:xVal>
          <c:yVal>
            <c:numRef>
              <c:f>'Optimal Rates - Final'!$E$2:$E$28</c:f>
              <c:numCache>
                <c:formatCode>0.0</c:formatCode>
                <c:ptCount val="27"/>
                <c:pt idx="0">
                  <c:v>35</c:v>
                </c:pt>
                <c:pt idx="1">
                  <c:v>49</c:v>
                </c:pt>
                <c:pt idx="2" formatCode="General">
                  <c:v>53.5</c:v>
                </c:pt>
                <c:pt idx="3">
                  <c:v>45</c:v>
                </c:pt>
                <c:pt idx="4" formatCode="General">
                  <c:v>55.8</c:v>
                </c:pt>
                <c:pt idx="5" formatCode="General">
                  <c:v>54.5</c:v>
                </c:pt>
                <c:pt idx="6" formatCode="General">
                  <c:v>47.5</c:v>
                </c:pt>
                <c:pt idx="7">
                  <c:v>48</c:v>
                </c:pt>
                <c:pt idx="8" formatCode="General">
                  <c:v>48.8</c:v>
                </c:pt>
                <c:pt idx="9" formatCode="General">
                  <c:v>55.9</c:v>
                </c:pt>
                <c:pt idx="10" formatCode="General">
                  <c:v>41.8</c:v>
                </c:pt>
                <c:pt idx="11">
                  <c:v>28</c:v>
                </c:pt>
                <c:pt idx="12">
                  <c:v>15</c:v>
                </c:pt>
                <c:pt idx="13">
                  <c:v>52</c:v>
                </c:pt>
                <c:pt idx="14">
                  <c:v>33</c:v>
                </c:pt>
                <c:pt idx="15" formatCode="General">
                  <c:v>38.700000000000003</c:v>
                </c:pt>
                <c:pt idx="16" formatCode="General">
                  <c:v>56.5</c:v>
                </c:pt>
                <c:pt idx="17" formatCode="General">
                  <c:v>0</c:v>
                </c:pt>
                <c:pt idx="18">
                  <c:v>22</c:v>
                </c:pt>
                <c:pt idx="19">
                  <c:v>45</c:v>
                </c:pt>
                <c:pt idx="20">
                  <c:v>45</c:v>
                </c:pt>
                <c:pt idx="21" formatCode="General">
                  <c:v>57.1</c:v>
                </c:pt>
                <c:pt idx="22" formatCode="General">
                  <c:v>41.7</c:v>
                </c:pt>
                <c:pt idx="23">
                  <c:v>45</c:v>
                </c:pt>
                <c:pt idx="24">
                  <c:v>45</c:v>
                </c:pt>
                <c:pt idx="25" formatCode="General">
                  <c:v>46.3</c:v>
                </c:pt>
                <c:pt idx="26">
                  <c:v>36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'Optimal Rates - Final'!$A$2:$A$28</c15:f>
                <c15:dlblRangeCache>
                  <c:ptCount val="27"/>
                  <c:pt idx="0">
                    <c:v>Argentina</c:v>
                  </c:pt>
                  <c:pt idx="1">
                    <c:v>Australia</c:v>
                  </c:pt>
                  <c:pt idx="2">
                    <c:v>Canada</c:v>
                  </c:pt>
                  <c:pt idx="3">
                    <c:v>China</c:v>
                  </c:pt>
                  <c:pt idx="4">
                    <c:v>Denmark</c:v>
                  </c:pt>
                  <c:pt idx="5">
                    <c:v>France</c:v>
                  </c:pt>
                  <c:pt idx="6">
                    <c:v>Germany</c:v>
                  </c:pt>
                  <c:pt idx="7">
                    <c:v>Ireland</c:v>
                  </c:pt>
                  <c:pt idx="8">
                    <c:v>Italy</c:v>
                  </c:pt>
                  <c:pt idx="9">
                    <c:v>Japan</c:v>
                  </c:pt>
                  <c:pt idx="10">
                    <c:v>Korea</c:v>
                  </c:pt>
                  <c:pt idx="11">
                    <c:v>Malaysia</c:v>
                  </c:pt>
                  <c:pt idx="12">
                    <c:v>Mauritius</c:v>
                  </c:pt>
                  <c:pt idx="13">
                    <c:v>Netherlands</c:v>
                  </c:pt>
                  <c:pt idx="14">
                    <c:v>New Zealand</c:v>
                  </c:pt>
                  <c:pt idx="15">
                    <c:v>Norway</c:v>
                  </c:pt>
                  <c:pt idx="16">
                    <c:v>Portugal</c:v>
                  </c:pt>
                  <c:pt idx="17">
                    <c:v>Seychelles</c:v>
                  </c:pt>
                  <c:pt idx="18">
                    <c:v>Singapore</c:v>
                  </c:pt>
                  <c:pt idx="19">
                    <c:v>South Africa</c:v>
                  </c:pt>
                  <c:pt idx="20">
                    <c:v>Spain</c:v>
                  </c:pt>
                  <c:pt idx="21">
                    <c:v>Sweden</c:v>
                  </c:pt>
                  <c:pt idx="22">
                    <c:v>Switzerland</c:v>
                  </c:pt>
                  <c:pt idx="23">
                    <c:v>Taiwan Province of China</c:v>
                  </c:pt>
                  <c:pt idx="24">
                    <c:v>United Kingdom</c:v>
                  </c:pt>
                  <c:pt idx="25">
                    <c:v>United States</c:v>
                  </c:pt>
                  <c:pt idx="26">
                    <c:v>Uruguay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C-19B9-4F05-B534-C0359882A4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136256208"/>
        <c:axId val="895687136"/>
      </c:scatterChart>
      <c:valAx>
        <c:axId val="1136256208"/>
        <c:scaling>
          <c:orientation val="minMax"/>
          <c:max val="80"/>
          <c:min val="3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r>
                  <a:rPr lang="en-US" sz="1000">
                    <a:solidFill>
                      <a:sysClr val="windowText" lastClr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Optimal Top PIT</a:t>
                </a:r>
                <a:r>
                  <a:rPr lang="en-US" sz="10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 Rate (%)</a:t>
                </a:r>
                <a:endParaRPr lang="en-US" sz="1000">
                  <a:solidFill>
                    <a:sysClr val="windowText" lastClr="000000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c:rich>
          </c:tx>
          <c:layout>
            <c:manualLayout>
              <c:xMode val="edge"/>
              <c:yMode val="edge"/>
              <c:x val="0.40634454401065034"/>
              <c:y val="0.905806421774370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Segoe UI" panose="020B0502040204020203" pitchFamily="34" charset="0"/>
                  <a:ea typeface="+mn-ea"/>
                  <a:cs typeface="Segoe UI" panose="020B0502040204020203" pitchFamily="34" charset="0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 w="3175" cap="flat" cmpd="sng" algn="ctr">
            <a:solidFill>
              <a:srgbClr val="B3B3B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895687136"/>
        <c:crosses val="autoZero"/>
        <c:crossBetween val="midCat"/>
      </c:valAx>
      <c:valAx>
        <c:axId val="895687136"/>
        <c:scaling>
          <c:orientation val="minMax"/>
          <c:max val="80"/>
          <c:min val="3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r>
                  <a:rPr lang="en-US" sz="1000">
                    <a:solidFill>
                      <a:sysClr val="windowText" lastClr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2016</a:t>
                </a:r>
                <a:r>
                  <a:rPr lang="en-US" sz="10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 Top PIT Rate, including local taxes (%)</a:t>
                </a:r>
                <a:endParaRPr lang="en-US" sz="1000">
                  <a:solidFill>
                    <a:sysClr val="windowText" lastClr="000000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c:rich>
          </c:tx>
          <c:layout>
            <c:manualLayout>
              <c:xMode val="edge"/>
              <c:yMode val="edge"/>
              <c:x val="5.0764440961733725E-3"/>
              <c:y val="0.1938774142593877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Segoe UI" panose="020B0502040204020203" pitchFamily="34" charset="0"/>
                  <a:ea typeface="+mn-ea"/>
                  <a:cs typeface="Segoe UI" panose="020B0502040204020203" pitchFamily="34" charset="0"/>
                </a:defRPr>
              </a:pPr>
              <a:endParaRPr lang="en-US"/>
            </a:p>
          </c:txPr>
        </c:title>
        <c:numFmt formatCode="0" sourceLinked="0"/>
        <c:majorTickMark val="in"/>
        <c:minorTickMark val="none"/>
        <c:tickLblPos val="nextTo"/>
        <c:spPr>
          <a:noFill/>
          <a:ln w="3175" cap="flat" cmpd="sng" algn="ctr">
            <a:solidFill>
              <a:srgbClr val="B3B3B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136256208"/>
        <c:crosses val="autoZero"/>
        <c:crossBetween val="midCat"/>
      </c:valAx>
      <c:valAx>
        <c:axId val="1145486992"/>
        <c:scaling>
          <c:orientation val="minMax"/>
          <c:max val="1"/>
          <c:min val="0"/>
        </c:scaling>
        <c:delete val="0"/>
        <c:axPos val="r"/>
        <c:numFmt formatCode="0" sourceLinked="1"/>
        <c:majorTickMark val="in"/>
        <c:minorTickMark val="none"/>
        <c:tickLblPos val="none"/>
        <c:spPr>
          <a:noFill/>
          <a:ln w="3175" cap="flat" cmpd="sng" algn="ctr">
            <a:solidFill>
              <a:srgbClr val="B3B3B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996215920"/>
        <c:crosses val="max"/>
        <c:crossBetween val="midCat"/>
      </c:valAx>
      <c:catAx>
        <c:axId val="996215920"/>
        <c:scaling>
          <c:orientation val="minMax"/>
        </c:scaling>
        <c:delete val="0"/>
        <c:axPos val="t"/>
        <c:numFmt formatCode="0" sourceLinked="1"/>
        <c:majorTickMark val="in"/>
        <c:minorTickMark val="none"/>
        <c:tickLblPos val="none"/>
        <c:spPr>
          <a:noFill/>
          <a:ln w="3175" cap="flat" cmpd="sng" algn="ctr">
            <a:solidFill>
              <a:srgbClr val="B3B3B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"/>
                <a:ea typeface="Segoe UI"/>
                <a:cs typeface="Segoe UI"/>
              </a:defRPr>
            </a:pPr>
            <a:endParaRPr lang="en-US"/>
          </a:p>
        </c:txPr>
        <c:crossAx val="1145486992"/>
        <c:crosses val="max"/>
        <c:auto val="1"/>
        <c:lblAlgn val="ctr"/>
        <c:lblOffset val="100"/>
        <c:tickMarkSkip val="1"/>
        <c:noMultiLvlLbl val="0"/>
      </c:catAx>
      <c:spPr>
        <a:solidFill>
          <a:srgbClr val="FFFFFF"/>
        </a:solidFill>
        <a:ln w="3175">
          <a:solidFill>
            <a:srgbClr val="B3B3B3"/>
          </a:solidFill>
          <a:prstDash val="solid"/>
        </a:ln>
        <a:effectLst/>
      </c:spPr>
    </c:plotArea>
    <c:plotVisOnly val="1"/>
    <c:dispBlanksAs val="gap"/>
    <c:showDLblsOverMax val="0"/>
  </c:chart>
  <c:spPr>
    <a:solidFill>
      <a:schemeClr val="bg1"/>
    </a:solidFill>
    <a:ln w="25400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0.28958</cdr:x>
      <cdr:y>0.32407</cdr:y>
    </cdr:from>
    <cdr:to>
      <cdr:x>0.28958</cdr:x>
      <cdr:y>0.46296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83F7E14B-A6AA-40FB-A90C-6B9D0756673B}"/>
            </a:ext>
          </a:extLst>
        </cdr:cNvPr>
        <cdr:cNvCxnSpPr/>
      </cdr:nvCxnSpPr>
      <cdr:spPr>
        <a:xfrm xmlns:a="http://schemas.openxmlformats.org/drawingml/2006/main">
          <a:off x="1323960" y="1083461"/>
          <a:ext cx="0" cy="46434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0.225</cdr:x>
      <cdr:y>0.46172</cdr:y>
    </cdr:from>
    <cdr:to>
      <cdr:x>0.28333</cdr:x>
      <cdr:y>0.46172</cdr:y>
    </cdr:to>
    <cdr:cxnSp macro="">
      <cdr:nvCxnSpPr>
        <cdr:cNvPr id="6" name="Straight Arrow Connector 5">
          <a:extLst xmlns:a="http://schemas.openxmlformats.org/drawingml/2006/main">
            <a:ext uri="{FF2B5EF4-FFF2-40B4-BE49-F238E27FC236}">
              <a16:creationId xmlns:a16="http://schemas.microsoft.com/office/drawing/2014/main" id="{14976983-39C2-4F33-8F7B-BBB7BE1722BA}"/>
            </a:ext>
          </a:extLst>
        </cdr:cNvPr>
        <cdr:cNvCxnSpPr/>
      </cdr:nvCxnSpPr>
      <cdr:spPr>
        <a:xfrm xmlns:a="http://schemas.openxmlformats.org/drawingml/2006/main">
          <a:off x="1028715" y="1543656"/>
          <a:ext cx="266685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0000"/>
          </a:solidFill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0.31042</cdr:x>
      <cdr:y>0.49653</cdr:y>
    </cdr:from>
    <cdr:to>
      <cdr:x>0.35082</cdr:x>
      <cdr:y>0.58506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E819B8B8-AF34-4F46-BAB3-F36C79742B99}"/>
            </a:ext>
          </a:extLst>
        </cdr:cNvPr>
        <cdr:cNvSpPr txBox="1"/>
      </cdr:nvSpPr>
      <cdr:spPr>
        <a:xfrm xmlns:a="http://schemas.openxmlformats.org/drawingml/2006/main">
          <a:off x="1419240" y="1570176"/>
          <a:ext cx="184731" cy="279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endParaRPr lang="en-US" sz="1100">
            <a:latin typeface="Segoe UI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0.27709</cdr:x>
      <cdr:y>0.34713</cdr:y>
    </cdr:from>
    <cdr:to>
      <cdr:x>0.39189</cdr:x>
      <cdr:y>0.43566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9D58094F-D0CB-4C8B-B663-E55A83E2A4D5}"/>
            </a:ext>
          </a:extLst>
        </cdr:cNvPr>
        <cdr:cNvSpPr txBox="1"/>
      </cdr:nvSpPr>
      <cdr:spPr>
        <a:xfrm xmlns:a="http://schemas.openxmlformats.org/drawingml/2006/main">
          <a:off x="1266840" y="1160550"/>
          <a:ext cx="524887" cy="2959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el-GR" sz="1100">
              <a:latin typeface="Segoe UI" panose="020B0502040204020203" pitchFamily="34" charset="0"/>
            </a:rPr>
            <a:t>Δ</a:t>
          </a:r>
          <a:r>
            <a:rPr lang="en-US" sz="1100">
              <a:latin typeface="Segoe UI" panose="020B0502040204020203" pitchFamily="34" charset="0"/>
            </a:rPr>
            <a:t>ATR</a:t>
          </a:r>
        </a:p>
      </cdr:txBody>
    </cdr:sp>
  </cdr:relSizeAnchor>
  <cdr:relSizeAnchor xmlns:cdr="http://schemas.openxmlformats.org/drawingml/2006/chartDrawing">
    <cdr:from>
      <cdr:x>0.21667</cdr:x>
      <cdr:y>0.68403</cdr:y>
    </cdr:from>
    <cdr:to>
      <cdr:x>0.25707</cdr:x>
      <cdr:y>0.77256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C29E03F3-9204-4BA5-B8B6-5CA02E87AE43}"/>
            </a:ext>
          </a:extLst>
        </cdr:cNvPr>
        <cdr:cNvSpPr txBox="1"/>
      </cdr:nvSpPr>
      <cdr:spPr>
        <a:xfrm xmlns:a="http://schemas.openxmlformats.org/drawingml/2006/main">
          <a:off x="990615" y="2163107"/>
          <a:ext cx="184731" cy="279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endParaRPr lang="en-US" sz="1100">
            <a:latin typeface="Segoe UI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0.21667</cdr:x>
      <cdr:y>0.68403</cdr:y>
    </cdr:from>
    <cdr:to>
      <cdr:x>0.25707</cdr:x>
      <cdr:y>0.77256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A5C3B656-5D04-496F-A557-7B71E46ED4E1}"/>
            </a:ext>
          </a:extLst>
        </cdr:cNvPr>
        <cdr:cNvSpPr txBox="1"/>
      </cdr:nvSpPr>
      <cdr:spPr>
        <a:xfrm xmlns:a="http://schemas.openxmlformats.org/drawingml/2006/main">
          <a:off x="990615" y="2163107"/>
          <a:ext cx="184731" cy="279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endParaRPr lang="en-US" sz="1100">
            <a:latin typeface="Segoe UI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0.2125</cdr:x>
      <cdr:y>0.46358</cdr:y>
    </cdr:from>
    <cdr:to>
      <cdr:x>0.28983</cdr:x>
      <cdr:y>0.55211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ADCF00C7-79E2-411E-BA81-5B30084E2E0D}"/>
            </a:ext>
          </a:extLst>
        </cdr:cNvPr>
        <cdr:cNvSpPr txBox="1"/>
      </cdr:nvSpPr>
      <cdr:spPr>
        <a:xfrm xmlns:a="http://schemas.openxmlformats.org/drawingml/2006/main">
          <a:off x="971550" y="1549885"/>
          <a:ext cx="353558" cy="2959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el-GR" sz="1100">
              <a:latin typeface="Segoe UI" panose="020B0502040204020203" pitchFamily="34" charset="0"/>
            </a:rPr>
            <a:t>Δ</a:t>
          </a:r>
          <a:r>
            <a:rPr lang="en-US" sz="1100">
              <a:latin typeface="Segoe UI" panose="020B0502040204020203" pitchFamily="34" charset="0"/>
            </a:rPr>
            <a:t>Y</a:t>
          </a:r>
        </a:p>
      </cdr:txBody>
    </cdr:sp>
  </cdr:relSizeAnchor>
  <cdr:relSizeAnchor xmlns:cdr="http://schemas.openxmlformats.org/drawingml/2006/chartDrawing">
    <cdr:from>
      <cdr:x>0</cdr:x>
      <cdr:y>0.86032</cdr:y>
    </cdr:from>
    <cdr:to>
      <cdr:x>0.96875</cdr:x>
      <cdr:y>0.99715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D46DECF-F069-4A1D-9D6F-12DC4846F5F4}"/>
            </a:ext>
          </a:extLst>
        </cdr:cNvPr>
        <cdr:cNvSpPr txBox="1"/>
      </cdr:nvSpPr>
      <cdr:spPr>
        <a:xfrm xmlns:a="http://schemas.openxmlformats.org/drawingml/2006/main">
          <a:off x="0" y="3918826"/>
          <a:ext cx="7160419" cy="623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noAutofit/>
        </a:bodyPr>
        <a:lstStyle xmlns:a="http://schemas.openxmlformats.org/drawingml/2006/main"/>
        <a:p xmlns:a="http://schemas.openxmlformats.org/drawingml/2006/main">
          <a:r>
            <a:rPr lang="en-US" sz="900" b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Source: Authors'</a:t>
          </a:r>
          <a:r>
            <a:rPr lang="en-US" sz="900" b="0" baseline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 calculations. </a:t>
          </a:r>
        </a:p>
        <a:p xmlns:a="http://schemas.openxmlformats.org/drawingml/2006/main">
          <a:r>
            <a:rPr lang="en-US" sz="900" b="0" baseline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Notes: The figure shows average tax rates under a flat tax of 30 percent with a</a:t>
          </a:r>
          <a:br>
            <a:rPr lang="en-US" sz="900" b="0" baseline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</a:br>
          <a:r>
            <a:rPr lang="en-US" sz="900" b="0" baseline="0" dirty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personal allowance worth 50 percent of average income.</a:t>
          </a:r>
          <a:endParaRPr lang="en-US" sz="900" b="0" dirty="0">
            <a:solidFill>
              <a:srgbClr val="000000"/>
            </a:solidFill>
            <a:latin typeface="Segoe UI" panose="020B0502040204020203" pitchFamily="34" charset="0"/>
            <a:ea typeface="Segoe UI" panose="020B0502040204020203" pitchFamily="34" charset="0"/>
            <a:cs typeface="Segoe UI" panose="020B05020402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0.94788</cdr:y>
    </cdr:from>
    <cdr:to>
      <cdr:x>0.27917</cdr:x>
      <cdr:y>0.99152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F6C5AA7-F044-4D78-874A-A419824FDC7D}"/>
            </a:ext>
          </a:extLst>
        </cdr:cNvPr>
        <cdr:cNvSpPr txBox="1"/>
      </cdr:nvSpPr>
      <cdr:spPr>
        <a:xfrm xmlns:a="http://schemas.openxmlformats.org/drawingml/2006/main">
          <a:off x="0" y="3724275"/>
          <a:ext cx="1276350" cy="171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</cdr:x>
      <cdr:y>0.94061</cdr:y>
    </cdr:from>
    <cdr:to>
      <cdr:x>0.325</cdr:x>
      <cdr:y>0.98909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4548D29-9CDD-43E6-AA05-3B51F1523C06}"/>
            </a:ext>
          </a:extLst>
        </cdr:cNvPr>
        <cdr:cNvSpPr txBox="1"/>
      </cdr:nvSpPr>
      <cdr:spPr>
        <a:xfrm xmlns:a="http://schemas.openxmlformats.org/drawingml/2006/main">
          <a:off x="0" y="3695700"/>
          <a:ext cx="1485900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</cdr:x>
      <cdr:y>0.94303</cdr:y>
    </cdr:from>
    <cdr:to>
      <cdr:x>0.99375</cdr:x>
      <cdr:y>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EFC98D1A-9B00-431B-9F0E-93BADD5F3E6A}"/>
            </a:ext>
          </a:extLst>
        </cdr:cNvPr>
        <cdr:cNvSpPr txBox="1"/>
      </cdr:nvSpPr>
      <cdr:spPr>
        <a:xfrm xmlns:a="http://schemas.openxmlformats.org/drawingml/2006/main">
          <a:off x="0" y="3705225"/>
          <a:ext cx="4543424" cy="2238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/>
            <a:t>Source: Authors'</a:t>
          </a:r>
          <a:r>
            <a:rPr lang="en-US" sz="1000" baseline="0"/>
            <a:t> calculations. </a:t>
          </a:r>
          <a:endParaRPr lang="en-US" sz="10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0.84778</cdr:y>
    </cdr:from>
    <cdr:to>
      <cdr:x>1</cdr:x>
      <cdr:y>0.98975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964BD44-2E31-4C7D-AF39-9E898603443F}"/>
            </a:ext>
          </a:extLst>
        </cdr:cNvPr>
        <cdr:cNvSpPr txBox="1"/>
      </cdr:nvSpPr>
      <cdr:spPr>
        <a:xfrm xmlns:a="http://schemas.openxmlformats.org/drawingml/2006/main">
          <a:off x="0" y="3448050"/>
          <a:ext cx="6934200" cy="5774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noAutofit/>
        </a:bodyPr>
        <a:lstStyle xmlns:a="http://schemas.openxmlformats.org/drawingml/2006/main"/>
        <a:p xmlns:a="http://schemas.openxmlformats.org/drawingml/2006/main">
          <a:r>
            <a:rPr lang="en-US" sz="900" b="0">
              <a:solidFill>
                <a:srgbClr val="000000"/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Source: Authors' estimates</a:t>
          </a:r>
          <a:r>
            <a:rPr lang="en-US" sz="900" b="0" baseline="0">
              <a:solidFill>
                <a:srgbClr val="000000"/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 based on the Andrew Young School WTI and OECD Tax Databases.</a:t>
          </a:r>
        </a:p>
        <a:p xmlns:a="http://schemas.openxmlformats.org/drawingml/2006/main">
          <a:r>
            <a:rPr lang="en-US" sz="900" b="0" baseline="0">
              <a:solidFill>
                <a:srgbClr val="000000"/>
              </a:solidFill>
              <a:effectLst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rPr>
            <a:t>Note: Average rate progression calculated and averaged over 161 countries. Progressive capacity covers 35 OECD members.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0.94245</cdr:y>
    </cdr:from>
    <cdr:to>
      <cdr:x>0.29687</cdr:x>
      <cdr:y>0.99039</cdr:y>
    </cdr:to>
    <cdr:sp macro="" textlink="">
      <cdr:nvSpPr>
        <cdr:cNvPr id="5" name="Text Box 4">
          <a:extLst xmlns:a="http://schemas.openxmlformats.org/drawingml/2006/main">
            <a:ext uri="{FF2B5EF4-FFF2-40B4-BE49-F238E27FC236}">
              <a16:creationId xmlns:a16="http://schemas.microsoft.com/office/drawing/2014/main" id="{B4661E1D-C00D-4A20-86C0-7B927780AFC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743327"/>
          <a:ext cx="2033121" cy="1904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45720" tIns="36576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900" b="0" i="0" u="none" strike="noStrike" baseline="0">
              <a:solidFill>
                <a:srgbClr val="000000"/>
              </a:solidFill>
              <a:latin typeface="Segoe UI" panose="020B0502040204020203" pitchFamily="34" charset="0"/>
              <a:cs typeface="Arial"/>
            </a:rPr>
            <a:t>Source: FAD Tax Policy Rates Database.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0.94865</cdr:y>
    </cdr:from>
    <cdr:to>
      <cdr:x>0.4177</cdr:x>
      <cdr:y>0.9986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4487FC0-BBED-460E-9E2F-604330997468}"/>
            </a:ext>
          </a:extLst>
        </cdr:cNvPr>
        <cdr:cNvSpPr txBox="1"/>
      </cdr:nvSpPr>
      <cdr:spPr>
        <a:xfrm xmlns:a="http://schemas.openxmlformats.org/drawingml/2006/main">
          <a:off x="0" y="4668544"/>
          <a:ext cx="3157980" cy="2458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en-US" sz="900" b="0">
              <a:solidFill>
                <a:srgbClr val="000000"/>
              </a:solidFill>
              <a:latin typeface="Segoe UI" panose="020B0502040204020203" pitchFamily="34" charset="0"/>
            </a:rPr>
            <a:t>Source: Authors' estimates using OECD Tax Database data.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0.92557</cdr:y>
    </cdr:from>
    <cdr:to>
      <cdr:x>0.85492</cdr:x>
      <cdr:y>0.99331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4487FC0-BBED-460E-9E2F-604330997468}"/>
            </a:ext>
          </a:extLst>
        </cdr:cNvPr>
        <cdr:cNvSpPr txBox="1"/>
      </cdr:nvSpPr>
      <cdr:spPr>
        <a:xfrm xmlns:a="http://schemas.openxmlformats.org/drawingml/2006/main">
          <a:off x="0" y="5467170"/>
          <a:ext cx="7260321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en-US" sz="900" b="0" dirty="0">
              <a:solidFill>
                <a:srgbClr val="000000"/>
              </a:solidFill>
              <a:latin typeface="Segoe UI" panose="020B0502040204020203" pitchFamily="34" charset="0"/>
            </a:rPr>
            <a:t>Source: Authors' estimates using OECD Tax Database data. The following OECD countries</a:t>
          </a:r>
          <a:r>
            <a:rPr lang="en-US" sz="900" b="0" baseline="0" dirty="0">
              <a:solidFill>
                <a:srgbClr val="000000"/>
              </a:solidFill>
              <a:latin typeface="Segoe UI" panose="020B0502040204020203" pitchFamily="34" charset="0"/>
            </a:rPr>
            <a:t> were not included in the sample averages due to </a:t>
          </a:r>
        </a:p>
        <a:p xmlns:a="http://schemas.openxmlformats.org/drawingml/2006/main">
          <a:r>
            <a:rPr lang="en-US" sz="900" b="0" baseline="0" dirty="0">
              <a:solidFill>
                <a:srgbClr val="000000"/>
              </a:solidFill>
              <a:latin typeface="Segoe UI" panose="020B0502040204020203" pitchFamily="34" charset="0"/>
            </a:rPr>
            <a:t>lack of available/complete data: Chile, France, </a:t>
          </a:r>
          <a:r>
            <a:rPr lang="en-US" sz="900" b="0" baseline="0" dirty="0">
              <a:solidFill>
                <a:srgbClr val="000000"/>
              </a:solidFill>
              <a:latin typeface="Segoe UI" panose="020B0502040204020203" pitchFamily="34" charset="0"/>
              <a:ea typeface="+mn-ea"/>
              <a:cs typeface="+mn-cs"/>
            </a:rPr>
            <a:t>Greece</a:t>
          </a:r>
          <a:r>
            <a:rPr lang="en-US" sz="1100" b="0" baseline="0" dirty="0">
              <a:solidFill>
                <a:srgbClr val="000000"/>
              </a:solidFill>
              <a:effectLst/>
              <a:latin typeface="Segoe UI" panose="020B0502040204020203" pitchFamily="34" charset="0"/>
              <a:ea typeface="+mn-ea"/>
              <a:cs typeface="+mn-cs"/>
            </a:rPr>
            <a:t>, </a:t>
          </a:r>
          <a:r>
            <a:rPr lang="en-US" sz="900" b="0" baseline="0" dirty="0">
              <a:solidFill>
                <a:srgbClr val="000000"/>
              </a:solidFill>
              <a:latin typeface="Segoe UI" panose="020B0502040204020203" pitchFamily="34" charset="0"/>
            </a:rPr>
            <a:t>Japan, Korea, </a:t>
          </a:r>
          <a:r>
            <a:rPr lang="en-US" sz="900" b="0" baseline="0" dirty="0">
              <a:solidFill>
                <a:srgbClr val="000000"/>
              </a:solidFill>
              <a:latin typeface="Segoe UI" panose="020B0502040204020203" pitchFamily="34" charset="0"/>
              <a:ea typeface="+mn-ea"/>
              <a:cs typeface="+mn-cs"/>
            </a:rPr>
            <a:t>Poland, Turkey.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0.88462</cdr:y>
    </cdr:from>
    <cdr:to>
      <cdr:x>0.67593</cdr:x>
      <cdr:y>0.99399</cdr:y>
    </cdr:to>
    <cdr:sp macro="" textlink="">
      <cdr:nvSpPr>
        <cdr:cNvPr id="5" name="Text Box 4">
          <a:extLst xmlns:a="http://schemas.openxmlformats.org/drawingml/2006/main">
            <a:ext uri="{FF2B5EF4-FFF2-40B4-BE49-F238E27FC236}">
              <a16:creationId xmlns:a16="http://schemas.microsoft.com/office/drawing/2014/main" id="{760E5AF1-6594-4E26-86C3-5D51981698D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505198"/>
          <a:ext cx="3177268" cy="4333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none" lIns="45720" tIns="36576" rIns="0" bIns="0" anchor="t" upright="1">
          <a:no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200" b="0" i="0" u="none" strike="noStrike" baseline="0" dirty="0">
              <a:solidFill>
                <a:srgbClr val="000000"/>
              </a:solidFill>
              <a:latin typeface="Segoe UI"/>
              <a:cs typeface="Arial"/>
            </a:rPr>
            <a:t>Sources: World Wealth and Income Database</a:t>
          </a:r>
        </a:p>
        <a:p xmlns:a="http://schemas.openxmlformats.org/drawingml/2006/main">
          <a:pPr algn="l" rtl="0">
            <a:defRPr sz="1000"/>
          </a:pPr>
          <a:r>
            <a:rPr lang="en-US" sz="1200" b="0" i="0" u="none" strike="noStrike" baseline="0" dirty="0">
              <a:solidFill>
                <a:srgbClr val="000000"/>
              </a:solidFill>
              <a:latin typeface="Segoe UI"/>
              <a:cs typeface="Arial"/>
            </a:rPr>
            <a:t> and authors' calculations.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0.94</cdr:y>
    </cdr:from>
    <cdr:to>
      <cdr:x>0</cdr:x>
      <cdr:y>0.94097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55C0665-2F1D-4410-A394-C9BE2D2793EB}"/>
            </a:ext>
          </a:extLst>
        </cdr:cNvPr>
        <cdr:cNvSpPr txBox="1"/>
      </cdr:nvSpPr>
      <cdr:spPr>
        <a:xfrm xmlns:a="http://schemas.openxmlformats.org/drawingml/2006/main">
          <a:off x="0" y="3171824"/>
          <a:ext cx="327660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900">
              <a:latin typeface="Segoe UI" panose="020B0502040204020203" pitchFamily="34" charset="0"/>
              <a:cs typeface="Segoe UI" panose="020B0502040204020203" pitchFamily="34" charset="0"/>
            </a:rPr>
            <a:t>Source: Integrated</a:t>
          </a:r>
          <a:r>
            <a:rPr lang="en-US" sz="900" baseline="0">
              <a:latin typeface="Segoe UI" panose="020B0502040204020203" pitchFamily="34" charset="0"/>
              <a:cs typeface="Segoe UI" panose="020B0502040204020203" pitchFamily="34" charset="0"/>
            </a:rPr>
            <a:t> Values Surveys.</a:t>
          </a:r>
          <a:endParaRPr lang="en-US" sz="900">
            <a:latin typeface="Segoe UI" panose="020B0502040204020203" pitchFamily="34" charset="0"/>
            <a:cs typeface="Segoe UI" panose="020B0502040204020203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0.94315</cdr:y>
    </cdr:from>
    <cdr:to>
      <cdr:x>0.80061</cdr:x>
      <cdr:y>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D4622B15-1D65-4683-A5C2-66EAEF11651B}"/>
            </a:ext>
          </a:extLst>
        </cdr:cNvPr>
        <cdr:cNvSpPr txBox="1"/>
      </cdr:nvSpPr>
      <cdr:spPr>
        <a:xfrm xmlns:a="http://schemas.openxmlformats.org/drawingml/2006/main" rot="10800000" flipV="1">
          <a:off x="-126733" y="4082777"/>
          <a:ext cx="4750852" cy="2458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0">
              <a:solidFill>
                <a:srgbClr val="000000"/>
              </a:solidFill>
              <a:latin typeface="Segoe UI" panose="020B0502040204020203" pitchFamily="34" charset="0"/>
              <a:ea typeface="+mn-ea"/>
              <a:cs typeface="+mn-cs"/>
            </a:rPr>
            <a:t>Source: Authors' estimates. </a:t>
          </a:r>
          <a:r>
            <a:rPr lang="en-US" sz="900" b="0">
              <a:solidFill>
                <a:srgbClr val="000000"/>
              </a:solidFill>
              <a:latin typeface="Segoe UI" panose="020B0502040204020203" pitchFamily="34" charset="0"/>
            </a:rPr>
            <a:t>Note: From optimal tax formula (assumptions: ETI = 0.2; g=0). 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450" cy="464980"/>
          </a:xfrm>
          <a:prstGeom prst="rect">
            <a:avLst/>
          </a:prstGeom>
        </p:spPr>
        <p:txBody>
          <a:bodyPr vert="horz" lIns="91393" tIns="45697" rIns="91393" bIns="4569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065" y="0"/>
            <a:ext cx="3043450" cy="464980"/>
          </a:xfrm>
          <a:prstGeom prst="rect">
            <a:avLst/>
          </a:prstGeom>
        </p:spPr>
        <p:txBody>
          <a:bodyPr vert="horz" lIns="91393" tIns="45697" rIns="91393" bIns="45697" rtlCol="0"/>
          <a:lstStyle>
            <a:lvl1pPr algn="r">
              <a:defRPr sz="1200"/>
            </a:lvl1pPr>
          </a:lstStyle>
          <a:p>
            <a:fld id="{85D03BA6-37D4-46C7-9D26-26D6CE15AC24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535"/>
            <a:ext cx="3043450" cy="464980"/>
          </a:xfrm>
          <a:prstGeom prst="rect">
            <a:avLst/>
          </a:prstGeom>
        </p:spPr>
        <p:txBody>
          <a:bodyPr vert="horz" lIns="91393" tIns="45697" rIns="91393" bIns="4569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065" y="8842535"/>
            <a:ext cx="3043450" cy="464980"/>
          </a:xfrm>
          <a:prstGeom prst="rect">
            <a:avLst/>
          </a:prstGeom>
        </p:spPr>
        <p:txBody>
          <a:bodyPr vert="horz" lIns="91393" tIns="45697" rIns="91393" bIns="45697" rtlCol="0" anchor="b"/>
          <a:lstStyle>
            <a:lvl1pPr algn="r">
              <a:defRPr sz="1200"/>
            </a:lvl1pPr>
          </a:lstStyle>
          <a:p>
            <a:fld id="{8B1B22E2-8EC0-4F41-A4B7-EA1185A87F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1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/>
          <a:lstStyle>
            <a:lvl1pPr algn="r">
              <a:defRPr sz="1200"/>
            </a:lvl1pPr>
          </a:lstStyle>
          <a:p>
            <a:fld id="{9C47302F-5006-4867-A1F3-907157F6A8AD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2" tIns="46656" rIns="93312" bIns="4665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2" tIns="46656" rIns="93312" bIns="466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2" tIns="46656" rIns="93312" bIns="46656" rtlCol="0" anchor="b"/>
          <a:lstStyle>
            <a:lvl1pPr algn="r">
              <a:defRPr sz="1200"/>
            </a:lvl1pPr>
          </a:lstStyle>
          <a:p>
            <a:fld id="{526C3396-0693-48E5-A576-D7912668E7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31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83982-300A-45B0-90AA-0B272C11231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1776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64F42-9F34-4B6D-BC30-B3D05FD50AF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30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433F3C-14A8-4B78-9A19-950D68ADCF1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433F3C-14A8-4B78-9A19-950D68ADCF1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013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433F3C-14A8-4B78-9A19-950D68ADCF1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796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Advantage: does not depend on pre-tax distribution</a:t>
            </a:r>
          </a:p>
          <a:p>
            <a:r>
              <a:rPr lang="en-US" dirty="0"/>
              <a:t>Disadvantages: still depends on choice of highest income considered; usual problems of GINI-type measures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433F3C-14A8-4B78-9A19-950D68ADCF1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034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Theoretical reasons</a:t>
            </a:r>
          </a:p>
          <a:p>
            <a:r>
              <a:rPr lang="en-US" dirty="0"/>
              <a:t>Some income gains at top may be redistributive, not reflecting greater output (e.g., managers capturing larger share of rents of corporations)</a:t>
            </a:r>
          </a:p>
          <a:p>
            <a:r>
              <a:rPr lang="en-US" dirty="0"/>
              <a:t>Evasion/avoidance means that high top income tax rates have limited effect on real variables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31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Robustness checks: 5-year intervals, GMM regressions.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64F42-9F34-4B6D-BC30-B3D05FD50AF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86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Robustness checks: 5-year intervals, GMM regressions.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64F42-9F34-4B6D-BC30-B3D05FD50AF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23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g: the more we weigh the welfare of high-income earners, the lower the tax rate</a:t>
            </a:r>
          </a:p>
          <a:p>
            <a:r>
              <a:rPr lang="en-US" dirty="0"/>
              <a:t>e: the more elastic income, the lower the tax rate</a:t>
            </a:r>
          </a:p>
          <a:p>
            <a:r>
              <a:rPr lang="en-US" dirty="0"/>
              <a:t>a: the fewer people earning more, the lower the tax rate</a:t>
            </a:r>
          </a:p>
          <a:p>
            <a:endParaRPr lang="en-US" dirty="0"/>
          </a:p>
          <a:p>
            <a:r>
              <a:rPr lang="en-US" dirty="0"/>
              <a:t>Extensions: migration, rent seeking</a:t>
            </a:r>
          </a:p>
        </p:txBody>
      </p:sp>
    </p:spTree>
    <p:extLst>
      <p:ext uri="{BB962C8B-B14F-4D97-AF65-F5344CB8AC3E}">
        <p14:creationId xmlns:p14="http://schemas.microsoft.com/office/powerpoint/2010/main" val="3052063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8C4E-4C70-4C01-89CC-5C67E6223004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5393-5B7B-4590-BF27-A44098A5A8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8C4E-4C70-4C01-89CC-5C67E6223004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5393-5B7B-4590-BF27-A44098A5A8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8C4E-4C70-4C01-89CC-5C67E6223004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5393-5B7B-4590-BF27-A44098A5A8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52400" y="185738"/>
            <a:ext cx="7467600" cy="685800"/>
          </a:xfrm>
          <a:prstGeom prst="rect">
            <a:avLst/>
          </a:prstGeom>
          <a:solidFill>
            <a:srgbClr val="B800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rgbClr val="FFFFFF"/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04800" y="1295400"/>
            <a:ext cx="8153400" cy="464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47625"/>
            <a:ext cx="8229600" cy="1143000"/>
          </a:xfrm>
        </p:spPr>
        <p:txBody>
          <a:bodyPr/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6DADEA0F-FAEB-4390-BED7-3CBCD30FB5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6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8C4E-4C70-4C01-89CC-5C67E6223004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5393-5B7B-4590-BF27-A44098A5A8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8C4E-4C70-4C01-89CC-5C67E6223004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5393-5B7B-4590-BF27-A44098A5A8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8C4E-4C70-4C01-89CC-5C67E6223004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5393-5B7B-4590-BF27-A44098A5A8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8C4E-4C70-4C01-89CC-5C67E6223004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5393-5B7B-4590-BF27-A44098A5A8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8C4E-4C70-4C01-89CC-5C67E6223004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5393-5B7B-4590-BF27-A44098A5A8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8C4E-4C70-4C01-89CC-5C67E6223004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5393-5B7B-4590-BF27-A44098A5A8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8C4E-4C70-4C01-89CC-5C67E6223004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5393-5B7B-4590-BF27-A44098A5A8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8C4E-4C70-4C01-89CC-5C67E6223004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75393-5B7B-4590-BF27-A44098A5A8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D8C4E-4C70-4C01-89CC-5C67E6223004}" type="datetimeFigureOut">
              <a:rPr lang="en-US" smtClean="0"/>
              <a:pPr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75393-5B7B-4590-BF27-A44098A5A83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tif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8534400" cy="22860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br>
              <a:rPr lang="es-CO" sz="3600" b="0" dirty="0">
                <a:solidFill>
                  <a:schemeClr val="bg1"/>
                </a:solidFill>
                <a:latin typeface="Calibri" pitchFamily="34" charset="0"/>
              </a:rPr>
            </a:br>
            <a:br>
              <a:rPr lang="es-CO" sz="2800" b="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2800" b="1" cap="small" dirty="0">
                <a:solidFill>
                  <a:schemeClr val="bg1"/>
                </a:solidFill>
                <a:latin typeface="Calibri" pitchFamily="34" charset="0"/>
              </a:rPr>
              <a:t>Personal Income Tax Progressivity: TRENDS and IMPLICATIONS </a:t>
            </a:r>
            <a:br>
              <a:rPr lang="en-US" sz="2800" b="1" cap="small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2800" b="1" cap="small" dirty="0">
                <a:solidFill>
                  <a:schemeClr val="bg1"/>
                </a:solidFill>
                <a:latin typeface="Calibri" pitchFamily="34" charset="0"/>
              </a:rPr>
              <a:t>&amp;</a:t>
            </a:r>
            <a:br>
              <a:rPr lang="en-US" sz="2800" b="1" cap="small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2800" b="1" cap="small" dirty="0">
                <a:solidFill>
                  <a:schemeClr val="bg1"/>
                </a:solidFill>
                <a:latin typeface="Calibri" pitchFamily="34" charset="0"/>
              </a:rPr>
              <a:t>ARE Elasticities of Taxable Income RISING?</a:t>
            </a:r>
            <a:br>
              <a:rPr lang="en-US" sz="2800" b="1" cap="small" dirty="0">
                <a:solidFill>
                  <a:schemeClr val="bg1"/>
                </a:solidFill>
                <a:latin typeface="Calibri" pitchFamily="34" charset="0"/>
              </a:rPr>
            </a:br>
            <a:endParaRPr lang="es-CO" sz="2800" b="1" cap="small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419600"/>
            <a:ext cx="8839200" cy="2438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100" dirty="0">
                <a:solidFill>
                  <a:schemeClr val="tx1"/>
                </a:solidFill>
                <a:cs typeface="Segoe UI" panose="020B0502040204020203" pitchFamily="34" charset="0"/>
              </a:rPr>
              <a:t>Victor Mylonas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100" dirty="0">
                <a:solidFill>
                  <a:schemeClr val="tx1"/>
                </a:solidFill>
                <a:cs typeface="Segoe UI" panose="020B0502040204020203" pitchFamily="34" charset="0"/>
              </a:rPr>
              <a:t>International Monetary Fund (IMF)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100" dirty="0">
                <a:solidFill>
                  <a:schemeClr val="tx1"/>
                </a:solidFill>
                <a:cs typeface="Segoe UI" panose="020B0502040204020203" pitchFamily="34" charset="0"/>
              </a:rPr>
              <a:t>Fiscal Affairs Department (FAD)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100" dirty="0">
                <a:solidFill>
                  <a:schemeClr val="tx1"/>
                </a:solidFill>
                <a:cs typeface="Segoe UI" panose="020B0502040204020203" pitchFamily="34" charset="0"/>
              </a:rPr>
              <a:t>21</a:t>
            </a:r>
            <a:r>
              <a:rPr lang="en-US" sz="2100" baseline="30000" dirty="0">
                <a:solidFill>
                  <a:schemeClr val="tx1"/>
                </a:solidFill>
                <a:cs typeface="Segoe UI" panose="020B0502040204020203" pitchFamily="34" charset="0"/>
              </a:rPr>
              <a:t>st</a:t>
            </a:r>
            <a:r>
              <a:rPr lang="en-US" sz="2100" dirty="0">
                <a:solidFill>
                  <a:schemeClr val="tx1"/>
                </a:solidFill>
                <a:cs typeface="Segoe UI" panose="020B0502040204020203" pitchFamily="34" charset="0"/>
              </a:rPr>
              <a:t> Banca </a:t>
            </a:r>
            <a:r>
              <a:rPr lang="en-US" sz="2100" dirty="0" err="1">
                <a:solidFill>
                  <a:schemeClr val="tx1"/>
                </a:solidFill>
                <a:cs typeface="Segoe UI" panose="020B0502040204020203" pitchFamily="34" charset="0"/>
              </a:rPr>
              <a:t>d’Italia</a:t>
            </a:r>
            <a:r>
              <a:rPr lang="en-US" sz="2100" dirty="0">
                <a:solidFill>
                  <a:schemeClr val="tx1"/>
                </a:solidFill>
                <a:cs typeface="Segoe UI" panose="020B0502040204020203" pitchFamily="34" charset="0"/>
              </a:rPr>
              <a:t> Public Finance Workshop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100" dirty="0">
                <a:solidFill>
                  <a:schemeClr val="tx1"/>
                </a:solidFill>
                <a:cs typeface="Segoe UI" panose="020B0502040204020203" pitchFamily="34" charset="0"/>
              </a:rPr>
              <a:t>Rome, Italy - </a:t>
            </a:r>
            <a:r>
              <a:rPr lang="fr-FR" sz="2100" dirty="0">
                <a:solidFill>
                  <a:schemeClr val="tx1"/>
                </a:solidFill>
                <a:cs typeface="Segoe UI" panose="020B0502040204020203" pitchFamily="34" charset="0"/>
              </a:rPr>
              <a:t>March 20, 2019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0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3" descr="C:\Users\mdavid2\Desktop\bann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"/>
            <a:ext cx="8534400" cy="901714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95700" y="2667000"/>
            <a:ext cx="1905000" cy="1828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DC23D-7352-4225-9CDA-C58B48C3A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37043A2-77DE-4237-8023-A047112CFD4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47625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Some Subtle Differences (1) </a:t>
            </a:r>
            <a:br>
              <a:rPr lang="en-US" sz="4000" dirty="0">
                <a:solidFill>
                  <a:srgbClr val="C00000"/>
                </a:solidFill>
              </a:rPr>
            </a:br>
            <a:r>
              <a:rPr lang="en-US" sz="4000" dirty="0">
                <a:solidFill>
                  <a:srgbClr val="C00000"/>
                </a:solidFill>
              </a:rPr>
              <a:t>(SSC + Sub-central PIT)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5FE6F6F-0F72-4C98-A460-BBA05642B3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6627446"/>
              </p:ext>
            </p:extLst>
          </p:nvPr>
        </p:nvGraphicFramePr>
        <p:xfrm>
          <a:off x="152400" y="1086303"/>
          <a:ext cx="8865564" cy="5270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7849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DC23D-7352-4225-9CDA-C58B48C3A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37043A2-77DE-4237-8023-A047112CFD4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47626"/>
            <a:ext cx="8991600" cy="12668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Some Subtle Differences (2)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(Self-Employed)</a:t>
            </a:r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EA424F5-A969-4B72-A5BF-9B7DEAD63C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7758881"/>
              </p:ext>
            </p:extLst>
          </p:nvPr>
        </p:nvGraphicFramePr>
        <p:xfrm>
          <a:off x="346840" y="1219199"/>
          <a:ext cx="8492360" cy="5602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0047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801D99-2CD5-4905-84F8-62132C17A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3E4E9E4-1341-46B1-8D6E-A2DF51F5804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47625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Some Subtle Differences (3)</a:t>
            </a:r>
            <a:br>
              <a:rPr lang="en-US" sz="4000" dirty="0">
                <a:solidFill>
                  <a:srgbClr val="C00000"/>
                </a:solidFill>
              </a:rPr>
            </a:br>
            <a:r>
              <a:rPr lang="en-US" sz="4000" dirty="0">
                <a:solidFill>
                  <a:srgbClr val="C00000"/>
                </a:solidFill>
              </a:rPr>
              <a:t>(Family Situation)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4190517-5442-48F4-B804-D820E1A70E73}"/>
              </a:ext>
            </a:extLst>
          </p:cNvPr>
          <p:cNvPicPr>
            <a:picLocks noGrp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7924800" cy="53959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6842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IMPACT ON GROWTH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D01188-D57D-4943-8D67-7245B082DE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732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F5F955-3453-4062-A19D-4EF9C7924FA4}" type="slidenum">
              <a:rPr lang="en-US" altLang="en-US" sz="1500"/>
              <a:pPr>
                <a:defRPr/>
              </a:pPr>
              <a:t>14</a:t>
            </a:fld>
            <a:endParaRPr lang="en-US" altLang="en-US" sz="150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22133" y="19425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Is tax progressivity harmful for growth?</a:t>
            </a:r>
          </a:p>
        </p:txBody>
      </p:sp>
      <p:sp>
        <p:nvSpPr>
          <p:cNvPr id="5" name="Rectangle 4"/>
          <p:cNvSpPr/>
          <p:nvPr/>
        </p:nvSpPr>
        <p:spPr>
          <a:xfrm>
            <a:off x="4602569" y="2278025"/>
            <a:ext cx="2137144" cy="125198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Redistribution not harmful for growth (e.g., </a:t>
            </a:r>
            <a:r>
              <a:rPr lang="en-US" sz="1500" dirty="0" err="1">
                <a:solidFill>
                  <a:schemeClr val="bg1"/>
                </a:solidFill>
              </a:rPr>
              <a:t>Ostry</a:t>
            </a:r>
            <a:r>
              <a:rPr lang="en-US" sz="1500" dirty="0">
                <a:solidFill>
                  <a:schemeClr val="bg1"/>
                </a:solidFill>
              </a:rPr>
              <a:t> et al. 2014)</a:t>
            </a:r>
          </a:p>
        </p:txBody>
      </p:sp>
      <p:sp>
        <p:nvSpPr>
          <p:cNvPr id="6" name="Rectangle 5"/>
          <p:cNvSpPr/>
          <p:nvPr/>
        </p:nvSpPr>
        <p:spPr>
          <a:xfrm>
            <a:off x="2095408" y="2278025"/>
            <a:ext cx="2137144" cy="125198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Tax progressivity reduces inequality (Duncan and Sabirianova Peter, 2016)</a:t>
            </a:r>
          </a:p>
        </p:txBody>
      </p:sp>
      <p:sp>
        <p:nvSpPr>
          <p:cNvPr id="9" name="Oval 8"/>
          <p:cNvSpPr/>
          <p:nvPr/>
        </p:nvSpPr>
        <p:spPr>
          <a:xfrm>
            <a:off x="7256721" y="2404288"/>
            <a:ext cx="1610832" cy="330121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Growth</a:t>
            </a:r>
          </a:p>
        </p:txBody>
      </p:sp>
      <p:sp>
        <p:nvSpPr>
          <p:cNvPr id="10" name="Oval 9"/>
          <p:cNvSpPr/>
          <p:nvPr/>
        </p:nvSpPr>
        <p:spPr>
          <a:xfrm>
            <a:off x="76201" y="2341822"/>
            <a:ext cx="1670978" cy="330121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Tax progressivity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602858" y="2803008"/>
            <a:ext cx="414670" cy="175437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286508" y="2890727"/>
            <a:ext cx="250425" cy="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821183" y="2978445"/>
            <a:ext cx="435538" cy="165082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1747179" y="4844459"/>
            <a:ext cx="5509542" cy="1784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43148" y="4294031"/>
            <a:ext cx="2137144" cy="125198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bg1"/>
                </a:solidFill>
              </a:rPr>
              <a:t>Direct: our study</a:t>
            </a:r>
          </a:p>
        </p:txBody>
      </p:sp>
    </p:spTree>
    <p:extLst>
      <p:ext uri="{BB962C8B-B14F-4D97-AF65-F5344CB8AC3E}">
        <p14:creationId xmlns:p14="http://schemas.microsoft.com/office/powerpoint/2010/main" val="344583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0C33B4-CB3F-4B04-9AAC-08D6916B1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9600" y="-273569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It doesn’t look like it.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67A277-711F-4C60-B81A-57B111C09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685800"/>
            <a:ext cx="7315200" cy="605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877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CA78E-3751-4CE1-948D-58AC8B9F1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F0C33B4-CB3F-4B04-9AAC-08D6916B1CD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5800" y="-165538"/>
            <a:ext cx="8229600" cy="105629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It doesn’t look like it.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7B4589-30F0-4F08-9693-484B7D59E6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684018"/>
            <a:ext cx="7391400" cy="6037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84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IMPACT ON PRE-TAX INEQUALITY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D01188-D57D-4943-8D67-7245B082DE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1169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C5F559D-3BFC-4A50-9632-9310DD4D788D}"/>
              </a:ext>
            </a:extLst>
          </p:cNvPr>
          <p:cNvSpPr txBox="1">
            <a:spLocks/>
          </p:cNvSpPr>
          <p:nvPr/>
        </p:nvSpPr>
        <p:spPr>
          <a:xfrm>
            <a:off x="685800" y="10510"/>
            <a:ext cx="8229600" cy="10562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C00000"/>
                </a:solidFill>
              </a:rPr>
              <a:t>Progressivity Reduces Market Inequality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5D18A7-A488-4730-B5CA-4774B1C76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306" y="914400"/>
            <a:ext cx="8374694" cy="576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119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What is behind the Decline in Progressivity?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D01188-D57D-4943-8D67-7245B082DE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6100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C00000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5807075"/>
          </a:xfrm>
        </p:spPr>
        <p:txBody>
          <a:bodyPr>
            <a:noAutofit/>
          </a:bodyPr>
          <a:lstStyle/>
          <a:p>
            <a:r>
              <a:rPr lang="en-US" dirty="0"/>
              <a:t>What happened to personal income tax (PIT) progressivity?</a:t>
            </a:r>
          </a:p>
          <a:p>
            <a:pPr lvl="1"/>
            <a:r>
              <a:rPr lang="en-US" dirty="0"/>
              <a:t>How can it be measured?</a:t>
            </a:r>
          </a:p>
          <a:p>
            <a:pPr lvl="1"/>
            <a:r>
              <a:rPr lang="en-US" dirty="0"/>
              <a:t>What are the trends?</a:t>
            </a:r>
          </a:p>
          <a:p>
            <a:endParaRPr lang="en-US" dirty="0"/>
          </a:p>
          <a:p>
            <a:r>
              <a:rPr lang="en-US" dirty="0"/>
              <a:t>What is the impact of progressivity on growth?</a:t>
            </a:r>
          </a:p>
          <a:p>
            <a:endParaRPr lang="en-US" dirty="0"/>
          </a:p>
          <a:p>
            <a:r>
              <a:rPr lang="en-US" dirty="0"/>
              <a:t>What could be behind the decline in progressivity?</a:t>
            </a:r>
          </a:p>
          <a:p>
            <a:pPr lvl="1"/>
            <a:r>
              <a:rPr lang="en-US" dirty="0"/>
              <a:t>Higher tax elasticities?</a:t>
            </a:r>
          </a:p>
          <a:p>
            <a:pPr lvl="1"/>
            <a:r>
              <a:rPr lang="en-US" dirty="0"/>
              <a:t>Other factors?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01188-D57D-4943-8D67-7245B082DEC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F5F955-3453-4062-A19D-4EF9C7924FA4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-14721"/>
            <a:ext cx="8229600" cy="1143000"/>
          </a:xfrm>
        </p:spPr>
        <p:txBody>
          <a:bodyPr/>
          <a:lstStyle/>
          <a:p>
            <a:r>
              <a:rPr lang="en-US" sz="4000" dirty="0">
                <a:solidFill>
                  <a:srgbClr val="C00000"/>
                </a:solidFill>
              </a:rPr>
              <a:t>Is it a, g, or 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70085" y="3383313"/>
                <a:ext cx="1632948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𝑎𝑒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0085" y="3383313"/>
                <a:ext cx="1632948" cy="5690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345701" y="2488721"/>
            <a:ext cx="15861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Social welfare weight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63383" y="2871565"/>
            <a:ext cx="143540" cy="54226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3733067" y="3937757"/>
            <a:ext cx="257609" cy="84213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345701" y="3949036"/>
            <a:ext cx="1164787" cy="8163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14403" y="4918044"/>
            <a:ext cx="15861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Elasticity of income to tax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76998" y="4856705"/>
            <a:ext cx="158617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Distributional parameter (Pareto index)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19408" y="2157229"/>
            <a:ext cx="158617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If marginal welfare weight of richest is zero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7073310" y="2884351"/>
            <a:ext cx="331899" cy="74037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890069" y="3392102"/>
                <a:ext cx="1698927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𝑎𝑒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lang="en-US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0069" y="3392102"/>
                <a:ext cx="1698927" cy="6173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6701946" y="4687211"/>
            <a:ext cx="158617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Then, simply revenue maximizing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6523074" y="4143067"/>
            <a:ext cx="414670" cy="54414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17157" y="3472989"/>
            <a:ext cx="15861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Optimal top tax rate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682953" y="3721134"/>
            <a:ext cx="38434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15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0" grpId="0"/>
      <p:bldP spid="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020CE4-9F95-45A5-B189-31F25E159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618C6-4062-4FB0-9889-91D64D5F62ED}" type="slidenum">
              <a:rPr lang="en-US" smtClean="0"/>
              <a:pPr/>
              <a:t>21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Content Placeholder 48">
                <a:extLst>
                  <a:ext uri="{FF2B5EF4-FFF2-40B4-BE49-F238E27FC236}">
                    <a16:creationId xmlns:a16="http://schemas.microsoft.com/office/drawing/2014/main" id="{8B296966-1A4C-46C6-920F-5B110D300B9B}"/>
                  </a:ext>
                </a:extLst>
              </p:cNvPr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178676" y="984195"/>
                <a:ext cx="8686800" cy="55626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World Inequality (formerly Wealth &amp; Income) Database</a:t>
                </a:r>
                <a:endParaRPr lang="en-US" i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∆</m:t>
                        </m:r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𝑙𝑛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∆</m:t>
                        </m:r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𝑙𝑛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∆</m:t>
                        </m:r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𝑙𝑛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∆</m:t>
                        </m:r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𝑙𝑛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𝐷𝐷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∆</m:t>
                        </m:r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e>
                        </m:func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∆</m:t>
                        </m:r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2−5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∆</m:t>
                        </m:r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−∆</m:t>
                        </m:r>
                        <m:func>
                          <m:func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sSub>
                                  <m:sSubPr>
                                    <m:ctrlP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i="1" dirty="0">
                                        <a:latin typeface="Cambria Math" panose="02040503050406030204" pitchFamily="18" charset="0"/>
                                      </a:rPr>
                                      <m:t>2−5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Trade-offs: # of elasticities versus quality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𝐷𝐷</m:t>
                        </m:r>
                      </m:sub>
                    </m:sSub>
                  </m:oMath>
                </a14:m>
                <a:r>
                  <a:rPr lang="en-US" dirty="0"/>
                  <a:t> theoretically best</a:t>
                </a:r>
              </a:p>
              <a:p>
                <a:pPr lvl="1"/>
                <a:r>
                  <a:rPr lang="en-US" dirty="0"/>
                  <a:t>Longer observation windows better</a:t>
                </a:r>
              </a:p>
              <a:p>
                <a:pPr lvl="2"/>
                <a:r>
                  <a:rPr lang="en-US" i="1" dirty="0"/>
                  <a:t>t+1</a:t>
                </a:r>
                <a:r>
                  <a:rPr lang="en-US" dirty="0"/>
                  <a:t> to </a:t>
                </a:r>
                <a:r>
                  <a:rPr lang="en-US" i="1" dirty="0"/>
                  <a:t>t-2</a:t>
                </a:r>
                <a:r>
                  <a:rPr lang="en-US" dirty="0"/>
                  <a:t>, instead of </a:t>
                </a:r>
                <a:r>
                  <a:rPr lang="en-US" i="1" dirty="0"/>
                  <a:t>t</a:t>
                </a:r>
                <a:r>
                  <a:rPr lang="en-US" dirty="0"/>
                  <a:t> to </a:t>
                </a:r>
                <a:r>
                  <a:rPr lang="en-US" i="1" dirty="0"/>
                  <a:t>t-1</a:t>
                </a:r>
                <a:endParaRPr lang="en-US" dirty="0"/>
              </a:p>
            </p:txBody>
          </p:sp>
        </mc:Choice>
        <mc:Fallback>
          <p:sp>
            <p:nvSpPr>
              <p:cNvPr id="49" name="Content Placeholder 48">
                <a:extLst>
                  <a:ext uri="{FF2B5EF4-FFF2-40B4-BE49-F238E27FC236}">
                    <a16:creationId xmlns:a16="http://schemas.microsoft.com/office/drawing/2014/main" id="{8B296966-1A4C-46C6-920F-5B110D300B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178676" y="984195"/>
                <a:ext cx="8686800" cy="5562600"/>
              </a:xfrm>
              <a:blipFill>
                <a:blip r:embed="rId3"/>
                <a:stretch>
                  <a:fillRect l="-1614" t="-1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itle 47">
            <a:extLst>
              <a:ext uri="{FF2B5EF4-FFF2-40B4-BE49-F238E27FC236}">
                <a16:creationId xmlns:a16="http://schemas.microsoft.com/office/drawing/2014/main" id="{2D9EA5C0-CD50-41F9-98A2-74F01BCCFAC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48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Elasticities of Taxable Income (ETIs)</a:t>
            </a:r>
          </a:p>
        </p:txBody>
      </p:sp>
    </p:spTree>
    <p:extLst>
      <p:ext uri="{BB962C8B-B14F-4D97-AF65-F5344CB8AC3E}">
        <p14:creationId xmlns:p14="http://schemas.microsoft.com/office/powerpoint/2010/main" val="3666094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5C704-EB2B-4A05-A15A-E9B34C22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DC036A8-F3A5-464D-92C7-D31F3987D92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28903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Overview of Estimated Elasticities  (1)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1EC1464-C0A8-4051-AD4D-0528EC29DBC2}"/>
              </a:ext>
            </a:extLst>
          </p:cNvPr>
          <p:cNvPicPr>
            <a:picLocks noGrp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38" y="1752600"/>
            <a:ext cx="8229600" cy="358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6154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5C704-EB2B-4A05-A15A-E9B34C22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DC036A8-F3A5-464D-92C7-D31F3987D92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27613" y="-34816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Overview of Estimated Elasticities (2)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E86269-421D-44EC-8775-5F1B669DD8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095375"/>
            <a:ext cx="8563987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697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5C704-EB2B-4A05-A15A-E9B34C226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DC036A8-F3A5-464D-92C7-D31F3987D92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-47625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Overview of Estimated Elasticities (3)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1AD2EC-767C-432A-99D9-9FC2980C4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713581"/>
            <a:ext cx="7467600" cy="5973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7010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D0911-E736-4047-B258-3520E6B3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58FDFAD-D560-4E18-896F-73F1C342404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0" y="1295400"/>
            <a:ext cx="8153400" cy="4648200"/>
          </a:xfrm>
        </p:spPr>
        <p:txBody>
          <a:bodyPr/>
          <a:lstStyle/>
          <a:p>
            <a:r>
              <a:rPr lang="en-US" dirty="0"/>
              <a:t>Short window				Long window	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BD20688-A235-4A2B-BA87-F4723B3B95E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38807" y="-5255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Who can spot a trend?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FC577C-5D01-49DB-9630-67EA6FD9734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4648200" cy="320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8EA8CA-2AC7-4F24-944C-F06CF81272E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900" y="1752600"/>
            <a:ext cx="4191000" cy="32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9782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18DCBF-7DDE-4269-AE64-E75E057DB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D3C537A-F15F-4ADF-A92B-D06521674D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" y="0"/>
            <a:ext cx="8839200" cy="1144696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Regression coefficients for ETIs on time trend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7E138A8-49E3-49AF-8362-17247D39D23B}"/>
              </a:ext>
            </a:extLst>
          </p:cNvPr>
          <p:cNvPicPr>
            <a:picLocks noGrp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7010400" cy="5227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29808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9A818-3531-429A-BC84-02F0F7A26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40EE08-A612-4B66-BC95-478476C9875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0" y="1295400"/>
            <a:ext cx="8153400" cy="4648200"/>
          </a:xfrm>
        </p:spPr>
        <p:txBody>
          <a:bodyPr/>
          <a:lstStyle/>
          <a:p>
            <a:r>
              <a:rPr lang="en-US" sz="2000" dirty="0"/>
              <a:t>Pareto index (</a:t>
            </a:r>
            <a:r>
              <a:rPr lang="en-US" sz="2000" i="1" dirty="0"/>
              <a:t>a</a:t>
            </a:r>
            <a:r>
              <a:rPr lang="en-US" sz="2000" dirty="0"/>
              <a:t>)			Support for redistribution (</a:t>
            </a:r>
            <a:r>
              <a:rPr lang="en-US" sz="2000" i="1" dirty="0"/>
              <a:t>g</a:t>
            </a:r>
            <a:r>
              <a:rPr lang="en-US" sz="2000" dirty="0"/>
              <a:t>)</a:t>
            </a:r>
          </a:p>
          <a:p>
            <a:endParaRPr lang="en-US" sz="2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1CB4E0-10E0-4046-AF9B-A984A91CEC8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" y="-30163"/>
            <a:ext cx="8229600" cy="1143000"/>
          </a:xfrm>
        </p:spPr>
        <p:txBody>
          <a:bodyPr/>
          <a:lstStyle/>
          <a:p>
            <a:r>
              <a:rPr lang="en-US" sz="4000" dirty="0">
                <a:solidFill>
                  <a:srgbClr val="C00000"/>
                </a:solidFill>
              </a:rPr>
              <a:t>a or g, then?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B6C1F5D-FAF2-43A4-9229-77FA4E95D4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9669111"/>
              </p:ext>
            </p:extLst>
          </p:nvPr>
        </p:nvGraphicFramePr>
        <p:xfrm>
          <a:off x="23812" y="1828802"/>
          <a:ext cx="4700587" cy="3962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4C0B450-3227-4CC1-A23A-0A36F9EAB2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9409892"/>
              </p:ext>
            </p:extLst>
          </p:nvPr>
        </p:nvGraphicFramePr>
        <p:xfrm>
          <a:off x="4562475" y="1981200"/>
          <a:ext cx="4572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72641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8FE9D-A090-45C6-8D44-D8B36ECF9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3294ADB-881D-4C08-B6DF-21101EFAF1E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669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Actual versus revenue-maximizing tax rates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1E681CF-A714-4B5F-9936-257037219238}"/>
              </a:ext>
            </a:extLst>
          </p:cNvPr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393706019"/>
              </p:ext>
            </p:extLst>
          </p:nvPr>
        </p:nvGraphicFramePr>
        <p:xfrm>
          <a:off x="484790" y="1295400"/>
          <a:ext cx="8153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8785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8D7BB-2D78-4AFF-8012-C638487BC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59510C-02ED-445B-90E3-4756EF32BFA4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304800" y="1241425"/>
            <a:ext cx="8497614" cy="4953000"/>
          </a:xfrm>
        </p:spPr>
        <p:txBody>
          <a:bodyPr>
            <a:normAutofit/>
          </a:bodyPr>
          <a:lstStyle/>
          <a:p>
            <a:r>
              <a:rPr lang="en-US" dirty="0"/>
              <a:t>Progressivity has decreased</a:t>
            </a:r>
          </a:p>
          <a:p>
            <a:r>
              <a:rPr lang="en-US" dirty="0"/>
              <a:t>Empirically not associated with boost to growth</a:t>
            </a:r>
          </a:p>
          <a:p>
            <a:r>
              <a:rPr lang="en-US" dirty="0"/>
              <a:t>Not driven by rising elasticities</a:t>
            </a:r>
          </a:p>
          <a:p>
            <a:pPr lvl="1"/>
            <a:r>
              <a:rPr lang="en-US" dirty="0"/>
              <a:t>Nor smaller income share of rich or declining support for redistribution</a:t>
            </a:r>
          </a:p>
          <a:p>
            <a:r>
              <a:rPr lang="en-US" dirty="0"/>
              <a:t>Something else (political economy) must be at play</a:t>
            </a:r>
          </a:p>
          <a:p>
            <a:r>
              <a:rPr lang="en-US" dirty="0"/>
              <a:t>Undoing downward </a:t>
            </a:r>
            <a:r>
              <a:rPr lang="en-US"/>
              <a:t>progressivity trend </a:t>
            </a:r>
            <a:r>
              <a:rPr lang="en-US" dirty="0"/>
              <a:t>may not be as harmful as feared by some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C9060A4-E93D-4DE9-ACE6-67DF314DC6C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4800" y="98425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303138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What happened to PIT Progressivity?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01188-D57D-4943-8D67-7245B082DECA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110"/>
            <a:ext cx="8229600" cy="95329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How to Measure PIT Progressivity (1)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4300" y="957974"/>
            <a:ext cx="8915400" cy="5791200"/>
          </a:xfrm>
        </p:spPr>
        <p:txBody>
          <a:bodyPr>
            <a:normAutofit/>
          </a:bodyPr>
          <a:lstStyle/>
          <a:p>
            <a:r>
              <a:rPr lang="en-US" dirty="0"/>
              <a:t>“Progressive system: rising average tax rate</a:t>
            </a:r>
          </a:p>
          <a:p>
            <a:pPr lvl="1"/>
            <a:r>
              <a:rPr lang="en-US" dirty="0"/>
              <a:t>What about degrees of progressivity?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01188-D57D-4943-8D67-7245B082DEC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07F8C7F-F2F3-4F8E-A8AD-4D9610EBE1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7083154"/>
              </p:ext>
            </p:extLst>
          </p:nvPr>
        </p:nvGraphicFramePr>
        <p:xfrm>
          <a:off x="762000" y="1981200"/>
          <a:ext cx="7391400" cy="4555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46031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How to Measure PIT Progressivity (2)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4300" y="1295400"/>
            <a:ext cx="8915400" cy="55626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3000" dirty="0"/>
              <a:t>For cross-country comparisons &amp; econometric work on effect of tax system, we need measure that:</a:t>
            </a:r>
          </a:p>
          <a:p>
            <a:pPr lvl="1"/>
            <a:r>
              <a:rPr lang="en-US" sz="2500" dirty="0"/>
              <a:t>Summarizes system in single statistic</a:t>
            </a:r>
          </a:p>
          <a:p>
            <a:pPr lvl="1"/>
            <a:r>
              <a:rPr lang="en-US" sz="2500" dirty="0"/>
              <a:t>Reflects tax system, not pre-tax income distribution</a:t>
            </a:r>
          </a:p>
          <a:p>
            <a:pPr lvl="2"/>
            <a:r>
              <a:rPr lang="en-US" sz="2500" dirty="0"/>
              <a:t>Is exogenous (changes in income distribution caused by tax will not affect it)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01188-D57D-4943-8D67-7245B082DEC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2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46031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Existing Measures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4300" y="533400"/>
            <a:ext cx="8915400" cy="63246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01188-D57D-4943-8D67-7245B082DEC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7">
                <a:extLst>
                  <a:ext uri="{FF2B5EF4-FFF2-40B4-BE49-F238E27FC236}">
                    <a16:creationId xmlns:a16="http://schemas.microsoft.com/office/drawing/2014/main" id="{D0E6E374-2BEF-4973-B651-D85A0FC92F1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4800" y="1066800"/>
                <a:ext cx="8382000" cy="4876800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Pigou (1928):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𝐴𝑇𝑅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 err="1"/>
                  <a:t>Sabirianova</a:t>
                </a:r>
                <a:r>
                  <a:rPr lang="en-US" dirty="0"/>
                  <a:t> Peter and others (2010): Average of many Pigou measures</a:t>
                </a:r>
              </a:p>
              <a:p>
                <a:endParaRPr lang="en-US" dirty="0"/>
              </a:p>
              <a:p>
                <a:r>
                  <a:rPr lang="en-US" dirty="0" err="1"/>
                  <a:t>Kakwani</a:t>
                </a:r>
                <a:r>
                  <a:rPr lang="en-US" dirty="0"/>
                  <a:t> (1977): 2*Area between Lorenz curve for income and tax</a:t>
                </a:r>
              </a:p>
            </p:txBody>
          </p:sp>
        </mc:Choice>
        <mc:Fallback xmlns="">
          <p:sp>
            <p:nvSpPr>
              <p:cNvPr id="7" name="Content Placeholder 7">
                <a:extLst>
                  <a:ext uri="{FF2B5EF4-FFF2-40B4-BE49-F238E27FC236}">
                    <a16:creationId xmlns:a16="http://schemas.microsoft.com/office/drawing/2014/main" id="{D0E6E374-2BEF-4973-B651-D85A0FC92F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066800"/>
                <a:ext cx="8382000" cy="4876800"/>
              </a:xfrm>
              <a:prstGeom prst="rect">
                <a:avLst/>
              </a:prstGeom>
              <a:blipFill>
                <a:blip r:embed="rId4"/>
                <a:stretch>
                  <a:fillRect l="-1673" r="-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2078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46031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Progressive Capacity Measure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4300" y="533400"/>
            <a:ext cx="8915400" cy="63246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01188-D57D-4943-8D67-7245B082DEC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E1AFA0-F448-4770-ADFB-6BF918E16DB3}"/>
              </a:ext>
            </a:extLst>
          </p:cNvPr>
          <p:cNvSpPr txBox="1">
            <a:spLocks/>
          </p:cNvSpPr>
          <p:nvPr/>
        </p:nvSpPr>
        <p:spPr>
          <a:xfrm>
            <a:off x="304800" y="762000"/>
            <a:ext cx="8382000" cy="5105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Kakwani</a:t>
            </a:r>
            <a:r>
              <a:rPr lang="en-US" dirty="0"/>
              <a:t> with imposed uniform income distribution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7171C30-8AC6-44A5-A100-CCC34A4FA2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5838735"/>
              </p:ext>
            </p:extLst>
          </p:nvPr>
        </p:nvGraphicFramePr>
        <p:xfrm>
          <a:off x="655177" y="2144167"/>
          <a:ext cx="7833645" cy="4394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753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014BC8-4F9C-4DFD-8283-D3DAB14D3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7DE7763-2E2A-4411-AEFD-F0AEA270E3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824792"/>
              </p:ext>
            </p:extLst>
          </p:nvPr>
        </p:nvGraphicFramePr>
        <p:xfrm>
          <a:off x="128588" y="838200"/>
          <a:ext cx="8786812" cy="5883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15D675D2-4414-41E4-97A7-CFF7855C5475}"/>
              </a:ext>
            </a:extLst>
          </p:cNvPr>
          <p:cNvSpPr txBox="1">
            <a:spLocks/>
          </p:cNvSpPr>
          <p:nvPr/>
        </p:nvSpPr>
        <p:spPr>
          <a:xfrm>
            <a:off x="457200" y="136525"/>
            <a:ext cx="8229600" cy="46031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C00000"/>
                </a:solidFill>
              </a:rPr>
              <a:t>PIT Progressivity Has Fallen…</a:t>
            </a:r>
          </a:p>
        </p:txBody>
      </p:sp>
    </p:spTree>
    <p:extLst>
      <p:ext uri="{BB962C8B-B14F-4D97-AF65-F5344CB8AC3E}">
        <p14:creationId xmlns:p14="http://schemas.microsoft.com/office/powerpoint/2010/main" val="4239654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DC23D-7352-4225-9CDA-C58B48C3A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8F57-D0A2-4368-8CF1-A9C242D246A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37043A2-77DE-4237-8023-A047112CFD4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4801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…in line with a decline in top PIT rates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32733C7-44A8-49C4-8880-0FD51ED58A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771292"/>
              </p:ext>
            </p:extLst>
          </p:nvPr>
        </p:nvGraphicFramePr>
        <p:xfrm>
          <a:off x="304801" y="1095376"/>
          <a:ext cx="8686800" cy="5260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6525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13676</TotalTime>
  <Words>916</Words>
  <Application>Microsoft Office PowerPoint</Application>
  <PresentationFormat>On-screen Show (4:3)</PresentationFormat>
  <Paragraphs>177</Paragraphs>
  <Slides>29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Frutiger LT Std 45 Light</vt:lpstr>
      <vt:lpstr>Arial</vt:lpstr>
      <vt:lpstr>Calibri</vt:lpstr>
      <vt:lpstr>Cambria Math</vt:lpstr>
      <vt:lpstr>Segoe UI</vt:lpstr>
      <vt:lpstr>Office Theme</vt:lpstr>
      <vt:lpstr>  Personal Income Tax Progressivity: TRENDS and IMPLICATIONS  &amp; ARE Elasticities of Taxable Income RISING? </vt:lpstr>
      <vt:lpstr>Introduction</vt:lpstr>
      <vt:lpstr>What happened to PIT Progressivity?</vt:lpstr>
      <vt:lpstr>How to Measure PIT Progressivity (1)</vt:lpstr>
      <vt:lpstr>How to Measure PIT Progressivity (2)</vt:lpstr>
      <vt:lpstr>Existing Measures</vt:lpstr>
      <vt:lpstr>Progressive Capacity Measure</vt:lpstr>
      <vt:lpstr>PowerPoint Presentation</vt:lpstr>
      <vt:lpstr>…in line with a decline in top PIT rates</vt:lpstr>
      <vt:lpstr>Some Subtle Differences (1)  (SSC + Sub-central PIT)</vt:lpstr>
      <vt:lpstr>Some Subtle Differences (2) (Self-Employed)</vt:lpstr>
      <vt:lpstr>Some Subtle Differences (3) (Family Situation)</vt:lpstr>
      <vt:lpstr>IMPACT ON GROWTH</vt:lpstr>
      <vt:lpstr>Is tax progressivity harmful for growth?</vt:lpstr>
      <vt:lpstr>It doesn’t look like it.</vt:lpstr>
      <vt:lpstr>It doesn’t look like it.</vt:lpstr>
      <vt:lpstr>IMPACT ON PRE-TAX INEQUALITY</vt:lpstr>
      <vt:lpstr>PowerPoint Presentation</vt:lpstr>
      <vt:lpstr>What is behind the Decline in Progressivity?</vt:lpstr>
      <vt:lpstr>Is it a, g, or e?</vt:lpstr>
      <vt:lpstr>Elasticities of Taxable Income (ETIs)</vt:lpstr>
      <vt:lpstr>Overview of Estimated Elasticities  (1)</vt:lpstr>
      <vt:lpstr>Overview of Estimated Elasticities (2)</vt:lpstr>
      <vt:lpstr>Overview of Estimated Elasticities (3)</vt:lpstr>
      <vt:lpstr>Who can spot a trend?</vt:lpstr>
      <vt:lpstr>Regression coefficients for ETIs on time trend</vt:lpstr>
      <vt:lpstr>a or g, then?</vt:lpstr>
      <vt:lpstr>Actual versus revenue-maximizing tax rates</vt:lpstr>
      <vt:lpstr>Conclusions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REGIMES FOR EXTRACTIVE INDUSTRIES—DESIGN AND IMPLEMENTATION</dc:title>
  <dc:creator>mkeen</dc:creator>
  <cp:lastModifiedBy>Mylonas, Victor</cp:lastModifiedBy>
  <cp:revision>547</cp:revision>
  <cp:lastPrinted>2018-05-16T20:01:27Z</cp:lastPrinted>
  <dcterms:created xsi:type="dcterms:W3CDTF">2012-11-03T03:36:28Z</dcterms:created>
  <dcterms:modified xsi:type="dcterms:W3CDTF">2019-03-20T09:36:58Z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