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10"/>
  </p:notesMasterIdLst>
  <p:handoutMasterIdLst>
    <p:handoutMasterId r:id="rId11"/>
  </p:handoutMasterIdLst>
  <p:sldIdLst>
    <p:sldId id="273" r:id="rId4"/>
    <p:sldId id="282" r:id="rId5"/>
    <p:sldId id="283" r:id="rId6"/>
    <p:sldId id="284" r:id="rId7"/>
    <p:sldId id="285" r:id="rId8"/>
    <p:sldId id="286" r:id="rId9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UNA SZEGO" initials="BSZ" lastIdx="10" clrIdx="0"/>
  <p:cmAuthor id="1" name="Alessandra de Aldisio" initials="BoI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20" autoAdjust="0"/>
    <p:restoredTop sz="89231" autoAdjust="0"/>
  </p:normalViewPr>
  <p:slideViewPr>
    <p:cSldViewPr showGuides="1">
      <p:cViewPr varScale="1">
        <p:scale>
          <a:sx n="136" d="100"/>
          <a:sy n="136" d="100"/>
        </p:scale>
        <p:origin x="-90" y="-2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68" y="-6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37029BD7-6F6C-4845-B09A-E751094E0A99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4E968F57-69E0-4897-BB10-100E7031A75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23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0E61D219-8DDB-435F-9F47-1CBAD24BBAB6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US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FC15F8B7-E18A-4DDF-9549-04AA6C7716E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5F8B7-E18A-4DDF-9549-04AA6C7716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61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5F8B7-E18A-4DDF-9549-04AA6C7716ED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70695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5F8B7-E18A-4DDF-9549-04AA6C7716ED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70695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5F8B7-E18A-4DDF-9549-04AA6C7716ED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70695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5F8B7-E18A-4DDF-9549-04AA6C7716ED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70695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5F8B7-E18A-4DDF-9549-04AA6C7716ED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7069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6523-D814-4F98-9FED-08EC662301F7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2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0D49-BCB6-40C3-B213-47703D0DB052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6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4352-811D-4BC9-8177-612A2991EC3F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7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94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7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33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0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86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40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6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sap 2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9542"/>
          </a:xfrm>
          <a:gradFill>
            <a:gsLst>
              <a:gs pos="0">
                <a:srgbClr val="002060"/>
              </a:gs>
              <a:gs pos="7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</a:gradFill>
        </p:spPr>
        <p:txBody>
          <a:bodyPr>
            <a:normAutofit/>
          </a:bodyPr>
          <a:lstStyle>
            <a:lvl1pPr algn="r">
              <a:defRPr sz="240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5113" indent="-265113">
              <a:buFont typeface="Arial" panose="020B0604020202020204" pitchFamily="34" charset="0"/>
              <a:buChar char="•"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34988" indent="-269875">
              <a:buFont typeface="Wingdings" panose="05000000000000000000" pitchFamily="2" charset="2"/>
              <a:buChar char="§"/>
              <a:tabLst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09625" indent="-273050">
              <a:buFont typeface="Symbol" panose="05050102010706020507" pitchFamily="18" charset="2"/>
              <a:buChar char="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809625" indent="0">
              <a:buFontTx/>
              <a:buNone/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808038" indent="0">
              <a:buFontTx/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78F47DC-0034-4959-AD03-58CD82595AB1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24824EA-E26F-4649-9F35-0868EEE0E73B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8" name="Picture 2" descr="D:\Dati\Profili\d059350\Pictures\logo BI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31990"/>
            <a:ext cx="1440160" cy="33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491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40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12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86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0E6-51FB-403B-9A7D-65E07BBAB461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3789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DAA5-0EFF-41A1-A4B9-97F29EEB61D0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698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3C00-98A0-4351-ACB4-9E4664B2B6FD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5468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403C-45CC-4C74-83E5-762A8BD21AA0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2815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DBC8-5614-4D05-933E-CCC33C2C62E7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8667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1BDF5-BD08-4EFF-A5F6-6DB48B625AF9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835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B337-07E2-4D55-910A-20783D4DE8A8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4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13D3-F5E2-4217-BFAD-1DEA5C52AAB6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217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9A4F-0D73-4AC4-BC21-C8FA0FBFC92F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478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1F0-9CA1-4C5E-AB6B-9142BDA0B08B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788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B18D-DDFC-4BDB-A5A2-9D6AC636C926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9285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AE10-620F-498D-9661-64B254279C2F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99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0E58-0BDD-41DB-885C-E7981C59173A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601-2A34-4CEF-839A-78B50BD96184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56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CDE3-AC0A-422C-B85E-15664F9419DD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71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962A-F08B-473B-9440-2534E7E725F9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2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7DCE-E79C-45A3-8818-951CD52A61B1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3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AD9E-25B4-41EF-B0D4-C3D0CA72F1F5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3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DC3F7-E47A-4982-8E6C-0FFD40A69FD4}" type="datetime1">
              <a:rPr lang="en-US" smtClean="0"/>
              <a:t>8/29/2019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824EA-E26F-4649-9F35-0868EEE0E73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02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AA70-AD7E-4FB9-8419-8E4259489BE0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DA5C-674B-4F06-BBEE-601F60E528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3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en-GB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GB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B8CC5-A44F-41D7-9616-6B1F10F2DBE3}" type="datetime1">
              <a:rPr lang="en-US" smtClean="0"/>
              <a:t>8/29/2019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D2FF8-14E9-8D42-915D-1EDAE5D29CC0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49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7F7F7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614737"/>
            <a:ext cx="9144000" cy="2541190"/>
          </a:xfrm>
          <a:gradFill flip="none" rotWithShape="1">
            <a:gsLst>
              <a:gs pos="0">
                <a:srgbClr val="002060"/>
              </a:gs>
              <a:gs pos="7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XXI Banca </a:t>
            </a:r>
            <a:r>
              <a:rPr lang="en-US" sz="1800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d’Italia</a:t>
            </a:r>
            <a:r>
              <a:rPr lang="en-US" sz="18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Workshop </a:t>
            </a:r>
            <a:r>
              <a:rPr 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on Public Finance</a:t>
            </a:r>
            <a:r>
              <a:rPr lang="en-US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C000"/>
                </a:solidFill>
                <a:cs typeface="Times New Roman" panose="02020603050405020304" pitchFamily="18" charset="0"/>
              </a:rPr>
              <a:t>Frontiers of taxation </a:t>
            </a:r>
            <a:r>
              <a:rPr lang="en-US" sz="2800" b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and taxation </a:t>
            </a:r>
            <a:r>
              <a:rPr lang="en-US" sz="2800" b="1" dirty="0">
                <a:solidFill>
                  <a:srgbClr val="FFC000"/>
                </a:solidFill>
                <a:cs typeface="Times New Roman" panose="02020603050405020304" pitchFamily="18" charset="0"/>
              </a:rPr>
              <a:t>across frontiers</a:t>
            </a:r>
            <a:r>
              <a:rPr lang="en-US" sz="3200" b="1" dirty="0">
                <a:solidFill>
                  <a:srgbClr val="FFC000"/>
                </a:solidFill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rgbClr val="FFC000"/>
                </a:solidFill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rgbClr val="FFC000"/>
                </a:solidFill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Pietro Rizza - </a:t>
            </a:r>
            <a:r>
              <a:rPr lang="en-US" sz="2800" b="1" i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Discussion 22 </a:t>
            </a:r>
            <a:r>
              <a:rPr lang="en-US" sz="2800" b="1" i="1" dirty="0">
                <a:solidFill>
                  <a:schemeClr val="bg1"/>
                </a:solidFill>
                <a:cs typeface="Times New Roman" panose="02020603050405020304" pitchFamily="18" charset="0"/>
              </a:rPr>
              <a:t>March 2019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2" descr="D:\Dati\Profili\d059350\Pictures\logo B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39502"/>
            <a:ext cx="25908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palazz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455" y="-20538"/>
            <a:ext cx="2599978" cy="163527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2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9542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+mj-lt"/>
              </a:rPr>
              <a:t>The 2 </a:t>
            </a:r>
            <a:r>
              <a:rPr lang="it-IT" b="1" dirty="0" err="1" smtClean="0">
                <a:latin typeface="+mj-lt"/>
              </a:rPr>
              <a:t>papers</a:t>
            </a:r>
            <a:r>
              <a:rPr lang="it-IT" b="1" dirty="0" smtClean="0">
                <a:latin typeface="+mj-lt"/>
              </a:rPr>
              <a:t> </a:t>
            </a:r>
            <a:r>
              <a:rPr lang="it-IT" b="1" dirty="0" err="1" smtClean="0">
                <a:latin typeface="+mj-lt"/>
              </a:rPr>
              <a:t>taken</a:t>
            </a:r>
            <a:r>
              <a:rPr lang="it-IT" b="1" dirty="0" smtClean="0">
                <a:latin typeface="+mj-lt"/>
              </a:rPr>
              <a:t> </a:t>
            </a:r>
            <a:r>
              <a:rPr lang="it-IT" b="1" dirty="0" err="1" smtClean="0">
                <a:latin typeface="+mj-lt"/>
              </a:rPr>
              <a:t>together</a:t>
            </a:r>
            <a:endParaRPr lang="it-IT" b="1" dirty="0"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79512" y="915566"/>
            <a:ext cx="8856984" cy="3744416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it-IT" sz="1800" b="1" dirty="0">
                <a:solidFill>
                  <a:srgbClr val="0070C0"/>
                </a:solidFill>
              </a:rPr>
              <a:t>EURO AREA FISCAL POLICY CHANGES: AN EXAMINATION OF THE PAST TWO </a:t>
            </a:r>
            <a:r>
              <a:rPr lang="it-IT" sz="1800" b="1" dirty="0" smtClean="0">
                <a:solidFill>
                  <a:srgbClr val="0070C0"/>
                </a:solidFill>
              </a:rPr>
              <a:t>DECADES (</a:t>
            </a:r>
            <a:r>
              <a:rPr lang="it-IT" sz="1800" i="1" dirty="0" err="1" smtClean="0">
                <a:solidFill>
                  <a:srgbClr val="0070C0"/>
                </a:solidFill>
              </a:rPr>
              <a:t>Cláudia</a:t>
            </a:r>
            <a:r>
              <a:rPr lang="it-IT" sz="1800" i="1" dirty="0" smtClean="0">
                <a:solidFill>
                  <a:srgbClr val="0070C0"/>
                </a:solidFill>
              </a:rPr>
              <a:t> Braz and </a:t>
            </a:r>
            <a:r>
              <a:rPr lang="it-IT" sz="1800" i="1" dirty="0">
                <a:solidFill>
                  <a:srgbClr val="0070C0"/>
                </a:solidFill>
              </a:rPr>
              <a:t>Nicolas </a:t>
            </a:r>
            <a:r>
              <a:rPr lang="it-IT" sz="1800" i="1" dirty="0" smtClean="0">
                <a:solidFill>
                  <a:srgbClr val="0070C0"/>
                </a:solidFill>
              </a:rPr>
              <a:t>Carnot</a:t>
            </a:r>
            <a:r>
              <a:rPr lang="it-IT" sz="1800" dirty="0" smtClean="0">
                <a:solidFill>
                  <a:srgbClr val="0070C0"/>
                </a:solidFill>
              </a:rPr>
              <a:t>)</a:t>
            </a:r>
            <a:endParaRPr lang="it-IT" sz="1800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it-IT" sz="1800" b="1" dirty="0" smtClean="0">
                <a:solidFill>
                  <a:srgbClr val="0070C0"/>
                </a:solidFill>
              </a:rPr>
              <a:t>SPILLOVERS </a:t>
            </a:r>
            <a:r>
              <a:rPr lang="it-IT" sz="1800" b="1" dirty="0">
                <a:solidFill>
                  <a:srgbClr val="0070C0"/>
                </a:solidFill>
              </a:rPr>
              <a:t>IN A MONETARY UNION WITH ENDOGENOUS FISCAL </a:t>
            </a:r>
            <a:r>
              <a:rPr lang="it-IT" sz="1800" b="1" dirty="0" smtClean="0">
                <a:solidFill>
                  <a:srgbClr val="0070C0"/>
                </a:solidFill>
              </a:rPr>
              <a:t>LIMITS</a:t>
            </a:r>
            <a:r>
              <a:rPr lang="it-IT" sz="1800" dirty="0" smtClean="0">
                <a:solidFill>
                  <a:srgbClr val="0070C0"/>
                </a:solidFill>
              </a:rPr>
              <a:t> (</a:t>
            </a:r>
            <a:r>
              <a:rPr lang="it-IT" sz="1800" i="1" dirty="0" smtClean="0">
                <a:solidFill>
                  <a:srgbClr val="0070C0"/>
                </a:solidFill>
              </a:rPr>
              <a:t>Pablo </a:t>
            </a:r>
            <a:r>
              <a:rPr lang="it-IT" sz="1800" i="1" dirty="0" err="1" smtClean="0">
                <a:solidFill>
                  <a:srgbClr val="0070C0"/>
                </a:solidFill>
              </a:rPr>
              <a:t>Burriel</a:t>
            </a:r>
            <a:r>
              <a:rPr lang="it-IT" sz="1800" i="1" dirty="0" smtClean="0">
                <a:solidFill>
                  <a:srgbClr val="0070C0"/>
                </a:solidFill>
              </a:rPr>
              <a:t>, </a:t>
            </a:r>
            <a:r>
              <a:rPr lang="it-IT" sz="1800" i="1" dirty="0">
                <a:solidFill>
                  <a:srgbClr val="0070C0"/>
                </a:solidFill>
              </a:rPr>
              <a:t>Javier </a:t>
            </a:r>
            <a:r>
              <a:rPr lang="it-IT" sz="1800" i="1" dirty="0" err="1" smtClean="0">
                <a:solidFill>
                  <a:srgbClr val="0070C0"/>
                </a:solidFill>
              </a:rPr>
              <a:t>Andrés</a:t>
            </a:r>
            <a:r>
              <a:rPr lang="it-IT" sz="1800" i="1" dirty="0" smtClean="0">
                <a:solidFill>
                  <a:srgbClr val="0070C0"/>
                </a:solidFill>
              </a:rPr>
              <a:t> </a:t>
            </a:r>
            <a:r>
              <a:rPr lang="it-IT" sz="1800" i="1" dirty="0">
                <a:solidFill>
                  <a:srgbClr val="0070C0"/>
                </a:solidFill>
              </a:rPr>
              <a:t>and </a:t>
            </a:r>
            <a:r>
              <a:rPr lang="it-IT" sz="1800" i="1" dirty="0" err="1">
                <a:solidFill>
                  <a:srgbClr val="0070C0"/>
                </a:solidFill>
              </a:rPr>
              <a:t>Wenyi</a:t>
            </a:r>
            <a:r>
              <a:rPr lang="it-IT" sz="1800" i="1" dirty="0">
                <a:solidFill>
                  <a:srgbClr val="0070C0"/>
                </a:solidFill>
              </a:rPr>
              <a:t> </a:t>
            </a:r>
            <a:r>
              <a:rPr lang="it-IT" sz="1800" i="1" dirty="0" err="1" smtClean="0">
                <a:solidFill>
                  <a:srgbClr val="0070C0"/>
                </a:solidFill>
              </a:rPr>
              <a:t>Shen</a:t>
            </a:r>
            <a:r>
              <a:rPr lang="it-IT" sz="1800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spcAft>
                <a:spcPts val="1200"/>
              </a:spcAft>
              <a:buNone/>
            </a:pPr>
            <a:endParaRPr lang="it-IT" sz="2000" b="1" dirty="0" smtClean="0">
              <a:solidFill>
                <a:srgbClr val="C0000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it-IT" sz="2000" b="1" dirty="0" err="1" smtClean="0">
                <a:solidFill>
                  <a:srgbClr val="C00000"/>
                </a:solidFill>
              </a:rPr>
              <a:t>Both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</a:rPr>
              <a:t>papers</a:t>
            </a:r>
            <a:r>
              <a:rPr lang="it-IT" sz="2000" b="1" dirty="0" smtClean="0">
                <a:solidFill>
                  <a:srgbClr val="C00000"/>
                </a:solidFill>
              </a:rPr>
              <a:t> investigate the </a:t>
            </a:r>
            <a:r>
              <a:rPr lang="it-IT" sz="2000" b="1" dirty="0" err="1" smtClean="0">
                <a:solidFill>
                  <a:srgbClr val="C00000"/>
                </a:solidFill>
              </a:rPr>
              <a:t>interaction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</a:rPr>
              <a:t>between</a:t>
            </a:r>
            <a:r>
              <a:rPr lang="it-IT" sz="2000" b="1" dirty="0" smtClean="0">
                <a:solidFill>
                  <a:srgbClr val="C00000"/>
                </a:solidFill>
              </a:rPr>
              <a:t> fiscal policy and </a:t>
            </a:r>
            <a:r>
              <a:rPr lang="it-IT" sz="2000" b="1" dirty="0" err="1" smtClean="0">
                <a:solidFill>
                  <a:srgbClr val="C00000"/>
                </a:solidFill>
              </a:rPr>
              <a:t>macroeconomic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</a:rPr>
              <a:t>developments</a:t>
            </a:r>
            <a:endParaRPr lang="it-IT" sz="2000" b="1" dirty="0">
              <a:solidFill>
                <a:srgbClr val="C00000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70C0"/>
                </a:solidFill>
              </a:rPr>
              <a:t>Braz &amp; Carnot </a:t>
            </a:r>
            <a:r>
              <a:rPr lang="it-IT" sz="1600" dirty="0" smtClean="0">
                <a:solidFill>
                  <a:srgbClr val="0070C0"/>
                </a:solidFill>
              </a:rPr>
              <a:t>take a «</a:t>
            </a:r>
            <a:r>
              <a:rPr lang="it-IT" sz="1600" dirty="0" err="1" smtClean="0">
                <a:solidFill>
                  <a:srgbClr val="0070C0"/>
                </a:solidFill>
              </a:rPr>
              <a:t>disaggragate</a:t>
            </a:r>
            <a:r>
              <a:rPr lang="it-IT" sz="1600" dirty="0" smtClean="0">
                <a:solidFill>
                  <a:srgbClr val="0070C0"/>
                </a:solidFill>
              </a:rPr>
              <a:t> </a:t>
            </a:r>
            <a:r>
              <a:rPr lang="it-IT" sz="1600" dirty="0" err="1" smtClean="0">
                <a:solidFill>
                  <a:srgbClr val="0070C0"/>
                </a:solidFill>
              </a:rPr>
              <a:t>stance</a:t>
            </a:r>
            <a:r>
              <a:rPr lang="it-IT" sz="1600" dirty="0" smtClean="0">
                <a:solidFill>
                  <a:srgbClr val="0070C0"/>
                </a:solidFill>
              </a:rPr>
              <a:t>»: output </a:t>
            </a:r>
            <a:r>
              <a:rPr lang="it-IT" sz="1600" dirty="0" err="1" smtClean="0">
                <a:solidFill>
                  <a:srgbClr val="0070C0"/>
                </a:solidFill>
              </a:rPr>
              <a:t>effects</a:t>
            </a:r>
            <a:r>
              <a:rPr lang="it-IT" sz="1600" dirty="0" smtClean="0">
                <a:solidFill>
                  <a:srgbClr val="0070C0"/>
                </a:solidFill>
              </a:rPr>
              <a:t> of </a:t>
            </a:r>
            <a:r>
              <a:rPr lang="it-IT" sz="1600" dirty="0" err="1" smtClean="0">
                <a:solidFill>
                  <a:srgbClr val="0070C0"/>
                </a:solidFill>
              </a:rPr>
              <a:t>different</a:t>
            </a:r>
            <a:r>
              <a:rPr lang="it-IT" sz="1600" dirty="0" smtClean="0">
                <a:solidFill>
                  <a:srgbClr val="0070C0"/>
                </a:solidFill>
              </a:rPr>
              <a:t> sub-component of the fiscal </a:t>
            </a:r>
            <a:r>
              <a:rPr lang="it-IT" sz="1600" dirty="0" err="1" smtClean="0">
                <a:solidFill>
                  <a:srgbClr val="0070C0"/>
                </a:solidFill>
              </a:rPr>
              <a:t>stance</a:t>
            </a:r>
            <a:endParaRPr lang="it-IT" sz="1600" dirty="0" smtClean="0">
              <a:solidFill>
                <a:srgbClr val="0070C0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1600" dirty="0" err="1" smtClean="0">
                <a:solidFill>
                  <a:srgbClr val="0070C0"/>
                </a:solidFill>
              </a:rPr>
              <a:t>Burriel</a:t>
            </a:r>
            <a:r>
              <a:rPr lang="it-IT" sz="1600" dirty="0" smtClean="0">
                <a:solidFill>
                  <a:srgbClr val="0070C0"/>
                </a:solidFill>
              </a:rPr>
              <a:t> et al. take a more «</a:t>
            </a:r>
            <a:r>
              <a:rPr lang="it-IT" sz="1600" dirty="0" err="1" smtClean="0">
                <a:solidFill>
                  <a:srgbClr val="0070C0"/>
                </a:solidFill>
              </a:rPr>
              <a:t>aggregated</a:t>
            </a:r>
            <a:r>
              <a:rPr lang="it-IT" sz="1600" dirty="0" smtClean="0">
                <a:solidFill>
                  <a:srgbClr val="0070C0"/>
                </a:solidFill>
              </a:rPr>
              <a:t> </a:t>
            </a:r>
            <a:r>
              <a:rPr lang="it-IT" sz="1600" dirty="0" err="1" smtClean="0">
                <a:solidFill>
                  <a:srgbClr val="0070C0"/>
                </a:solidFill>
              </a:rPr>
              <a:t>stance</a:t>
            </a:r>
            <a:r>
              <a:rPr lang="it-IT" sz="1600" dirty="0" smtClean="0">
                <a:solidFill>
                  <a:srgbClr val="0070C0"/>
                </a:solidFill>
              </a:rPr>
              <a:t>»: fi</a:t>
            </a:r>
            <a:r>
              <a:rPr lang="en-US" sz="1600" dirty="0" err="1" smtClean="0">
                <a:solidFill>
                  <a:srgbClr val="0070C0"/>
                </a:solidFill>
              </a:rPr>
              <a:t>scal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rgbClr val="0070C0"/>
                </a:solidFill>
              </a:rPr>
              <a:t>policy </a:t>
            </a:r>
            <a:r>
              <a:rPr lang="en-US" sz="1600" dirty="0" smtClean="0">
                <a:solidFill>
                  <a:srgbClr val="0070C0"/>
                </a:solidFill>
              </a:rPr>
              <a:t>effects </a:t>
            </a:r>
            <a:r>
              <a:rPr lang="en-US" sz="1600" dirty="0">
                <a:solidFill>
                  <a:srgbClr val="0070C0"/>
                </a:solidFill>
              </a:rPr>
              <a:t>and </a:t>
            </a:r>
            <a:r>
              <a:rPr lang="en-US" sz="1600" dirty="0" smtClean="0">
                <a:solidFill>
                  <a:srgbClr val="0070C0"/>
                </a:solidFill>
              </a:rPr>
              <a:t>spillovers in </a:t>
            </a:r>
            <a:r>
              <a:rPr lang="en-US" sz="1600" dirty="0">
                <a:solidFill>
                  <a:srgbClr val="0070C0"/>
                </a:solidFill>
              </a:rPr>
              <a:t>a </a:t>
            </a:r>
            <a:r>
              <a:rPr lang="en-US" sz="1600" dirty="0" smtClean="0">
                <a:solidFill>
                  <a:srgbClr val="0070C0"/>
                </a:solidFill>
              </a:rPr>
              <a:t>monetary union and with different </a:t>
            </a:r>
            <a:r>
              <a:rPr lang="en-US" sz="1600" dirty="0">
                <a:solidFill>
                  <a:srgbClr val="0070C0"/>
                </a:solidFill>
              </a:rPr>
              <a:t>levels of public </a:t>
            </a:r>
            <a:r>
              <a:rPr lang="en-US" sz="1600" dirty="0" smtClean="0">
                <a:solidFill>
                  <a:srgbClr val="0070C0"/>
                </a:solidFill>
              </a:rPr>
              <a:t>debt</a:t>
            </a:r>
            <a:endParaRPr lang="it-IT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2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9542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+mj-lt"/>
              </a:rPr>
              <a:t>Braz &amp; Carnot</a:t>
            </a:r>
            <a:endParaRPr lang="it-IT" b="1" dirty="0"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23528" y="987574"/>
            <a:ext cx="8640960" cy="388843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it-IT" sz="2000" i="1" dirty="0" smtClean="0"/>
              <a:t>My «</a:t>
            </a:r>
            <a:r>
              <a:rPr lang="it-IT" sz="2000" i="1" dirty="0" err="1" smtClean="0"/>
              <a:t>favourite</a:t>
            </a:r>
            <a:r>
              <a:rPr lang="it-IT" sz="2000" i="1" dirty="0" smtClean="0"/>
              <a:t>» </a:t>
            </a:r>
            <a:r>
              <a:rPr lang="it-IT" sz="2000" i="1" dirty="0" err="1" smtClean="0"/>
              <a:t>approach</a:t>
            </a:r>
            <a:r>
              <a:rPr lang="it-IT" sz="2000" i="1" dirty="0" smtClean="0"/>
              <a:t>…. </a:t>
            </a:r>
            <a:r>
              <a:rPr lang="it-IT" sz="2000" dirty="0" smtClean="0">
                <a:sym typeface="Wingdings" panose="05000000000000000000" pitchFamily="2" charset="2"/>
              </a:rPr>
              <a:t>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it-IT" sz="2000" dirty="0" err="1" smtClean="0">
                <a:sym typeface="Wingdings" panose="05000000000000000000" pitchFamily="2" charset="2"/>
              </a:rPr>
              <a:t>Advantage</a:t>
            </a:r>
            <a:r>
              <a:rPr lang="it-IT" sz="2000" dirty="0" smtClean="0">
                <a:sym typeface="Wingdings" panose="05000000000000000000" pitchFamily="2" charset="2"/>
              </a:rPr>
              <a:t> of a «semi-narrative» </a:t>
            </a:r>
            <a:r>
              <a:rPr lang="it-IT" sz="2000" dirty="0" err="1" smtClean="0">
                <a:sym typeface="Wingdings" panose="05000000000000000000" pitchFamily="2" charset="2"/>
              </a:rPr>
              <a:t>approach</a:t>
            </a:r>
            <a:r>
              <a:rPr lang="it-IT" sz="2000" dirty="0" smtClean="0">
                <a:sym typeface="Wingdings" panose="05000000000000000000" pitchFamily="2" charset="2"/>
              </a:rPr>
              <a:t> vs a «</a:t>
            </a:r>
            <a:r>
              <a:rPr lang="it-IT" sz="2000" dirty="0" err="1" smtClean="0">
                <a:sym typeface="Wingdings" panose="05000000000000000000" pitchFamily="2" charset="2"/>
              </a:rPr>
              <a:t>fully</a:t>
            </a:r>
            <a:r>
              <a:rPr lang="it-IT" sz="2000" dirty="0" smtClean="0">
                <a:sym typeface="Wingdings" panose="05000000000000000000" pitchFamily="2" charset="2"/>
              </a:rPr>
              <a:t> (?) narrative» </a:t>
            </a:r>
            <a:r>
              <a:rPr lang="it-IT" sz="2000" dirty="0" err="1" smtClean="0">
                <a:sym typeface="Wingdings" panose="05000000000000000000" pitchFamily="2" charset="2"/>
              </a:rPr>
              <a:t>one</a:t>
            </a:r>
            <a:r>
              <a:rPr lang="it-IT" sz="2000" dirty="0" smtClean="0">
                <a:sym typeface="Wingdings" panose="05000000000000000000" pitchFamily="2" charset="2"/>
              </a:rPr>
              <a:t>: </a:t>
            </a:r>
            <a:r>
              <a:rPr lang="it-IT" sz="2000" dirty="0" err="1" smtClean="0">
                <a:sym typeface="Wingdings" panose="05000000000000000000" pitchFamily="2" charset="2"/>
              </a:rPr>
              <a:t>identification</a:t>
            </a:r>
            <a:r>
              <a:rPr lang="it-IT" sz="2000" dirty="0" smtClean="0">
                <a:sym typeface="Wingdings" panose="05000000000000000000" pitchFamily="2" charset="2"/>
              </a:rPr>
              <a:t> of fiscal shocks on the </a:t>
            </a:r>
            <a:r>
              <a:rPr lang="it-IT" sz="2000" dirty="0" err="1" smtClean="0">
                <a:sym typeface="Wingdings" panose="05000000000000000000" pitchFamily="2" charset="2"/>
              </a:rPr>
              <a:t>expenditure</a:t>
            </a:r>
            <a:r>
              <a:rPr lang="it-IT" sz="2000" dirty="0" smtClean="0">
                <a:sym typeface="Wingdings" panose="05000000000000000000" pitchFamily="2" charset="2"/>
              </a:rPr>
              <a:t> side</a:t>
            </a:r>
            <a:endParaRPr lang="it-IT" sz="2000" dirty="0">
              <a:sym typeface="Wingdings" panose="05000000000000000000" pitchFamily="2" charset="2"/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 err="1" smtClean="0">
                <a:sym typeface="Wingdings" panose="05000000000000000000" pitchFamily="2" charset="2"/>
              </a:rPr>
              <a:t>Romer</a:t>
            </a:r>
            <a:r>
              <a:rPr lang="it-IT" sz="1600" dirty="0" smtClean="0">
                <a:sym typeface="Wingdings" panose="05000000000000000000" pitchFamily="2" charset="2"/>
              </a:rPr>
              <a:t> and </a:t>
            </a:r>
            <a:r>
              <a:rPr lang="it-IT" sz="1600" dirty="0" err="1" smtClean="0">
                <a:sym typeface="Wingdings" panose="05000000000000000000" pitchFamily="2" charset="2"/>
              </a:rPr>
              <a:t>Romer</a:t>
            </a:r>
            <a:r>
              <a:rPr lang="it-IT" sz="1600" dirty="0" smtClean="0">
                <a:sym typeface="Wingdings" panose="05000000000000000000" pitchFamily="2" charset="2"/>
              </a:rPr>
              <a:t> (2010) </a:t>
            </a:r>
            <a:r>
              <a:rPr lang="it-IT" sz="1600" dirty="0" err="1" smtClean="0">
                <a:sym typeface="Wingdings" panose="05000000000000000000" pitchFamily="2" charset="2"/>
              </a:rPr>
              <a:t>only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taxes</a:t>
            </a:r>
            <a:r>
              <a:rPr lang="it-IT" sz="1600" dirty="0" smtClean="0">
                <a:sym typeface="Wingdings" panose="05000000000000000000" pitchFamily="2" charset="2"/>
              </a:rPr>
              <a:t>; </a:t>
            </a:r>
            <a:r>
              <a:rPr lang="it-IT" sz="1600" dirty="0" err="1" smtClean="0">
                <a:sym typeface="Wingdings" panose="05000000000000000000" pitchFamily="2" charset="2"/>
              </a:rPr>
              <a:t>Ramey</a:t>
            </a:r>
            <a:r>
              <a:rPr lang="it-IT" sz="1600" dirty="0" smtClean="0">
                <a:sym typeface="Wingdings" panose="05000000000000000000" pitchFamily="2" charset="2"/>
              </a:rPr>
              <a:t> (2011) </a:t>
            </a:r>
            <a:r>
              <a:rPr lang="it-IT" sz="1600" dirty="0" err="1" smtClean="0">
                <a:sym typeface="Wingdings" panose="05000000000000000000" pitchFamily="2" charset="2"/>
              </a:rPr>
              <a:t>only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military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spending</a:t>
            </a:r>
            <a:r>
              <a:rPr lang="it-IT" sz="1600" dirty="0" smtClean="0">
                <a:sym typeface="Wingdings" panose="05000000000000000000" pitchFamily="2" charset="2"/>
              </a:rPr>
              <a:t>. </a:t>
            </a:r>
            <a:r>
              <a:rPr lang="it-IT" sz="1600" dirty="0" err="1" smtClean="0">
                <a:sym typeface="Wingdings" panose="05000000000000000000" pitchFamily="2" charset="2"/>
              </a:rPr>
              <a:t>Why</a:t>
            </a:r>
            <a:r>
              <a:rPr lang="it-IT" sz="1600" dirty="0" smtClean="0">
                <a:sym typeface="Wingdings" panose="05000000000000000000" pitchFamily="2" charset="2"/>
              </a:rPr>
              <a:t>? </a:t>
            </a:r>
            <a:r>
              <a:rPr lang="it-IT" sz="1600" dirty="0" err="1" smtClean="0">
                <a:sym typeface="Wingdings" panose="05000000000000000000" pitchFamily="2" charset="2"/>
              </a:rPr>
              <a:t>Because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they</a:t>
            </a:r>
            <a:r>
              <a:rPr lang="it-IT" sz="1600" dirty="0" smtClean="0">
                <a:sym typeface="Wingdings" panose="05000000000000000000" pitchFamily="2" charset="2"/>
              </a:rPr>
              <a:t> are </a:t>
            </a:r>
            <a:r>
              <a:rPr lang="it-IT" sz="1600" dirty="0" err="1" smtClean="0">
                <a:sym typeface="Wingdings" panose="05000000000000000000" pitchFamily="2" charset="2"/>
              </a:rPr>
              <a:t>easily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identifieble</a:t>
            </a:r>
            <a:endParaRPr lang="it-IT" sz="1600" dirty="0" smtClean="0">
              <a:sym typeface="Wingdings" panose="05000000000000000000" pitchFamily="2" charset="2"/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 err="1" smtClean="0">
                <a:sym typeface="Wingdings" panose="05000000000000000000" pitchFamily="2" charset="2"/>
              </a:rPr>
              <a:t>Not</a:t>
            </a:r>
            <a:r>
              <a:rPr lang="it-IT" sz="1600" dirty="0" smtClean="0">
                <a:sym typeface="Wingdings" panose="05000000000000000000" pitchFamily="2" charset="2"/>
              </a:rPr>
              <a:t> so easy for the </a:t>
            </a:r>
            <a:r>
              <a:rPr lang="it-IT" sz="1600" dirty="0" err="1" smtClean="0">
                <a:sym typeface="Wingdings" panose="05000000000000000000" pitchFamily="2" charset="2"/>
              </a:rPr>
              <a:t>expenditure</a:t>
            </a:r>
            <a:r>
              <a:rPr lang="it-IT" sz="1600" dirty="0" smtClean="0">
                <a:sym typeface="Wingdings" panose="05000000000000000000" pitchFamily="2" charset="2"/>
              </a:rPr>
              <a:t>…. </a:t>
            </a:r>
            <a:r>
              <a:rPr lang="it-IT" sz="1600" dirty="0" err="1" smtClean="0">
                <a:sym typeface="Wingdings" panose="05000000000000000000" pitchFamily="2" charset="2"/>
              </a:rPr>
              <a:t>Two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additional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references</a:t>
            </a:r>
            <a:r>
              <a:rPr lang="it-IT" sz="1600" dirty="0" smtClean="0">
                <a:sym typeface="Wingdings" panose="05000000000000000000" pitchFamily="2" charset="2"/>
              </a:rPr>
              <a:t>: </a:t>
            </a:r>
            <a:r>
              <a:rPr lang="it-IT" sz="1600" dirty="0" err="1" smtClean="0">
                <a:sym typeface="Wingdings" panose="05000000000000000000" pitchFamily="2" charset="2"/>
              </a:rPr>
              <a:t>Devries</a:t>
            </a:r>
            <a:r>
              <a:rPr lang="it-IT" sz="1600" dirty="0" smtClean="0">
                <a:sym typeface="Wingdings" panose="05000000000000000000" pitchFamily="2" charset="2"/>
              </a:rPr>
              <a:t> et al. (IMF, 2011) and Alesina, Giavazzi &amp; Favero (</a:t>
            </a:r>
            <a:r>
              <a:rPr lang="it-IT" sz="1600" dirty="0" err="1" smtClean="0">
                <a:sym typeface="Wingdings" panose="05000000000000000000" pitchFamily="2" charset="2"/>
              </a:rPr>
              <a:t>recent</a:t>
            </a:r>
            <a:r>
              <a:rPr lang="it-IT" sz="1600" dirty="0" smtClean="0">
                <a:sym typeface="Wingdings" panose="05000000000000000000" pitchFamily="2" charset="2"/>
              </a:rPr>
              <a:t> book on Austerity)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it-IT" sz="2000" b="1" i="1" dirty="0" smtClean="0">
                <a:solidFill>
                  <a:srgbClr val="C00000"/>
                </a:solidFill>
              </a:rPr>
              <a:t>A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question</a:t>
            </a:r>
            <a:r>
              <a:rPr lang="it-IT" sz="2000" b="1" i="1" dirty="0" smtClean="0">
                <a:solidFill>
                  <a:srgbClr val="C00000"/>
                </a:solidFill>
              </a:rPr>
              <a:t>: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why</a:t>
            </a:r>
            <a:r>
              <a:rPr lang="it-IT" sz="2000" b="1" i="1" dirty="0" smtClean="0">
                <a:solidFill>
                  <a:srgbClr val="C00000"/>
                </a:solidFill>
              </a:rPr>
              <a:t> just 1 benchmark for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all</a:t>
            </a:r>
            <a:r>
              <a:rPr lang="it-IT" sz="2000" b="1" i="1" dirty="0" smtClean="0">
                <a:solidFill>
                  <a:srgbClr val="C00000"/>
                </a:solidFill>
              </a:rPr>
              <a:t>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expenditure</a:t>
            </a:r>
            <a:r>
              <a:rPr lang="it-IT" sz="2000" b="1" i="1" dirty="0" smtClean="0">
                <a:solidFill>
                  <a:srgbClr val="C00000"/>
                </a:solidFill>
              </a:rPr>
              <a:t>?</a:t>
            </a:r>
            <a:endParaRPr lang="it-IT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2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9542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+mj-lt"/>
              </a:rPr>
              <a:t>Braz &amp; Carnot (2)</a:t>
            </a:r>
            <a:endParaRPr lang="en-US" b="1" dirty="0"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07504" y="843558"/>
            <a:ext cx="8856984" cy="3816424"/>
          </a:xfrm>
        </p:spPr>
        <p:txBody>
          <a:bodyPr>
            <a:noAutofit/>
          </a:bodyPr>
          <a:lstStyle/>
          <a:p>
            <a:pPr marL="180975" indent="-180975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>
                <a:solidFill>
                  <a:srgbClr val="C00000"/>
                </a:solidFill>
              </a:rPr>
              <a:t>“</a:t>
            </a:r>
            <a:r>
              <a:rPr lang="en-US" sz="1400" i="1" dirty="0" smtClean="0">
                <a:solidFill>
                  <a:srgbClr val="C00000"/>
                </a:solidFill>
              </a:rPr>
              <a:t>Fiscal </a:t>
            </a:r>
            <a:r>
              <a:rPr lang="en-US" sz="1400" i="1" dirty="0">
                <a:solidFill>
                  <a:srgbClr val="C00000"/>
                </a:solidFill>
              </a:rPr>
              <a:t>changes are large in the euro area. They average out over the long term but their standard deviation from one year to the next exceeds 1 percent of GDP</a:t>
            </a:r>
            <a:r>
              <a:rPr lang="it-IT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>
                <a:solidFill>
                  <a:srgbClr val="C00000"/>
                </a:solidFill>
              </a:rPr>
              <a:t>”</a:t>
            </a:r>
            <a:endParaRPr lang="it-IT" sz="14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400" dirty="0" err="1" smtClean="0"/>
              <a:t>Was</a:t>
            </a:r>
            <a:r>
              <a:rPr lang="it-IT" sz="1400" dirty="0" smtClean="0"/>
              <a:t> 1% </a:t>
            </a:r>
            <a:r>
              <a:rPr lang="it-IT" sz="1400" dirty="0" err="1" smtClean="0"/>
              <a:t>actually</a:t>
            </a:r>
            <a:r>
              <a:rPr lang="it-IT" sz="1400" dirty="0" smtClean="0"/>
              <a:t> «large»? (</a:t>
            </a:r>
            <a:r>
              <a:rPr lang="it-IT" sz="1400" dirty="0" err="1" smtClean="0"/>
              <a:t>given</a:t>
            </a:r>
            <a:r>
              <a:rPr lang="it-IT" sz="1400" dirty="0" smtClean="0"/>
              <a:t> </a:t>
            </a:r>
            <a:r>
              <a:rPr lang="it-IT" sz="1400" dirty="0" err="1" smtClean="0"/>
              <a:t>crisis</a:t>
            </a:r>
            <a:r>
              <a:rPr lang="it-IT" sz="1400" dirty="0" smtClean="0"/>
              <a:t> </a:t>
            </a:r>
            <a:r>
              <a:rPr lang="it-IT" sz="1400" dirty="0" err="1" smtClean="0"/>
              <a:t>years</a:t>
            </a:r>
            <a:r>
              <a:rPr lang="it-IT" sz="1400" dirty="0" smtClean="0"/>
              <a:t>). How </a:t>
            </a:r>
            <a:r>
              <a:rPr lang="it-IT" sz="1400" dirty="0" err="1" smtClean="0"/>
              <a:t>does</a:t>
            </a:r>
            <a:r>
              <a:rPr lang="it-IT" sz="1400" dirty="0" smtClean="0"/>
              <a:t> </a:t>
            </a:r>
            <a:r>
              <a:rPr lang="it-IT" sz="1400" dirty="0" err="1" smtClean="0"/>
              <a:t>this</a:t>
            </a:r>
            <a:r>
              <a:rPr lang="it-IT" sz="1400" dirty="0" smtClean="0"/>
              <a:t> </a:t>
            </a:r>
            <a:r>
              <a:rPr lang="it-IT" sz="1400" dirty="0" err="1" smtClean="0"/>
              <a:t>number</a:t>
            </a:r>
            <a:r>
              <a:rPr lang="it-IT" sz="1400" dirty="0" smtClean="0"/>
              <a:t> compare with the </a:t>
            </a:r>
            <a:r>
              <a:rPr lang="it-IT" sz="1400" dirty="0" err="1" smtClean="0"/>
              <a:t>size</a:t>
            </a:r>
            <a:r>
              <a:rPr lang="it-IT" sz="1400" dirty="0" smtClean="0"/>
              <a:t> of the big </a:t>
            </a:r>
            <a:r>
              <a:rPr lang="it-IT" sz="1400" dirty="0" err="1" smtClean="0"/>
              <a:t>recession</a:t>
            </a:r>
            <a:r>
              <a:rPr lang="it-IT" sz="1400" dirty="0" smtClean="0"/>
              <a:t>? </a:t>
            </a:r>
            <a:r>
              <a:rPr lang="it-IT" sz="1400" b="1" dirty="0" err="1" smtClean="0"/>
              <a:t>Could</a:t>
            </a:r>
            <a:r>
              <a:rPr lang="it-IT" sz="1400" b="1" dirty="0" smtClean="0"/>
              <a:t>/</a:t>
            </a:r>
            <a:r>
              <a:rPr lang="it-IT" sz="1400" b="1" dirty="0" err="1" smtClean="0"/>
              <a:t>should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we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have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done</a:t>
            </a:r>
            <a:r>
              <a:rPr lang="it-IT" sz="1400" b="1" dirty="0" smtClean="0"/>
              <a:t> more to </a:t>
            </a:r>
            <a:r>
              <a:rPr lang="it-IT" sz="1400" b="1" dirty="0" err="1" smtClean="0"/>
              <a:t>shorten</a:t>
            </a:r>
            <a:r>
              <a:rPr lang="it-IT" sz="1400" b="1" dirty="0" smtClean="0"/>
              <a:t> the </a:t>
            </a:r>
            <a:r>
              <a:rPr lang="it-IT" sz="1400" b="1" dirty="0" err="1" smtClean="0"/>
              <a:t>lenght</a:t>
            </a:r>
            <a:r>
              <a:rPr lang="it-IT" sz="1400" b="1" dirty="0" smtClean="0"/>
              <a:t> of the </a:t>
            </a:r>
            <a:r>
              <a:rPr lang="it-IT" sz="1400" b="1" dirty="0" err="1" smtClean="0"/>
              <a:t>crisis</a:t>
            </a:r>
            <a:r>
              <a:rPr lang="it-IT" sz="1400" b="1" dirty="0" smtClean="0"/>
              <a:t>? </a:t>
            </a:r>
          </a:p>
          <a:p>
            <a:pPr marL="0" indent="0">
              <a:spcAft>
                <a:spcPts val="600"/>
              </a:spcAft>
              <a:buNone/>
            </a:pPr>
            <a:endParaRPr lang="it-IT" sz="800" dirty="0" smtClean="0"/>
          </a:p>
          <a:p>
            <a:pPr marL="180975" indent="-180975">
              <a:spcBef>
                <a:spcPts val="0"/>
              </a:spcBef>
              <a:buFont typeface="+mj-lt"/>
              <a:buAutoNum type="arabicPeriod" startAt="2"/>
            </a:pPr>
            <a:r>
              <a:rPr lang="en-US" sz="1400" dirty="0" smtClean="0">
                <a:solidFill>
                  <a:srgbClr val="C00000"/>
                </a:solidFill>
              </a:rPr>
              <a:t>As “</a:t>
            </a:r>
            <a:r>
              <a:rPr lang="en-US" sz="1400" i="1" dirty="0" smtClean="0">
                <a:solidFill>
                  <a:srgbClr val="C00000"/>
                </a:solidFill>
              </a:rPr>
              <a:t>for </a:t>
            </a:r>
            <a:r>
              <a:rPr lang="en-US" sz="1400" i="1" dirty="0">
                <a:solidFill>
                  <a:srgbClr val="C00000"/>
                </a:solidFill>
              </a:rPr>
              <a:t>the discretionary component of total </a:t>
            </a:r>
            <a:r>
              <a:rPr lang="en-US" sz="1400" i="1" dirty="0" smtClean="0">
                <a:solidFill>
                  <a:srgbClr val="C00000"/>
                </a:solidFill>
              </a:rPr>
              <a:t>expenditure[….]. </a:t>
            </a:r>
            <a:r>
              <a:rPr lang="en-US" sz="1400" i="1" dirty="0">
                <a:solidFill>
                  <a:srgbClr val="C00000"/>
                </a:solidFill>
              </a:rPr>
              <a:t>There is large dispersion between </a:t>
            </a:r>
            <a:r>
              <a:rPr lang="en-US" sz="1400" i="1" dirty="0" smtClean="0">
                <a:solidFill>
                  <a:srgbClr val="C00000"/>
                </a:solidFill>
              </a:rPr>
              <a:t>countries</a:t>
            </a:r>
            <a:r>
              <a:rPr lang="en-US" sz="1400" dirty="0" smtClean="0">
                <a:solidFill>
                  <a:srgbClr val="C00000"/>
                </a:solidFill>
              </a:rPr>
              <a:t>”. </a:t>
            </a:r>
            <a:r>
              <a:rPr lang="en-US" sz="1400" dirty="0" smtClean="0"/>
              <a:t>Much larger than for taxes.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smtClean="0"/>
              <a:t>Interesting result; what is the rationale?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governments </a:t>
            </a:r>
            <a:r>
              <a:rPr lang="en-US" sz="1400" dirty="0" smtClean="0"/>
              <a:t>don’t </a:t>
            </a:r>
            <a:r>
              <a:rPr lang="en-US" sz="1400" dirty="0"/>
              <a:t>like to change taxes </a:t>
            </a:r>
            <a:r>
              <a:rPr lang="en-US" sz="1400" dirty="0" smtClean="0"/>
              <a:t>frequently (especially </a:t>
            </a:r>
            <a:r>
              <a:rPr lang="en-US" sz="1400" dirty="0"/>
              <a:t>if the have to consolidate</a:t>
            </a:r>
            <a:r>
              <a:rPr lang="en-US" sz="140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g</a:t>
            </a:r>
            <a:r>
              <a:rPr lang="en-US" sz="1400" dirty="0" smtClean="0"/>
              <a:t>overnments react to recession by increasing spending (true in the data?) but if they have high debt not feasible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1400" b="1" dirty="0" smtClean="0"/>
              <a:t>It could be useful for you to study the interaction with the initial level of debt</a:t>
            </a:r>
          </a:p>
          <a:p>
            <a:pPr lvl="1">
              <a:spcAft>
                <a:spcPts val="600"/>
              </a:spcAft>
            </a:pPr>
            <a:endParaRPr lang="en-US" sz="1400" dirty="0"/>
          </a:p>
          <a:p>
            <a:pPr marL="180975" indent="-180975"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1400" dirty="0">
                <a:solidFill>
                  <a:srgbClr val="C00000"/>
                </a:solidFill>
              </a:rPr>
              <a:t>“</a:t>
            </a:r>
            <a:r>
              <a:rPr lang="en-US" sz="1400" i="1" dirty="0">
                <a:solidFill>
                  <a:srgbClr val="C00000"/>
                </a:solidFill>
              </a:rPr>
              <a:t>Automatic </a:t>
            </a:r>
            <a:r>
              <a:rPr lang="en-US" sz="1400" i="1" dirty="0" err="1">
                <a:solidFill>
                  <a:srgbClr val="C00000"/>
                </a:solidFill>
              </a:rPr>
              <a:t>stabilisers</a:t>
            </a:r>
            <a:r>
              <a:rPr lang="en-US" sz="1400" i="1" dirty="0">
                <a:solidFill>
                  <a:srgbClr val="C00000"/>
                </a:solidFill>
              </a:rPr>
              <a:t> always contribute to smooth output fluctuations</a:t>
            </a:r>
            <a:r>
              <a:rPr lang="en-US" sz="1400" dirty="0" smtClean="0">
                <a:solidFill>
                  <a:srgbClr val="C00000"/>
                </a:solidFill>
              </a:rPr>
              <a:t>”</a:t>
            </a:r>
            <a:r>
              <a:rPr lang="en-US" sz="1400" dirty="0" smtClean="0"/>
              <a:t>. </a:t>
            </a:r>
            <a:r>
              <a:rPr lang="en-US" sz="1400" dirty="0">
                <a:solidFill>
                  <a:srgbClr val="C00000"/>
                </a:solidFill>
              </a:rPr>
              <a:t>“</a:t>
            </a:r>
            <a:r>
              <a:rPr lang="en-US" sz="1400" i="1" dirty="0">
                <a:solidFill>
                  <a:srgbClr val="C00000"/>
                </a:solidFill>
              </a:rPr>
              <a:t>Discretionary fiscal changes do not appear to be driven in a systematic manner by cyclical developments</a:t>
            </a:r>
            <a:r>
              <a:rPr lang="en-US" sz="1400" dirty="0" smtClean="0">
                <a:solidFill>
                  <a:srgbClr val="C00000"/>
                </a:solidFill>
              </a:rPr>
              <a:t>”.</a:t>
            </a:r>
          </a:p>
          <a:p>
            <a:pPr marL="450850" lvl="1" indent="-180975">
              <a:spcBef>
                <a:spcPts val="0"/>
              </a:spcBef>
            </a:pPr>
            <a:r>
              <a:rPr lang="en-US" sz="1400" dirty="0" smtClean="0"/>
              <a:t>Similar conclusion in Caprioli et al. (2016); discretionary fiscal policy (measured by </a:t>
            </a:r>
            <a:r>
              <a:rPr lang="el-GR" sz="1400" dirty="0" smtClean="0"/>
              <a:t>Δ</a:t>
            </a:r>
            <a:r>
              <a:rPr lang="en-US" sz="1400" dirty="0" smtClean="0"/>
              <a:t>CAPB) in periphery countries appears a-cyclical, in core countries more counter-cyclical.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 smtClean="0"/>
              <a:t>It could be useful for you to distinguish across group of countries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98694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9542"/>
          </a:xfrm>
        </p:spPr>
        <p:txBody>
          <a:bodyPr>
            <a:normAutofit/>
          </a:bodyPr>
          <a:lstStyle/>
          <a:p>
            <a:pPr algn="ctr"/>
            <a:r>
              <a:rPr lang="it-IT" b="1" dirty="0" err="1" smtClean="0">
                <a:latin typeface="+mj-lt"/>
              </a:rPr>
              <a:t>Burriel</a:t>
            </a:r>
            <a:r>
              <a:rPr lang="it-IT" b="1" dirty="0" smtClean="0">
                <a:latin typeface="+mj-lt"/>
              </a:rPr>
              <a:t> et al.</a:t>
            </a:r>
            <a:endParaRPr lang="en-US" b="1" dirty="0"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23528" y="843558"/>
            <a:ext cx="8640960" cy="381642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1800" dirty="0"/>
              <a:t>“</a:t>
            </a:r>
            <a:r>
              <a:rPr lang="en-US" sz="1800" i="1" dirty="0" smtClean="0"/>
              <a:t>We find </a:t>
            </a:r>
            <a:r>
              <a:rPr lang="en-US" sz="1800" i="1" dirty="0"/>
              <a:t>that </a:t>
            </a:r>
            <a:r>
              <a:rPr lang="en-US" sz="1800" i="1" dirty="0" smtClean="0"/>
              <a:t>a fiscal </a:t>
            </a:r>
            <a:r>
              <a:rPr lang="en-US" sz="1800" i="1" dirty="0"/>
              <a:t>consolidation, when combined with </a:t>
            </a:r>
            <a:r>
              <a:rPr lang="en-US" sz="1800" i="1" dirty="0" smtClean="0"/>
              <a:t>endogenous </a:t>
            </a:r>
            <a:r>
              <a:rPr lang="en-US" sz="1800" i="1" dirty="0"/>
              <a:t>responses of </a:t>
            </a:r>
            <a:r>
              <a:rPr lang="en-US" sz="1800" i="1" dirty="0" smtClean="0"/>
              <a:t>the fiscal </a:t>
            </a:r>
            <a:r>
              <a:rPr lang="en-US" sz="1800" i="1" dirty="0"/>
              <a:t>limit, may become expansionary in the long run</a:t>
            </a:r>
            <a:r>
              <a:rPr lang="en-US" sz="1800" dirty="0"/>
              <a:t>.”</a:t>
            </a:r>
            <a:endParaRPr lang="it-IT" sz="1800" dirty="0" smtClean="0"/>
          </a:p>
          <a:p>
            <a:pPr marL="0" indent="0">
              <a:spcAft>
                <a:spcPts val="600"/>
              </a:spcAft>
              <a:buNone/>
            </a:pPr>
            <a:endParaRPr lang="it-IT" sz="8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800" dirty="0" err="1" smtClean="0"/>
              <a:t>Resurgence</a:t>
            </a:r>
            <a:r>
              <a:rPr lang="it-IT" sz="1800" dirty="0" smtClean="0"/>
              <a:t> of «</a:t>
            </a:r>
            <a:r>
              <a:rPr lang="it-IT" sz="1800" dirty="0" err="1" smtClean="0"/>
              <a:t>expansionary</a:t>
            </a:r>
            <a:r>
              <a:rPr lang="it-IT" sz="1800" dirty="0" smtClean="0"/>
              <a:t> austerity»? </a:t>
            </a:r>
            <a:r>
              <a:rPr lang="it-IT" sz="1800" dirty="0" err="1" smtClean="0"/>
              <a:t>This</a:t>
            </a:r>
            <a:r>
              <a:rPr lang="it-IT" sz="1800" dirty="0" smtClean="0"/>
              <a:t> </a:t>
            </a:r>
            <a:r>
              <a:rPr lang="it-IT" sz="1800" dirty="0" err="1" smtClean="0"/>
              <a:t>conclusion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very</a:t>
            </a:r>
            <a:r>
              <a:rPr lang="it-IT" sz="1800" dirty="0" smtClean="0"/>
              <a:t> </a:t>
            </a:r>
            <a:r>
              <a:rPr lang="it-IT" sz="1800" dirty="0" err="1" smtClean="0"/>
              <a:t>fascinating</a:t>
            </a:r>
            <a:r>
              <a:rPr lang="it-IT" sz="1800" dirty="0" smtClean="0"/>
              <a:t> for fiscal </a:t>
            </a:r>
            <a:r>
              <a:rPr lang="it-IT" sz="1800" dirty="0" err="1" smtClean="0"/>
              <a:t>experts</a:t>
            </a:r>
            <a:r>
              <a:rPr lang="it-IT" sz="1800" dirty="0" smtClean="0"/>
              <a:t>: </a:t>
            </a:r>
            <a:r>
              <a:rPr lang="it-IT" sz="1800" i="1" dirty="0" err="1" smtClean="0"/>
              <a:t>win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win</a:t>
            </a:r>
            <a:r>
              <a:rPr lang="it-IT" sz="1800" i="1" dirty="0" smtClean="0"/>
              <a:t> game</a:t>
            </a:r>
            <a:r>
              <a:rPr lang="it-IT" sz="1800" dirty="0" smtClean="0"/>
              <a:t>. </a:t>
            </a:r>
            <a:r>
              <a:rPr lang="it-IT" sz="1800" dirty="0" err="1" smtClean="0"/>
              <a:t>However</a:t>
            </a:r>
            <a:r>
              <a:rPr lang="it-IT" sz="1800" dirty="0" smtClean="0"/>
              <a:t>, </a:t>
            </a:r>
            <a:r>
              <a:rPr lang="it-IT" sz="1800" b="1" dirty="0" err="1" smtClean="0">
                <a:solidFill>
                  <a:srgbClr val="C00000"/>
                </a:solidFill>
              </a:rPr>
              <a:t>one</a:t>
            </a:r>
            <a:r>
              <a:rPr lang="it-IT" sz="1800" b="1" dirty="0" smtClean="0">
                <a:solidFill>
                  <a:srgbClr val="C00000"/>
                </a:solidFill>
              </a:rPr>
              <a:t> </a:t>
            </a:r>
            <a:r>
              <a:rPr lang="it-IT" sz="1800" b="1" dirty="0" err="1" smtClean="0">
                <a:solidFill>
                  <a:srgbClr val="C00000"/>
                </a:solidFill>
              </a:rPr>
              <a:t>thing</a:t>
            </a:r>
            <a:r>
              <a:rPr lang="it-IT" sz="1800" b="1" dirty="0" smtClean="0">
                <a:solidFill>
                  <a:srgbClr val="C00000"/>
                </a:solidFill>
              </a:rPr>
              <a:t> </a:t>
            </a:r>
            <a:r>
              <a:rPr lang="it-IT" sz="1800" b="1" dirty="0" err="1" smtClean="0">
                <a:solidFill>
                  <a:srgbClr val="C00000"/>
                </a:solidFill>
              </a:rPr>
              <a:t>is</a:t>
            </a:r>
            <a:r>
              <a:rPr lang="it-IT" sz="1800" b="1" dirty="0" smtClean="0">
                <a:solidFill>
                  <a:srgbClr val="C00000"/>
                </a:solidFill>
              </a:rPr>
              <a:t> </a:t>
            </a:r>
            <a:r>
              <a:rPr lang="it-IT" sz="1800" b="1" dirty="0" err="1" smtClean="0">
                <a:solidFill>
                  <a:srgbClr val="C00000"/>
                </a:solidFill>
              </a:rPr>
              <a:t>theory</a:t>
            </a:r>
            <a:r>
              <a:rPr lang="it-IT" sz="1800" b="1" dirty="0" smtClean="0">
                <a:solidFill>
                  <a:srgbClr val="C00000"/>
                </a:solidFill>
              </a:rPr>
              <a:t> and </a:t>
            </a:r>
            <a:r>
              <a:rPr lang="it-IT" sz="1800" b="1" dirty="0" err="1" smtClean="0">
                <a:solidFill>
                  <a:srgbClr val="C00000"/>
                </a:solidFill>
              </a:rPr>
              <a:t>calibration</a:t>
            </a:r>
            <a:r>
              <a:rPr lang="it-IT" sz="1800" b="1" dirty="0" smtClean="0">
                <a:solidFill>
                  <a:srgbClr val="C00000"/>
                </a:solidFill>
              </a:rPr>
              <a:t>; </a:t>
            </a:r>
            <a:r>
              <a:rPr lang="it-IT" sz="1800" b="1" dirty="0" err="1" smtClean="0">
                <a:solidFill>
                  <a:srgbClr val="C00000"/>
                </a:solidFill>
              </a:rPr>
              <a:t>another</a:t>
            </a:r>
            <a:r>
              <a:rPr lang="it-IT" sz="1800" b="1" dirty="0" smtClean="0">
                <a:solidFill>
                  <a:srgbClr val="C00000"/>
                </a:solidFill>
              </a:rPr>
              <a:t> </a:t>
            </a:r>
            <a:r>
              <a:rPr lang="it-IT" sz="1800" b="1" dirty="0" err="1" smtClean="0">
                <a:solidFill>
                  <a:srgbClr val="C00000"/>
                </a:solidFill>
              </a:rPr>
              <a:t>thing</a:t>
            </a:r>
            <a:r>
              <a:rPr lang="it-IT" sz="1800" b="1" dirty="0" smtClean="0">
                <a:solidFill>
                  <a:srgbClr val="C00000"/>
                </a:solidFill>
              </a:rPr>
              <a:t> </a:t>
            </a:r>
            <a:r>
              <a:rPr lang="it-IT" sz="1800" b="1" dirty="0" err="1" smtClean="0">
                <a:solidFill>
                  <a:srgbClr val="C00000"/>
                </a:solidFill>
              </a:rPr>
              <a:t>is</a:t>
            </a:r>
            <a:r>
              <a:rPr lang="it-IT" sz="1800" b="1" dirty="0" smtClean="0">
                <a:solidFill>
                  <a:srgbClr val="C00000"/>
                </a:solidFill>
              </a:rPr>
              <a:t> the </a:t>
            </a:r>
            <a:r>
              <a:rPr lang="it-IT" sz="1800" b="1" dirty="0" err="1" smtClean="0">
                <a:solidFill>
                  <a:srgbClr val="C00000"/>
                </a:solidFill>
              </a:rPr>
              <a:t>empirical</a:t>
            </a:r>
            <a:r>
              <a:rPr lang="it-IT" sz="1800" b="1" dirty="0" smtClean="0">
                <a:solidFill>
                  <a:srgbClr val="C00000"/>
                </a:solidFill>
              </a:rPr>
              <a:t> </a:t>
            </a:r>
            <a:r>
              <a:rPr lang="it-IT" sz="1800" b="1" dirty="0" err="1" smtClean="0">
                <a:solidFill>
                  <a:srgbClr val="C00000"/>
                </a:solidFill>
              </a:rPr>
              <a:t>evidence</a:t>
            </a:r>
            <a:r>
              <a:rPr lang="it-IT" sz="1800" dirty="0" smtClean="0"/>
              <a:t>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800" dirty="0" smtClean="0"/>
              <a:t>Alesina, Giavazzi &amp; Favero (2019) </a:t>
            </a:r>
            <a:r>
              <a:rPr lang="it-IT" sz="1800" dirty="0" err="1" smtClean="0"/>
              <a:t>argue</a:t>
            </a:r>
            <a:r>
              <a:rPr lang="it-IT" sz="1800" dirty="0" smtClean="0"/>
              <a:t> </a:t>
            </a:r>
            <a:r>
              <a:rPr lang="it-IT" sz="1800" dirty="0" err="1" smtClean="0"/>
              <a:t>that</a:t>
            </a:r>
            <a:r>
              <a:rPr lang="it-IT" sz="1800" dirty="0" smtClean="0"/>
              <a:t> «</a:t>
            </a:r>
            <a:r>
              <a:rPr lang="it-IT" sz="1800" b="1" dirty="0" err="1" smtClean="0">
                <a:solidFill>
                  <a:srgbClr val="C00000"/>
                </a:solidFill>
              </a:rPr>
              <a:t>expansionary</a:t>
            </a:r>
            <a:r>
              <a:rPr lang="it-IT" sz="1800" b="1" dirty="0" smtClean="0">
                <a:solidFill>
                  <a:srgbClr val="C00000"/>
                </a:solidFill>
              </a:rPr>
              <a:t> austerity</a:t>
            </a:r>
            <a:r>
              <a:rPr lang="it-IT" sz="1800" dirty="0" smtClean="0"/>
              <a:t>» </a:t>
            </a:r>
            <a:r>
              <a:rPr lang="it-IT" sz="1800" dirty="0" err="1" smtClean="0"/>
              <a:t>cannot</a:t>
            </a:r>
            <a:r>
              <a:rPr lang="it-IT" sz="1800" dirty="0" smtClean="0"/>
              <a:t> be </a:t>
            </a:r>
            <a:r>
              <a:rPr lang="it-IT" sz="1800" dirty="0" err="1" smtClean="0"/>
              <a:t>ruled</a:t>
            </a:r>
            <a:r>
              <a:rPr lang="it-IT" sz="1800" dirty="0" smtClean="0"/>
              <a:t> out in the data; </a:t>
            </a:r>
            <a:r>
              <a:rPr lang="it-IT" sz="1800" dirty="0" err="1" smtClean="0"/>
              <a:t>yet</a:t>
            </a:r>
            <a:r>
              <a:rPr lang="it-IT" sz="1800" dirty="0" smtClean="0"/>
              <a:t>, </a:t>
            </a:r>
            <a:r>
              <a:rPr lang="it-IT" sz="1800" dirty="0" err="1" smtClean="0"/>
              <a:t>it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to be </a:t>
            </a:r>
            <a:r>
              <a:rPr lang="it-IT" sz="1800" dirty="0" err="1" smtClean="0"/>
              <a:t>seen</a:t>
            </a:r>
            <a:r>
              <a:rPr lang="it-IT" sz="1800" dirty="0" smtClean="0"/>
              <a:t> more </a:t>
            </a:r>
            <a:r>
              <a:rPr lang="it-IT" sz="1800" dirty="0" err="1" smtClean="0"/>
              <a:t>as</a:t>
            </a:r>
            <a:r>
              <a:rPr lang="it-IT" sz="1800" b="1" dirty="0" smtClean="0">
                <a:solidFill>
                  <a:srgbClr val="C00000"/>
                </a:solidFill>
              </a:rPr>
              <a:t> a </a:t>
            </a:r>
            <a:r>
              <a:rPr lang="it-IT" sz="1800" b="1" dirty="0" err="1" smtClean="0">
                <a:solidFill>
                  <a:srgbClr val="C00000"/>
                </a:solidFill>
              </a:rPr>
              <a:t>tail</a:t>
            </a:r>
            <a:r>
              <a:rPr lang="it-IT" sz="1800" b="1" dirty="0" smtClean="0">
                <a:solidFill>
                  <a:srgbClr val="C00000"/>
                </a:solidFill>
              </a:rPr>
              <a:t> </a:t>
            </a:r>
            <a:r>
              <a:rPr lang="it-IT" sz="1800" b="1" dirty="0" err="1" smtClean="0">
                <a:solidFill>
                  <a:srgbClr val="C00000"/>
                </a:solidFill>
              </a:rPr>
              <a:t>event</a:t>
            </a:r>
            <a:r>
              <a:rPr lang="it-IT" sz="1800" dirty="0" smtClean="0"/>
              <a:t>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800" dirty="0" err="1" smtClean="0"/>
              <a:t>As</a:t>
            </a:r>
            <a:r>
              <a:rPr lang="it-IT" sz="1800" dirty="0" smtClean="0"/>
              <a:t> for </a:t>
            </a:r>
            <a:r>
              <a:rPr lang="it-IT" sz="1800" dirty="0" err="1" smtClean="0"/>
              <a:t>this</a:t>
            </a:r>
            <a:r>
              <a:rPr lang="it-IT" sz="1800" dirty="0" smtClean="0"/>
              <a:t> </a:t>
            </a:r>
            <a:r>
              <a:rPr lang="it-IT" sz="1800" dirty="0" err="1" smtClean="0"/>
              <a:t>paper</a:t>
            </a:r>
            <a:r>
              <a:rPr lang="it-IT" sz="1800" dirty="0" smtClean="0"/>
              <a:t>, I </a:t>
            </a:r>
            <a:r>
              <a:rPr lang="it-IT" sz="1800" dirty="0" err="1" smtClean="0"/>
              <a:t>appreciated</a:t>
            </a:r>
            <a:r>
              <a:rPr lang="it-IT" sz="1800" dirty="0" smtClean="0"/>
              <a:t> the </a:t>
            </a:r>
            <a:r>
              <a:rPr lang="it-IT" sz="1800" dirty="0" err="1" smtClean="0"/>
              <a:t>approach</a:t>
            </a:r>
            <a:r>
              <a:rPr lang="it-IT" sz="1800" dirty="0" smtClean="0"/>
              <a:t> of the </a:t>
            </a:r>
            <a:r>
              <a:rPr lang="it-IT" sz="1800" dirty="0" err="1" smtClean="0"/>
              <a:t>authors</a:t>
            </a:r>
            <a:r>
              <a:rPr lang="it-IT" sz="1800" dirty="0" smtClean="0"/>
              <a:t>: </a:t>
            </a:r>
            <a:r>
              <a:rPr lang="it-IT" sz="1800" dirty="0" err="1" smtClean="0"/>
              <a:t>theoretically</a:t>
            </a:r>
            <a:r>
              <a:rPr lang="it-IT" sz="1800" dirty="0" smtClean="0"/>
              <a:t> and </a:t>
            </a:r>
            <a:r>
              <a:rPr lang="it-IT" sz="1800" dirty="0" err="1" smtClean="0"/>
              <a:t>methodologically</a:t>
            </a:r>
            <a:r>
              <a:rPr lang="it-IT" sz="1800" dirty="0" smtClean="0"/>
              <a:t> </a:t>
            </a:r>
            <a:r>
              <a:rPr lang="it-IT" sz="1800" dirty="0" err="1" smtClean="0"/>
              <a:t>very</a:t>
            </a:r>
            <a:r>
              <a:rPr lang="it-IT" sz="1800" dirty="0" smtClean="0"/>
              <a:t> </a:t>
            </a:r>
            <a:r>
              <a:rPr lang="it-IT" sz="1800" dirty="0" err="1" smtClean="0"/>
              <a:t>well</a:t>
            </a:r>
            <a:r>
              <a:rPr lang="it-IT" sz="1800" dirty="0" smtClean="0"/>
              <a:t> </a:t>
            </a:r>
            <a:r>
              <a:rPr lang="it-IT" sz="1800" dirty="0" err="1" smtClean="0"/>
              <a:t>done</a:t>
            </a:r>
            <a:r>
              <a:rPr lang="it-IT" sz="1800" dirty="0" smtClean="0"/>
              <a:t> and </a:t>
            </a:r>
            <a:r>
              <a:rPr lang="it-IT" sz="1800" b="1" dirty="0" smtClean="0">
                <a:solidFill>
                  <a:srgbClr val="C00000"/>
                </a:solidFill>
              </a:rPr>
              <a:t>no strong policy </a:t>
            </a:r>
            <a:r>
              <a:rPr lang="it-IT" sz="1800" b="1" dirty="0" err="1" smtClean="0">
                <a:solidFill>
                  <a:srgbClr val="C00000"/>
                </a:solidFill>
              </a:rPr>
              <a:t>implication</a:t>
            </a:r>
            <a:r>
              <a:rPr lang="it-IT" sz="1800" dirty="0" smtClean="0"/>
              <a:t>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373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9542"/>
          </a:xfrm>
        </p:spPr>
        <p:txBody>
          <a:bodyPr>
            <a:normAutofit/>
          </a:bodyPr>
          <a:lstStyle/>
          <a:p>
            <a:pPr algn="ctr"/>
            <a:r>
              <a:rPr lang="it-IT" b="1" dirty="0" err="1" smtClean="0">
                <a:latin typeface="+mj-lt"/>
              </a:rPr>
              <a:t>Burriel</a:t>
            </a:r>
            <a:r>
              <a:rPr lang="it-IT" b="1" dirty="0" smtClean="0">
                <a:latin typeface="+mj-lt"/>
              </a:rPr>
              <a:t> et al. (2)</a:t>
            </a:r>
            <a:endParaRPr lang="en-US" b="1" dirty="0"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4EA-E26F-4649-9F35-0868EEE0E73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23528" y="843558"/>
            <a:ext cx="8640960" cy="3816424"/>
          </a:xfrm>
        </p:spPr>
        <p:txBody>
          <a:bodyPr>
            <a:noAutofit/>
          </a:bodyPr>
          <a:lstStyle/>
          <a:p>
            <a:pPr lvl="0"/>
            <a:r>
              <a:rPr lang="en-US" sz="1600" b="1" dirty="0">
                <a:solidFill>
                  <a:srgbClr val="C00000"/>
                </a:solidFill>
              </a:rPr>
              <a:t>No welfare analysis is performed</a:t>
            </a:r>
            <a:r>
              <a:rPr lang="en-US" sz="1600" dirty="0"/>
              <a:t>. Doing it is important to understand whether fiscal consolidation and/or policy coordination are politically feasible scenario. </a:t>
            </a:r>
            <a:endParaRPr lang="it-IT" sz="1600" dirty="0"/>
          </a:p>
          <a:p>
            <a:pPr lvl="0"/>
            <a:endParaRPr lang="en-US" sz="800" dirty="0" smtClean="0"/>
          </a:p>
          <a:p>
            <a:pPr lvl="0"/>
            <a:r>
              <a:rPr lang="en-US" sz="1600" dirty="0" smtClean="0"/>
              <a:t>The </a:t>
            </a:r>
            <a:r>
              <a:rPr lang="en-US" sz="1600" dirty="0"/>
              <a:t>monetary policy is crucial for the </a:t>
            </a:r>
            <a:r>
              <a:rPr lang="en-US" sz="1600" dirty="0" smtClean="0"/>
              <a:t>results. At the ZLB, </a:t>
            </a:r>
            <a:r>
              <a:rPr lang="en-US" sz="1600" dirty="0"/>
              <a:t>the increase in the real interest rate </a:t>
            </a:r>
            <a:r>
              <a:rPr lang="en-US" sz="1600" dirty="0" smtClean="0"/>
              <a:t>(generated </a:t>
            </a:r>
            <a:r>
              <a:rPr lang="en-US" sz="1600" dirty="0"/>
              <a:t>by deflationary </a:t>
            </a:r>
            <a:r>
              <a:rPr lang="en-US" sz="1600" dirty="0" smtClean="0"/>
              <a:t>expectations) </a:t>
            </a:r>
            <a:r>
              <a:rPr lang="en-US" sz="1600" dirty="0"/>
              <a:t>reduces output and makes the declines in public debt much slower</a:t>
            </a:r>
            <a:r>
              <a:rPr lang="en-US" sz="1600" dirty="0" smtClean="0"/>
              <a:t>. </a:t>
            </a:r>
            <a:r>
              <a:rPr lang="en-US" sz="1600" dirty="0"/>
              <a:t>Given </a:t>
            </a:r>
            <a:r>
              <a:rPr lang="en-US" sz="1600" dirty="0" smtClean="0"/>
              <a:t>its important role, </a:t>
            </a:r>
            <a:r>
              <a:rPr lang="en-US" sz="1600" b="1" dirty="0" smtClean="0">
                <a:solidFill>
                  <a:srgbClr val="C00000"/>
                </a:solidFill>
              </a:rPr>
              <a:t>it would be very interesting to think about a situation in which “approaching the ZLB” is endogenous</a:t>
            </a:r>
            <a:r>
              <a:rPr lang="en-US" sz="1600" dirty="0"/>
              <a:t>.</a:t>
            </a:r>
            <a:endParaRPr lang="it-IT" sz="1600" dirty="0"/>
          </a:p>
          <a:p>
            <a:pPr lvl="0"/>
            <a:endParaRPr lang="en-US" sz="800" dirty="0" smtClean="0"/>
          </a:p>
          <a:p>
            <a:pPr lvl="0"/>
            <a:r>
              <a:rPr lang="en-US" sz="1600" dirty="0" smtClean="0"/>
              <a:t>Setting the </a:t>
            </a:r>
            <a:r>
              <a:rPr lang="en-US" sz="1600" dirty="0"/>
              <a:t>maximum level of taxation </a:t>
            </a:r>
            <a:r>
              <a:rPr lang="en-US" sz="1600" dirty="0" smtClean="0"/>
              <a:t>equal </a:t>
            </a:r>
            <a:r>
              <a:rPr lang="en-US" sz="1600" dirty="0"/>
              <a:t>to the maximum statutory rate </a:t>
            </a:r>
            <a:r>
              <a:rPr lang="en-US" sz="1600" dirty="0" smtClean="0"/>
              <a:t>(rather </a:t>
            </a:r>
            <a:r>
              <a:rPr lang="en-US" sz="1600" dirty="0"/>
              <a:t>than being the model-consistent solution of the peak of the Laffer </a:t>
            </a:r>
            <a:r>
              <a:rPr lang="en-US" sz="1600" dirty="0" smtClean="0"/>
              <a:t>curve) may be “difficult” to accept (numerical solution should exist). </a:t>
            </a:r>
            <a:r>
              <a:rPr lang="en-US" sz="1600" b="1" dirty="0" smtClean="0">
                <a:solidFill>
                  <a:srgbClr val="C00000"/>
                </a:solidFill>
              </a:rPr>
              <a:t>In any case can this be interpreted as a lower bound? </a:t>
            </a:r>
            <a:endParaRPr lang="it-IT" sz="1600" b="1" dirty="0">
              <a:solidFill>
                <a:srgbClr val="C00000"/>
              </a:solidFill>
            </a:endParaRPr>
          </a:p>
          <a:p>
            <a:pPr lvl="0"/>
            <a:endParaRPr lang="en-US" sz="800" dirty="0" smtClean="0"/>
          </a:p>
          <a:p>
            <a:pPr lvl="0"/>
            <a:r>
              <a:rPr lang="en-US" sz="1600" dirty="0" smtClean="0"/>
              <a:t>As for political risks, it could be interesting to model it as in </a:t>
            </a:r>
            <a:r>
              <a:rPr lang="en-US" sz="1600" b="1" dirty="0" err="1" smtClean="0">
                <a:solidFill>
                  <a:srgbClr val="C00000"/>
                </a:solidFill>
              </a:rPr>
              <a:t>Cuadra</a:t>
            </a:r>
            <a:r>
              <a:rPr lang="en-US" sz="1600" b="1" dirty="0" smtClean="0">
                <a:solidFill>
                  <a:srgbClr val="C00000"/>
                </a:solidFill>
              </a:rPr>
              <a:t> </a:t>
            </a:r>
            <a:r>
              <a:rPr lang="en-US" sz="1600" b="1" dirty="0">
                <a:solidFill>
                  <a:srgbClr val="C00000"/>
                </a:solidFill>
              </a:rPr>
              <a:t>and </a:t>
            </a:r>
            <a:r>
              <a:rPr lang="en-US" sz="1600" b="1" dirty="0" err="1">
                <a:solidFill>
                  <a:srgbClr val="C00000"/>
                </a:solidFill>
              </a:rPr>
              <a:t>Sapriza</a:t>
            </a:r>
            <a:r>
              <a:rPr lang="en-US" sz="1600" b="1" dirty="0">
                <a:solidFill>
                  <a:srgbClr val="C00000"/>
                </a:solidFill>
              </a:rPr>
              <a:t> (2008), where default is endogenous</a:t>
            </a:r>
            <a:r>
              <a:rPr lang="en-US" sz="1600" dirty="0"/>
              <a:t> and there is a fully fledged analysis both  for political risk and political disagreement.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7373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SAP_safety net_ lessons learn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FSAP_safety net_ lessons learned</Template>
  <TotalTime>1585</TotalTime>
  <Words>761</Words>
  <Application>Microsoft Office PowerPoint</Application>
  <PresentationFormat>Presentazione su schermo (16:9)</PresentationFormat>
  <Paragraphs>52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FSAP_safety net_ lessons learned</vt:lpstr>
      <vt:lpstr>Personalizza struttura</vt:lpstr>
      <vt:lpstr>Struttura personalizzata</vt:lpstr>
      <vt:lpstr>XXI Banca d’Italia Workshop on Public Finance Frontiers of taxation and taxation across frontiers   Pietro Rizza - Discussion 22 March 2019</vt:lpstr>
      <vt:lpstr>The 2 papers taken together</vt:lpstr>
      <vt:lpstr>Braz &amp; Carnot</vt:lpstr>
      <vt:lpstr>Braz &amp; Carnot (2)</vt:lpstr>
      <vt:lpstr>Burriel et al.</vt:lpstr>
      <vt:lpstr>Burriel et al. (2)</vt:lpstr>
    </vt:vector>
  </TitlesOfParts>
  <Company>Banca d'Italia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Net, Crisis Management  and Resolution</dc:title>
  <dc:creator>Alessandra de Aldisio</dc:creator>
  <cp:lastModifiedBy>Pietro Rizza</cp:lastModifiedBy>
  <cp:revision>133</cp:revision>
  <cp:lastPrinted>2018-06-07T10:34:23Z</cp:lastPrinted>
  <dcterms:created xsi:type="dcterms:W3CDTF">2018-06-04T13:07:04Z</dcterms:created>
  <dcterms:modified xsi:type="dcterms:W3CDTF">2019-08-29T08:29:12Z</dcterms:modified>
</cp:coreProperties>
</file>