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tags/tag4.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4"/>
  </p:notesMasterIdLst>
  <p:handoutMasterIdLst>
    <p:handoutMasterId r:id="rId25"/>
  </p:handoutMasterIdLst>
  <p:sldIdLst>
    <p:sldId id="329" r:id="rId5"/>
    <p:sldId id="765" r:id="rId6"/>
    <p:sldId id="744" r:id="rId7"/>
    <p:sldId id="698" r:id="rId8"/>
    <p:sldId id="767" r:id="rId9"/>
    <p:sldId id="764" r:id="rId10"/>
    <p:sldId id="711" r:id="rId11"/>
    <p:sldId id="748" r:id="rId12"/>
    <p:sldId id="745" r:id="rId13"/>
    <p:sldId id="771" r:id="rId14"/>
    <p:sldId id="768" r:id="rId15"/>
    <p:sldId id="769" r:id="rId16"/>
    <p:sldId id="757" r:id="rId17"/>
    <p:sldId id="714" r:id="rId18"/>
    <p:sldId id="730" r:id="rId19"/>
    <p:sldId id="718" r:id="rId20"/>
    <p:sldId id="751" r:id="rId21"/>
    <p:sldId id="761" r:id="rId22"/>
    <p:sldId id="770" r:id="rId23"/>
  </p:sldIdLst>
  <p:sldSz cx="9144000" cy="5143500" type="screen16x9"/>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9" userDrawn="1">
          <p15:clr>
            <a:srgbClr val="A4A3A4"/>
          </p15:clr>
        </p15:guide>
        <p15:guide id="2" orient="horz" pos="336">
          <p15:clr>
            <a:srgbClr val="A4A3A4"/>
          </p15:clr>
        </p15:guide>
        <p15:guide id="3" orient="horz" pos="372">
          <p15:clr>
            <a:srgbClr val="A4A3A4"/>
          </p15:clr>
        </p15:guide>
        <p15:guide id="4" orient="horz" pos="498">
          <p15:clr>
            <a:srgbClr val="A4A3A4"/>
          </p15:clr>
        </p15:guide>
        <p15:guide id="5" orient="horz" pos="622" userDrawn="1">
          <p15:clr>
            <a:srgbClr val="A4A3A4"/>
          </p15:clr>
        </p15:guide>
        <p15:guide id="6" orient="horz" pos="792">
          <p15:clr>
            <a:srgbClr val="A4A3A4"/>
          </p15:clr>
        </p15:guide>
        <p15:guide id="7" orient="horz" pos="3230" userDrawn="1">
          <p15:clr>
            <a:srgbClr val="A4A3A4"/>
          </p15:clr>
        </p15:guide>
        <p15:guide id="8" orient="horz" pos="2845" userDrawn="1">
          <p15:clr>
            <a:srgbClr val="A4A3A4"/>
          </p15:clr>
        </p15:guide>
        <p15:guide id="9" orient="horz" pos="1597" userDrawn="1">
          <p15:clr>
            <a:srgbClr val="A4A3A4"/>
          </p15:clr>
        </p15:guide>
        <p15:guide id="10" pos="1814" userDrawn="1">
          <p15:clr>
            <a:srgbClr val="A4A3A4"/>
          </p15:clr>
        </p15:guide>
        <p15:guide id="11" pos="90" userDrawn="1">
          <p15:clr>
            <a:srgbClr val="A4A3A4"/>
          </p15:clr>
        </p15:guide>
        <p15:guide id="12" pos="1950">
          <p15:clr>
            <a:srgbClr val="A4A3A4"/>
          </p15:clr>
        </p15:guide>
        <p15:guide id="13" pos="3810">
          <p15:clr>
            <a:srgbClr val="A4A3A4"/>
          </p15:clr>
        </p15:guide>
        <p15:guide id="14" pos="5562">
          <p15:clr>
            <a:srgbClr val="A4A3A4"/>
          </p15:clr>
        </p15:guide>
        <p15:guide id="15" orient="horz" pos="2006" userDrawn="1">
          <p15:clr>
            <a:srgbClr val="A4A3A4"/>
          </p15:clr>
        </p15:guide>
        <p15:guide id="16" orient="horz" pos="125">
          <p15:clr>
            <a:srgbClr val="A4A3A4"/>
          </p15:clr>
        </p15:guide>
        <p15:guide id="17" orient="horz" pos="441" userDrawn="1">
          <p15:clr>
            <a:srgbClr val="A4A3A4"/>
          </p15:clr>
        </p15:guide>
        <p15:guide id="18" orient="horz" pos="676">
          <p15:clr>
            <a:srgbClr val="A4A3A4"/>
          </p15:clr>
        </p15:guide>
        <p15:guide id="19" orient="horz" pos="815">
          <p15:clr>
            <a:srgbClr val="A4A3A4"/>
          </p15:clr>
        </p15:guide>
        <p15:guide id="20" pos="26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utore"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70C0"/>
    <a:srgbClr val="002F86"/>
    <a:srgbClr val="4A66AC"/>
    <a:srgbClr val="4E73AD"/>
    <a:srgbClr val="5484AF"/>
    <a:srgbClr val="5AA2AE"/>
    <a:srgbClr val="3A71A3"/>
    <a:srgbClr val="003F96"/>
    <a:srgbClr val="C0D8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74" autoAdjust="0"/>
    <p:restoredTop sz="99145" autoAdjust="0"/>
  </p:normalViewPr>
  <p:slideViewPr>
    <p:cSldViewPr snapToGrid="0" snapToObjects="1" showGuides="1">
      <p:cViewPr varScale="1">
        <p:scale>
          <a:sx n="120" d="100"/>
          <a:sy n="120" d="100"/>
        </p:scale>
        <p:origin x="354" y="96"/>
      </p:cViewPr>
      <p:guideLst>
        <p:guide orient="horz" pos="2119"/>
        <p:guide orient="horz" pos="336"/>
        <p:guide orient="horz" pos="372"/>
        <p:guide orient="horz" pos="498"/>
        <p:guide orient="horz" pos="622"/>
        <p:guide orient="horz" pos="792"/>
        <p:guide orient="horz" pos="3230"/>
        <p:guide orient="horz" pos="2845"/>
        <p:guide orient="horz" pos="1597"/>
        <p:guide pos="1814"/>
        <p:guide pos="90"/>
        <p:guide pos="1950"/>
        <p:guide pos="3810"/>
        <p:guide pos="5562"/>
        <p:guide orient="horz" pos="2006"/>
        <p:guide orient="horz" pos="125"/>
        <p:guide orient="horz" pos="441"/>
        <p:guide orient="horz" pos="676"/>
        <p:guide orient="horz" pos="815"/>
        <p:guide pos="260"/>
      </p:guideLst>
    </p:cSldViewPr>
  </p:slideViewPr>
  <p:outlineViewPr>
    <p:cViewPr>
      <p:scale>
        <a:sx n="33" d="100"/>
        <a:sy n="33" d="100"/>
      </p:scale>
      <p:origin x="0" y="-29574"/>
    </p:cViewPr>
  </p:outlin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82" d="100"/>
          <a:sy n="82" d="100"/>
        </p:scale>
        <p:origin x="-2742"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Foglio_di_lavoro_di_Microsoft_Excel.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100">
                <a:solidFill>
                  <a:srgbClr val="002060"/>
                </a:solidFill>
              </a:defRPr>
            </a:pPr>
            <a:r>
              <a:rPr lang="it-IT" sz="1100" dirty="0">
                <a:solidFill>
                  <a:srgbClr val="002060"/>
                </a:solidFill>
              </a:rPr>
              <a:t>Regioni non in PdR vs Regioni in </a:t>
            </a:r>
            <a:r>
              <a:rPr lang="it-IT" sz="1100" dirty="0" smtClean="0">
                <a:solidFill>
                  <a:srgbClr val="002060"/>
                </a:solidFill>
              </a:rPr>
              <a:t>PdR</a:t>
            </a:r>
            <a:r>
              <a:rPr lang="it-IT" sz="1100" baseline="0" dirty="0" smtClean="0">
                <a:solidFill>
                  <a:srgbClr val="002060"/>
                </a:solidFill>
              </a:rPr>
              <a:t> - </a:t>
            </a:r>
            <a:r>
              <a:rPr lang="it-IT" sz="1100" dirty="0" smtClean="0">
                <a:solidFill>
                  <a:srgbClr val="002060"/>
                </a:solidFill>
              </a:rPr>
              <a:t>Punteggi  </a:t>
            </a:r>
            <a:r>
              <a:rPr lang="it-IT" sz="1100" dirty="0">
                <a:solidFill>
                  <a:srgbClr val="002060"/>
                </a:solidFill>
              </a:rPr>
              <a:t>medi Griglia LEA </a:t>
            </a:r>
            <a:r>
              <a:rPr lang="it-IT" sz="1100" dirty="0" smtClean="0">
                <a:solidFill>
                  <a:srgbClr val="002060"/>
                </a:solidFill>
              </a:rPr>
              <a:t>(2012-2017)</a:t>
            </a:r>
            <a:endParaRPr lang="it-IT" sz="1100" dirty="0">
              <a:solidFill>
                <a:srgbClr val="002060"/>
              </a:solidFill>
            </a:endParaRPr>
          </a:p>
        </c:rich>
      </c:tx>
      <c:overlay val="0"/>
    </c:title>
    <c:autoTitleDeleted val="0"/>
    <c:plotArea>
      <c:layout>
        <c:manualLayout>
          <c:layoutTarget val="inner"/>
          <c:xMode val="edge"/>
          <c:yMode val="edge"/>
          <c:x val="0.12605504842868093"/>
          <c:y val="0.15826070629376429"/>
          <c:w val="0.66937718625879727"/>
          <c:h val="0.68957352874243316"/>
        </c:manualLayout>
      </c:layout>
      <c:lineChart>
        <c:grouping val="standard"/>
        <c:varyColors val="0"/>
        <c:ser>
          <c:idx val="1"/>
          <c:order val="0"/>
          <c:tx>
            <c:strRef>
              <c:f>Foglio1!$A$21</c:f>
              <c:strCache>
                <c:ptCount val="1"/>
                <c:pt idx="0">
                  <c:v>Regioni non in PDR (media punteggi)</c:v>
                </c:pt>
              </c:strCache>
            </c:strRef>
          </c:tx>
          <c:spPr>
            <a:ln>
              <a:solidFill>
                <a:srgbClr val="00B050"/>
              </a:solidFill>
            </a:ln>
          </c:spPr>
          <c:marker>
            <c:spPr>
              <a:solidFill>
                <a:srgbClr val="00B050"/>
              </a:solidFill>
              <a:ln>
                <a:solidFill>
                  <a:srgbClr val="00B050"/>
                </a:solidFill>
              </a:ln>
            </c:spPr>
          </c:marker>
          <c:cat>
            <c:numRef>
              <c:f>Foglio1!$B$3:$G$3</c:f>
              <c:numCache>
                <c:formatCode>General</c:formatCode>
                <c:ptCount val="6"/>
                <c:pt idx="0">
                  <c:v>2012</c:v>
                </c:pt>
                <c:pt idx="1">
                  <c:v>2013</c:v>
                </c:pt>
                <c:pt idx="2">
                  <c:v>2014</c:v>
                </c:pt>
                <c:pt idx="3">
                  <c:v>2015</c:v>
                </c:pt>
                <c:pt idx="4">
                  <c:v>2016</c:v>
                </c:pt>
                <c:pt idx="5">
                  <c:v>2017</c:v>
                </c:pt>
              </c:numCache>
            </c:numRef>
          </c:cat>
          <c:val>
            <c:numRef>
              <c:f>Foglio1!$B$21:$G$21</c:f>
              <c:numCache>
                <c:formatCode>0</c:formatCode>
                <c:ptCount val="6"/>
                <c:pt idx="0">
                  <c:v>183</c:v>
                </c:pt>
                <c:pt idx="1">
                  <c:v>187</c:v>
                </c:pt>
                <c:pt idx="2">
                  <c:v>195</c:v>
                </c:pt>
                <c:pt idx="3">
                  <c:v>195</c:v>
                </c:pt>
                <c:pt idx="4">
                  <c:v>199</c:v>
                </c:pt>
                <c:pt idx="5">
                  <c:v>208.66666666666666</c:v>
                </c:pt>
              </c:numCache>
            </c:numRef>
          </c:val>
          <c:smooth val="0"/>
          <c:extLst>
            <c:ext xmlns:c16="http://schemas.microsoft.com/office/drawing/2014/chart" uri="{C3380CC4-5D6E-409C-BE32-E72D297353CC}">
              <c16:uniqueId val="{00000000-E707-4D55-ADB7-97C622C4402F}"/>
            </c:ext>
          </c:extLst>
        </c:ser>
        <c:ser>
          <c:idx val="2"/>
          <c:order val="1"/>
          <c:tx>
            <c:strRef>
              <c:f>Foglio1!$A$22</c:f>
              <c:strCache>
                <c:ptCount val="1"/>
                <c:pt idx="0">
                  <c:v>Regioni in PDR (media punteggi)</c:v>
                </c:pt>
              </c:strCache>
            </c:strRef>
          </c:tx>
          <c:spPr>
            <a:ln>
              <a:solidFill>
                <a:srgbClr val="FF0000"/>
              </a:solidFill>
            </a:ln>
          </c:spPr>
          <c:marker>
            <c:spPr>
              <a:solidFill>
                <a:srgbClr val="FF0000"/>
              </a:solidFill>
              <a:ln>
                <a:solidFill>
                  <a:srgbClr val="FF0000"/>
                </a:solidFill>
              </a:ln>
            </c:spPr>
          </c:marker>
          <c:cat>
            <c:numRef>
              <c:f>Foglio1!$B$3:$G$3</c:f>
              <c:numCache>
                <c:formatCode>General</c:formatCode>
                <c:ptCount val="6"/>
                <c:pt idx="0">
                  <c:v>2012</c:v>
                </c:pt>
                <c:pt idx="1">
                  <c:v>2013</c:v>
                </c:pt>
                <c:pt idx="2">
                  <c:v>2014</c:v>
                </c:pt>
                <c:pt idx="3">
                  <c:v>2015</c:v>
                </c:pt>
                <c:pt idx="4">
                  <c:v>2016</c:v>
                </c:pt>
                <c:pt idx="5">
                  <c:v>2017</c:v>
                </c:pt>
              </c:numCache>
            </c:numRef>
          </c:cat>
          <c:val>
            <c:numRef>
              <c:f>Foglio1!$B$22:$G$22</c:f>
              <c:numCache>
                <c:formatCode>0</c:formatCode>
                <c:ptCount val="6"/>
                <c:pt idx="0">
                  <c:v>149</c:v>
                </c:pt>
                <c:pt idx="1">
                  <c:v>152</c:v>
                </c:pt>
                <c:pt idx="2">
                  <c:v>162</c:v>
                </c:pt>
                <c:pt idx="3">
                  <c:v>160</c:v>
                </c:pt>
                <c:pt idx="4">
                  <c:v>162</c:v>
                </c:pt>
                <c:pt idx="5">
                  <c:v>168.14285714285714</c:v>
                </c:pt>
              </c:numCache>
            </c:numRef>
          </c:val>
          <c:smooth val="0"/>
          <c:extLst>
            <c:ext xmlns:c16="http://schemas.microsoft.com/office/drawing/2014/chart" uri="{C3380CC4-5D6E-409C-BE32-E72D297353CC}">
              <c16:uniqueId val="{00000001-E707-4D55-ADB7-97C622C4402F}"/>
            </c:ext>
          </c:extLst>
        </c:ser>
        <c:dLbls>
          <c:showLegendKey val="0"/>
          <c:showVal val="0"/>
          <c:showCatName val="0"/>
          <c:showSerName val="0"/>
          <c:showPercent val="0"/>
          <c:showBubbleSize val="0"/>
        </c:dLbls>
        <c:marker val="1"/>
        <c:smooth val="0"/>
        <c:axId val="83489920"/>
        <c:axId val="92090752"/>
      </c:lineChart>
      <c:catAx>
        <c:axId val="83489920"/>
        <c:scaling>
          <c:orientation val="minMax"/>
        </c:scaling>
        <c:delete val="0"/>
        <c:axPos val="b"/>
        <c:title>
          <c:tx>
            <c:rich>
              <a:bodyPr/>
              <a:lstStyle/>
              <a:p>
                <a:pPr>
                  <a:defRPr sz="1000">
                    <a:solidFill>
                      <a:srgbClr val="002060"/>
                    </a:solidFill>
                  </a:defRPr>
                </a:pPr>
                <a:r>
                  <a:rPr lang="it-IT" sz="1000">
                    <a:solidFill>
                      <a:srgbClr val="002060"/>
                    </a:solidFill>
                  </a:rPr>
                  <a:t>Anni</a:t>
                </a:r>
              </a:p>
            </c:rich>
          </c:tx>
          <c:layout>
            <c:manualLayout>
              <c:xMode val="edge"/>
              <c:yMode val="edge"/>
              <c:x val="0.39009481336956775"/>
              <c:y val="0.92776664893686334"/>
            </c:manualLayout>
          </c:layout>
          <c:overlay val="0"/>
        </c:title>
        <c:numFmt formatCode="General" sourceLinked="1"/>
        <c:majorTickMark val="out"/>
        <c:minorTickMark val="none"/>
        <c:tickLblPos val="nextTo"/>
        <c:txPr>
          <a:bodyPr/>
          <a:lstStyle/>
          <a:p>
            <a:pPr>
              <a:defRPr sz="800"/>
            </a:pPr>
            <a:endParaRPr lang="it-IT"/>
          </a:p>
        </c:txPr>
        <c:crossAx val="92090752"/>
        <c:crosses val="autoZero"/>
        <c:auto val="1"/>
        <c:lblAlgn val="ctr"/>
        <c:lblOffset val="100"/>
        <c:noMultiLvlLbl val="0"/>
      </c:catAx>
      <c:valAx>
        <c:axId val="92090752"/>
        <c:scaling>
          <c:orientation val="minMax"/>
          <c:max val="220"/>
          <c:min val="110"/>
        </c:scaling>
        <c:delete val="0"/>
        <c:axPos val="l"/>
        <c:majorGridlines/>
        <c:title>
          <c:tx>
            <c:rich>
              <a:bodyPr rot="-5400000" vert="horz"/>
              <a:lstStyle/>
              <a:p>
                <a:pPr>
                  <a:defRPr sz="1000">
                    <a:solidFill>
                      <a:srgbClr val="002060"/>
                    </a:solidFill>
                  </a:defRPr>
                </a:pPr>
                <a:r>
                  <a:rPr lang="en-US" sz="1000">
                    <a:solidFill>
                      <a:srgbClr val="002060"/>
                    </a:solidFill>
                  </a:rPr>
                  <a:t>Punteggi  Griglia LEA (range -25;  + 225)</a:t>
                </a:r>
              </a:p>
            </c:rich>
          </c:tx>
          <c:layout>
            <c:manualLayout>
              <c:xMode val="edge"/>
              <c:yMode val="edge"/>
              <c:x val="3.4506266980436517E-2"/>
              <c:y val="0.24087275737847719"/>
            </c:manualLayout>
          </c:layout>
          <c:overlay val="0"/>
        </c:title>
        <c:numFmt formatCode="0" sourceLinked="1"/>
        <c:majorTickMark val="out"/>
        <c:minorTickMark val="none"/>
        <c:tickLblPos val="nextTo"/>
        <c:txPr>
          <a:bodyPr/>
          <a:lstStyle/>
          <a:p>
            <a:pPr>
              <a:defRPr sz="800"/>
            </a:pPr>
            <a:endParaRPr lang="it-IT"/>
          </a:p>
        </c:txPr>
        <c:crossAx val="83489920"/>
        <c:crosses val="autoZero"/>
        <c:crossBetween val="between"/>
        <c:majorUnit val="10"/>
      </c:valAx>
    </c:plotArea>
    <c:legend>
      <c:legendPos val="r"/>
      <c:layout>
        <c:manualLayout>
          <c:xMode val="edge"/>
          <c:yMode val="edge"/>
          <c:x val="0.79543223468747826"/>
          <c:y val="0.31660078208571196"/>
          <c:w val="0.19040847327712357"/>
          <c:h val="0.52091208584225845"/>
        </c:manualLayout>
      </c:layout>
      <c:overlay val="0"/>
      <c:txPr>
        <a:bodyPr/>
        <a:lstStyle/>
        <a:p>
          <a:pPr>
            <a:defRPr>
              <a:solidFill>
                <a:srgbClr val="002060"/>
              </a:solidFill>
            </a:defRPr>
          </a:pPr>
          <a:endParaRPr lang="it-IT"/>
        </a:p>
      </c:txPr>
    </c:legend>
    <c:plotVisOnly val="1"/>
    <c:dispBlanksAs val="gap"/>
    <c:showDLblsOverMax val="0"/>
  </c:chart>
  <c:txPr>
    <a:bodyPr/>
    <a:lstStyle/>
    <a:p>
      <a:pPr>
        <a:defRPr>
          <a:latin typeface="Arial Unicode MS" panose="020B0604020202020204" pitchFamily="34" charset="-128"/>
          <a:ea typeface="Arial Unicode MS" panose="020B0604020202020204" pitchFamily="34" charset="-128"/>
          <a:cs typeface="Arial Unicode MS" panose="020B0604020202020204" pitchFamily="34" charset="-128"/>
        </a:defRPr>
      </a:pPr>
      <a:endParaRPr lang="it-IT"/>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175" cy="49565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49956" y="0"/>
            <a:ext cx="2946175" cy="495653"/>
          </a:xfrm>
          <a:prstGeom prst="rect">
            <a:avLst/>
          </a:prstGeom>
        </p:spPr>
        <p:txBody>
          <a:bodyPr vert="horz" lIns="91440" tIns="45720" rIns="91440" bIns="45720" rtlCol="0"/>
          <a:lstStyle>
            <a:lvl1pPr algn="r">
              <a:defRPr sz="1200"/>
            </a:lvl1pPr>
          </a:lstStyle>
          <a:p>
            <a:fld id="{A91F3830-4213-4B9A-91A3-B08E8DDCB05A}" type="datetimeFigureOut">
              <a:rPr lang="en-US" smtClean="0"/>
              <a:t>7/3/2019</a:t>
            </a:fld>
            <a:endParaRPr lang="en-US"/>
          </a:p>
        </p:txBody>
      </p:sp>
      <p:sp>
        <p:nvSpPr>
          <p:cNvPr id="4" name="Footer Placeholder 3"/>
          <p:cNvSpPr>
            <a:spLocks noGrp="1"/>
          </p:cNvSpPr>
          <p:nvPr>
            <p:ph type="ftr" sz="quarter" idx="2"/>
          </p:nvPr>
        </p:nvSpPr>
        <p:spPr>
          <a:xfrm>
            <a:off x="0" y="9429288"/>
            <a:ext cx="2946175" cy="49565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956" y="9429288"/>
            <a:ext cx="2946175" cy="495653"/>
          </a:xfrm>
          <a:prstGeom prst="rect">
            <a:avLst/>
          </a:prstGeom>
        </p:spPr>
        <p:txBody>
          <a:bodyPr vert="horz" lIns="91440" tIns="45720" rIns="91440" bIns="45720" rtlCol="0" anchor="b"/>
          <a:lstStyle>
            <a:lvl1pPr algn="r">
              <a:defRPr sz="1200"/>
            </a:lvl1pPr>
          </a:lstStyle>
          <a:p>
            <a:fld id="{C7BC9532-BDF2-4427-9F1A-735C5E8E38B7}" type="slidenum">
              <a:rPr lang="en-US" smtClean="0"/>
              <a:t>‹N›</a:t>
            </a:fld>
            <a:endParaRPr lang="en-US"/>
          </a:p>
        </p:txBody>
      </p:sp>
    </p:spTree>
    <p:extLst>
      <p:ext uri="{BB962C8B-B14F-4D97-AF65-F5344CB8AC3E}">
        <p14:creationId xmlns:p14="http://schemas.microsoft.com/office/powerpoint/2010/main" val="1135812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175" cy="49565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956" y="0"/>
            <a:ext cx="2946175" cy="495653"/>
          </a:xfrm>
          <a:prstGeom prst="rect">
            <a:avLst/>
          </a:prstGeom>
        </p:spPr>
        <p:txBody>
          <a:bodyPr vert="horz" lIns="91440" tIns="45720" rIns="91440" bIns="45720" rtlCol="0"/>
          <a:lstStyle>
            <a:lvl1pPr algn="r">
              <a:defRPr sz="1200"/>
            </a:lvl1pPr>
          </a:lstStyle>
          <a:p>
            <a:fld id="{30CA3642-0488-4ABC-8C4C-654590A97A46}" type="datetimeFigureOut">
              <a:rPr lang="en-US" smtClean="0"/>
              <a:t>7/3/2019</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493"/>
            <a:ext cx="5438140" cy="446596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9288"/>
            <a:ext cx="2946175" cy="49565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956" y="9429288"/>
            <a:ext cx="2946175" cy="495653"/>
          </a:xfrm>
          <a:prstGeom prst="rect">
            <a:avLst/>
          </a:prstGeom>
        </p:spPr>
        <p:txBody>
          <a:bodyPr vert="horz" lIns="91440" tIns="45720" rIns="91440" bIns="45720" rtlCol="0" anchor="b"/>
          <a:lstStyle>
            <a:lvl1pPr algn="r">
              <a:defRPr sz="1200"/>
            </a:lvl1pPr>
          </a:lstStyle>
          <a:p>
            <a:fld id="{0C4573DD-ABEC-409A-8FDD-B681077E6084}" type="slidenum">
              <a:rPr lang="en-US" smtClean="0"/>
              <a:t>‹N›</a:t>
            </a:fld>
            <a:endParaRPr lang="en-US"/>
          </a:p>
        </p:txBody>
      </p:sp>
    </p:spTree>
    <p:extLst>
      <p:ext uri="{BB962C8B-B14F-4D97-AF65-F5344CB8AC3E}">
        <p14:creationId xmlns:p14="http://schemas.microsoft.com/office/powerpoint/2010/main" val="2481717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0C4573DD-ABEC-409A-8FDD-B681077E6084}" type="slidenum">
              <a:rPr lang="en-US" smtClean="0"/>
              <a:t>1</a:t>
            </a:fld>
            <a:endParaRPr lang="en-US"/>
          </a:p>
        </p:txBody>
      </p:sp>
    </p:spTree>
    <p:extLst>
      <p:ext uri="{BB962C8B-B14F-4D97-AF65-F5344CB8AC3E}">
        <p14:creationId xmlns:p14="http://schemas.microsoft.com/office/powerpoint/2010/main" val="3037799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1544BF4-32A8-49A9-A869-C12DB0DAD03A}" type="slidenum">
              <a:rPr lang="it-IT" smtClean="0"/>
              <a:t>11</a:t>
            </a:fld>
            <a:endParaRPr lang="it-IT"/>
          </a:p>
        </p:txBody>
      </p:sp>
    </p:spTree>
    <p:extLst>
      <p:ext uri="{BB962C8B-B14F-4D97-AF65-F5344CB8AC3E}">
        <p14:creationId xmlns:p14="http://schemas.microsoft.com/office/powerpoint/2010/main" val="315231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1544BF4-32A8-49A9-A869-C12DB0DAD03A}" type="slidenum">
              <a:rPr lang="it-IT" smtClean="0"/>
              <a:t>15</a:t>
            </a:fld>
            <a:endParaRPr lang="it-IT"/>
          </a:p>
        </p:txBody>
      </p:sp>
    </p:spTree>
    <p:extLst>
      <p:ext uri="{BB962C8B-B14F-4D97-AF65-F5344CB8AC3E}">
        <p14:creationId xmlns:p14="http://schemas.microsoft.com/office/powerpoint/2010/main" val="30811270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7475" y="953664"/>
            <a:ext cx="4263785" cy="886397"/>
          </a:xfrm>
        </p:spPr>
        <p:txBody>
          <a:bodyPr wrap="square" lIns="0" tIns="0" rIns="0" bIns="0" anchor="t" anchorCtr="0">
            <a:spAutoFit/>
          </a:bodyPr>
          <a:lstStyle>
            <a:lvl1pPr algn="l">
              <a:lnSpc>
                <a:spcPct val="90000"/>
              </a:lnSpc>
              <a:spcBef>
                <a:spcPts val="600"/>
              </a:spcBef>
              <a:defRPr sz="3200" b="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stStyle>
          <a:p>
            <a:r>
              <a:rPr lang="en-US" smtClean="0"/>
              <a:t>Click to edit Master title style</a:t>
            </a:r>
            <a:endParaRPr lang="en-US" dirty="0"/>
          </a:p>
        </p:txBody>
      </p:sp>
      <p:sp>
        <p:nvSpPr>
          <p:cNvPr id="3" name="Subtitle 2"/>
          <p:cNvSpPr>
            <a:spLocks noGrp="1"/>
          </p:cNvSpPr>
          <p:nvPr>
            <p:ph type="subTitle" idx="1"/>
          </p:nvPr>
        </p:nvSpPr>
        <p:spPr>
          <a:xfrm>
            <a:off x="297475" y="2019713"/>
            <a:ext cx="4257242" cy="276999"/>
          </a:xfrm>
          <a:prstGeom prst="rect">
            <a:avLst/>
          </a:prstGeom>
        </p:spPr>
        <p:txBody>
          <a:bodyPr wrap="square" lIns="0" tIns="0" rIns="0" bIns="0" anchor="b" anchorCtr="0">
            <a:spAutoFit/>
          </a:bodyPr>
          <a:lstStyle>
            <a:lvl1pPr marL="0" indent="0" algn="l">
              <a:lnSpc>
                <a:spcPct val="90000"/>
              </a:lnSpc>
              <a:spcBef>
                <a:spcPts val="600"/>
              </a:spcBef>
              <a:buNone/>
              <a:defRPr sz="20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1" name="Text Placeholder 20"/>
          <p:cNvSpPr>
            <a:spLocks noGrp="1"/>
          </p:cNvSpPr>
          <p:nvPr>
            <p:ph type="body" sz="quarter" idx="13"/>
          </p:nvPr>
        </p:nvSpPr>
        <p:spPr>
          <a:xfrm>
            <a:off x="297475" y="2653334"/>
            <a:ext cx="3424237" cy="215444"/>
          </a:xfrm>
          <a:prstGeom prst="rect">
            <a:avLst/>
          </a:prstGeom>
        </p:spPr>
        <p:txBody>
          <a:bodyPr/>
          <a:lstStyle>
            <a:lvl1pPr marL="0" indent="0">
              <a:buNone/>
              <a:defRPr sz="14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stStyle>
          <a:p>
            <a:pPr lvl="0"/>
            <a:r>
              <a:rPr lang="en-US" smtClean="0"/>
              <a:t>Edit Master text styles</a:t>
            </a:r>
          </a:p>
        </p:txBody>
      </p:sp>
      <p:sp>
        <p:nvSpPr>
          <p:cNvPr id="11" name="Freeform 5"/>
          <p:cNvSpPr>
            <a:spLocks/>
          </p:cNvSpPr>
          <p:nvPr userDrawn="1"/>
        </p:nvSpPr>
        <p:spPr bwMode="auto">
          <a:xfrm>
            <a:off x="-9524" y="3346064"/>
            <a:ext cx="9141568" cy="98425"/>
          </a:xfrm>
          <a:custGeom>
            <a:avLst/>
            <a:gdLst>
              <a:gd name="T0" fmla="*/ 5760 w 5760"/>
              <a:gd name="T1" fmla="*/ 0 h 62"/>
              <a:gd name="T2" fmla="*/ 996 w 5760"/>
              <a:gd name="T3" fmla="*/ 0 h 62"/>
              <a:gd name="T4" fmla="*/ 945 w 5760"/>
              <a:gd name="T5" fmla="*/ 62 h 62"/>
              <a:gd name="T6" fmla="*/ 888 w 5760"/>
              <a:gd name="T7" fmla="*/ 0 h 62"/>
              <a:gd name="T8" fmla="*/ 0 w 5760"/>
              <a:gd name="T9" fmla="*/ 0 h 62"/>
              <a:gd name="connsiteX0" fmla="*/ 9544 w 9544"/>
              <a:gd name="connsiteY0" fmla="*/ 0 h 10000"/>
              <a:gd name="connsiteX1" fmla="*/ 1273 w 9544"/>
              <a:gd name="connsiteY1" fmla="*/ 0 h 10000"/>
              <a:gd name="connsiteX2" fmla="*/ 1185 w 9544"/>
              <a:gd name="connsiteY2" fmla="*/ 10000 h 10000"/>
              <a:gd name="connsiteX3" fmla="*/ 1086 w 9544"/>
              <a:gd name="connsiteY3" fmla="*/ 0 h 10000"/>
              <a:gd name="connsiteX4" fmla="*/ 0 w 9544"/>
              <a:gd name="connsiteY4" fmla="*/ 0 h 10000"/>
              <a:gd name="connsiteX0" fmla="*/ 10196 w 10196"/>
              <a:gd name="connsiteY0" fmla="*/ 0 h 10000"/>
              <a:gd name="connsiteX1" fmla="*/ 1334 w 10196"/>
              <a:gd name="connsiteY1" fmla="*/ 0 h 10000"/>
              <a:gd name="connsiteX2" fmla="*/ 1242 w 10196"/>
              <a:gd name="connsiteY2" fmla="*/ 10000 h 10000"/>
              <a:gd name="connsiteX3" fmla="*/ 1138 w 10196"/>
              <a:gd name="connsiteY3" fmla="*/ 0 h 10000"/>
              <a:gd name="connsiteX4" fmla="*/ 0 w 10196"/>
              <a:gd name="connsiteY4" fmla="*/ 0 h 10000"/>
              <a:gd name="connsiteX0" fmla="*/ 10341 w 10341"/>
              <a:gd name="connsiteY0" fmla="*/ 0 h 10000"/>
              <a:gd name="connsiteX1" fmla="*/ 1334 w 10341"/>
              <a:gd name="connsiteY1" fmla="*/ 0 h 10000"/>
              <a:gd name="connsiteX2" fmla="*/ 1242 w 10341"/>
              <a:gd name="connsiteY2" fmla="*/ 10000 h 10000"/>
              <a:gd name="connsiteX3" fmla="*/ 1138 w 10341"/>
              <a:gd name="connsiteY3" fmla="*/ 0 h 10000"/>
              <a:gd name="connsiteX4" fmla="*/ 0 w 10341"/>
              <a:gd name="connsiteY4" fmla="*/ 0 h 10000"/>
              <a:gd name="connsiteX0" fmla="*/ 10475 w 10475"/>
              <a:gd name="connsiteY0" fmla="*/ 0 h 10000"/>
              <a:gd name="connsiteX1" fmla="*/ 1334 w 10475"/>
              <a:gd name="connsiteY1" fmla="*/ 0 h 10000"/>
              <a:gd name="connsiteX2" fmla="*/ 1242 w 10475"/>
              <a:gd name="connsiteY2" fmla="*/ 10000 h 10000"/>
              <a:gd name="connsiteX3" fmla="*/ 1138 w 10475"/>
              <a:gd name="connsiteY3" fmla="*/ 0 h 10000"/>
              <a:gd name="connsiteX4" fmla="*/ 0 w 10475"/>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5" h="10000">
                <a:moveTo>
                  <a:pt x="10475" y="0"/>
                </a:moveTo>
                <a:lnTo>
                  <a:pt x="1334" y="0"/>
                </a:lnTo>
                <a:cubicBezTo>
                  <a:pt x="1303" y="3333"/>
                  <a:pt x="1272" y="6667"/>
                  <a:pt x="1242" y="10000"/>
                </a:cubicBezTo>
                <a:cubicBezTo>
                  <a:pt x="1207" y="6667"/>
                  <a:pt x="1172" y="3333"/>
                  <a:pt x="1138" y="0"/>
                </a:cubicBezTo>
                <a:lnTo>
                  <a:pt x="0" y="0"/>
                </a:lnTo>
              </a:path>
            </a:pathLst>
          </a:custGeom>
          <a:noFill/>
          <a:ln w="7938" cap="rnd">
            <a:solidFill>
              <a:srgbClr val="0070C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6" name="Group 5"/>
          <p:cNvGrpSpPr/>
          <p:nvPr userDrawn="1"/>
        </p:nvGrpSpPr>
        <p:grpSpPr>
          <a:xfrm>
            <a:off x="63929" y="4250545"/>
            <a:ext cx="3194347" cy="823727"/>
            <a:chOff x="177800" y="3797300"/>
            <a:chExt cx="3865160" cy="996710"/>
          </a:xfrm>
        </p:grpSpPr>
        <p:sp>
          <p:nvSpPr>
            <p:cNvPr id="7" name="Rectangle 6"/>
            <p:cNvSpPr/>
            <p:nvPr/>
          </p:nvSpPr>
          <p:spPr>
            <a:xfrm>
              <a:off x="177800" y="3797300"/>
              <a:ext cx="1571670" cy="9967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400" dirty="0" err="1" smtClean="0"/>
            </a:p>
          </p:txBody>
        </p:sp>
        <p:pic>
          <p:nvPicPr>
            <p:cNvPr id="8" name="Picture 8" descr="Image result for ministero della salute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17" y="3880309"/>
              <a:ext cx="3540543" cy="834070"/>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Content Placeholder 4"/>
          <p:cNvSpPr>
            <a:spLocks noGrp="1"/>
          </p:cNvSpPr>
          <p:nvPr>
            <p:ph sz="quarter" idx="14"/>
          </p:nvPr>
        </p:nvSpPr>
        <p:spPr>
          <a:xfrm>
            <a:off x="1706563" y="4552950"/>
            <a:ext cx="914400" cy="914400"/>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val="2650615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F06B2653-D1AD-46BA-BB88-3123B5BA212E}" type="slidenum">
              <a:rPr lang="en-US" smtClean="0"/>
              <a:t>‹N›</a:t>
            </a:fld>
            <a:endParaRPr lang="en-US"/>
          </a:p>
        </p:txBody>
      </p:sp>
      <p:sp>
        <p:nvSpPr>
          <p:cNvPr id="22" name="Content Placeholder 2"/>
          <p:cNvSpPr>
            <a:spLocks noGrp="1"/>
          </p:cNvSpPr>
          <p:nvPr>
            <p:ph sz="half" idx="18"/>
          </p:nvPr>
        </p:nvSpPr>
        <p:spPr>
          <a:xfrm>
            <a:off x="559062" y="1748446"/>
            <a:ext cx="2313840" cy="2592509"/>
          </a:xfrm>
          <a:prstGeom prst="rect">
            <a:avLst/>
          </a:prstGeom>
        </p:spPr>
        <p:txBody>
          <a:bodyPr>
            <a:noAutofit/>
          </a:bodyPr>
          <a:lstStyle>
            <a:lvl1pPr algn="ctr">
              <a:lnSpc>
                <a:spcPct val="110000"/>
              </a:lnSpc>
              <a:spcBef>
                <a:spcPts val="600"/>
              </a:spcBef>
              <a:spcAft>
                <a:spcPts val="600"/>
              </a:spcAft>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117475" indent="-117475" algn="ctr">
              <a:lnSpc>
                <a:spcPct val="110000"/>
              </a:lnSpc>
              <a:spcBef>
                <a:spcPts val="600"/>
              </a:spcBef>
              <a:buFont typeface="Arial" panose="020B0604020202020204" pitchFamily="34" charset="0"/>
              <a:buChar cha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227013" indent="-109538" algn="ctr">
              <a:lnSpc>
                <a:spcPct val="110000"/>
              </a:lnSpc>
              <a:buFont typeface="Wingdings" panose="05000000000000000000" pitchFamily="2" charset="2"/>
              <a:buChar cha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344488" indent="-117475" algn="ctr">
              <a:lnSpc>
                <a:spcPct val="110000"/>
              </a:lnSpc>
              <a:buFont typeface="Courier New" panose="02070309020205020404" pitchFamily="49" charset="0"/>
              <a:buChar char="o"/>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marL="460375" indent="-115888" algn="ctr">
              <a:lnSpc>
                <a:spcPct val="110000"/>
              </a:lnSpc>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23" name="Straight Connector 22"/>
          <p:cNvCxnSpPr/>
          <p:nvPr userDrawn="1"/>
        </p:nvCxnSpPr>
        <p:spPr>
          <a:xfrm>
            <a:off x="5953919" y="1478164"/>
            <a:ext cx="0" cy="3073209"/>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3183218" y="1478164"/>
            <a:ext cx="0" cy="3073209"/>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cxnSp>
      <p:sp>
        <p:nvSpPr>
          <p:cNvPr id="11" name="Content Placeholder 2"/>
          <p:cNvSpPr>
            <a:spLocks noGrp="1"/>
          </p:cNvSpPr>
          <p:nvPr>
            <p:ph sz="half" idx="19"/>
          </p:nvPr>
        </p:nvSpPr>
        <p:spPr>
          <a:xfrm>
            <a:off x="3416562" y="1761146"/>
            <a:ext cx="2313840" cy="2592509"/>
          </a:xfrm>
          <a:prstGeom prst="rect">
            <a:avLst/>
          </a:prstGeom>
        </p:spPr>
        <p:txBody>
          <a:bodyPr>
            <a:noAutofit/>
          </a:bodyPr>
          <a:lstStyle>
            <a:lvl1pPr algn="ctr">
              <a:lnSpc>
                <a:spcPct val="110000"/>
              </a:lnSpc>
              <a:spcBef>
                <a:spcPts val="600"/>
              </a:spcBef>
              <a:spcAft>
                <a:spcPts val="600"/>
              </a:spcAft>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117475" indent="-117475" algn="ctr">
              <a:lnSpc>
                <a:spcPct val="110000"/>
              </a:lnSpc>
              <a:spcBef>
                <a:spcPts val="600"/>
              </a:spcBef>
              <a:buFont typeface="Arial" panose="020B0604020202020204" pitchFamily="34" charset="0"/>
              <a:buChar cha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227013" indent="-109538" algn="ctr">
              <a:lnSpc>
                <a:spcPct val="110000"/>
              </a:lnSpc>
              <a:buFont typeface="Wingdings" panose="05000000000000000000" pitchFamily="2" charset="2"/>
              <a:buChar cha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344488" indent="-117475" algn="ctr">
              <a:lnSpc>
                <a:spcPct val="110000"/>
              </a:lnSpc>
              <a:buFont typeface="Courier New" panose="02070309020205020404" pitchFamily="49" charset="0"/>
              <a:buChar char="o"/>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marL="460375" indent="-115888" algn="ctr">
              <a:lnSpc>
                <a:spcPct val="110000"/>
              </a:lnSpc>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2"/>
          <p:cNvSpPr>
            <a:spLocks noGrp="1"/>
          </p:cNvSpPr>
          <p:nvPr>
            <p:ph sz="half" idx="20"/>
          </p:nvPr>
        </p:nvSpPr>
        <p:spPr>
          <a:xfrm>
            <a:off x="6197862" y="1773846"/>
            <a:ext cx="2313840" cy="2592509"/>
          </a:xfrm>
          <a:prstGeom prst="rect">
            <a:avLst/>
          </a:prstGeom>
        </p:spPr>
        <p:txBody>
          <a:bodyPr>
            <a:noAutofit/>
          </a:bodyPr>
          <a:lstStyle>
            <a:lvl1pPr algn="ctr">
              <a:lnSpc>
                <a:spcPct val="110000"/>
              </a:lnSpc>
              <a:spcBef>
                <a:spcPts val="600"/>
              </a:spcBef>
              <a:spcAft>
                <a:spcPts val="600"/>
              </a:spcAft>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117475" indent="-117475" algn="ctr">
              <a:lnSpc>
                <a:spcPct val="110000"/>
              </a:lnSpc>
              <a:spcBef>
                <a:spcPts val="600"/>
              </a:spcBef>
              <a:buFont typeface="Arial" panose="020B0604020202020204" pitchFamily="34" charset="0"/>
              <a:buChar cha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227013" indent="-109538" algn="ctr">
              <a:lnSpc>
                <a:spcPct val="110000"/>
              </a:lnSpc>
              <a:buFont typeface="Wingdings" panose="05000000000000000000" pitchFamily="2" charset="2"/>
              <a:buChar cha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344488" indent="-117475" algn="ctr">
              <a:lnSpc>
                <a:spcPct val="110000"/>
              </a:lnSpc>
              <a:buFont typeface="Courier New" panose="02070309020205020404" pitchFamily="49" charset="0"/>
              <a:buChar char="o"/>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marL="460375" indent="-115888" algn="ctr">
              <a:lnSpc>
                <a:spcPct val="110000"/>
              </a:lnSpc>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83431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F06B2653-D1AD-46BA-BB88-3123B5BA212E}" type="slidenum">
              <a:rPr lang="en-US" smtClean="0"/>
              <a:t>‹N›</a:t>
            </a:fld>
            <a:endParaRPr lang="en-US"/>
          </a:p>
        </p:txBody>
      </p:sp>
      <p:sp>
        <p:nvSpPr>
          <p:cNvPr id="22" name="Content Placeholder 2"/>
          <p:cNvSpPr>
            <a:spLocks noGrp="1"/>
          </p:cNvSpPr>
          <p:nvPr>
            <p:ph sz="half" idx="18"/>
          </p:nvPr>
        </p:nvSpPr>
        <p:spPr>
          <a:xfrm>
            <a:off x="299648" y="2011326"/>
            <a:ext cx="1969163" cy="1993938"/>
          </a:xfrm>
          <a:prstGeom prst="rect">
            <a:avLst/>
          </a:prstGeom>
        </p:spPr>
        <p:txBody>
          <a:bodyPr>
            <a:noAutofit/>
          </a:bodyPr>
          <a:lstStyle>
            <a:lvl1pPr algn="ctr">
              <a:lnSpc>
                <a:spcPct val="110000"/>
              </a:lnSpc>
              <a:spcBef>
                <a:spcPts val="600"/>
              </a:spcBef>
              <a:spcAft>
                <a:spcPts val="0"/>
              </a:spcAft>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171450" indent="-171450" algn="ctr">
              <a:lnSpc>
                <a:spcPct val="110000"/>
              </a:lnSpc>
              <a:spcBef>
                <a:spcPts val="300"/>
              </a:spcBef>
              <a:buFont typeface="Arial" panose="020B0604020202020204" pitchFamily="34" charset="0"/>
              <a:buChar cha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227013" indent="-109538" algn="ctr">
              <a:lnSpc>
                <a:spcPct val="110000"/>
              </a:lnSpc>
              <a:buFont typeface="Wingdings" panose="05000000000000000000" pitchFamily="2" charset="2"/>
              <a:buChar cha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344488" indent="-117475" algn="ctr">
              <a:lnSpc>
                <a:spcPct val="110000"/>
              </a:lnSpc>
              <a:buFont typeface="Courier New" panose="02070309020205020404" pitchFamily="49" charset="0"/>
              <a:buChar char="o"/>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marL="460375" indent="-115888" algn="ctr">
              <a:lnSpc>
                <a:spcPct val="110000"/>
              </a:lnSpc>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vl6pPr>
              <a:defRPr sz="1800"/>
            </a:lvl6pPr>
            <a:lvl7pPr>
              <a:defRPr sz="1800"/>
            </a:lvl7pPr>
            <a:lvl8pPr>
              <a:defRPr sz="1800"/>
            </a:lvl8pPr>
            <a:lvl9pPr>
              <a:defRPr sz="1800"/>
            </a:lvl9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8" name="Group 7"/>
          <p:cNvGrpSpPr/>
          <p:nvPr userDrawn="1"/>
        </p:nvGrpSpPr>
        <p:grpSpPr>
          <a:xfrm>
            <a:off x="2365072" y="1766923"/>
            <a:ext cx="4386367" cy="2447565"/>
            <a:chOff x="2365072" y="1766923"/>
            <a:chExt cx="4386367" cy="2447565"/>
          </a:xfrm>
        </p:grpSpPr>
        <p:cxnSp>
          <p:nvCxnSpPr>
            <p:cNvPr id="23" name="Straight Connector 22"/>
            <p:cNvCxnSpPr/>
            <p:nvPr userDrawn="1"/>
          </p:nvCxnSpPr>
          <p:spPr>
            <a:xfrm>
              <a:off x="4558256" y="1766923"/>
              <a:ext cx="0" cy="2447565"/>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2365072" y="1766923"/>
              <a:ext cx="0" cy="2447565"/>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6751439" y="1766923"/>
              <a:ext cx="0" cy="2447565"/>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cxnSp>
      </p:grpSp>
      <p:sp>
        <p:nvSpPr>
          <p:cNvPr id="16" name="Content Placeholder 2"/>
          <p:cNvSpPr>
            <a:spLocks noGrp="1"/>
          </p:cNvSpPr>
          <p:nvPr>
            <p:ph sz="half" idx="19"/>
          </p:nvPr>
        </p:nvSpPr>
        <p:spPr>
          <a:xfrm>
            <a:off x="2488190" y="2011326"/>
            <a:ext cx="1969163" cy="1993938"/>
          </a:xfrm>
          <a:prstGeom prst="rect">
            <a:avLst/>
          </a:prstGeom>
        </p:spPr>
        <p:txBody>
          <a:bodyPr>
            <a:noAutofit/>
          </a:bodyPr>
          <a:lstStyle>
            <a:lvl1pPr algn="ctr" defTabSz="914400" rtl="0" eaLnBrk="1" latinLnBrk="0" hangingPunct="1">
              <a:lnSpc>
                <a:spcPct val="110000"/>
              </a:lnSpc>
              <a:spcBef>
                <a:spcPts val="600"/>
              </a:spcBef>
              <a:spcAft>
                <a:spcPts val="0"/>
              </a:spcAft>
              <a:defRPr lang="en-US" sz="900" kern="12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171450" indent="-171450" algn="ctr" defTabSz="914400" rtl="0" eaLnBrk="1" latinLnBrk="0" hangingPunct="1">
              <a:lnSpc>
                <a:spcPct val="110000"/>
              </a:lnSpc>
              <a:spcBef>
                <a:spcPts val="300"/>
              </a:spcBef>
              <a:buFont typeface="Arial" panose="020B0604020202020204" pitchFamily="34" charset="0"/>
              <a:buChar char="•"/>
              <a:defRPr lang="en-US" sz="900" kern="12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227013" indent="-109538" algn="ctr" defTabSz="914400" rtl="0" eaLnBrk="1" latinLnBrk="0" hangingPunct="1">
              <a:lnSpc>
                <a:spcPct val="110000"/>
              </a:lnSpc>
              <a:buFont typeface="Wingdings" panose="05000000000000000000" pitchFamily="2" charset="2"/>
              <a:buChar char="§"/>
              <a:defRPr lang="en-US" sz="900" kern="12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344488" indent="-117475" algn="ctr" defTabSz="914400" rtl="0" eaLnBrk="1" latinLnBrk="0" hangingPunct="1">
              <a:lnSpc>
                <a:spcPct val="110000"/>
              </a:lnSpc>
              <a:buFont typeface="Courier New" panose="02070309020205020404" pitchFamily="49" charset="0"/>
              <a:buChar char="o"/>
              <a:defRPr lang="en-US" sz="900" kern="12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marL="460375" indent="-115888" algn="ctr" defTabSz="914400" rtl="0" eaLnBrk="1" latinLnBrk="0" hangingPunct="1">
              <a:lnSpc>
                <a:spcPct val="110000"/>
              </a:lnSpc>
              <a:defRPr lang="en-US" sz="900" kern="12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Content Placeholder 2"/>
          <p:cNvSpPr>
            <a:spLocks noGrp="1"/>
          </p:cNvSpPr>
          <p:nvPr>
            <p:ph sz="half" idx="22"/>
          </p:nvPr>
        </p:nvSpPr>
        <p:spPr>
          <a:xfrm>
            <a:off x="4685290" y="2036726"/>
            <a:ext cx="1969163" cy="1993938"/>
          </a:xfrm>
          <a:prstGeom prst="rect">
            <a:avLst/>
          </a:prstGeom>
        </p:spPr>
        <p:txBody>
          <a:bodyPr>
            <a:noAutofit/>
          </a:bodyPr>
          <a:lstStyle>
            <a:lvl1pPr algn="ctr" defTabSz="914400" rtl="0" eaLnBrk="1" latinLnBrk="0" hangingPunct="1">
              <a:lnSpc>
                <a:spcPct val="110000"/>
              </a:lnSpc>
              <a:spcBef>
                <a:spcPts val="600"/>
              </a:spcBef>
              <a:spcAft>
                <a:spcPts val="0"/>
              </a:spcAft>
              <a:defRPr lang="en-US" sz="900" kern="12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171450" indent="-171450" algn="ctr" defTabSz="914400" rtl="0" eaLnBrk="1" latinLnBrk="0" hangingPunct="1">
              <a:lnSpc>
                <a:spcPct val="110000"/>
              </a:lnSpc>
              <a:spcBef>
                <a:spcPts val="300"/>
              </a:spcBef>
              <a:buFont typeface="Arial" panose="020B0604020202020204" pitchFamily="34" charset="0"/>
              <a:buChar char="•"/>
              <a:defRPr lang="en-US" sz="900" kern="12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227013" indent="-109538" algn="ctr" defTabSz="914400" rtl="0" eaLnBrk="1" latinLnBrk="0" hangingPunct="1">
              <a:lnSpc>
                <a:spcPct val="110000"/>
              </a:lnSpc>
              <a:buFont typeface="Wingdings" panose="05000000000000000000" pitchFamily="2" charset="2"/>
              <a:buChar char="§"/>
              <a:defRPr lang="en-US" sz="900" kern="12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344488" indent="-117475" algn="ctr" defTabSz="914400" rtl="0" eaLnBrk="1" latinLnBrk="0" hangingPunct="1">
              <a:lnSpc>
                <a:spcPct val="110000"/>
              </a:lnSpc>
              <a:buFont typeface="Courier New" panose="02070309020205020404" pitchFamily="49" charset="0"/>
              <a:buChar char="o"/>
              <a:defRPr lang="en-US" sz="900" kern="12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marL="460375" indent="-115888" algn="ctr" defTabSz="914400" rtl="0" eaLnBrk="1" latinLnBrk="0" hangingPunct="1">
              <a:lnSpc>
                <a:spcPct val="110000"/>
              </a:lnSpc>
              <a:defRPr lang="en-US" sz="900" kern="12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2"/>
          <p:cNvSpPr>
            <a:spLocks noGrp="1"/>
          </p:cNvSpPr>
          <p:nvPr>
            <p:ph sz="half" idx="23"/>
          </p:nvPr>
        </p:nvSpPr>
        <p:spPr>
          <a:xfrm>
            <a:off x="6882390" y="2049426"/>
            <a:ext cx="1969163" cy="1993938"/>
          </a:xfrm>
          <a:prstGeom prst="rect">
            <a:avLst/>
          </a:prstGeom>
        </p:spPr>
        <p:txBody>
          <a:bodyPr>
            <a:noAutofit/>
          </a:bodyPr>
          <a:lstStyle>
            <a:lvl1pPr algn="ctr" defTabSz="914400" rtl="0" eaLnBrk="1" latinLnBrk="0" hangingPunct="1">
              <a:lnSpc>
                <a:spcPct val="110000"/>
              </a:lnSpc>
              <a:spcBef>
                <a:spcPts val="600"/>
              </a:spcBef>
              <a:spcAft>
                <a:spcPts val="0"/>
              </a:spcAft>
              <a:defRPr lang="en-US" sz="900" kern="12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171450" indent="-171450" algn="ctr" defTabSz="914400" rtl="0" eaLnBrk="1" latinLnBrk="0" hangingPunct="1">
              <a:lnSpc>
                <a:spcPct val="110000"/>
              </a:lnSpc>
              <a:spcBef>
                <a:spcPts val="300"/>
              </a:spcBef>
              <a:buFont typeface="Arial" panose="020B0604020202020204" pitchFamily="34" charset="0"/>
              <a:buChar char="•"/>
              <a:defRPr lang="en-US" sz="900" kern="12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227013" indent="-109538" algn="ctr" defTabSz="914400" rtl="0" eaLnBrk="1" latinLnBrk="0" hangingPunct="1">
              <a:lnSpc>
                <a:spcPct val="110000"/>
              </a:lnSpc>
              <a:buFont typeface="Wingdings" panose="05000000000000000000" pitchFamily="2" charset="2"/>
              <a:buChar char="§"/>
              <a:defRPr lang="en-US" sz="900" kern="12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344488" indent="-117475" algn="ctr" defTabSz="914400" rtl="0" eaLnBrk="1" latinLnBrk="0" hangingPunct="1">
              <a:lnSpc>
                <a:spcPct val="110000"/>
              </a:lnSpc>
              <a:buFont typeface="Courier New" panose="02070309020205020404" pitchFamily="49" charset="0"/>
              <a:buChar char="o"/>
              <a:defRPr lang="en-US" sz="900" kern="12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marL="460375" indent="-115888" algn="ctr" defTabSz="914400" rtl="0" eaLnBrk="1" latinLnBrk="0" hangingPunct="1">
              <a:lnSpc>
                <a:spcPct val="110000"/>
              </a:lnSpc>
              <a:defRPr lang="en-US" sz="900" kern="12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528550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F06B2653-D1AD-46BA-BB88-3123B5BA212E}" type="slidenum">
              <a:rPr lang="en-US" smtClean="0"/>
              <a:t>‹N›</a:t>
            </a:fld>
            <a:endParaRPr lang="en-US"/>
          </a:p>
        </p:txBody>
      </p:sp>
      <p:sp>
        <p:nvSpPr>
          <p:cNvPr id="22" name="Content Placeholder 2"/>
          <p:cNvSpPr>
            <a:spLocks noGrp="1"/>
          </p:cNvSpPr>
          <p:nvPr>
            <p:ph sz="half" idx="18"/>
          </p:nvPr>
        </p:nvSpPr>
        <p:spPr>
          <a:xfrm>
            <a:off x="479840" y="1709104"/>
            <a:ext cx="3839222" cy="577089"/>
          </a:xfrm>
          <a:prstGeom prst="rect">
            <a:avLst/>
          </a:prstGeom>
        </p:spPr>
        <p:txBody>
          <a:bodyPr>
            <a:noAutofit/>
          </a:bodyPr>
          <a:lstStyle>
            <a:lvl1pPr algn="ctr">
              <a:lnSpc>
                <a:spcPct val="110000"/>
              </a:lnSpc>
              <a:spcBef>
                <a:spcPts val="600"/>
              </a:spcBef>
              <a:spcAft>
                <a:spcPts val="0"/>
              </a:spcAft>
              <a:defRPr sz="2000" i="1">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0" indent="0" algn="ctr">
              <a:lnSpc>
                <a:spcPct val="110000"/>
              </a:lnSpc>
              <a:spcBef>
                <a:spcPts val="300"/>
              </a:spcBef>
              <a:buNone/>
              <a:defRPr sz="800"/>
            </a:lvl2pPr>
            <a:lvl3pPr marL="227013" indent="-109538" algn="ctr">
              <a:lnSpc>
                <a:spcPct val="110000"/>
              </a:lnSpc>
              <a:defRPr sz="800"/>
            </a:lvl3pPr>
            <a:lvl4pPr marL="344488" indent="-117475" algn="ctr">
              <a:lnSpc>
                <a:spcPct val="110000"/>
              </a:lnSpc>
              <a:defRPr sz="700"/>
            </a:lvl4pPr>
            <a:lvl5pPr marL="460375" indent="-115888" algn="ctr">
              <a:lnSpc>
                <a:spcPct val="110000"/>
              </a:lnSpc>
              <a:defRPr sz="800"/>
            </a:lvl5pPr>
            <a:lvl6pPr>
              <a:defRPr sz="1800"/>
            </a:lvl6pPr>
            <a:lvl7pPr>
              <a:defRPr sz="1800"/>
            </a:lvl7pPr>
            <a:lvl8pPr>
              <a:defRPr sz="1800"/>
            </a:lvl8pPr>
            <a:lvl9pPr>
              <a:defRPr sz="1800"/>
            </a:lvl9pPr>
          </a:lstStyle>
          <a:p>
            <a:pPr lvl="0"/>
            <a:r>
              <a:rPr lang="en-US" smtClean="0"/>
              <a:t>Edit Master text styles</a:t>
            </a:r>
          </a:p>
        </p:txBody>
      </p:sp>
      <p:cxnSp>
        <p:nvCxnSpPr>
          <p:cNvPr id="23" name="Straight Connector 22"/>
          <p:cNvCxnSpPr/>
          <p:nvPr userDrawn="1"/>
        </p:nvCxnSpPr>
        <p:spPr>
          <a:xfrm>
            <a:off x="4558256" y="1533173"/>
            <a:ext cx="0" cy="3073203"/>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flipV="1">
            <a:off x="4941837" y="3069774"/>
            <a:ext cx="3726341" cy="1"/>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536281" y="3069774"/>
            <a:ext cx="3726341" cy="1"/>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cxnSp>
      <p:sp>
        <p:nvSpPr>
          <p:cNvPr id="20" name="Text Placeholder 2"/>
          <p:cNvSpPr>
            <a:spLocks noGrp="1"/>
          </p:cNvSpPr>
          <p:nvPr>
            <p:ph type="body" idx="1"/>
          </p:nvPr>
        </p:nvSpPr>
        <p:spPr>
          <a:xfrm>
            <a:off x="1176948" y="2425262"/>
            <a:ext cx="2445006" cy="107722"/>
          </a:xfrm>
          <a:prstGeom prst="rect">
            <a:avLst/>
          </a:prstGeom>
        </p:spPr>
        <p:txBody>
          <a:bodyPr anchor="t" anchorCtr="0"/>
          <a:lstStyle>
            <a:lvl1pPr marL="0" indent="0" algn="ctr">
              <a:buNone/>
              <a:defRPr sz="900" b="1" cap="all" spc="0" baseline="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18" name="Content Placeholder 2"/>
          <p:cNvSpPr>
            <a:spLocks noGrp="1"/>
          </p:cNvSpPr>
          <p:nvPr>
            <p:ph sz="half" idx="25"/>
          </p:nvPr>
        </p:nvSpPr>
        <p:spPr>
          <a:xfrm>
            <a:off x="4885396" y="1709104"/>
            <a:ext cx="3839222" cy="577089"/>
          </a:xfrm>
          <a:prstGeom prst="rect">
            <a:avLst/>
          </a:prstGeom>
        </p:spPr>
        <p:txBody>
          <a:bodyPr>
            <a:noAutofit/>
          </a:bodyPr>
          <a:lstStyle>
            <a:lvl1pPr algn="ctr">
              <a:lnSpc>
                <a:spcPct val="110000"/>
              </a:lnSpc>
              <a:spcBef>
                <a:spcPts val="600"/>
              </a:spcBef>
              <a:spcAft>
                <a:spcPts val="0"/>
              </a:spcAft>
              <a:defRPr sz="2000" i="1">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0" indent="0" algn="ctr">
              <a:lnSpc>
                <a:spcPct val="110000"/>
              </a:lnSpc>
              <a:spcBef>
                <a:spcPts val="300"/>
              </a:spcBef>
              <a:buNone/>
              <a:defRPr sz="800"/>
            </a:lvl2pPr>
            <a:lvl3pPr marL="227013" indent="-109538" algn="ctr">
              <a:lnSpc>
                <a:spcPct val="110000"/>
              </a:lnSpc>
              <a:defRPr sz="800"/>
            </a:lvl3pPr>
            <a:lvl4pPr marL="344488" indent="-117475" algn="ctr">
              <a:lnSpc>
                <a:spcPct val="110000"/>
              </a:lnSpc>
              <a:defRPr sz="700"/>
            </a:lvl4pPr>
            <a:lvl5pPr marL="460375" indent="-115888" algn="ctr">
              <a:lnSpc>
                <a:spcPct val="110000"/>
              </a:lnSpc>
              <a:defRPr sz="800"/>
            </a:lvl5pPr>
            <a:lvl6pPr>
              <a:defRPr sz="1800"/>
            </a:lvl6pPr>
            <a:lvl7pPr>
              <a:defRPr sz="1800"/>
            </a:lvl7pPr>
            <a:lvl8pPr>
              <a:defRPr sz="1800"/>
            </a:lvl8pPr>
            <a:lvl9pPr>
              <a:defRPr sz="1800"/>
            </a:lvl9pPr>
          </a:lstStyle>
          <a:p>
            <a:pPr lvl="0"/>
            <a:r>
              <a:rPr lang="en-US" smtClean="0"/>
              <a:t>Edit Master text styles</a:t>
            </a:r>
          </a:p>
        </p:txBody>
      </p:sp>
      <p:sp>
        <p:nvSpPr>
          <p:cNvPr id="19" name="Text Placeholder 2"/>
          <p:cNvSpPr>
            <a:spLocks noGrp="1"/>
          </p:cNvSpPr>
          <p:nvPr>
            <p:ph type="body" idx="26"/>
          </p:nvPr>
        </p:nvSpPr>
        <p:spPr>
          <a:xfrm>
            <a:off x="5582504" y="2425262"/>
            <a:ext cx="2445006" cy="107722"/>
          </a:xfrm>
          <a:prstGeom prst="rect">
            <a:avLst/>
          </a:prstGeom>
        </p:spPr>
        <p:txBody>
          <a:bodyPr anchor="t" anchorCtr="0"/>
          <a:lstStyle>
            <a:lvl1pPr marL="0" indent="0" algn="ctr">
              <a:buNone/>
              <a:defRPr sz="900" b="1" cap="all" spc="0" baseline="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24" name="Content Placeholder 2"/>
          <p:cNvSpPr>
            <a:spLocks noGrp="1"/>
          </p:cNvSpPr>
          <p:nvPr>
            <p:ph sz="half" idx="27"/>
          </p:nvPr>
        </p:nvSpPr>
        <p:spPr>
          <a:xfrm>
            <a:off x="492540" y="3429893"/>
            <a:ext cx="3839222" cy="577089"/>
          </a:xfrm>
          <a:prstGeom prst="rect">
            <a:avLst/>
          </a:prstGeom>
        </p:spPr>
        <p:txBody>
          <a:bodyPr>
            <a:noAutofit/>
          </a:bodyPr>
          <a:lstStyle>
            <a:lvl1pPr algn="ctr">
              <a:lnSpc>
                <a:spcPct val="110000"/>
              </a:lnSpc>
              <a:spcBef>
                <a:spcPts val="600"/>
              </a:spcBef>
              <a:spcAft>
                <a:spcPts val="0"/>
              </a:spcAft>
              <a:defRPr sz="2000" i="1">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0" indent="0" algn="ctr">
              <a:lnSpc>
                <a:spcPct val="110000"/>
              </a:lnSpc>
              <a:spcBef>
                <a:spcPts val="300"/>
              </a:spcBef>
              <a:buNone/>
              <a:defRPr sz="800"/>
            </a:lvl2pPr>
            <a:lvl3pPr marL="227013" indent="-109538" algn="ctr">
              <a:lnSpc>
                <a:spcPct val="110000"/>
              </a:lnSpc>
              <a:defRPr sz="800"/>
            </a:lvl3pPr>
            <a:lvl4pPr marL="344488" indent="-117475" algn="ctr">
              <a:lnSpc>
                <a:spcPct val="110000"/>
              </a:lnSpc>
              <a:defRPr sz="700"/>
            </a:lvl4pPr>
            <a:lvl5pPr marL="460375" indent="-115888" algn="ctr">
              <a:lnSpc>
                <a:spcPct val="110000"/>
              </a:lnSpc>
              <a:defRPr sz="800"/>
            </a:lvl5pPr>
            <a:lvl6pPr>
              <a:defRPr sz="1800"/>
            </a:lvl6pPr>
            <a:lvl7pPr>
              <a:defRPr sz="1800"/>
            </a:lvl7pPr>
            <a:lvl8pPr>
              <a:defRPr sz="1800"/>
            </a:lvl8pPr>
            <a:lvl9pPr>
              <a:defRPr sz="1800"/>
            </a:lvl9pPr>
          </a:lstStyle>
          <a:p>
            <a:pPr lvl="0"/>
            <a:r>
              <a:rPr lang="en-US" smtClean="0"/>
              <a:t>Edit Master text styles</a:t>
            </a:r>
          </a:p>
        </p:txBody>
      </p:sp>
      <p:sp>
        <p:nvSpPr>
          <p:cNvPr id="30" name="Text Placeholder 2"/>
          <p:cNvSpPr>
            <a:spLocks noGrp="1"/>
          </p:cNvSpPr>
          <p:nvPr>
            <p:ph type="body" idx="28"/>
          </p:nvPr>
        </p:nvSpPr>
        <p:spPr>
          <a:xfrm>
            <a:off x="1189648" y="4165162"/>
            <a:ext cx="2445006" cy="107722"/>
          </a:xfrm>
          <a:prstGeom prst="rect">
            <a:avLst/>
          </a:prstGeom>
        </p:spPr>
        <p:txBody>
          <a:bodyPr anchor="t" anchorCtr="0"/>
          <a:lstStyle>
            <a:lvl1pPr marL="0" indent="0" algn="ctr">
              <a:buNone/>
              <a:defRPr sz="900" b="1" cap="all" spc="0" baseline="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31" name="Content Placeholder 2"/>
          <p:cNvSpPr>
            <a:spLocks noGrp="1"/>
          </p:cNvSpPr>
          <p:nvPr>
            <p:ph sz="half" idx="29"/>
          </p:nvPr>
        </p:nvSpPr>
        <p:spPr>
          <a:xfrm>
            <a:off x="4885396" y="3416641"/>
            <a:ext cx="3839222" cy="577089"/>
          </a:xfrm>
          <a:prstGeom prst="rect">
            <a:avLst/>
          </a:prstGeom>
        </p:spPr>
        <p:txBody>
          <a:bodyPr>
            <a:noAutofit/>
          </a:bodyPr>
          <a:lstStyle>
            <a:lvl1pPr algn="ctr">
              <a:lnSpc>
                <a:spcPct val="110000"/>
              </a:lnSpc>
              <a:spcBef>
                <a:spcPts val="600"/>
              </a:spcBef>
              <a:spcAft>
                <a:spcPts val="0"/>
              </a:spcAft>
              <a:defRPr sz="2000" i="1">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0" indent="0" algn="ctr">
              <a:lnSpc>
                <a:spcPct val="110000"/>
              </a:lnSpc>
              <a:spcBef>
                <a:spcPts val="300"/>
              </a:spcBef>
              <a:buNone/>
              <a:defRPr sz="800"/>
            </a:lvl2pPr>
            <a:lvl3pPr marL="227013" indent="-109538" algn="ctr">
              <a:lnSpc>
                <a:spcPct val="110000"/>
              </a:lnSpc>
              <a:defRPr sz="800"/>
            </a:lvl3pPr>
            <a:lvl4pPr marL="344488" indent="-117475" algn="ctr">
              <a:lnSpc>
                <a:spcPct val="110000"/>
              </a:lnSpc>
              <a:defRPr sz="700"/>
            </a:lvl4pPr>
            <a:lvl5pPr marL="460375" indent="-115888" algn="ctr">
              <a:lnSpc>
                <a:spcPct val="110000"/>
              </a:lnSpc>
              <a:defRPr sz="800"/>
            </a:lvl5pPr>
            <a:lvl6pPr>
              <a:defRPr sz="1800"/>
            </a:lvl6pPr>
            <a:lvl7pPr>
              <a:defRPr sz="1800"/>
            </a:lvl7pPr>
            <a:lvl8pPr>
              <a:defRPr sz="1800"/>
            </a:lvl8pPr>
            <a:lvl9pPr>
              <a:defRPr sz="1800"/>
            </a:lvl9pPr>
          </a:lstStyle>
          <a:p>
            <a:pPr lvl="0"/>
            <a:r>
              <a:rPr lang="en-US" smtClean="0"/>
              <a:t>Edit Master text styles</a:t>
            </a:r>
          </a:p>
        </p:txBody>
      </p:sp>
      <p:sp>
        <p:nvSpPr>
          <p:cNvPr id="32" name="Text Placeholder 2"/>
          <p:cNvSpPr>
            <a:spLocks noGrp="1"/>
          </p:cNvSpPr>
          <p:nvPr>
            <p:ph type="body" idx="30"/>
          </p:nvPr>
        </p:nvSpPr>
        <p:spPr>
          <a:xfrm>
            <a:off x="5582504" y="4151910"/>
            <a:ext cx="2445006" cy="107722"/>
          </a:xfrm>
          <a:prstGeom prst="rect">
            <a:avLst/>
          </a:prstGeom>
        </p:spPr>
        <p:txBody>
          <a:bodyPr anchor="t" anchorCtr="0"/>
          <a:lstStyle>
            <a:lvl1pPr marL="0" indent="0" algn="ctr">
              <a:buNone/>
              <a:defRPr sz="900" b="1" cap="all" spc="0" baseline="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2884804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1623" y="254145"/>
            <a:ext cx="8524875" cy="307777"/>
          </a:xfrm>
        </p:spPr>
        <p:txBody>
          <a:bodyPr/>
          <a:lstStyle>
            <a:lvl1pPr>
              <a:defRPr/>
            </a:lvl1pPr>
          </a:lstStyle>
          <a:p>
            <a:r>
              <a:rPr lang="en-US" smtClean="0"/>
              <a:t>Click to edit Master title style</a:t>
            </a:r>
            <a:endParaRPr lang="en-US" dirty="0"/>
          </a:p>
        </p:txBody>
      </p:sp>
      <p:sp>
        <p:nvSpPr>
          <p:cNvPr id="4" name="Content Placeholder 3"/>
          <p:cNvSpPr>
            <a:spLocks noGrp="1"/>
          </p:cNvSpPr>
          <p:nvPr>
            <p:ph sz="half" idx="2"/>
          </p:nvPr>
        </p:nvSpPr>
        <p:spPr>
          <a:xfrm>
            <a:off x="309562" y="1784519"/>
            <a:ext cx="3925554" cy="861774"/>
          </a:xfrm>
          <a:prstGeom prst="rect">
            <a:avLst/>
          </a:prstGeom>
        </p:spPr>
        <p:txBody>
          <a:bodyPr/>
          <a:lstStyle>
            <a:lvl1pPr>
              <a:lnSpc>
                <a:spcPct val="100000"/>
              </a:lnSpc>
              <a:spcBef>
                <a:spcPts val="600"/>
              </a:spcBef>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9" name="Slide Number Placeholder 8"/>
          <p:cNvSpPr>
            <a:spLocks noGrp="1"/>
          </p:cNvSpPr>
          <p:nvPr>
            <p:ph type="sldNum" sz="quarter" idx="12"/>
          </p:nvPr>
        </p:nvSpPr>
        <p:spPr/>
        <p:txBody>
          <a:bodyPr/>
          <a:lstStyle/>
          <a:p>
            <a:fld id="{F06B2653-D1AD-46BA-BB88-3123B5BA212E}" type="slidenum">
              <a:rPr lang="en-US" smtClean="0"/>
              <a:t>‹N›</a:t>
            </a:fld>
            <a:endParaRPr lang="en-US"/>
          </a:p>
        </p:txBody>
      </p:sp>
      <p:sp>
        <p:nvSpPr>
          <p:cNvPr id="10" name="Text Placeholder 4"/>
          <p:cNvSpPr>
            <a:spLocks noGrp="1"/>
          </p:cNvSpPr>
          <p:nvPr>
            <p:ph type="body" sz="quarter" idx="13"/>
          </p:nvPr>
        </p:nvSpPr>
        <p:spPr>
          <a:xfrm>
            <a:off x="314325" y="1300696"/>
            <a:ext cx="3927096" cy="338554"/>
          </a:xfrm>
          <a:prstGeom prst="rect">
            <a:avLst/>
          </a:prstGeom>
        </p:spPr>
        <p:txBody>
          <a:bodyPr anchor="b"/>
          <a:lstStyle>
            <a:lvl1pPr marL="0" indent="0">
              <a:lnSpc>
                <a:spcPct val="110000"/>
              </a:lnSpc>
              <a:spcBef>
                <a:spcPts val="1800"/>
              </a:spcBef>
              <a:buNone/>
              <a:defRPr sz="2000" b="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1" name="Content Placeholder 3"/>
          <p:cNvSpPr>
            <a:spLocks noGrp="1"/>
          </p:cNvSpPr>
          <p:nvPr>
            <p:ph sz="half" idx="14"/>
          </p:nvPr>
        </p:nvSpPr>
        <p:spPr>
          <a:xfrm>
            <a:off x="4818062" y="1797219"/>
            <a:ext cx="3925554" cy="861774"/>
          </a:xfrm>
          <a:prstGeom prst="rect">
            <a:avLst/>
          </a:prstGeom>
        </p:spPr>
        <p:txBody>
          <a:bodyPr/>
          <a:lstStyle>
            <a:lvl1pPr>
              <a:lnSpc>
                <a:spcPct val="100000"/>
              </a:lnSpc>
              <a:spcBef>
                <a:spcPts val="600"/>
              </a:spcBef>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4"/>
          <p:cNvSpPr>
            <a:spLocks noGrp="1"/>
          </p:cNvSpPr>
          <p:nvPr>
            <p:ph type="body" sz="quarter" idx="15"/>
          </p:nvPr>
        </p:nvSpPr>
        <p:spPr>
          <a:xfrm>
            <a:off x="4822825" y="1313396"/>
            <a:ext cx="3927096" cy="338554"/>
          </a:xfrm>
          <a:prstGeom prst="rect">
            <a:avLst/>
          </a:prstGeom>
        </p:spPr>
        <p:txBody>
          <a:bodyPr anchor="b"/>
          <a:lstStyle>
            <a:lvl1pPr marL="0" indent="0">
              <a:lnSpc>
                <a:spcPct val="110000"/>
              </a:lnSpc>
              <a:spcBef>
                <a:spcPts val="1800"/>
              </a:spcBef>
              <a:buNone/>
              <a:defRPr sz="2000" b="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Tree>
    <p:extLst>
      <p:ext uri="{BB962C8B-B14F-4D97-AF65-F5344CB8AC3E}">
        <p14:creationId xmlns:p14="http://schemas.microsoft.com/office/powerpoint/2010/main" val="29285332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F06B2653-D1AD-46BA-BB88-3123B5BA212E}" type="slidenum">
              <a:rPr lang="en-US" smtClean="0"/>
              <a:t>‹N›</a:t>
            </a:fld>
            <a:endParaRPr lang="en-US"/>
          </a:p>
        </p:txBody>
      </p:sp>
    </p:spTree>
    <p:extLst>
      <p:ext uri="{BB962C8B-B14F-4D97-AF65-F5344CB8AC3E}">
        <p14:creationId xmlns:p14="http://schemas.microsoft.com/office/powerpoint/2010/main" val="2645254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sp>
        <p:nvSpPr>
          <p:cNvPr id="13" name="Freeform 5"/>
          <p:cNvSpPr>
            <a:spLocks/>
          </p:cNvSpPr>
          <p:nvPr userDrawn="1"/>
        </p:nvSpPr>
        <p:spPr bwMode="auto">
          <a:xfrm>
            <a:off x="-9524" y="3346064"/>
            <a:ext cx="9141568" cy="98425"/>
          </a:xfrm>
          <a:custGeom>
            <a:avLst/>
            <a:gdLst>
              <a:gd name="T0" fmla="*/ 5760 w 5760"/>
              <a:gd name="T1" fmla="*/ 0 h 62"/>
              <a:gd name="T2" fmla="*/ 996 w 5760"/>
              <a:gd name="T3" fmla="*/ 0 h 62"/>
              <a:gd name="T4" fmla="*/ 945 w 5760"/>
              <a:gd name="T5" fmla="*/ 62 h 62"/>
              <a:gd name="T6" fmla="*/ 888 w 5760"/>
              <a:gd name="T7" fmla="*/ 0 h 62"/>
              <a:gd name="T8" fmla="*/ 0 w 5760"/>
              <a:gd name="T9" fmla="*/ 0 h 62"/>
              <a:gd name="connsiteX0" fmla="*/ 9544 w 9544"/>
              <a:gd name="connsiteY0" fmla="*/ 0 h 10000"/>
              <a:gd name="connsiteX1" fmla="*/ 1273 w 9544"/>
              <a:gd name="connsiteY1" fmla="*/ 0 h 10000"/>
              <a:gd name="connsiteX2" fmla="*/ 1185 w 9544"/>
              <a:gd name="connsiteY2" fmla="*/ 10000 h 10000"/>
              <a:gd name="connsiteX3" fmla="*/ 1086 w 9544"/>
              <a:gd name="connsiteY3" fmla="*/ 0 h 10000"/>
              <a:gd name="connsiteX4" fmla="*/ 0 w 9544"/>
              <a:gd name="connsiteY4" fmla="*/ 0 h 10000"/>
              <a:gd name="connsiteX0" fmla="*/ 10196 w 10196"/>
              <a:gd name="connsiteY0" fmla="*/ 0 h 10000"/>
              <a:gd name="connsiteX1" fmla="*/ 1334 w 10196"/>
              <a:gd name="connsiteY1" fmla="*/ 0 h 10000"/>
              <a:gd name="connsiteX2" fmla="*/ 1242 w 10196"/>
              <a:gd name="connsiteY2" fmla="*/ 10000 h 10000"/>
              <a:gd name="connsiteX3" fmla="*/ 1138 w 10196"/>
              <a:gd name="connsiteY3" fmla="*/ 0 h 10000"/>
              <a:gd name="connsiteX4" fmla="*/ 0 w 10196"/>
              <a:gd name="connsiteY4" fmla="*/ 0 h 10000"/>
              <a:gd name="connsiteX0" fmla="*/ 10341 w 10341"/>
              <a:gd name="connsiteY0" fmla="*/ 0 h 10000"/>
              <a:gd name="connsiteX1" fmla="*/ 1334 w 10341"/>
              <a:gd name="connsiteY1" fmla="*/ 0 h 10000"/>
              <a:gd name="connsiteX2" fmla="*/ 1242 w 10341"/>
              <a:gd name="connsiteY2" fmla="*/ 10000 h 10000"/>
              <a:gd name="connsiteX3" fmla="*/ 1138 w 10341"/>
              <a:gd name="connsiteY3" fmla="*/ 0 h 10000"/>
              <a:gd name="connsiteX4" fmla="*/ 0 w 10341"/>
              <a:gd name="connsiteY4" fmla="*/ 0 h 10000"/>
              <a:gd name="connsiteX0" fmla="*/ 10475 w 10475"/>
              <a:gd name="connsiteY0" fmla="*/ 0 h 10000"/>
              <a:gd name="connsiteX1" fmla="*/ 1334 w 10475"/>
              <a:gd name="connsiteY1" fmla="*/ 0 h 10000"/>
              <a:gd name="connsiteX2" fmla="*/ 1242 w 10475"/>
              <a:gd name="connsiteY2" fmla="*/ 10000 h 10000"/>
              <a:gd name="connsiteX3" fmla="*/ 1138 w 10475"/>
              <a:gd name="connsiteY3" fmla="*/ 0 h 10000"/>
              <a:gd name="connsiteX4" fmla="*/ 0 w 10475"/>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5" h="10000">
                <a:moveTo>
                  <a:pt x="10475" y="0"/>
                </a:moveTo>
                <a:lnTo>
                  <a:pt x="1334" y="0"/>
                </a:lnTo>
                <a:cubicBezTo>
                  <a:pt x="1303" y="3333"/>
                  <a:pt x="1272" y="6667"/>
                  <a:pt x="1242" y="10000"/>
                </a:cubicBezTo>
                <a:cubicBezTo>
                  <a:pt x="1207" y="6667"/>
                  <a:pt x="1172" y="3333"/>
                  <a:pt x="1138" y="0"/>
                </a:cubicBezTo>
                <a:lnTo>
                  <a:pt x="0" y="0"/>
                </a:lnTo>
              </a:path>
            </a:pathLst>
          </a:custGeom>
          <a:noFill/>
          <a:ln w="7938" cap="rnd">
            <a:solidFill>
              <a:srgbClr val="0070C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hasCustomPrompt="1"/>
          </p:nvPr>
        </p:nvSpPr>
        <p:spPr>
          <a:xfrm>
            <a:off x="309562" y="388987"/>
            <a:ext cx="8524875" cy="492443"/>
          </a:xfrm>
        </p:spPr>
        <p:txBody>
          <a:bodyPr/>
          <a:lstStyle>
            <a:lvl1pPr>
              <a:defRPr sz="3200"/>
            </a:lvl1pPr>
          </a:lstStyle>
          <a:p>
            <a:r>
              <a:rPr lang="en-US" dirty="0" smtClean="0"/>
              <a:t>Grazie!</a:t>
            </a:r>
            <a:endParaRPr lang="en-US" dirty="0"/>
          </a:p>
        </p:txBody>
      </p:sp>
      <p:pic>
        <p:nvPicPr>
          <p:cNvPr id="17" name="Picture 4"/>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7678893" y="4001744"/>
            <a:ext cx="774727"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8242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4" name="Slide Number Placeholder 3"/>
          <p:cNvSpPr>
            <a:spLocks noGrp="1"/>
          </p:cNvSpPr>
          <p:nvPr>
            <p:ph type="sldNum" sz="quarter" idx="12"/>
          </p:nvPr>
        </p:nvSpPr>
        <p:spPr/>
        <p:txBody>
          <a:bodyPr/>
          <a:lstStyle/>
          <a:p>
            <a:fld id="{F06B2653-D1AD-46BA-BB88-3123B5BA212E}" type="slidenum">
              <a:rPr lang="en-US" smtClean="0"/>
              <a:t>‹N›</a:t>
            </a:fld>
            <a:endParaRPr lang="en-US"/>
          </a:p>
        </p:txBody>
      </p:sp>
    </p:spTree>
    <p:extLst>
      <p:ext uri="{BB962C8B-B14F-4D97-AF65-F5344CB8AC3E}">
        <p14:creationId xmlns:p14="http://schemas.microsoft.com/office/powerpoint/2010/main" val="29417707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lide contenuto">
    <p:spTree>
      <p:nvGrpSpPr>
        <p:cNvPr id="1" name=""/>
        <p:cNvGrpSpPr/>
        <p:nvPr/>
      </p:nvGrpSpPr>
      <p:grpSpPr>
        <a:xfrm>
          <a:off x="0" y="0"/>
          <a:ext cx="0" cy="0"/>
          <a:chOff x="0" y="0"/>
          <a:chExt cx="0" cy="0"/>
        </a:xfrm>
      </p:grpSpPr>
      <p:sp>
        <p:nvSpPr>
          <p:cNvPr id="6" name="Rectangle 12"/>
          <p:cNvSpPr>
            <a:spLocks noChangeArrowheads="1"/>
          </p:cNvSpPr>
          <p:nvPr userDrawn="1"/>
        </p:nvSpPr>
        <p:spPr bwMode="auto">
          <a:xfrm>
            <a:off x="8475665" y="4809400"/>
            <a:ext cx="428625" cy="267890"/>
          </a:xfrm>
          <a:prstGeom prst="rect">
            <a:avLst/>
          </a:prstGeom>
          <a:noFill/>
          <a:ln w="9525">
            <a:noFill/>
            <a:miter lim="800000"/>
            <a:headEnd/>
            <a:tailEnd/>
          </a:ln>
          <a:effectLst/>
        </p:spPr>
        <p:txBody>
          <a:bodyPr lIns="0" tIns="0" rIns="0" bIns="0" anchor="ctr"/>
          <a:lstStyle/>
          <a:p>
            <a:pPr algn="r" eaLnBrk="0" fontAlgn="base" hangingPunct="0">
              <a:spcBef>
                <a:spcPct val="0"/>
              </a:spcBef>
              <a:spcAft>
                <a:spcPct val="0"/>
              </a:spcAft>
              <a:defRPr/>
            </a:pPr>
            <a:endParaRPr lang="it-IT" sz="1292" b="1" dirty="0">
              <a:solidFill>
                <a:schemeClr val="tx2"/>
              </a:solidFill>
              <a:latin typeface="+mj-lt"/>
            </a:endParaRPr>
          </a:p>
        </p:txBody>
      </p:sp>
      <p:sp>
        <p:nvSpPr>
          <p:cNvPr id="2" name="Titolo 1"/>
          <p:cNvSpPr>
            <a:spLocks noGrp="1"/>
          </p:cNvSpPr>
          <p:nvPr>
            <p:ph type="title"/>
          </p:nvPr>
        </p:nvSpPr>
        <p:spPr>
          <a:xfrm>
            <a:off x="252000" y="142892"/>
            <a:ext cx="8640000" cy="307777"/>
          </a:xfrm>
        </p:spPr>
        <p:txBody>
          <a:bodyPr/>
          <a:lstStyle>
            <a:lvl1pPr>
              <a:defRPr b="1">
                <a:solidFill>
                  <a:schemeClr val="tx2"/>
                </a:solidFill>
              </a:defRPr>
            </a:lvl1pPr>
          </a:lstStyle>
          <a:p>
            <a:r>
              <a:rPr lang="it-IT"/>
              <a:t>Fare clic per modificare lo stile del titolo</a:t>
            </a:r>
          </a:p>
        </p:txBody>
      </p:sp>
      <p:sp>
        <p:nvSpPr>
          <p:cNvPr id="4" name="Slide Number Placeholder 3"/>
          <p:cNvSpPr>
            <a:spLocks noGrp="1"/>
          </p:cNvSpPr>
          <p:nvPr>
            <p:ph type="sldNum" sz="quarter" idx="12"/>
          </p:nvPr>
        </p:nvSpPr>
        <p:spPr>
          <a:xfrm>
            <a:off x="6700838" y="4770007"/>
            <a:ext cx="2133600" cy="123111"/>
          </a:xfrm>
        </p:spPr>
        <p:txBody>
          <a:bodyPr/>
          <a:lstStyle/>
          <a:p>
            <a:fld id="{F06B2653-D1AD-46BA-BB88-3123B5BA212E}" type="slidenum">
              <a:rPr lang="en-US" smtClean="0"/>
              <a:t>‹N›</a:t>
            </a:fld>
            <a:endParaRPr lang="en-US"/>
          </a:p>
        </p:txBody>
      </p:sp>
    </p:spTree>
    <p:extLst>
      <p:ext uri="{BB962C8B-B14F-4D97-AF65-F5344CB8AC3E}">
        <p14:creationId xmlns:p14="http://schemas.microsoft.com/office/powerpoint/2010/main" val="27377827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ONE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304206" y="103739"/>
            <a:ext cx="8526462" cy="461665"/>
          </a:xfrm>
        </p:spPr>
        <p:txBody>
          <a:bodyPr/>
          <a:lstStyle>
            <a:lvl1pPr>
              <a:lnSpc>
                <a:spcPct val="100000"/>
              </a:lnSpc>
              <a:defRPr sz="3000">
                <a:latin typeface="Gill Sans MT" panose="020B0502020104020203" pitchFamily="34" charset="0"/>
              </a:defRPr>
            </a:lvl1pPr>
          </a:lstStyle>
          <a:p>
            <a:r>
              <a:rPr lang="it-IT" dirty="0"/>
              <a:t>Fare clic per modificare lo stile del titolo</a:t>
            </a:r>
            <a:endParaRPr lang="en-US" dirty="0"/>
          </a:p>
        </p:txBody>
      </p:sp>
      <p:sp>
        <p:nvSpPr>
          <p:cNvPr id="9" name="Text Placeholder 8"/>
          <p:cNvSpPr>
            <a:spLocks noGrp="1"/>
          </p:cNvSpPr>
          <p:nvPr>
            <p:ph type="body" sz="quarter" idx="10"/>
          </p:nvPr>
        </p:nvSpPr>
        <p:spPr>
          <a:xfrm>
            <a:off x="752400" y="907200"/>
            <a:ext cx="7639200" cy="3445669"/>
          </a:xfrm>
          <a:prstGeom prst="rect">
            <a:avLst/>
          </a:prstGeom>
        </p:spPr>
        <p:txBody>
          <a:bodyPr/>
          <a:lstStyle>
            <a:lvl1pPr>
              <a:defRPr>
                <a:latin typeface="Gill Sans MT" panose="020B0502020104020203" pitchFamily="34" charset="0"/>
              </a:defRPr>
            </a:lvl1pPr>
            <a:lvl2pPr>
              <a:defRPr>
                <a:latin typeface="Gill Sans MT" panose="020B0502020104020203" pitchFamily="34" charset="0"/>
              </a:defRPr>
            </a:lvl2pPr>
            <a:lvl3pPr>
              <a:defRPr>
                <a:latin typeface="Gill Sans MT" panose="020B0502020104020203" pitchFamily="34" charset="0"/>
              </a:defRPr>
            </a:lvl3pPr>
            <a:lvl4pPr>
              <a:defRPr>
                <a:latin typeface="Gill Sans MT" panose="020B0502020104020203" pitchFamily="34" charset="0"/>
              </a:defRPr>
            </a:lvl4pPr>
            <a:lvl5pPr>
              <a:defRPr>
                <a:latin typeface="Gill Sans MT" panose="020B0502020104020203" pitchFamily="34" charset="0"/>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GB" dirty="0"/>
          </a:p>
        </p:txBody>
      </p:sp>
      <p:sp>
        <p:nvSpPr>
          <p:cNvPr id="4" name="Slide Number Placeholder 3"/>
          <p:cNvSpPr>
            <a:spLocks noGrp="1"/>
          </p:cNvSpPr>
          <p:nvPr>
            <p:ph type="sldNum" sz="quarter" idx="12"/>
          </p:nvPr>
        </p:nvSpPr>
        <p:spPr>
          <a:xfrm>
            <a:off x="6700838" y="4770007"/>
            <a:ext cx="2133600" cy="123111"/>
          </a:xfrm>
        </p:spPr>
        <p:txBody>
          <a:bodyPr/>
          <a:lstStyle/>
          <a:p>
            <a:fld id="{F06B2653-D1AD-46BA-BB88-3123B5BA212E}" type="slidenum">
              <a:rPr lang="en-US" smtClean="0"/>
              <a:t>‹N›</a:t>
            </a:fld>
            <a:endParaRPr lang="en-US"/>
          </a:p>
        </p:txBody>
      </p:sp>
    </p:spTree>
    <p:extLst>
      <p:ext uri="{BB962C8B-B14F-4D97-AF65-F5344CB8AC3E}">
        <p14:creationId xmlns:p14="http://schemas.microsoft.com/office/powerpoint/2010/main" val="1303139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Light Blue Band">
    <p:bg>
      <p:bgPr>
        <a:solidFill>
          <a:schemeClr val="bg1"/>
        </a:solidFill>
        <a:effectLst/>
      </p:bgPr>
    </p:bg>
    <p:spTree>
      <p:nvGrpSpPr>
        <p:cNvPr id="1" name=""/>
        <p:cNvGrpSpPr/>
        <p:nvPr/>
      </p:nvGrpSpPr>
      <p:grpSpPr>
        <a:xfrm>
          <a:off x="0" y="0"/>
          <a:ext cx="0" cy="0"/>
          <a:chOff x="0" y="0"/>
          <a:chExt cx="0" cy="0"/>
        </a:xfrm>
      </p:grpSpPr>
      <p:sp>
        <p:nvSpPr>
          <p:cNvPr id="20" name="Rectangle 15"/>
          <p:cNvSpPr>
            <a:spLocks noChangeArrowheads="1"/>
          </p:cNvSpPr>
          <p:nvPr userDrawn="1"/>
        </p:nvSpPr>
        <p:spPr bwMode="auto">
          <a:xfrm>
            <a:off x="292989" y="158750"/>
            <a:ext cx="2646126" cy="4826000"/>
          </a:xfrm>
          <a:prstGeom prst="rect">
            <a:avLst/>
          </a:prstGeom>
          <a:solidFill>
            <a:srgbClr val="0070C0">
              <a:alpha val="99001"/>
            </a:srgbClr>
          </a:solidFill>
          <a:ln w="9525" algn="ctr">
            <a:noFill/>
            <a:miter lim="800000"/>
            <a:headEnd/>
            <a:tailEnd/>
          </a:ln>
          <a:effectLst/>
        </p:spPr>
        <p:txBody>
          <a:bodyPr wrap="none" lIns="0" tIns="0" rIns="0" bIns="0" anchor="ctr"/>
          <a:lstStyle/>
          <a:p>
            <a:endParaRPr lang="it-IT" dirty="0"/>
          </a:p>
        </p:txBody>
      </p:sp>
      <p:sp>
        <p:nvSpPr>
          <p:cNvPr id="2" name="Title 1"/>
          <p:cNvSpPr>
            <a:spLocks noGrp="1"/>
          </p:cNvSpPr>
          <p:nvPr>
            <p:ph type="ctrTitle"/>
          </p:nvPr>
        </p:nvSpPr>
        <p:spPr>
          <a:xfrm>
            <a:off x="4594505" y="953664"/>
            <a:ext cx="4263785" cy="886397"/>
          </a:xfrm>
        </p:spPr>
        <p:txBody>
          <a:bodyPr wrap="square" lIns="0" tIns="0" rIns="0" bIns="0" anchor="t" anchorCtr="0">
            <a:spAutoFit/>
          </a:bodyPr>
          <a:lstStyle>
            <a:lvl1pPr algn="l">
              <a:lnSpc>
                <a:spcPct val="90000"/>
              </a:lnSpc>
              <a:spcBef>
                <a:spcPts val="600"/>
              </a:spcBef>
              <a:defRPr sz="3200" b="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601048" y="2019713"/>
            <a:ext cx="4257242" cy="276999"/>
          </a:xfrm>
          <a:prstGeom prst="rect">
            <a:avLst/>
          </a:prstGeom>
        </p:spPr>
        <p:txBody>
          <a:bodyPr wrap="square" lIns="0" tIns="0" rIns="0" bIns="0" anchor="b" anchorCtr="0">
            <a:spAutoFit/>
          </a:bodyPr>
          <a:lstStyle>
            <a:lvl1pPr marL="0" indent="0" algn="l">
              <a:lnSpc>
                <a:spcPct val="90000"/>
              </a:lnSpc>
              <a:spcBef>
                <a:spcPts val="600"/>
              </a:spcBef>
              <a:buNone/>
              <a:defRPr sz="20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1" name="Text Placeholder 20"/>
          <p:cNvSpPr>
            <a:spLocks noGrp="1"/>
          </p:cNvSpPr>
          <p:nvPr>
            <p:ph type="body" sz="quarter" idx="13"/>
          </p:nvPr>
        </p:nvSpPr>
        <p:spPr>
          <a:xfrm>
            <a:off x="5434053" y="2653334"/>
            <a:ext cx="3424237" cy="215444"/>
          </a:xfrm>
          <a:prstGeom prst="rect">
            <a:avLst/>
          </a:prstGeom>
        </p:spPr>
        <p:txBody>
          <a:bodyPr/>
          <a:lstStyle>
            <a:lvl1pPr marL="0" indent="0">
              <a:buNone/>
              <a:defRPr sz="14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stStyle>
          <a:p>
            <a:pPr lvl="0"/>
            <a:r>
              <a:rPr lang="en-US" smtClean="0"/>
              <a:t>Edit Master text styles</a:t>
            </a:r>
          </a:p>
        </p:txBody>
      </p:sp>
      <p:sp>
        <p:nvSpPr>
          <p:cNvPr id="11" name="Freeform 5"/>
          <p:cNvSpPr>
            <a:spLocks/>
          </p:cNvSpPr>
          <p:nvPr userDrawn="1"/>
        </p:nvSpPr>
        <p:spPr bwMode="auto">
          <a:xfrm flipH="1">
            <a:off x="-9524" y="3346064"/>
            <a:ext cx="9141568" cy="98425"/>
          </a:xfrm>
          <a:custGeom>
            <a:avLst/>
            <a:gdLst>
              <a:gd name="T0" fmla="*/ 5760 w 5760"/>
              <a:gd name="T1" fmla="*/ 0 h 62"/>
              <a:gd name="T2" fmla="*/ 996 w 5760"/>
              <a:gd name="T3" fmla="*/ 0 h 62"/>
              <a:gd name="T4" fmla="*/ 945 w 5760"/>
              <a:gd name="T5" fmla="*/ 62 h 62"/>
              <a:gd name="T6" fmla="*/ 888 w 5760"/>
              <a:gd name="T7" fmla="*/ 0 h 62"/>
              <a:gd name="T8" fmla="*/ 0 w 5760"/>
              <a:gd name="T9" fmla="*/ 0 h 62"/>
              <a:gd name="connsiteX0" fmla="*/ 9544 w 9544"/>
              <a:gd name="connsiteY0" fmla="*/ 0 h 10000"/>
              <a:gd name="connsiteX1" fmla="*/ 1273 w 9544"/>
              <a:gd name="connsiteY1" fmla="*/ 0 h 10000"/>
              <a:gd name="connsiteX2" fmla="*/ 1185 w 9544"/>
              <a:gd name="connsiteY2" fmla="*/ 10000 h 10000"/>
              <a:gd name="connsiteX3" fmla="*/ 1086 w 9544"/>
              <a:gd name="connsiteY3" fmla="*/ 0 h 10000"/>
              <a:gd name="connsiteX4" fmla="*/ 0 w 9544"/>
              <a:gd name="connsiteY4" fmla="*/ 0 h 10000"/>
              <a:gd name="connsiteX0" fmla="*/ 10196 w 10196"/>
              <a:gd name="connsiteY0" fmla="*/ 0 h 10000"/>
              <a:gd name="connsiteX1" fmla="*/ 1334 w 10196"/>
              <a:gd name="connsiteY1" fmla="*/ 0 h 10000"/>
              <a:gd name="connsiteX2" fmla="*/ 1242 w 10196"/>
              <a:gd name="connsiteY2" fmla="*/ 10000 h 10000"/>
              <a:gd name="connsiteX3" fmla="*/ 1138 w 10196"/>
              <a:gd name="connsiteY3" fmla="*/ 0 h 10000"/>
              <a:gd name="connsiteX4" fmla="*/ 0 w 10196"/>
              <a:gd name="connsiteY4" fmla="*/ 0 h 10000"/>
              <a:gd name="connsiteX0" fmla="*/ 10341 w 10341"/>
              <a:gd name="connsiteY0" fmla="*/ 0 h 10000"/>
              <a:gd name="connsiteX1" fmla="*/ 1334 w 10341"/>
              <a:gd name="connsiteY1" fmla="*/ 0 h 10000"/>
              <a:gd name="connsiteX2" fmla="*/ 1242 w 10341"/>
              <a:gd name="connsiteY2" fmla="*/ 10000 h 10000"/>
              <a:gd name="connsiteX3" fmla="*/ 1138 w 10341"/>
              <a:gd name="connsiteY3" fmla="*/ 0 h 10000"/>
              <a:gd name="connsiteX4" fmla="*/ 0 w 10341"/>
              <a:gd name="connsiteY4" fmla="*/ 0 h 10000"/>
              <a:gd name="connsiteX0" fmla="*/ 10475 w 10475"/>
              <a:gd name="connsiteY0" fmla="*/ 0 h 10000"/>
              <a:gd name="connsiteX1" fmla="*/ 1334 w 10475"/>
              <a:gd name="connsiteY1" fmla="*/ 0 h 10000"/>
              <a:gd name="connsiteX2" fmla="*/ 1242 w 10475"/>
              <a:gd name="connsiteY2" fmla="*/ 10000 h 10000"/>
              <a:gd name="connsiteX3" fmla="*/ 1138 w 10475"/>
              <a:gd name="connsiteY3" fmla="*/ 0 h 10000"/>
              <a:gd name="connsiteX4" fmla="*/ 0 w 10475"/>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5" h="10000">
                <a:moveTo>
                  <a:pt x="10475" y="0"/>
                </a:moveTo>
                <a:lnTo>
                  <a:pt x="1334" y="0"/>
                </a:lnTo>
                <a:cubicBezTo>
                  <a:pt x="1303" y="3333"/>
                  <a:pt x="1272" y="6667"/>
                  <a:pt x="1242" y="10000"/>
                </a:cubicBezTo>
                <a:cubicBezTo>
                  <a:pt x="1207" y="6667"/>
                  <a:pt x="1172" y="3333"/>
                  <a:pt x="1138" y="0"/>
                </a:cubicBezTo>
                <a:lnTo>
                  <a:pt x="0" y="0"/>
                </a:lnTo>
              </a:path>
            </a:pathLst>
          </a:custGeom>
          <a:noFill/>
          <a:ln w="7938" cap="rnd">
            <a:solidFill>
              <a:srgbClr val="0070C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4" name="Picture 4"/>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7678893" y="4001743"/>
            <a:ext cx="774727"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0966430"/>
      </p:ext>
    </p:extLst>
  </p:cSld>
  <p:clrMapOvr>
    <a:masterClrMapping/>
  </p:clrMapOvr>
  <p:extLst mod="1">
    <p:ext uri="{DCECCB84-F9BA-43D5-87BE-67443E8EF086}">
      <p15:sldGuideLst xmlns:p15="http://schemas.microsoft.com/office/powerpoint/2012/main">
        <p15:guide id="1" pos="2880" userDrawn="1">
          <p15:clr>
            <a:srgbClr val="FBAE40"/>
          </p15:clr>
        </p15:guide>
        <p15:guide id="2" orient="horz" pos="1620" userDrawn="1">
          <p15:clr>
            <a:srgbClr val="FBAE40"/>
          </p15:clr>
        </p15:guide>
        <p15:guide id="3" pos="181" userDrawn="1">
          <p15:clr>
            <a:srgbClr val="FBAE40"/>
          </p15:clr>
        </p15:guide>
        <p15:guide id="4" pos="5579" userDrawn="1">
          <p15:clr>
            <a:srgbClr val="FBAE40"/>
          </p15:clr>
        </p15:guide>
        <p15:guide id="5" orient="horz" pos="3140" userDrawn="1">
          <p15:clr>
            <a:srgbClr val="FBAE40"/>
          </p15:clr>
        </p15:guide>
        <p15:guide id="6" orient="horz" pos="10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3">
    <p:bg>
      <p:bgPr>
        <a:solidFill>
          <a:schemeClr val="bg1"/>
        </a:solidFill>
        <a:effectLst/>
      </p:bgPr>
    </p:bg>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bwMode="white">
          <a:xfrm>
            <a:off x="3081339" y="0"/>
            <a:ext cx="6067424" cy="5143500"/>
          </a:xfrm>
          <a:prstGeom prst="rect">
            <a:avLst/>
          </a:prstGeom>
          <a:solidFill>
            <a:schemeClr val="bg1">
              <a:lumMod val="95000"/>
            </a:schemeClr>
          </a:solidFill>
          <a:ln>
            <a:noFill/>
          </a:ln>
        </p:spPr>
        <p:txBody>
          <a:bodyPr>
            <a:noAutofit/>
          </a:bodyPr>
          <a:lstStyle>
            <a:lvl1pPr>
              <a:defRPr>
                <a:solidFill>
                  <a:schemeClr val="tx1"/>
                </a:solidFill>
              </a:defRPr>
            </a:lvl1pPr>
          </a:lstStyle>
          <a:p>
            <a:r>
              <a:rPr lang="en-US" smtClean="0"/>
              <a:t>Click icon to add picture</a:t>
            </a:r>
            <a:endParaRPr lang="en-US" dirty="0"/>
          </a:p>
        </p:txBody>
      </p:sp>
      <p:sp>
        <p:nvSpPr>
          <p:cNvPr id="2" name="Title 1"/>
          <p:cNvSpPr>
            <a:spLocks noGrp="1"/>
          </p:cNvSpPr>
          <p:nvPr>
            <p:ph type="title" hasCustomPrompt="1"/>
          </p:nvPr>
        </p:nvSpPr>
        <p:spPr>
          <a:xfrm>
            <a:off x="305501" y="2136400"/>
            <a:ext cx="2458325" cy="615553"/>
          </a:xfrm>
        </p:spPr>
        <p:txBody>
          <a:bodyPr anchor="t"/>
          <a:lstStyle>
            <a:lvl1pPr algn="ctr">
              <a:lnSpc>
                <a:spcPct val="100000"/>
              </a:lnSpc>
              <a:defRPr sz="2000" b="1" cap="none">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stStyle>
          <a:p>
            <a:r>
              <a:rPr lang="en-US" dirty="0" smtClean="0"/>
              <a:t>Click to edit master title</a:t>
            </a:r>
            <a:endParaRPr lang="en-US" dirty="0"/>
          </a:p>
        </p:txBody>
      </p:sp>
      <p:sp>
        <p:nvSpPr>
          <p:cNvPr id="3" name="Text Placeholder 2"/>
          <p:cNvSpPr>
            <a:spLocks noGrp="1"/>
          </p:cNvSpPr>
          <p:nvPr>
            <p:ph type="body" idx="1"/>
          </p:nvPr>
        </p:nvSpPr>
        <p:spPr>
          <a:xfrm>
            <a:off x="318820" y="3282696"/>
            <a:ext cx="2445006" cy="387604"/>
          </a:xfrm>
          <a:prstGeom prst="rect">
            <a:avLst/>
          </a:prstGeom>
        </p:spPr>
        <p:txBody>
          <a:bodyPr anchor="t" anchorCtr="0"/>
          <a:lstStyle>
            <a:lvl1pPr marL="0" indent="0" algn="ctr">
              <a:buNone/>
              <a:defRPr sz="900" b="0" kern="0" cap="all" spc="0" baseline="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485403" y="4694640"/>
            <a:ext cx="2133600" cy="273844"/>
          </a:xfrm>
        </p:spPr>
        <p:txBody>
          <a:bodyPr/>
          <a:lstStyle/>
          <a:p>
            <a:endParaRPr lang="en-US"/>
          </a:p>
        </p:txBody>
      </p:sp>
      <p:sp>
        <p:nvSpPr>
          <p:cNvPr id="16" name="Freeform 5"/>
          <p:cNvSpPr>
            <a:spLocks/>
          </p:cNvSpPr>
          <p:nvPr userDrawn="1"/>
        </p:nvSpPr>
        <p:spPr bwMode="auto">
          <a:xfrm rot="16200000">
            <a:off x="550555" y="2518612"/>
            <a:ext cx="5148119" cy="99220"/>
          </a:xfrm>
          <a:custGeom>
            <a:avLst/>
            <a:gdLst>
              <a:gd name="T0" fmla="*/ 5760 w 5760"/>
              <a:gd name="T1" fmla="*/ 0 h 61"/>
              <a:gd name="T2" fmla="*/ 996 w 5760"/>
              <a:gd name="T3" fmla="*/ 0 h 61"/>
              <a:gd name="T4" fmla="*/ 945 w 5760"/>
              <a:gd name="T5" fmla="*/ 61 h 61"/>
              <a:gd name="T6" fmla="*/ 888 w 5760"/>
              <a:gd name="T7" fmla="*/ 0 h 61"/>
              <a:gd name="T8" fmla="*/ 0 w 5760"/>
              <a:gd name="T9" fmla="*/ 0 h 61"/>
              <a:gd name="connsiteX0" fmla="*/ 8208 w 8208"/>
              <a:gd name="connsiteY0" fmla="*/ 0 h 10246"/>
              <a:gd name="connsiteX1" fmla="*/ 1729 w 8208"/>
              <a:gd name="connsiteY1" fmla="*/ 246 h 10246"/>
              <a:gd name="connsiteX2" fmla="*/ 1641 w 8208"/>
              <a:gd name="connsiteY2" fmla="*/ 10246 h 10246"/>
              <a:gd name="connsiteX3" fmla="*/ 1542 w 8208"/>
              <a:gd name="connsiteY3" fmla="*/ 246 h 10246"/>
              <a:gd name="connsiteX4" fmla="*/ 0 w 8208"/>
              <a:gd name="connsiteY4" fmla="*/ 246 h 10246"/>
              <a:gd name="connsiteX0" fmla="*/ 8265 w 8265"/>
              <a:gd name="connsiteY0" fmla="*/ 0 h 10000"/>
              <a:gd name="connsiteX1" fmla="*/ 2106 w 8265"/>
              <a:gd name="connsiteY1" fmla="*/ 240 h 10000"/>
              <a:gd name="connsiteX2" fmla="*/ 1999 w 8265"/>
              <a:gd name="connsiteY2" fmla="*/ 10000 h 10000"/>
              <a:gd name="connsiteX3" fmla="*/ 1879 w 8265"/>
              <a:gd name="connsiteY3" fmla="*/ 240 h 10000"/>
              <a:gd name="connsiteX4" fmla="*/ 0 w 8265"/>
              <a:gd name="connsiteY4" fmla="*/ 240 h 10000"/>
              <a:gd name="connsiteX0" fmla="*/ 7374 w 7374"/>
              <a:gd name="connsiteY0" fmla="*/ 0 h 10000"/>
              <a:gd name="connsiteX1" fmla="*/ 2548 w 7374"/>
              <a:gd name="connsiteY1" fmla="*/ 240 h 10000"/>
              <a:gd name="connsiteX2" fmla="*/ 2419 w 7374"/>
              <a:gd name="connsiteY2" fmla="*/ 10000 h 10000"/>
              <a:gd name="connsiteX3" fmla="*/ 2273 w 7374"/>
              <a:gd name="connsiteY3" fmla="*/ 240 h 10000"/>
              <a:gd name="connsiteX4" fmla="*/ 0 w 7374"/>
              <a:gd name="connsiteY4" fmla="*/ 240 h 10000"/>
              <a:gd name="connsiteX0" fmla="*/ 8928 w 8928"/>
              <a:gd name="connsiteY0" fmla="*/ 0 h 10240"/>
              <a:gd name="connsiteX1" fmla="*/ 3455 w 8928"/>
              <a:gd name="connsiteY1" fmla="*/ 480 h 10240"/>
              <a:gd name="connsiteX2" fmla="*/ 3280 w 8928"/>
              <a:gd name="connsiteY2" fmla="*/ 10240 h 10240"/>
              <a:gd name="connsiteX3" fmla="*/ 3082 w 8928"/>
              <a:gd name="connsiteY3" fmla="*/ 480 h 10240"/>
              <a:gd name="connsiteX4" fmla="*/ 0 w 8928"/>
              <a:gd name="connsiteY4" fmla="*/ 480 h 10240"/>
              <a:gd name="connsiteX0" fmla="*/ 11411 w 11411"/>
              <a:gd name="connsiteY0" fmla="*/ 0 h 10000"/>
              <a:gd name="connsiteX1" fmla="*/ 5281 w 11411"/>
              <a:gd name="connsiteY1" fmla="*/ 469 h 10000"/>
              <a:gd name="connsiteX2" fmla="*/ 5085 w 11411"/>
              <a:gd name="connsiteY2" fmla="*/ 10000 h 10000"/>
              <a:gd name="connsiteX3" fmla="*/ 4863 w 11411"/>
              <a:gd name="connsiteY3" fmla="*/ 469 h 10000"/>
              <a:gd name="connsiteX4" fmla="*/ 0 w 11411"/>
              <a:gd name="connsiteY4" fmla="*/ 469 h 10000"/>
              <a:gd name="connsiteX0" fmla="*/ 12583 w 12583"/>
              <a:gd name="connsiteY0" fmla="*/ 0 h 10000"/>
              <a:gd name="connsiteX1" fmla="*/ 6453 w 12583"/>
              <a:gd name="connsiteY1" fmla="*/ 469 h 10000"/>
              <a:gd name="connsiteX2" fmla="*/ 6257 w 12583"/>
              <a:gd name="connsiteY2" fmla="*/ 10000 h 10000"/>
              <a:gd name="connsiteX3" fmla="*/ 6035 w 12583"/>
              <a:gd name="connsiteY3" fmla="*/ 469 h 10000"/>
              <a:gd name="connsiteX4" fmla="*/ 0 w 12583"/>
              <a:gd name="connsiteY4" fmla="*/ 469 h 10000"/>
              <a:gd name="connsiteX0" fmla="*/ 12577 w 12577"/>
              <a:gd name="connsiteY0" fmla="*/ 46 h 9577"/>
              <a:gd name="connsiteX1" fmla="*/ 6453 w 12577"/>
              <a:gd name="connsiteY1" fmla="*/ 46 h 9577"/>
              <a:gd name="connsiteX2" fmla="*/ 6257 w 12577"/>
              <a:gd name="connsiteY2" fmla="*/ 9577 h 9577"/>
              <a:gd name="connsiteX3" fmla="*/ 6035 w 12577"/>
              <a:gd name="connsiteY3" fmla="*/ 46 h 9577"/>
              <a:gd name="connsiteX4" fmla="*/ 0 w 12577"/>
              <a:gd name="connsiteY4" fmla="*/ 46 h 9577"/>
              <a:gd name="connsiteX0" fmla="*/ 10023 w 10023"/>
              <a:gd name="connsiteY0" fmla="*/ 0 h 10197"/>
              <a:gd name="connsiteX1" fmla="*/ 5131 w 10023"/>
              <a:gd name="connsiteY1" fmla="*/ 245 h 10197"/>
              <a:gd name="connsiteX2" fmla="*/ 4975 w 10023"/>
              <a:gd name="connsiteY2" fmla="*/ 10197 h 10197"/>
              <a:gd name="connsiteX3" fmla="*/ 4798 w 10023"/>
              <a:gd name="connsiteY3" fmla="*/ 245 h 10197"/>
              <a:gd name="connsiteX4" fmla="*/ 0 w 10023"/>
              <a:gd name="connsiteY4" fmla="*/ 245 h 10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3" h="10197">
                <a:moveTo>
                  <a:pt x="10023" y="0"/>
                </a:moveTo>
                <a:cubicBezTo>
                  <a:pt x="8399" y="163"/>
                  <a:pt x="6755" y="82"/>
                  <a:pt x="5131" y="245"/>
                </a:cubicBezTo>
                <a:cubicBezTo>
                  <a:pt x="5080" y="3562"/>
                  <a:pt x="5027" y="6880"/>
                  <a:pt x="4975" y="10197"/>
                </a:cubicBezTo>
                <a:cubicBezTo>
                  <a:pt x="4916" y="6880"/>
                  <a:pt x="4858" y="3562"/>
                  <a:pt x="4798" y="245"/>
                </a:cubicBezTo>
                <a:lnTo>
                  <a:pt x="0" y="245"/>
                </a:lnTo>
              </a:path>
            </a:pathLst>
          </a:custGeom>
          <a:solidFill>
            <a:schemeClr val="bg1"/>
          </a:solidFill>
          <a:ln w="7938" cap="rnd">
            <a:solidFill>
              <a:srgbClr val="0070C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1" name="Slide Number Placeholder 5"/>
          <p:cNvSpPr>
            <a:spLocks noGrp="1"/>
          </p:cNvSpPr>
          <p:nvPr>
            <p:ph type="sldNum" sz="quarter" idx="12"/>
          </p:nvPr>
        </p:nvSpPr>
        <p:spPr>
          <a:xfrm>
            <a:off x="6700838" y="4770007"/>
            <a:ext cx="2133600" cy="123111"/>
          </a:xfrm>
        </p:spPr>
        <p:txBody>
          <a:bodyPr/>
          <a:lstStyle>
            <a:lvl1pPr>
              <a:defRPr>
                <a:solidFill>
                  <a:schemeClr val="tx1"/>
                </a:solidFill>
              </a:defRPr>
            </a:lvl1pPr>
          </a:lstStyle>
          <a:p>
            <a:fld id="{F06B2653-D1AD-46BA-BB88-3123B5BA212E}" type="slidenum">
              <a:rPr lang="en-US" smtClean="0"/>
              <a:pPr/>
              <a:t>‹N›</a:t>
            </a:fld>
            <a:endParaRPr lang="en-US"/>
          </a:p>
        </p:txBody>
      </p:sp>
    </p:spTree>
    <p:extLst>
      <p:ext uri="{BB962C8B-B14F-4D97-AF65-F5344CB8AC3E}">
        <p14:creationId xmlns:p14="http://schemas.microsoft.com/office/powerpoint/2010/main" val="1853456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ection Header 3">
    <p:bg>
      <p:bgPr>
        <a:solidFill>
          <a:schemeClr val="bg1"/>
        </a:solidFill>
        <a:effectLst/>
      </p:bgPr>
    </p:bg>
    <p:spTree>
      <p:nvGrpSpPr>
        <p:cNvPr id="1" name=""/>
        <p:cNvGrpSpPr/>
        <p:nvPr/>
      </p:nvGrpSpPr>
      <p:grpSpPr>
        <a:xfrm>
          <a:off x="0" y="0"/>
          <a:ext cx="0" cy="0"/>
          <a:chOff x="0" y="0"/>
          <a:chExt cx="0" cy="0"/>
        </a:xfrm>
      </p:grpSpPr>
      <p:sp>
        <p:nvSpPr>
          <p:cNvPr id="14" name="Rectangle 8"/>
          <p:cNvSpPr/>
          <p:nvPr userDrawn="1"/>
        </p:nvSpPr>
        <p:spPr bwMode="ltGray">
          <a:xfrm>
            <a:off x="7815418" y="-2877"/>
            <a:ext cx="1329286" cy="5156396"/>
          </a:xfrm>
          <a:custGeom>
            <a:avLst/>
            <a:gdLst>
              <a:gd name="connsiteX0" fmla="*/ 0 w 1331668"/>
              <a:gd name="connsiteY0" fmla="*/ 0 h 5154014"/>
              <a:gd name="connsiteX1" fmla="*/ 1331668 w 1331668"/>
              <a:gd name="connsiteY1" fmla="*/ 0 h 5154014"/>
              <a:gd name="connsiteX2" fmla="*/ 1331668 w 1331668"/>
              <a:gd name="connsiteY2" fmla="*/ 5154014 h 5154014"/>
              <a:gd name="connsiteX3" fmla="*/ 0 w 1331668"/>
              <a:gd name="connsiteY3" fmla="*/ 5154014 h 5154014"/>
              <a:gd name="connsiteX4" fmla="*/ 0 w 1331668"/>
              <a:gd name="connsiteY4" fmla="*/ 0 h 5154014"/>
              <a:gd name="connsiteX0" fmla="*/ 0 w 1331668"/>
              <a:gd name="connsiteY0" fmla="*/ 0 h 5154014"/>
              <a:gd name="connsiteX1" fmla="*/ 1331668 w 1331668"/>
              <a:gd name="connsiteY1" fmla="*/ 0 h 5154014"/>
              <a:gd name="connsiteX2" fmla="*/ 1331668 w 1331668"/>
              <a:gd name="connsiteY2" fmla="*/ 5154014 h 5154014"/>
              <a:gd name="connsiteX3" fmla="*/ 0 w 1331668"/>
              <a:gd name="connsiteY3" fmla="*/ 5154014 h 5154014"/>
              <a:gd name="connsiteX4" fmla="*/ 1943 w 1331668"/>
              <a:gd name="connsiteY4" fmla="*/ 2610953 h 5154014"/>
              <a:gd name="connsiteX5" fmla="*/ 0 w 1331668"/>
              <a:gd name="connsiteY5" fmla="*/ 0 h 5154014"/>
              <a:gd name="connsiteX0" fmla="*/ 0 w 1331668"/>
              <a:gd name="connsiteY0" fmla="*/ 0 h 5154014"/>
              <a:gd name="connsiteX1" fmla="*/ 1331668 w 1331668"/>
              <a:gd name="connsiteY1" fmla="*/ 0 h 5154014"/>
              <a:gd name="connsiteX2" fmla="*/ 1331668 w 1331668"/>
              <a:gd name="connsiteY2" fmla="*/ 5154014 h 5154014"/>
              <a:gd name="connsiteX3" fmla="*/ 0 w 1331668"/>
              <a:gd name="connsiteY3" fmla="*/ 5154014 h 5154014"/>
              <a:gd name="connsiteX4" fmla="*/ 1943 w 1331668"/>
              <a:gd name="connsiteY4" fmla="*/ 2535326 h 5154014"/>
              <a:gd name="connsiteX5" fmla="*/ 0 w 1331668"/>
              <a:gd name="connsiteY5" fmla="*/ 0 h 5154014"/>
              <a:gd name="connsiteX0" fmla="*/ 100376 w 1432044"/>
              <a:gd name="connsiteY0" fmla="*/ 0 h 5154014"/>
              <a:gd name="connsiteX1" fmla="*/ 1432044 w 1432044"/>
              <a:gd name="connsiteY1" fmla="*/ 0 h 5154014"/>
              <a:gd name="connsiteX2" fmla="*/ 1432044 w 1432044"/>
              <a:gd name="connsiteY2" fmla="*/ 5154014 h 5154014"/>
              <a:gd name="connsiteX3" fmla="*/ 100376 w 1432044"/>
              <a:gd name="connsiteY3" fmla="*/ 5154014 h 5154014"/>
              <a:gd name="connsiteX4" fmla="*/ 95443 w 1432044"/>
              <a:gd name="connsiteY4" fmla="*/ 2707206 h 5154014"/>
              <a:gd name="connsiteX5" fmla="*/ 102319 w 1432044"/>
              <a:gd name="connsiteY5" fmla="*/ 2535326 h 5154014"/>
              <a:gd name="connsiteX6" fmla="*/ 100376 w 1432044"/>
              <a:gd name="connsiteY6" fmla="*/ 0 h 5154014"/>
              <a:gd name="connsiteX0" fmla="*/ 100376 w 1432044"/>
              <a:gd name="connsiteY0" fmla="*/ 0 h 5154014"/>
              <a:gd name="connsiteX1" fmla="*/ 1432044 w 1432044"/>
              <a:gd name="connsiteY1" fmla="*/ 0 h 5154014"/>
              <a:gd name="connsiteX2" fmla="*/ 1432044 w 1432044"/>
              <a:gd name="connsiteY2" fmla="*/ 5154014 h 5154014"/>
              <a:gd name="connsiteX3" fmla="*/ 100376 w 1432044"/>
              <a:gd name="connsiteY3" fmla="*/ 5154014 h 5154014"/>
              <a:gd name="connsiteX4" fmla="*/ 95443 w 1432044"/>
              <a:gd name="connsiteY4" fmla="*/ 2707206 h 5154014"/>
              <a:gd name="connsiteX5" fmla="*/ 88568 w 1432044"/>
              <a:gd name="connsiteY5" fmla="*/ 2617828 h 5154014"/>
              <a:gd name="connsiteX6" fmla="*/ 102319 w 1432044"/>
              <a:gd name="connsiteY6" fmla="*/ 2535326 h 5154014"/>
              <a:gd name="connsiteX7" fmla="*/ 100376 w 1432044"/>
              <a:gd name="connsiteY7" fmla="*/ 0 h 5154014"/>
              <a:gd name="connsiteX0" fmla="*/ 100376 w 1432044"/>
              <a:gd name="connsiteY0" fmla="*/ 0 h 5154014"/>
              <a:gd name="connsiteX1" fmla="*/ 1432044 w 1432044"/>
              <a:gd name="connsiteY1" fmla="*/ 0 h 5154014"/>
              <a:gd name="connsiteX2" fmla="*/ 1432044 w 1432044"/>
              <a:gd name="connsiteY2" fmla="*/ 5154014 h 5154014"/>
              <a:gd name="connsiteX3" fmla="*/ 100376 w 1432044"/>
              <a:gd name="connsiteY3" fmla="*/ 5154014 h 5154014"/>
              <a:gd name="connsiteX4" fmla="*/ 95443 w 1432044"/>
              <a:gd name="connsiteY4" fmla="*/ 2707206 h 5154014"/>
              <a:gd name="connsiteX5" fmla="*/ 198571 w 1432044"/>
              <a:gd name="connsiteY5" fmla="*/ 2617828 h 5154014"/>
              <a:gd name="connsiteX6" fmla="*/ 102319 w 1432044"/>
              <a:gd name="connsiteY6" fmla="*/ 2535326 h 5154014"/>
              <a:gd name="connsiteX7" fmla="*/ 100376 w 1432044"/>
              <a:gd name="connsiteY7" fmla="*/ 0 h 5154014"/>
              <a:gd name="connsiteX0" fmla="*/ 4961 w 1336629"/>
              <a:gd name="connsiteY0" fmla="*/ 0 h 5154014"/>
              <a:gd name="connsiteX1" fmla="*/ 1336629 w 1336629"/>
              <a:gd name="connsiteY1" fmla="*/ 0 h 5154014"/>
              <a:gd name="connsiteX2" fmla="*/ 1336629 w 1336629"/>
              <a:gd name="connsiteY2" fmla="*/ 5154014 h 5154014"/>
              <a:gd name="connsiteX3" fmla="*/ 4961 w 1336629"/>
              <a:gd name="connsiteY3" fmla="*/ 5154014 h 5154014"/>
              <a:gd name="connsiteX4" fmla="*/ 28 w 1336629"/>
              <a:gd name="connsiteY4" fmla="*/ 2707206 h 5154014"/>
              <a:gd name="connsiteX5" fmla="*/ 103156 w 1336629"/>
              <a:gd name="connsiteY5" fmla="*/ 2617828 h 5154014"/>
              <a:gd name="connsiteX6" fmla="*/ 6904 w 1336629"/>
              <a:gd name="connsiteY6" fmla="*/ 2535326 h 5154014"/>
              <a:gd name="connsiteX7" fmla="*/ 4961 w 1336629"/>
              <a:gd name="connsiteY7" fmla="*/ 0 h 5154014"/>
              <a:gd name="connsiteX0" fmla="*/ 4961 w 1336629"/>
              <a:gd name="connsiteY0" fmla="*/ 0 h 5154014"/>
              <a:gd name="connsiteX1" fmla="*/ 1336629 w 1336629"/>
              <a:gd name="connsiteY1" fmla="*/ 0 h 5154014"/>
              <a:gd name="connsiteX2" fmla="*/ 1336629 w 1336629"/>
              <a:gd name="connsiteY2" fmla="*/ 5154014 h 5154014"/>
              <a:gd name="connsiteX3" fmla="*/ 4961 w 1336629"/>
              <a:gd name="connsiteY3" fmla="*/ 5154014 h 5154014"/>
              <a:gd name="connsiteX4" fmla="*/ 28 w 1336629"/>
              <a:gd name="connsiteY4" fmla="*/ 2707206 h 5154014"/>
              <a:gd name="connsiteX5" fmla="*/ 103156 w 1336629"/>
              <a:gd name="connsiteY5" fmla="*/ 2617828 h 5154014"/>
              <a:gd name="connsiteX6" fmla="*/ 6904 w 1336629"/>
              <a:gd name="connsiteY6" fmla="*/ 2535326 h 5154014"/>
              <a:gd name="connsiteX7" fmla="*/ 4961 w 1336629"/>
              <a:gd name="connsiteY7" fmla="*/ 0 h 5154014"/>
              <a:gd name="connsiteX0" fmla="*/ 4961 w 1336629"/>
              <a:gd name="connsiteY0" fmla="*/ 0 h 5154014"/>
              <a:gd name="connsiteX1" fmla="*/ 1336629 w 1336629"/>
              <a:gd name="connsiteY1" fmla="*/ 0 h 5154014"/>
              <a:gd name="connsiteX2" fmla="*/ 1336629 w 1336629"/>
              <a:gd name="connsiteY2" fmla="*/ 5154014 h 5154014"/>
              <a:gd name="connsiteX3" fmla="*/ 4961 w 1336629"/>
              <a:gd name="connsiteY3" fmla="*/ 5154014 h 5154014"/>
              <a:gd name="connsiteX4" fmla="*/ 28 w 1336629"/>
              <a:gd name="connsiteY4" fmla="*/ 2707206 h 5154014"/>
              <a:gd name="connsiteX5" fmla="*/ 103156 w 1336629"/>
              <a:gd name="connsiteY5" fmla="*/ 2617828 h 5154014"/>
              <a:gd name="connsiteX6" fmla="*/ 6904 w 1336629"/>
              <a:gd name="connsiteY6" fmla="*/ 2535326 h 5154014"/>
              <a:gd name="connsiteX7" fmla="*/ 4961 w 1336629"/>
              <a:gd name="connsiteY7" fmla="*/ 0 h 5154014"/>
              <a:gd name="connsiteX0" fmla="*/ 4961 w 1336629"/>
              <a:gd name="connsiteY0" fmla="*/ 0 h 5154014"/>
              <a:gd name="connsiteX1" fmla="*/ 1336629 w 1336629"/>
              <a:gd name="connsiteY1" fmla="*/ 0 h 5154014"/>
              <a:gd name="connsiteX2" fmla="*/ 1336629 w 1336629"/>
              <a:gd name="connsiteY2" fmla="*/ 5154014 h 5154014"/>
              <a:gd name="connsiteX3" fmla="*/ 4961 w 1336629"/>
              <a:gd name="connsiteY3" fmla="*/ 5154014 h 5154014"/>
              <a:gd name="connsiteX4" fmla="*/ 28 w 1336629"/>
              <a:gd name="connsiteY4" fmla="*/ 2707206 h 5154014"/>
              <a:gd name="connsiteX5" fmla="*/ 103156 w 1336629"/>
              <a:gd name="connsiteY5" fmla="*/ 2617828 h 5154014"/>
              <a:gd name="connsiteX6" fmla="*/ 6904 w 1336629"/>
              <a:gd name="connsiteY6" fmla="*/ 2535326 h 5154014"/>
              <a:gd name="connsiteX7" fmla="*/ 4961 w 1336629"/>
              <a:gd name="connsiteY7" fmla="*/ 0 h 5154014"/>
              <a:gd name="connsiteX0" fmla="*/ 4968 w 1336636"/>
              <a:gd name="connsiteY0" fmla="*/ 0 h 5154014"/>
              <a:gd name="connsiteX1" fmla="*/ 1336636 w 1336636"/>
              <a:gd name="connsiteY1" fmla="*/ 0 h 5154014"/>
              <a:gd name="connsiteX2" fmla="*/ 1336636 w 1336636"/>
              <a:gd name="connsiteY2" fmla="*/ 5154014 h 5154014"/>
              <a:gd name="connsiteX3" fmla="*/ 4968 w 1336636"/>
              <a:gd name="connsiteY3" fmla="*/ 5154014 h 5154014"/>
              <a:gd name="connsiteX4" fmla="*/ 35 w 1336636"/>
              <a:gd name="connsiteY4" fmla="*/ 2707206 h 5154014"/>
              <a:gd name="connsiteX5" fmla="*/ 103163 w 1336636"/>
              <a:gd name="connsiteY5" fmla="*/ 2617828 h 5154014"/>
              <a:gd name="connsiteX6" fmla="*/ 6911 w 1336636"/>
              <a:gd name="connsiteY6" fmla="*/ 2535326 h 5154014"/>
              <a:gd name="connsiteX7" fmla="*/ 4968 w 1336636"/>
              <a:gd name="connsiteY7" fmla="*/ 0 h 5154014"/>
              <a:gd name="connsiteX0" fmla="*/ 4959 w 1336627"/>
              <a:gd name="connsiteY0" fmla="*/ 0 h 5154014"/>
              <a:gd name="connsiteX1" fmla="*/ 1336627 w 1336627"/>
              <a:gd name="connsiteY1" fmla="*/ 0 h 5154014"/>
              <a:gd name="connsiteX2" fmla="*/ 1336627 w 1336627"/>
              <a:gd name="connsiteY2" fmla="*/ 5154014 h 5154014"/>
              <a:gd name="connsiteX3" fmla="*/ 4959 w 1336627"/>
              <a:gd name="connsiteY3" fmla="*/ 5154014 h 5154014"/>
              <a:gd name="connsiteX4" fmla="*/ 26 w 1336627"/>
              <a:gd name="connsiteY4" fmla="*/ 2707206 h 5154014"/>
              <a:gd name="connsiteX5" fmla="*/ 103154 w 1336627"/>
              <a:gd name="connsiteY5" fmla="*/ 2617828 h 5154014"/>
              <a:gd name="connsiteX6" fmla="*/ 6902 w 1336627"/>
              <a:gd name="connsiteY6" fmla="*/ 2535326 h 5154014"/>
              <a:gd name="connsiteX7" fmla="*/ 4959 w 1336627"/>
              <a:gd name="connsiteY7" fmla="*/ 0 h 5154014"/>
              <a:gd name="connsiteX0" fmla="*/ 4959 w 1336627"/>
              <a:gd name="connsiteY0" fmla="*/ 0 h 5154014"/>
              <a:gd name="connsiteX1" fmla="*/ 1336627 w 1336627"/>
              <a:gd name="connsiteY1" fmla="*/ 0 h 5154014"/>
              <a:gd name="connsiteX2" fmla="*/ 1336627 w 1336627"/>
              <a:gd name="connsiteY2" fmla="*/ 5154014 h 5154014"/>
              <a:gd name="connsiteX3" fmla="*/ 4959 w 1336627"/>
              <a:gd name="connsiteY3" fmla="*/ 5154014 h 5154014"/>
              <a:gd name="connsiteX4" fmla="*/ 26 w 1336627"/>
              <a:gd name="connsiteY4" fmla="*/ 2707206 h 5154014"/>
              <a:gd name="connsiteX5" fmla="*/ 103154 w 1336627"/>
              <a:gd name="connsiteY5" fmla="*/ 2617828 h 5154014"/>
              <a:gd name="connsiteX6" fmla="*/ 6902 w 1336627"/>
              <a:gd name="connsiteY6" fmla="*/ 2535326 h 5154014"/>
              <a:gd name="connsiteX7" fmla="*/ 4959 w 1336627"/>
              <a:gd name="connsiteY7" fmla="*/ 0 h 5154014"/>
              <a:gd name="connsiteX0" fmla="*/ 4959 w 1336627"/>
              <a:gd name="connsiteY0" fmla="*/ 0 h 5154014"/>
              <a:gd name="connsiteX1" fmla="*/ 1336627 w 1336627"/>
              <a:gd name="connsiteY1" fmla="*/ 0 h 5154014"/>
              <a:gd name="connsiteX2" fmla="*/ 1336627 w 1336627"/>
              <a:gd name="connsiteY2" fmla="*/ 5154014 h 5154014"/>
              <a:gd name="connsiteX3" fmla="*/ 4959 w 1336627"/>
              <a:gd name="connsiteY3" fmla="*/ 5154014 h 5154014"/>
              <a:gd name="connsiteX4" fmla="*/ 26 w 1336627"/>
              <a:gd name="connsiteY4" fmla="*/ 2692919 h 5154014"/>
              <a:gd name="connsiteX5" fmla="*/ 103154 w 1336627"/>
              <a:gd name="connsiteY5" fmla="*/ 2617828 h 5154014"/>
              <a:gd name="connsiteX6" fmla="*/ 6902 w 1336627"/>
              <a:gd name="connsiteY6" fmla="*/ 2535326 h 5154014"/>
              <a:gd name="connsiteX7" fmla="*/ 4959 w 1336627"/>
              <a:gd name="connsiteY7" fmla="*/ 0 h 5154014"/>
              <a:gd name="connsiteX0" fmla="*/ 4959 w 1336627"/>
              <a:gd name="connsiteY0" fmla="*/ 0 h 5154014"/>
              <a:gd name="connsiteX1" fmla="*/ 1336627 w 1336627"/>
              <a:gd name="connsiteY1" fmla="*/ 0 h 5154014"/>
              <a:gd name="connsiteX2" fmla="*/ 1336627 w 1336627"/>
              <a:gd name="connsiteY2" fmla="*/ 5154014 h 5154014"/>
              <a:gd name="connsiteX3" fmla="*/ 4959 w 1336627"/>
              <a:gd name="connsiteY3" fmla="*/ 5154014 h 5154014"/>
              <a:gd name="connsiteX4" fmla="*/ 26 w 1336627"/>
              <a:gd name="connsiteY4" fmla="*/ 2692919 h 5154014"/>
              <a:gd name="connsiteX5" fmla="*/ 160304 w 1336627"/>
              <a:gd name="connsiteY5" fmla="*/ 2605922 h 5154014"/>
              <a:gd name="connsiteX6" fmla="*/ 6902 w 1336627"/>
              <a:gd name="connsiteY6" fmla="*/ 2535326 h 5154014"/>
              <a:gd name="connsiteX7" fmla="*/ 4959 w 1336627"/>
              <a:gd name="connsiteY7" fmla="*/ 0 h 5154014"/>
              <a:gd name="connsiteX0" fmla="*/ 4959 w 1336627"/>
              <a:gd name="connsiteY0" fmla="*/ 0 h 5154014"/>
              <a:gd name="connsiteX1" fmla="*/ 1336627 w 1336627"/>
              <a:gd name="connsiteY1" fmla="*/ 0 h 5154014"/>
              <a:gd name="connsiteX2" fmla="*/ 1336627 w 1336627"/>
              <a:gd name="connsiteY2" fmla="*/ 5154014 h 5154014"/>
              <a:gd name="connsiteX3" fmla="*/ 4959 w 1336627"/>
              <a:gd name="connsiteY3" fmla="*/ 5154014 h 5154014"/>
              <a:gd name="connsiteX4" fmla="*/ 26 w 1336627"/>
              <a:gd name="connsiteY4" fmla="*/ 2692919 h 5154014"/>
              <a:gd name="connsiteX5" fmla="*/ 105535 w 1336627"/>
              <a:gd name="connsiteY5" fmla="*/ 2589253 h 5154014"/>
              <a:gd name="connsiteX6" fmla="*/ 6902 w 1336627"/>
              <a:gd name="connsiteY6" fmla="*/ 2535326 h 5154014"/>
              <a:gd name="connsiteX7" fmla="*/ 4959 w 1336627"/>
              <a:gd name="connsiteY7" fmla="*/ 0 h 5154014"/>
              <a:gd name="connsiteX0" fmla="*/ 4959 w 1336627"/>
              <a:gd name="connsiteY0" fmla="*/ 0 h 5154014"/>
              <a:gd name="connsiteX1" fmla="*/ 1336627 w 1336627"/>
              <a:gd name="connsiteY1" fmla="*/ 0 h 5154014"/>
              <a:gd name="connsiteX2" fmla="*/ 1336627 w 1336627"/>
              <a:gd name="connsiteY2" fmla="*/ 5154014 h 5154014"/>
              <a:gd name="connsiteX3" fmla="*/ 4959 w 1336627"/>
              <a:gd name="connsiteY3" fmla="*/ 5154014 h 5154014"/>
              <a:gd name="connsiteX4" fmla="*/ 26 w 1336627"/>
              <a:gd name="connsiteY4" fmla="*/ 2692919 h 5154014"/>
              <a:gd name="connsiteX5" fmla="*/ 105535 w 1336627"/>
              <a:gd name="connsiteY5" fmla="*/ 2589253 h 5154014"/>
              <a:gd name="connsiteX6" fmla="*/ 2140 w 1336627"/>
              <a:gd name="connsiteY6" fmla="*/ 2451983 h 5154014"/>
              <a:gd name="connsiteX7" fmla="*/ 4959 w 1336627"/>
              <a:gd name="connsiteY7" fmla="*/ 0 h 5154014"/>
              <a:gd name="connsiteX0" fmla="*/ 4959 w 1336627"/>
              <a:gd name="connsiteY0" fmla="*/ 0 h 5154014"/>
              <a:gd name="connsiteX1" fmla="*/ 1336627 w 1336627"/>
              <a:gd name="connsiteY1" fmla="*/ 0 h 5154014"/>
              <a:gd name="connsiteX2" fmla="*/ 1336627 w 1336627"/>
              <a:gd name="connsiteY2" fmla="*/ 5154014 h 5154014"/>
              <a:gd name="connsiteX3" fmla="*/ 4959 w 1336627"/>
              <a:gd name="connsiteY3" fmla="*/ 5154014 h 5154014"/>
              <a:gd name="connsiteX4" fmla="*/ 26 w 1336627"/>
              <a:gd name="connsiteY4" fmla="*/ 2692919 h 5154014"/>
              <a:gd name="connsiteX5" fmla="*/ 105535 w 1336627"/>
              <a:gd name="connsiteY5" fmla="*/ 2589253 h 5154014"/>
              <a:gd name="connsiteX6" fmla="*/ 2140 w 1336627"/>
              <a:gd name="connsiteY6" fmla="*/ 2494846 h 5154014"/>
              <a:gd name="connsiteX7" fmla="*/ 4959 w 1336627"/>
              <a:gd name="connsiteY7" fmla="*/ 0 h 5154014"/>
              <a:gd name="connsiteX0" fmla="*/ 4959 w 1336627"/>
              <a:gd name="connsiteY0" fmla="*/ 0 h 5154014"/>
              <a:gd name="connsiteX1" fmla="*/ 1336627 w 1336627"/>
              <a:gd name="connsiteY1" fmla="*/ 0 h 5154014"/>
              <a:gd name="connsiteX2" fmla="*/ 1336627 w 1336627"/>
              <a:gd name="connsiteY2" fmla="*/ 5154014 h 5154014"/>
              <a:gd name="connsiteX3" fmla="*/ 4959 w 1336627"/>
              <a:gd name="connsiteY3" fmla="*/ 5154014 h 5154014"/>
              <a:gd name="connsiteX4" fmla="*/ 26 w 1336627"/>
              <a:gd name="connsiteY4" fmla="*/ 2692919 h 5154014"/>
              <a:gd name="connsiteX5" fmla="*/ 105535 w 1336627"/>
              <a:gd name="connsiteY5" fmla="*/ 2589253 h 5154014"/>
              <a:gd name="connsiteX6" fmla="*/ 42621 w 1336627"/>
              <a:gd name="connsiteY6" fmla="*/ 2492465 h 5154014"/>
              <a:gd name="connsiteX7" fmla="*/ 4959 w 1336627"/>
              <a:gd name="connsiteY7" fmla="*/ 0 h 5154014"/>
              <a:gd name="connsiteX0" fmla="*/ 4959 w 1336627"/>
              <a:gd name="connsiteY0" fmla="*/ 0 h 5154014"/>
              <a:gd name="connsiteX1" fmla="*/ 1336627 w 1336627"/>
              <a:gd name="connsiteY1" fmla="*/ 0 h 5154014"/>
              <a:gd name="connsiteX2" fmla="*/ 1336627 w 1336627"/>
              <a:gd name="connsiteY2" fmla="*/ 5154014 h 5154014"/>
              <a:gd name="connsiteX3" fmla="*/ 4959 w 1336627"/>
              <a:gd name="connsiteY3" fmla="*/ 5154014 h 5154014"/>
              <a:gd name="connsiteX4" fmla="*/ 26 w 1336627"/>
              <a:gd name="connsiteY4" fmla="*/ 2692919 h 5154014"/>
              <a:gd name="connsiteX5" fmla="*/ 105535 w 1336627"/>
              <a:gd name="connsiteY5" fmla="*/ 2589253 h 5154014"/>
              <a:gd name="connsiteX6" fmla="*/ 14046 w 1336627"/>
              <a:gd name="connsiteY6" fmla="*/ 2506752 h 5154014"/>
              <a:gd name="connsiteX7" fmla="*/ 4959 w 1336627"/>
              <a:gd name="connsiteY7" fmla="*/ 0 h 5154014"/>
              <a:gd name="connsiteX0" fmla="*/ 54 w 1331722"/>
              <a:gd name="connsiteY0" fmla="*/ 0 h 5154014"/>
              <a:gd name="connsiteX1" fmla="*/ 1331722 w 1331722"/>
              <a:gd name="connsiteY1" fmla="*/ 0 h 5154014"/>
              <a:gd name="connsiteX2" fmla="*/ 1331722 w 1331722"/>
              <a:gd name="connsiteY2" fmla="*/ 5154014 h 5154014"/>
              <a:gd name="connsiteX3" fmla="*/ 54 w 1331722"/>
              <a:gd name="connsiteY3" fmla="*/ 5154014 h 5154014"/>
              <a:gd name="connsiteX4" fmla="*/ 80846 w 1331722"/>
              <a:gd name="connsiteY4" fmla="*/ 2731019 h 5154014"/>
              <a:gd name="connsiteX5" fmla="*/ 100630 w 1331722"/>
              <a:gd name="connsiteY5" fmla="*/ 2589253 h 5154014"/>
              <a:gd name="connsiteX6" fmla="*/ 9141 w 1331722"/>
              <a:gd name="connsiteY6" fmla="*/ 2506752 h 5154014"/>
              <a:gd name="connsiteX7" fmla="*/ 54 w 1331722"/>
              <a:gd name="connsiteY7" fmla="*/ 0 h 5154014"/>
              <a:gd name="connsiteX0" fmla="*/ 346 w 1332014"/>
              <a:gd name="connsiteY0" fmla="*/ 0 h 5154014"/>
              <a:gd name="connsiteX1" fmla="*/ 1332014 w 1332014"/>
              <a:gd name="connsiteY1" fmla="*/ 0 h 5154014"/>
              <a:gd name="connsiteX2" fmla="*/ 1332014 w 1332014"/>
              <a:gd name="connsiteY2" fmla="*/ 5154014 h 5154014"/>
              <a:gd name="connsiteX3" fmla="*/ 346 w 1332014"/>
              <a:gd name="connsiteY3" fmla="*/ 5154014 h 5154014"/>
              <a:gd name="connsiteX4" fmla="*/ 9700 w 1332014"/>
              <a:gd name="connsiteY4" fmla="*/ 2688157 h 5154014"/>
              <a:gd name="connsiteX5" fmla="*/ 100922 w 1332014"/>
              <a:gd name="connsiteY5" fmla="*/ 2589253 h 5154014"/>
              <a:gd name="connsiteX6" fmla="*/ 9433 w 1332014"/>
              <a:gd name="connsiteY6" fmla="*/ 2506752 h 5154014"/>
              <a:gd name="connsiteX7" fmla="*/ 346 w 1332014"/>
              <a:gd name="connsiteY7" fmla="*/ 0 h 5154014"/>
              <a:gd name="connsiteX0" fmla="*/ 346 w 1332014"/>
              <a:gd name="connsiteY0" fmla="*/ 0 h 5154014"/>
              <a:gd name="connsiteX1" fmla="*/ 1332014 w 1332014"/>
              <a:gd name="connsiteY1" fmla="*/ 0 h 5154014"/>
              <a:gd name="connsiteX2" fmla="*/ 1332014 w 1332014"/>
              <a:gd name="connsiteY2" fmla="*/ 5154014 h 5154014"/>
              <a:gd name="connsiteX3" fmla="*/ 346 w 1332014"/>
              <a:gd name="connsiteY3" fmla="*/ 5154014 h 5154014"/>
              <a:gd name="connsiteX4" fmla="*/ 9700 w 1332014"/>
              <a:gd name="connsiteY4" fmla="*/ 2688157 h 5154014"/>
              <a:gd name="connsiteX5" fmla="*/ 100922 w 1332014"/>
              <a:gd name="connsiteY5" fmla="*/ 2589253 h 5154014"/>
              <a:gd name="connsiteX6" fmla="*/ 9433 w 1332014"/>
              <a:gd name="connsiteY6" fmla="*/ 2506752 h 5154014"/>
              <a:gd name="connsiteX7" fmla="*/ 346 w 1332014"/>
              <a:gd name="connsiteY7" fmla="*/ 0 h 5154014"/>
              <a:gd name="connsiteX0" fmla="*/ 346 w 1332014"/>
              <a:gd name="connsiteY0" fmla="*/ 0 h 5154014"/>
              <a:gd name="connsiteX1" fmla="*/ 1332014 w 1332014"/>
              <a:gd name="connsiteY1" fmla="*/ 0 h 5154014"/>
              <a:gd name="connsiteX2" fmla="*/ 1332014 w 1332014"/>
              <a:gd name="connsiteY2" fmla="*/ 5154014 h 5154014"/>
              <a:gd name="connsiteX3" fmla="*/ 346 w 1332014"/>
              <a:gd name="connsiteY3" fmla="*/ 5154014 h 5154014"/>
              <a:gd name="connsiteX4" fmla="*/ 9700 w 1332014"/>
              <a:gd name="connsiteY4" fmla="*/ 2688157 h 5154014"/>
              <a:gd name="connsiteX5" fmla="*/ 100922 w 1332014"/>
              <a:gd name="connsiteY5" fmla="*/ 2589253 h 5154014"/>
              <a:gd name="connsiteX6" fmla="*/ 9433 w 1332014"/>
              <a:gd name="connsiteY6" fmla="*/ 2506752 h 5154014"/>
              <a:gd name="connsiteX7" fmla="*/ 346 w 1332014"/>
              <a:gd name="connsiteY7" fmla="*/ 0 h 5154014"/>
              <a:gd name="connsiteX0" fmla="*/ 346 w 1332014"/>
              <a:gd name="connsiteY0" fmla="*/ 0 h 5154014"/>
              <a:gd name="connsiteX1" fmla="*/ 1332014 w 1332014"/>
              <a:gd name="connsiteY1" fmla="*/ 0 h 5154014"/>
              <a:gd name="connsiteX2" fmla="*/ 1332014 w 1332014"/>
              <a:gd name="connsiteY2" fmla="*/ 5154014 h 5154014"/>
              <a:gd name="connsiteX3" fmla="*/ 346 w 1332014"/>
              <a:gd name="connsiteY3" fmla="*/ 5154014 h 5154014"/>
              <a:gd name="connsiteX4" fmla="*/ 9700 w 1332014"/>
              <a:gd name="connsiteY4" fmla="*/ 2688157 h 5154014"/>
              <a:gd name="connsiteX5" fmla="*/ 100922 w 1332014"/>
              <a:gd name="connsiteY5" fmla="*/ 2589253 h 5154014"/>
              <a:gd name="connsiteX6" fmla="*/ 9433 w 1332014"/>
              <a:gd name="connsiteY6" fmla="*/ 2506752 h 5154014"/>
              <a:gd name="connsiteX7" fmla="*/ 346 w 1332014"/>
              <a:gd name="connsiteY7" fmla="*/ 0 h 5154014"/>
              <a:gd name="connsiteX0" fmla="*/ 1 w 1331669"/>
              <a:gd name="connsiteY0" fmla="*/ 0 h 5154014"/>
              <a:gd name="connsiteX1" fmla="*/ 1331669 w 1331669"/>
              <a:gd name="connsiteY1" fmla="*/ 0 h 5154014"/>
              <a:gd name="connsiteX2" fmla="*/ 1331669 w 1331669"/>
              <a:gd name="connsiteY2" fmla="*/ 5154014 h 5154014"/>
              <a:gd name="connsiteX3" fmla="*/ 1 w 1331669"/>
              <a:gd name="connsiteY3" fmla="*/ 5154014 h 5154014"/>
              <a:gd name="connsiteX4" fmla="*/ 9355 w 1331669"/>
              <a:gd name="connsiteY4" fmla="*/ 2688157 h 5154014"/>
              <a:gd name="connsiteX5" fmla="*/ 100577 w 1331669"/>
              <a:gd name="connsiteY5" fmla="*/ 2589253 h 5154014"/>
              <a:gd name="connsiteX6" fmla="*/ 9088 w 1331669"/>
              <a:gd name="connsiteY6" fmla="*/ 2506752 h 5154014"/>
              <a:gd name="connsiteX7" fmla="*/ 1 w 1331669"/>
              <a:gd name="connsiteY7" fmla="*/ 0 h 5154014"/>
              <a:gd name="connsiteX0" fmla="*/ 0 w 1331668"/>
              <a:gd name="connsiteY0" fmla="*/ 0 h 5158776"/>
              <a:gd name="connsiteX1" fmla="*/ 1331668 w 1331668"/>
              <a:gd name="connsiteY1" fmla="*/ 0 h 5158776"/>
              <a:gd name="connsiteX2" fmla="*/ 1331668 w 1331668"/>
              <a:gd name="connsiteY2" fmla="*/ 5154014 h 5158776"/>
              <a:gd name="connsiteX3" fmla="*/ 35719 w 1331668"/>
              <a:gd name="connsiteY3" fmla="*/ 5158776 h 5158776"/>
              <a:gd name="connsiteX4" fmla="*/ 9354 w 1331668"/>
              <a:gd name="connsiteY4" fmla="*/ 2688157 h 5158776"/>
              <a:gd name="connsiteX5" fmla="*/ 100576 w 1331668"/>
              <a:gd name="connsiteY5" fmla="*/ 2589253 h 5158776"/>
              <a:gd name="connsiteX6" fmla="*/ 9087 w 1331668"/>
              <a:gd name="connsiteY6" fmla="*/ 2506752 h 5158776"/>
              <a:gd name="connsiteX7" fmla="*/ 0 w 1331668"/>
              <a:gd name="connsiteY7" fmla="*/ 0 h 5158776"/>
              <a:gd name="connsiteX0" fmla="*/ 0 w 1331668"/>
              <a:gd name="connsiteY0" fmla="*/ 0 h 5158776"/>
              <a:gd name="connsiteX1" fmla="*/ 1331668 w 1331668"/>
              <a:gd name="connsiteY1" fmla="*/ 0 h 5158776"/>
              <a:gd name="connsiteX2" fmla="*/ 1331668 w 1331668"/>
              <a:gd name="connsiteY2" fmla="*/ 5154014 h 5158776"/>
              <a:gd name="connsiteX3" fmla="*/ 9526 w 1331668"/>
              <a:gd name="connsiteY3" fmla="*/ 5158776 h 5158776"/>
              <a:gd name="connsiteX4" fmla="*/ 9354 w 1331668"/>
              <a:gd name="connsiteY4" fmla="*/ 2688157 h 5158776"/>
              <a:gd name="connsiteX5" fmla="*/ 100576 w 1331668"/>
              <a:gd name="connsiteY5" fmla="*/ 2589253 h 5158776"/>
              <a:gd name="connsiteX6" fmla="*/ 9087 w 1331668"/>
              <a:gd name="connsiteY6" fmla="*/ 2506752 h 5158776"/>
              <a:gd name="connsiteX7" fmla="*/ 0 w 1331668"/>
              <a:gd name="connsiteY7" fmla="*/ 0 h 5158776"/>
              <a:gd name="connsiteX0" fmla="*/ 83786 w 1322585"/>
              <a:gd name="connsiteY0" fmla="*/ 0 h 5161157"/>
              <a:gd name="connsiteX1" fmla="*/ 1322585 w 1322585"/>
              <a:gd name="connsiteY1" fmla="*/ 2381 h 5161157"/>
              <a:gd name="connsiteX2" fmla="*/ 1322585 w 1322585"/>
              <a:gd name="connsiteY2" fmla="*/ 5156395 h 5161157"/>
              <a:gd name="connsiteX3" fmla="*/ 443 w 1322585"/>
              <a:gd name="connsiteY3" fmla="*/ 5161157 h 5161157"/>
              <a:gd name="connsiteX4" fmla="*/ 271 w 1322585"/>
              <a:gd name="connsiteY4" fmla="*/ 2690538 h 5161157"/>
              <a:gd name="connsiteX5" fmla="*/ 91493 w 1322585"/>
              <a:gd name="connsiteY5" fmla="*/ 2591634 h 5161157"/>
              <a:gd name="connsiteX6" fmla="*/ 4 w 1322585"/>
              <a:gd name="connsiteY6" fmla="*/ 2509133 h 5161157"/>
              <a:gd name="connsiteX7" fmla="*/ 83786 w 1322585"/>
              <a:gd name="connsiteY7" fmla="*/ 0 h 5161157"/>
              <a:gd name="connsiteX0" fmla="*/ 585 w 1322728"/>
              <a:gd name="connsiteY0" fmla="*/ 4763 h 5158776"/>
              <a:gd name="connsiteX1" fmla="*/ 1322728 w 1322728"/>
              <a:gd name="connsiteY1" fmla="*/ 0 h 5158776"/>
              <a:gd name="connsiteX2" fmla="*/ 1322728 w 1322728"/>
              <a:gd name="connsiteY2" fmla="*/ 5154014 h 5158776"/>
              <a:gd name="connsiteX3" fmla="*/ 586 w 1322728"/>
              <a:gd name="connsiteY3" fmla="*/ 5158776 h 5158776"/>
              <a:gd name="connsiteX4" fmla="*/ 414 w 1322728"/>
              <a:gd name="connsiteY4" fmla="*/ 2688157 h 5158776"/>
              <a:gd name="connsiteX5" fmla="*/ 91636 w 1322728"/>
              <a:gd name="connsiteY5" fmla="*/ 2589253 h 5158776"/>
              <a:gd name="connsiteX6" fmla="*/ 147 w 1322728"/>
              <a:gd name="connsiteY6" fmla="*/ 2506752 h 5158776"/>
              <a:gd name="connsiteX7" fmla="*/ 585 w 1322728"/>
              <a:gd name="connsiteY7" fmla="*/ 4763 h 5158776"/>
              <a:gd name="connsiteX0" fmla="*/ 585 w 1322728"/>
              <a:gd name="connsiteY0" fmla="*/ 0 h 5154013"/>
              <a:gd name="connsiteX1" fmla="*/ 1265578 w 1322728"/>
              <a:gd name="connsiteY1" fmla="*/ 76199 h 5154013"/>
              <a:gd name="connsiteX2" fmla="*/ 1322728 w 1322728"/>
              <a:gd name="connsiteY2" fmla="*/ 5149251 h 5154013"/>
              <a:gd name="connsiteX3" fmla="*/ 586 w 1322728"/>
              <a:gd name="connsiteY3" fmla="*/ 5154013 h 5154013"/>
              <a:gd name="connsiteX4" fmla="*/ 414 w 1322728"/>
              <a:gd name="connsiteY4" fmla="*/ 2683394 h 5154013"/>
              <a:gd name="connsiteX5" fmla="*/ 91636 w 1322728"/>
              <a:gd name="connsiteY5" fmla="*/ 2584490 h 5154013"/>
              <a:gd name="connsiteX6" fmla="*/ 147 w 1322728"/>
              <a:gd name="connsiteY6" fmla="*/ 2501989 h 5154013"/>
              <a:gd name="connsiteX7" fmla="*/ 585 w 1322728"/>
              <a:gd name="connsiteY7" fmla="*/ 0 h 5154013"/>
              <a:gd name="connsiteX0" fmla="*/ 585 w 1325109"/>
              <a:gd name="connsiteY0" fmla="*/ 0 h 5154013"/>
              <a:gd name="connsiteX1" fmla="*/ 1325109 w 1325109"/>
              <a:gd name="connsiteY1" fmla="*/ 2380 h 5154013"/>
              <a:gd name="connsiteX2" fmla="*/ 1322728 w 1325109"/>
              <a:gd name="connsiteY2" fmla="*/ 5149251 h 5154013"/>
              <a:gd name="connsiteX3" fmla="*/ 586 w 1325109"/>
              <a:gd name="connsiteY3" fmla="*/ 5154013 h 5154013"/>
              <a:gd name="connsiteX4" fmla="*/ 414 w 1325109"/>
              <a:gd name="connsiteY4" fmla="*/ 2683394 h 5154013"/>
              <a:gd name="connsiteX5" fmla="*/ 91636 w 1325109"/>
              <a:gd name="connsiteY5" fmla="*/ 2584490 h 5154013"/>
              <a:gd name="connsiteX6" fmla="*/ 147 w 1325109"/>
              <a:gd name="connsiteY6" fmla="*/ 2501989 h 5154013"/>
              <a:gd name="connsiteX7" fmla="*/ 585 w 1325109"/>
              <a:gd name="connsiteY7" fmla="*/ 0 h 5154013"/>
              <a:gd name="connsiteX0" fmla="*/ 585 w 1325109"/>
              <a:gd name="connsiteY0" fmla="*/ 0 h 5154013"/>
              <a:gd name="connsiteX1" fmla="*/ 1325109 w 1325109"/>
              <a:gd name="connsiteY1" fmla="*/ 2380 h 5154013"/>
              <a:gd name="connsiteX2" fmla="*/ 1322728 w 1325109"/>
              <a:gd name="connsiteY2" fmla="*/ 5149251 h 5154013"/>
              <a:gd name="connsiteX3" fmla="*/ 586 w 1325109"/>
              <a:gd name="connsiteY3" fmla="*/ 5154013 h 5154013"/>
              <a:gd name="connsiteX4" fmla="*/ 414 w 1325109"/>
              <a:gd name="connsiteY4" fmla="*/ 2683394 h 5154013"/>
              <a:gd name="connsiteX5" fmla="*/ 91636 w 1325109"/>
              <a:gd name="connsiteY5" fmla="*/ 2584490 h 5154013"/>
              <a:gd name="connsiteX6" fmla="*/ 147 w 1325109"/>
              <a:gd name="connsiteY6" fmla="*/ 2501989 h 5154013"/>
              <a:gd name="connsiteX7" fmla="*/ 585 w 1325109"/>
              <a:gd name="connsiteY7" fmla="*/ 0 h 5154013"/>
              <a:gd name="connsiteX0" fmla="*/ 2890 w 1325032"/>
              <a:gd name="connsiteY0" fmla="*/ 9527 h 5151633"/>
              <a:gd name="connsiteX1" fmla="*/ 1325032 w 1325032"/>
              <a:gd name="connsiteY1" fmla="*/ 0 h 5151633"/>
              <a:gd name="connsiteX2" fmla="*/ 1322651 w 1325032"/>
              <a:gd name="connsiteY2" fmla="*/ 5146871 h 5151633"/>
              <a:gd name="connsiteX3" fmla="*/ 509 w 1325032"/>
              <a:gd name="connsiteY3" fmla="*/ 5151633 h 5151633"/>
              <a:gd name="connsiteX4" fmla="*/ 337 w 1325032"/>
              <a:gd name="connsiteY4" fmla="*/ 2681014 h 5151633"/>
              <a:gd name="connsiteX5" fmla="*/ 91559 w 1325032"/>
              <a:gd name="connsiteY5" fmla="*/ 2582110 h 5151633"/>
              <a:gd name="connsiteX6" fmla="*/ 70 w 1325032"/>
              <a:gd name="connsiteY6" fmla="*/ 2499609 h 5151633"/>
              <a:gd name="connsiteX7" fmla="*/ 2890 w 1325032"/>
              <a:gd name="connsiteY7" fmla="*/ 9527 h 5151633"/>
              <a:gd name="connsiteX0" fmla="*/ 7616 w 1324996"/>
              <a:gd name="connsiteY0" fmla="*/ 0 h 5154012"/>
              <a:gd name="connsiteX1" fmla="*/ 1324996 w 1324996"/>
              <a:gd name="connsiteY1" fmla="*/ 2379 h 5154012"/>
              <a:gd name="connsiteX2" fmla="*/ 1322615 w 1324996"/>
              <a:gd name="connsiteY2" fmla="*/ 5149250 h 5154012"/>
              <a:gd name="connsiteX3" fmla="*/ 473 w 1324996"/>
              <a:gd name="connsiteY3" fmla="*/ 5154012 h 5154012"/>
              <a:gd name="connsiteX4" fmla="*/ 301 w 1324996"/>
              <a:gd name="connsiteY4" fmla="*/ 2683393 h 5154012"/>
              <a:gd name="connsiteX5" fmla="*/ 91523 w 1324996"/>
              <a:gd name="connsiteY5" fmla="*/ 2584489 h 5154012"/>
              <a:gd name="connsiteX6" fmla="*/ 34 w 1324996"/>
              <a:gd name="connsiteY6" fmla="*/ 2501988 h 5154012"/>
              <a:gd name="connsiteX7" fmla="*/ 7616 w 1324996"/>
              <a:gd name="connsiteY7" fmla="*/ 0 h 5154012"/>
              <a:gd name="connsiteX0" fmla="*/ 0 w 1326905"/>
              <a:gd name="connsiteY0" fmla="*/ 0 h 5154012"/>
              <a:gd name="connsiteX1" fmla="*/ 1326905 w 1326905"/>
              <a:gd name="connsiteY1" fmla="*/ 2379 h 5154012"/>
              <a:gd name="connsiteX2" fmla="*/ 1324524 w 1326905"/>
              <a:gd name="connsiteY2" fmla="*/ 5149250 h 5154012"/>
              <a:gd name="connsiteX3" fmla="*/ 2382 w 1326905"/>
              <a:gd name="connsiteY3" fmla="*/ 5154012 h 5154012"/>
              <a:gd name="connsiteX4" fmla="*/ 2210 w 1326905"/>
              <a:gd name="connsiteY4" fmla="*/ 2683393 h 5154012"/>
              <a:gd name="connsiteX5" fmla="*/ 93432 w 1326905"/>
              <a:gd name="connsiteY5" fmla="*/ 2584489 h 5154012"/>
              <a:gd name="connsiteX6" fmla="*/ 1943 w 1326905"/>
              <a:gd name="connsiteY6" fmla="*/ 2501988 h 5154012"/>
              <a:gd name="connsiteX7" fmla="*/ 0 w 1326905"/>
              <a:gd name="connsiteY7" fmla="*/ 0 h 5154012"/>
              <a:gd name="connsiteX0" fmla="*/ 0 w 1329286"/>
              <a:gd name="connsiteY0" fmla="*/ 2384 h 5156396"/>
              <a:gd name="connsiteX1" fmla="*/ 1329286 w 1329286"/>
              <a:gd name="connsiteY1" fmla="*/ 0 h 5156396"/>
              <a:gd name="connsiteX2" fmla="*/ 1324524 w 1329286"/>
              <a:gd name="connsiteY2" fmla="*/ 5151634 h 5156396"/>
              <a:gd name="connsiteX3" fmla="*/ 2382 w 1329286"/>
              <a:gd name="connsiteY3" fmla="*/ 5156396 h 5156396"/>
              <a:gd name="connsiteX4" fmla="*/ 2210 w 1329286"/>
              <a:gd name="connsiteY4" fmla="*/ 2685777 h 5156396"/>
              <a:gd name="connsiteX5" fmla="*/ 93432 w 1329286"/>
              <a:gd name="connsiteY5" fmla="*/ 2586873 h 5156396"/>
              <a:gd name="connsiteX6" fmla="*/ 1943 w 1329286"/>
              <a:gd name="connsiteY6" fmla="*/ 2504372 h 5156396"/>
              <a:gd name="connsiteX7" fmla="*/ 0 w 1329286"/>
              <a:gd name="connsiteY7" fmla="*/ 2384 h 5156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9286" h="5156396">
                <a:moveTo>
                  <a:pt x="0" y="2384"/>
                </a:moveTo>
                <a:lnTo>
                  <a:pt x="1329286" y="0"/>
                </a:lnTo>
                <a:cubicBezTo>
                  <a:pt x="1328492" y="1715624"/>
                  <a:pt x="1325318" y="3436010"/>
                  <a:pt x="1324524" y="5151634"/>
                </a:cubicBezTo>
                <a:lnTo>
                  <a:pt x="2382" y="5156396"/>
                </a:lnTo>
                <a:cubicBezTo>
                  <a:pt x="2296" y="5021223"/>
                  <a:pt x="1886" y="3122225"/>
                  <a:pt x="2210" y="2685777"/>
                </a:cubicBezTo>
                <a:cubicBezTo>
                  <a:pt x="38342" y="2644078"/>
                  <a:pt x="58949" y="2620282"/>
                  <a:pt x="93432" y="2586873"/>
                </a:cubicBezTo>
                <a:cubicBezTo>
                  <a:pt x="58859" y="2558226"/>
                  <a:pt x="45218" y="2538246"/>
                  <a:pt x="1943" y="2504372"/>
                </a:cubicBezTo>
                <a:cubicBezTo>
                  <a:pt x="1295" y="1634054"/>
                  <a:pt x="648" y="872702"/>
                  <a:pt x="0" y="2384"/>
                </a:cubicBez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5501" y="2136400"/>
            <a:ext cx="2458325" cy="615553"/>
          </a:xfrm>
        </p:spPr>
        <p:txBody>
          <a:bodyPr anchor="t"/>
          <a:lstStyle>
            <a:lvl1pPr algn="ctr">
              <a:lnSpc>
                <a:spcPct val="100000"/>
              </a:lnSpc>
              <a:defRPr sz="2000" b="1" cap="none">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stStyle>
          <a:p>
            <a:r>
              <a:rPr lang="en-US" dirty="0" smtClean="0"/>
              <a:t>Click to edit master title</a:t>
            </a:r>
            <a:endParaRPr lang="en-US" dirty="0"/>
          </a:p>
        </p:txBody>
      </p:sp>
      <p:sp>
        <p:nvSpPr>
          <p:cNvPr id="3" name="Text Placeholder 2"/>
          <p:cNvSpPr>
            <a:spLocks noGrp="1"/>
          </p:cNvSpPr>
          <p:nvPr>
            <p:ph type="body" idx="1"/>
          </p:nvPr>
        </p:nvSpPr>
        <p:spPr>
          <a:xfrm>
            <a:off x="318820" y="3282696"/>
            <a:ext cx="2445006" cy="387604"/>
          </a:xfrm>
          <a:prstGeom prst="rect">
            <a:avLst/>
          </a:prstGeom>
        </p:spPr>
        <p:txBody>
          <a:bodyPr anchor="t" anchorCtr="0"/>
          <a:lstStyle>
            <a:lvl1pPr marL="0" indent="0" algn="ctr">
              <a:buNone/>
              <a:defRPr sz="900" b="0" kern="0" cap="all" spc="0" baseline="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485403" y="4694640"/>
            <a:ext cx="2133600" cy="273844"/>
          </a:xfrm>
        </p:spPr>
        <p:txBody>
          <a:bodyPr/>
          <a:lstStyle/>
          <a:p>
            <a:endParaRPr lang="en-US"/>
          </a:p>
        </p:txBody>
      </p:sp>
      <p:sp>
        <p:nvSpPr>
          <p:cNvPr id="16" name="Freeform 5"/>
          <p:cNvSpPr>
            <a:spLocks/>
          </p:cNvSpPr>
          <p:nvPr userDrawn="1"/>
        </p:nvSpPr>
        <p:spPr bwMode="auto">
          <a:xfrm rot="16200000">
            <a:off x="550555" y="2518612"/>
            <a:ext cx="5148119" cy="99220"/>
          </a:xfrm>
          <a:custGeom>
            <a:avLst/>
            <a:gdLst>
              <a:gd name="T0" fmla="*/ 5760 w 5760"/>
              <a:gd name="T1" fmla="*/ 0 h 61"/>
              <a:gd name="T2" fmla="*/ 996 w 5760"/>
              <a:gd name="T3" fmla="*/ 0 h 61"/>
              <a:gd name="T4" fmla="*/ 945 w 5760"/>
              <a:gd name="T5" fmla="*/ 61 h 61"/>
              <a:gd name="T6" fmla="*/ 888 w 5760"/>
              <a:gd name="T7" fmla="*/ 0 h 61"/>
              <a:gd name="T8" fmla="*/ 0 w 5760"/>
              <a:gd name="T9" fmla="*/ 0 h 61"/>
              <a:gd name="connsiteX0" fmla="*/ 8208 w 8208"/>
              <a:gd name="connsiteY0" fmla="*/ 0 h 10246"/>
              <a:gd name="connsiteX1" fmla="*/ 1729 w 8208"/>
              <a:gd name="connsiteY1" fmla="*/ 246 h 10246"/>
              <a:gd name="connsiteX2" fmla="*/ 1641 w 8208"/>
              <a:gd name="connsiteY2" fmla="*/ 10246 h 10246"/>
              <a:gd name="connsiteX3" fmla="*/ 1542 w 8208"/>
              <a:gd name="connsiteY3" fmla="*/ 246 h 10246"/>
              <a:gd name="connsiteX4" fmla="*/ 0 w 8208"/>
              <a:gd name="connsiteY4" fmla="*/ 246 h 10246"/>
              <a:gd name="connsiteX0" fmla="*/ 8265 w 8265"/>
              <a:gd name="connsiteY0" fmla="*/ 0 h 10000"/>
              <a:gd name="connsiteX1" fmla="*/ 2106 w 8265"/>
              <a:gd name="connsiteY1" fmla="*/ 240 h 10000"/>
              <a:gd name="connsiteX2" fmla="*/ 1999 w 8265"/>
              <a:gd name="connsiteY2" fmla="*/ 10000 h 10000"/>
              <a:gd name="connsiteX3" fmla="*/ 1879 w 8265"/>
              <a:gd name="connsiteY3" fmla="*/ 240 h 10000"/>
              <a:gd name="connsiteX4" fmla="*/ 0 w 8265"/>
              <a:gd name="connsiteY4" fmla="*/ 240 h 10000"/>
              <a:gd name="connsiteX0" fmla="*/ 7374 w 7374"/>
              <a:gd name="connsiteY0" fmla="*/ 0 h 10000"/>
              <a:gd name="connsiteX1" fmla="*/ 2548 w 7374"/>
              <a:gd name="connsiteY1" fmla="*/ 240 h 10000"/>
              <a:gd name="connsiteX2" fmla="*/ 2419 w 7374"/>
              <a:gd name="connsiteY2" fmla="*/ 10000 h 10000"/>
              <a:gd name="connsiteX3" fmla="*/ 2273 w 7374"/>
              <a:gd name="connsiteY3" fmla="*/ 240 h 10000"/>
              <a:gd name="connsiteX4" fmla="*/ 0 w 7374"/>
              <a:gd name="connsiteY4" fmla="*/ 240 h 10000"/>
              <a:gd name="connsiteX0" fmla="*/ 8928 w 8928"/>
              <a:gd name="connsiteY0" fmla="*/ 0 h 10240"/>
              <a:gd name="connsiteX1" fmla="*/ 3455 w 8928"/>
              <a:gd name="connsiteY1" fmla="*/ 480 h 10240"/>
              <a:gd name="connsiteX2" fmla="*/ 3280 w 8928"/>
              <a:gd name="connsiteY2" fmla="*/ 10240 h 10240"/>
              <a:gd name="connsiteX3" fmla="*/ 3082 w 8928"/>
              <a:gd name="connsiteY3" fmla="*/ 480 h 10240"/>
              <a:gd name="connsiteX4" fmla="*/ 0 w 8928"/>
              <a:gd name="connsiteY4" fmla="*/ 480 h 10240"/>
              <a:gd name="connsiteX0" fmla="*/ 11411 w 11411"/>
              <a:gd name="connsiteY0" fmla="*/ 0 h 10000"/>
              <a:gd name="connsiteX1" fmla="*/ 5281 w 11411"/>
              <a:gd name="connsiteY1" fmla="*/ 469 h 10000"/>
              <a:gd name="connsiteX2" fmla="*/ 5085 w 11411"/>
              <a:gd name="connsiteY2" fmla="*/ 10000 h 10000"/>
              <a:gd name="connsiteX3" fmla="*/ 4863 w 11411"/>
              <a:gd name="connsiteY3" fmla="*/ 469 h 10000"/>
              <a:gd name="connsiteX4" fmla="*/ 0 w 11411"/>
              <a:gd name="connsiteY4" fmla="*/ 469 h 10000"/>
              <a:gd name="connsiteX0" fmla="*/ 12583 w 12583"/>
              <a:gd name="connsiteY0" fmla="*/ 0 h 10000"/>
              <a:gd name="connsiteX1" fmla="*/ 6453 w 12583"/>
              <a:gd name="connsiteY1" fmla="*/ 469 h 10000"/>
              <a:gd name="connsiteX2" fmla="*/ 6257 w 12583"/>
              <a:gd name="connsiteY2" fmla="*/ 10000 h 10000"/>
              <a:gd name="connsiteX3" fmla="*/ 6035 w 12583"/>
              <a:gd name="connsiteY3" fmla="*/ 469 h 10000"/>
              <a:gd name="connsiteX4" fmla="*/ 0 w 12583"/>
              <a:gd name="connsiteY4" fmla="*/ 469 h 10000"/>
              <a:gd name="connsiteX0" fmla="*/ 12577 w 12577"/>
              <a:gd name="connsiteY0" fmla="*/ 46 h 9577"/>
              <a:gd name="connsiteX1" fmla="*/ 6453 w 12577"/>
              <a:gd name="connsiteY1" fmla="*/ 46 h 9577"/>
              <a:gd name="connsiteX2" fmla="*/ 6257 w 12577"/>
              <a:gd name="connsiteY2" fmla="*/ 9577 h 9577"/>
              <a:gd name="connsiteX3" fmla="*/ 6035 w 12577"/>
              <a:gd name="connsiteY3" fmla="*/ 46 h 9577"/>
              <a:gd name="connsiteX4" fmla="*/ 0 w 12577"/>
              <a:gd name="connsiteY4" fmla="*/ 46 h 9577"/>
              <a:gd name="connsiteX0" fmla="*/ 10023 w 10023"/>
              <a:gd name="connsiteY0" fmla="*/ 0 h 10197"/>
              <a:gd name="connsiteX1" fmla="*/ 5131 w 10023"/>
              <a:gd name="connsiteY1" fmla="*/ 245 h 10197"/>
              <a:gd name="connsiteX2" fmla="*/ 4975 w 10023"/>
              <a:gd name="connsiteY2" fmla="*/ 10197 h 10197"/>
              <a:gd name="connsiteX3" fmla="*/ 4798 w 10023"/>
              <a:gd name="connsiteY3" fmla="*/ 245 h 10197"/>
              <a:gd name="connsiteX4" fmla="*/ 0 w 10023"/>
              <a:gd name="connsiteY4" fmla="*/ 245 h 10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3" h="10197">
                <a:moveTo>
                  <a:pt x="10023" y="0"/>
                </a:moveTo>
                <a:cubicBezTo>
                  <a:pt x="8399" y="163"/>
                  <a:pt x="6755" y="82"/>
                  <a:pt x="5131" y="245"/>
                </a:cubicBezTo>
                <a:cubicBezTo>
                  <a:pt x="5080" y="3562"/>
                  <a:pt x="5027" y="6880"/>
                  <a:pt x="4975" y="10197"/>
                </a:cubicBezTo>
                <a:cubicBezTo>
                  <a:pt x="4916" y="6880"/>
                  <a:pt x="4858" y="3562"/>
                  <a:pt x="4798" y="245"/>
                </a:cubicBezTo>
                <a:lnTo>
                  <a:pt x="0" y="245"/>
                </a:lnTo>
              </a:path>
            </a:pathLst>
          </a:custGeom>
          <a:solidFill>
            <a:schemeClr val="bg1"/>
          </a:solidFill>
          <a:ln w="7938" cap="rnd">
            <a:solidFill>
              <a:srgbClr val="0070C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11" name="Slide Number Placeholder 5"/>
          <p:cNvSpPr>
            <a:spLocks noGrp="1"/>
          </p:cNvSpPr>
          <p:nvPr>
            <p:ph type="sldNum" sz="quarter" idx="12"/>
          </p:nvPr>
        </p:nvSpPr>
        <p:spPr>
          <a:xfrm>
            <a:off x="6700838" y="4770007"/>
            <a:ext cx="2133600" cy="123111"/>
          </a:xfrm>
        </p:spPr>
        <p:txBody>
          <a:bodyPr/>
          <a:lstStyle>
            <a:lvl1pPr>
              <a:defRPr>
                <a:solidFill>
                  <a:schemeClr val="bg1"/>
                </a:solidFill>
              </a:defRPr>
            </a:lvl1pPr>
          </a:lstStyle>
          <a:p>
            <a:fld id="{F06B2653-D1AD-46BA-BB88-3123B5BA212E}" type="slidenum">
              <a:rPr lang="en-US" smtClean="0"/>
              <a:pPr/>
              <a:t>‹N›</a:t>
            </a:fld>
            <a:endParaRPr lang="en-US"/>
          </a:p>
        </p:txBody>
      </p:sp>
    </p:spTree>
    <p:extLst>
      <p:ext uri="{BB962C8B-B14F-4D97-AF65-F5344CB8AC3E}">
        <p14:creationId xmlns:p14="http://schemas.microsoft.com/office/powerpoint/2010/main" val="2784265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able">
    <p:bg>
      <p:bgPr>
        <a:solidFill>
          <a:schemeClr val="bg1"/>
        </a:solidFill>
        <a:effectLst/>
      </p:bgPr>
    </p:bg>
    <p:spTree>
      <p:nvGrpSpPr>
        <p:cNvPr id="1" name=""/>
        <p:cNvGrpSpPr/>
        <p:nvPr/>
      </p:nvGrpSpPr>
      <p:grpSpPr>
        <a:xfrm>
          <a:off x="0" y="0"/>
          <a:ext cx="0" cy="0"/>
          <a:chOff x="0" y="0"/>
          <a:chExt cx="0" cy="0"/>
        </a:xfrm>
      </p:grpSpPr>
      <p:sp>
        <p:nvSpPr>
          <p:cNvPr id="5" name="Rectangle 4"/>
          <p:cNvSpPr/>
          <p:nvPr userDrawn="1"/>
        </p:nvSpPr>
        <p:spPr>
          <a:xfrm>
            <a:off x="3089619" y="0"/>
            <a:ext cx="6054381" cy="5142281"/>
          </a:xfrm>
          <a:prstGeom prst="rect">
            <a:avLst/>
          </a:prstGeom>
          <a:solidFill>
            <a:schemeClr val="bg1">
              <a:lumMod val="95000"/>
            </a:schemeClr>
          </a:solidFill>
          <a:ln>
            <a:noFill/>
          </a:ln>
        </p:spPr>
        <p:txBody>
          <a:bodyPr>
            <a:noAutofit/>
          </a:bodyPr>
          <a:lstStyle/>
          <a:p>
            <a:pPr lvl="0" indent="0">
              <a:spcBef>
                <a:spcPct val="20000"/>
              </a:spcBef>
              <a:buFont typeface="Arial" panose="020B0604020202020204" pitchFamily="34" charset="0"/>
              <a:buNone/>
            </a:pPr>
            <a:endParaRPr lang="it-IT" sz="1400" dirty="0" err="1" smtClean="0">
              <a:solidFill>
                <a:schemeClr val="tx1"/>
              </a:solidFill>
              <a:latin typeface="+mj-lt"/>
            </a:endParaRPr>
          </a:p>
        </p:txBody>
      </p:sp>
      <p:sp>
        <p:nvSpPr>
          <p:cNvPr id="2" name="Title 1"/>
          <p:cNvSpPr>
            <a:spLocks noGrp="1"/>
          </p:cNvSpPr>
          <p:nvPr>
            <p:ph type="title" hasCustomPrompt="1"/>
          </p:nvPr>
        </p:nvSpPr>
        <p:spPr>
          <a:xfrm>
            <a:off x="305501" y="2136400"/>
            <a:ext cx="2458325" cy="615553"/>
          </a:xfrm>
        </p:spPr>
        <p:txBody>
          <a:bodyPr anchor="t"/>
          <a:lstStyle>
            <a:lvl1pPr algn="ctr">
              <a:lnSpc>
                <a:spcPct val="100000"/>
              </a:lnSpc>
              <a:defRPr sz="2000" b="1" cap="none">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stStyle>
          <a:p>
            <a:r>
              <a:rPr lang="en-US" dirty="0" smtClean="0"/>
              <a:t>Click to edit master title</a:t>
            </a:r>
            <a:endParaRPr lang="en-US" dirty="0"/>
          </a:p>
        </p:txBody>
      </p:sp>
      <p:sp>
        <p:nvSpPr>
          <p:cNvPr id="3" name="Text Placeholder 2"/>
          <p:cNvSpPr>
            <a:spLocks noGrp="1"/>
          </p:cNvSpPr>
          <p:nvPr>
            <p:ph type="body" idx="1"/>
          </p:nvPr>
        </p:nvSpPr>
        <p:spPr>
          <a:xfrm>
            <a:off x="318820" y="3282696"/>
            <a:ext cx="2445006" cy="387604"/>
          </a:xfrm>
          <a:prstGeom prst="rect">
            <a:avLst/>
          </a:prstGeom>
        </p:spPr>
        <p:txBody>
          <a:bodyPr anchor="t" anchorCtr="0"/>
          <a:lstStyle>
            <a:lvl1pPr marL="0" indent="0" algn="ctr">
              <a:buNone/>
              <a:defRPr sz="900" b="0" kern="0" cap="all" spc="0" baseline="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485403" y="4694640"/>
            <a:ext cx="2133600" cy="273844"/>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06B2653-D1AD-46BA-BB88-3123B5BA212E}" type="slidenum">
              <a:rPr lang="en-US" smtClean="0"/>
              <a:pPr/>
              <a:t>‹N›</a:t>
            </a:fld>
            <a:endParaRPr lang="en-US"/>
          </a:p>
        </p:txBody>
      </p:sp>
      <p:graphicFrame>
        <p:nvGraphicFramePr>
          <p:cNvPr id="13" name="Segnaposto contenuto 3">
            <a:extLst>
              <a:ext uri="{FF2B5EF4-FFF2-40B4-BE49-F238E27FC236}">
                <a16:creationId xmlns:a16="http://schemas.microsoft.com/office/drawing/2014/main" id="{B6445266-3EA9-4CCB-99CA-DE938DCDE596}"/>
              </a:ext>
            </a:extLst>
          </p:cNvPr>
          <p:cNvGraphicFramePr>
            <a:graphicFrameLocks/>
          </p:cNvGraphicFramePr>
          <p:nvPr userDrawn="1">
            <p:extLst>
              <p:ext uri="{D42A27DB-BD31-4B8C-83A1-F6EECF244321}">
                <p14:modId xmlns:p14="http://schemas.microsoft.com/office/powerpoint/2010/main" val="480823407"/>
              </p:ext>
            </p:extLst>
          </p:nvPr>
        </p:nvGraphicFramePr>
        <p:xfrm>
          <a:off x="3416105" y="1278197"/>
          <a:ext cx="5421651" cy="2947511"/>
        </p:xfrm>
        <a:graphic>
          <a:graphicData uri="http://schemas.openxmlformats.org/drawingml/2006/table">
            <a:tbl>
              <a:tblPr firstRow="1" bandRow="1"/>
              <a:tblGrid>
                <a:gridCol w="1807217">
                  <a:extLst>
                    <a:ext uri="{9D8B030D-6E8A-4147-A177-3AD203B41FA5}">
                      <a16:colId xmlns:a16="http://schemas.microsoft.com/office/drawing/2014/main" val="117071312"/>
                    </a:ext>
                  </a:extLst>
                </a:gridCol>
                <a:gridCol w="1807217">
                  <a:extLst>
                    <a:ext uri="{9D8B030D-6E8A-4147-A177-3AD203B41FA5}">
                      <a16:colId xmlns:a16="http://schemas.microsoft.com/office/drawing/2014/main" val="1412904679"/>
                    </a:ext>
                  </a:extLst>
                </a:gridCol>
                <a:gridCol w="1807217">
                  <a:extLst>
                    <a:ext uri="{9D8B030D-6E8A-4147-A177-3AD203B41FA5}">
                      <a16:colId xmlns:a16="http://schemas.microsoft.com/office/drawing/2014/main" val="2856755664"/>
                    </a:ext>
                  </a:extLst>
                </a:gridCol>
              </a:tblGrid>
              <a:tr h="224111">
                <a:tc>
                  <a:txBody>
                    <a:bodyPr/>
                    <a:lstStyle/>
                    <a:p>
                      <a:pPr algn="ctr" fontAlgn="ctr"/>
                      <a:r>
                        <a:rPr lang="en-US" sz="800" b="1" i="0" u="none" strike="noStrike" kern="1200" cap="none" baseline="0" noProof="0" dirty="0" smtClean="0">
                          <a:solidFill>
                            <a:srgbClr val="FFFFFF"/>
                          </a:solidFill>
                          <a:latin typeface="+mn-lt"/>
                          <a:ea typeface="Arial Unicode MS"/>
                        </a:rPr>
                        <a:t>Click to edit</a:t>
                      </a:r>
                      <a:endParaRPr lang="it-IT" sz="800" b="1" i="0" u="none" strike="noStrike" kern="1200" cap="none" baseline="0" noProof="0" dirty="0">
                        <a:solidFill>
                          <a:srgbClr val="FFFFFF"/>
                        </a:solidFill>
                        <a:latin typeface="+mn-lt"/>
                        <a:ea typeface="Arial Unicode MS"/>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F86"/>
                    </a:solidFill>
                  </a:tcPr>
                </a:tc>
                <a:tc>
                  <a:txBody>
                    <a:bodyPr/>
                    <a:lstStyle/>
                    <a:p>
                      <a:pPr algn="ctr" fontAlgn="ctr"/>
                      <a:r>
                        <a:rPr lang="it-IT" sz="800" b="1" i="0" u="none" strike="noStrike" kern="1200" cap="none" baseline="0" noProof="0" dirty="0" smtClean="0">
                          <a:solidFill>
                            <a:srgbClr val="FFFFFF"/>
                          </a:solidFill>
                          <a:latin typeface="+mn-lt"/>
                          <a:ea typeface="Arial Unicode MS"/>
                        </a:rPr>
                        <a:t>Click to </a:t>
                      </a:r>
                      <a:r>
                        <a:rPr lang="it-IT" sz="800" b="1" i="0" u="none" strike="noStrike" kern="1200" cap="none" baseline="0" noProof="0" dirty="0" err="1" smtClean="0">
                          <a:solidFill>
                            <a:srgbClr val="FFFFFF"/>
                          </a:solidFill>
                          <a:latin typeface="+mn-lt"/>
                          <a:ea typeface="Arial Unicode MS"/>
                        </a:rPr>
                        <a:t>edit</a:t>
                      </a:r>
                      <a:endParaRPr lang="it-IT" sz="800" b="1" i="0" u="none" strike="noStrike" kern="1200" cap="none" baseline="0" noProof="0" dirty="0" smtClean="0">
                        <a:solidFill>
                          <a:srgbClr val="FFFFFF"/>
                        </a:solidFill>
                        <a:latin typeface="+mn-lt"/>
                        <a:ea typeface="Arial Unicode MS"/>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F86"/>
                    </a:solidFill>
                  </a:tcPr>
                </a:tc>
                <a:tc>
                  <a:txBody>
                    <a:bodyPr/>
                    <a:lstStyle/>
                    <a:p>
                      <a:pPr algn="ctr" fontAlgn="ctr"/>
                      <a:r>
                        <a:rPr lang="it-IT" sz="800" b="1" i="0" u="none" strike="noStrike" kern="1200" cap="none" baseline="0" noProof="0" dirty="0" smtClean="0">
                          <a:solidFill>
                            <a:srgbClr val="FFFFFF"/>
                          </a:solidFill>
                          <a:latin typeface="+mn-lt"/>
                          <a:ea typeface="Arial Unicode MS"/>
                        </a:rPr>
                        <a:t>Click to </a:t>
                      </a:r>
                      <a:r>
                        <a:rPr lang="it-IT" sz="800" b="1" i="0" u="none" strike="noStrike" kern="1200" cap="none" baseline="0" noProof="0" dirty="0" err="1" smtClean="0">
                          <a:solidFill>
                            <a:srgbClr val="FFFFFF"/>
                          </a:solidFill>
                          <a:latin typeface="+mn-lt"/>
                          <a:ea typeface="Arial Unicode MS"/>
                        </a:rPr>
                        <a:t>edit</a:t>
                      </a:r>
                      <a:endParaRPr lang="it-IT" sz="800" b="1" i="0" u="none" strike="noStrike" kern="1200" cap="none" baseline="0" noProof="0" dirty="0" smtClean="0">
                        <a:solidFill>
                          <a:srgbClr val="FFFFFF"/>
                        </a:solidFill>
                        <a:latin typeface="+mn-lt"/>
                        <a:ea typeface="Arial Unicode MS"/>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F86"/>
                    </a:solidFill>
                  </a:tcPr>
                </a:tc>
                <a:extLst>
                  <a:ext uri="{0D108BD9-81ED-4DB2-BD59-A6C34878D82A}">
                    <a16:rowId xmlns:a16="http://schemas.microsoft.com/office/drawing/2014/main" val="10000"/>
                  </a:ext>
                </a:extLst>
              </a:tr>
              <a:tr h="445411">
                <a:tc rowSpan="6">
                  <a:txBody>
                    <a:bodyPr/>
                    <a:lstStyle/>
                    <a:p>
                      <a:pPr marL="0" indent="0" algn="ctr">
                        <a:buFont typeface="Wingdings" panose="05000000000000000000" pitchFamily="2" charset="2"/>
                        <a:buNone/>
                      </a:pPr>
                      <a:r>
                        <a:rPr lang="it-IT" sz="900" b="1" i="1" cap="none" baseline="0" noProof="0" dirty="0" smtClean="0">
                          <a:solidFill>
                            <a:srgbClr val="00338D"/>
                          </a:solidFill>
                          <a:latin typeface="+mn-lt"/>
                        </a:rPr>
                        <a:t>Click to </a:t>
                      </a:r>
                      <a:r>
                        <a:rPr lang="it-IT" sz="900" b="1" i="1" cap="none" baseline="0" noProof="0" dirty="0" err="1" smtClean="0">
                          <a:solidFill>
                            <a:srgbClr val="00338D"/>
                          </a:solidFill>
                          <a:latin typeface="+mn-lt"/>
                        </a:rPr>
                        <a:t>edit</a:t>
                      </a:r>
                      <a:endParaRPr lang="it-IT" sz="900" b="1" i="1"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extLst>
                  <a:ext uri="{0D108BD9-81ED-4DB2-BD59-A6C34878D82A}">
                    <a16:rowId xmlns:a16="http://schemas.microsoft.com/office/drawing/2014/main" val="10001"/>
                  </a:ext>
                </a:extLst>
              </a:tr>
              <a:tr h="445411">
                <a:tc vMerge="1">
                  <a:txBody>
                    <a:bodyPr/>
                    <a:lstStyle/>
                    <a:p>
                      <a:pPr marL="0" indent="0" algn="l">
                        <a:buFont typeface="Wingdings" panose="05000000000000000000" pitchFamily="2" charset="2"/>
                        <a:buNone/>
                      </a:pPr>
                      <a:endParaRPr lang="it-IT" sz="11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extLst>
                  <a:ext uri="{0D108BD9-81ED-4DB2-BD59-A6C34878D82A}">
                    <a16:rowId xmlns:a16="http://schemas.microsoft.com/office/drawing/2014/main" val="3337381474"/>
                  </a:ext>
                </a:extLst>
              </a:tr>
              <a:tr h="618648">
                <a:tc vMerge="1">
                  <a:txBody>
                    <a:bodyPr/>
                    <a:lstStyle/>
                    <a:p>
                      <a:pPr marL="0" indent="0" algn="l">
                        <a:buFont typeface="Wingdings" panose="05000000000000000000" pitchFamily="2" charset="2"/>
                        <a:buNone/>
                      </a:pPr>
                      <a:endParaRPr lang="it-IT" sz="11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extLst>
                  <a:ext uri="{0D108BD9-81ED-4DB2-BD59-A6C34878D82A}">
                    <a16:rowId xmlns:a16="http://schemas.microsoft.com/office/drawing/2014/main" val="311804657"/>
                  </a:ext>
                </a:extLst>
              </a:tr>
              <a:tr h="445411">
                <a:tc vMerge="1">
                  <a:txBody>
                    <a:bodyPr/>
                    <a:lstStyle/>
                    <a:p>
                      <a:pPr marL="0" indent="0" algn="l">
                        <a:buFont typeface="Wingdings" panose="05000000000000000000" pitchFamily="2" charset="2"/>
                        <a:buNone/>
                      </a:pPr>
                      <a:endParaRPr lang="it-IT" sz="11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extLst>
                  <a:ext uri="{0D108BD9-81ED-4DB2-BD59-A6C34878D82A}">
                    <a16:rowId xmlns:a16="http://schemas.microsoft.com/office/drawing/2014/main" val="632298345"/>
                  </a:ext>
                </a:extLst>
              </a:tr>
              <a:tr h="445411">
                <a:tc vMerge="1">
                  <a:txBody>
                    <a:bodyPr/>
                    <a:lstStyle/>
                    <a:p>
                      <a:pPr marL="0" indent="0" algn="l">
                        <a:buFont typeface="Wingdings" panose="05000000000000000000" pitchFamily="2" charset="2"/>
                        <a:buNone/>
                      </a:pPr>
                      <a:endParaRPr lang="it-IT" sz="11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extLst>
                  <a:ext uri="{0D108BD9-81ED-4DB2-BD59-A6C34878D82A}">
                    <a16:rowId xmlns:a16="http://schemas.microsoft.com/office/drawing/2014/main" val="2307805768"/>
                  </a:ext>
                </a:extLst>
              </a:tr>
              <a:tr h="323108">
                <a:tc vMerge="1">
                  <a:txBody>
                    <a:bodyPr/>
                    <a:lstStyle/>
                    <a:p>
                      <a:pPr marL="0" indent="0" algn="l">
                        <a:buFont typeface="Wingdings" panose="05000000000000000000" pitchFamily="2" charset="2"/>
                        <a:buNone/>
                      </a:pPr>
                      <a:endParaRPr lang="it-IT" sz="11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dirty="0" smtClean="0">
                          <a:solidFill>
                            <a:srgbClr val="00338D"/>
                          </a:solidFill>
                          <a:latin typeface="+mn-lt"/>
                        </a:rPr>
                        <a:t>Click to </a:t>
                      </a:r>
                      <a:r>
                        <a:rPr lang="it-IT" sz="700" b="0" cap="none" baseline="0" noProof="0" dirty="0" err="1" smtClean="0">
                          <a:solidFill>
                            <a:srgbClr val="00338D"/>
                          </a:solidFill>
                          <a:latin typeface="+mn-lt"/>
                        </a:rPr>
                        <a:t>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dirty="0" smtClean="0">
                          <a:solidFill>
                            <a:srgbClr val="00338D"/>
                          </a:solidFill>
                          <a:latin typeface="+mn-lt"/>
                        </a:rPr>
                        <a:t>Click to </a:t>
                      </a:r>
                      <a:r>
                        <a:rPr lang="it-IT" sz="700" b="0" cap="none" baseline="0" noProof="0" dirty="0" err="1" smtClean="0">
                          <a:solidFill>
                            <a:srgbClr val="00338D"/>
                          </a:solidFill>
                          <a:latin typeface="+mn-lt"/>
                        </a:rPr>
                        <a:t>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extLst>
                  <a:ext uri="{0D108BD9-81ED-4DB2-BD59-A6C34878D82A}">
                    <a16:rowId xmlns:a16="http://schemas.microsoft.com/office/drawing/2014/main" val="2459974893"/>
                  </a:ext>
                </a:extLst>
              </a:tr>
            </a:tbl>
          </a:graphicData>
        </a:graphic>
      </p:graphicFrame>
      <p:sp>
        <p:nvSpPr>
          <p:cNvPr id="16" name="Freeform 5"/>
          <p:cNvSpPr>
            <a:spLocks/>
          </p:cNvSpPr>
          <p:nvPr userDrawn="1"/>
        </p:nvSpPr>
        <p:spPr bwMode="auto">
          <a:xfrm rot="16200000">
            <a:off x="550555" y="2518612"/>
            <a:ext cx="5148119" cy="99220"/>
          </a:xfrm>
          <a:custGeom>
            <a:avLst/>
            <a:gdLst>
              <a:gd name="T0" fmla="*/ 5760 w 5760"/>
              <a:gd name="T1" fmla="*/ 0 h 61"/>
              <a:gd name="T2" fmla="*/ 996 w 5760"/>
              <a:gd name="T3" fmla="*/ 0 h 61"/>
              <a:gd name="T4" fmla="*/ 945 w 5760"/>
              <a:gd name="T5" fmla="*/ 61 h 61"/>
              <a:gd name="T6" fmla="*/ 888 w 5760"/>
              <a:gd name="T7" fmla="*/ 0 h 61"/>
              <a:gd name="T8" fmla="*/ 0 w 5760"/>
              <a:gd name="T9" fmla="*/ 0 h 61"/>
              <a:gd name="connsiteX0" fmla="*/ 8208 w 8208"/>
              <a:gd name="connsiteY0" fmla="*/ 0 h 10246"/>
              <a:gd name="connsiteX1" fmla="*/ 1729 w 8208"/>
              <a:gd name="connsiteY1" fmla="*/ 246 h 10246"/>
              <a:gd name="connsiteX2" fmla="*/ 1641 w 8208"/>
              <a:gd name="connsiteY2" fmla="*/ 10246 h 10246"/>
              <a:gd name="connsiteX3" fmla="*/ 1542 w 8208"/>
              <a:gd name="connsiteY3" fmla="*/ 246 h 10246"/>
              <a:gd name="connsiteX4" fmla="*/ 0 w 8208"/>
              <a:gd name="connsiteY4" fmla="*/ 246 h 10246"/>
              <a:gd name="connsiteX0" fmla="*/ 8265 w 8265"/>
              <a:gd name="connsiteY0" fmla="*/ 0 h 10000"/>
              <a:gd name="connsiteX1" fmla="*/ 2106 w 8265"/>
              <a:gd name="connsiteY1" fmla="*/ 240 h 10000"/>
              <a:gd name="connsiteX2" fmla="*/ 1999 w 8265"/>
              <a:gd name="connsiteY2" fmla="*/ 10000 h 10000"/>
              <a:gd name="connsiteX3" fmla="*/ 1879 w 8265"/>
              <a:gd name="connsiteY3" fmla="*/ 240 h 10000"/>
              <a:gd name="connsiteX4" fmla="*/ 0 w 8265"/>
              <a:gd name="connsiteY4" fmla="*/ 240 h 10000"/>
              <a:gd name="connsiteX0" fmla="*/ 7374 w 7374"/>
              <a:gd name="connsiteY0" fmla="*/ 0 h 10000"/>
              <a:gd name="connsiteX1" fmla="*/ 2548 w 7374"/>
              <a:gd name="connsiteY1" fmla="*/ 240 h 10000"/>
              <a:gd name="connsiteX2" fmla="*/ 2419 w 7374"/>
              <a:gd name="connsiteY2" fmla="*/ 10000 h 10000"/>
              <a:gd name="connsiteX3" fmla="*/ 2273 w 7374"/>
              <a:gd name="connsiteY3" fmla="*/ 240 h 10000"/>
              <a:gd name="connsiteX4" fmla="*/ 0 w 7374"/>
              <a:gd name="connsiteY4" fmla="*/ 240 h 10000"/>
              <a:gd name="connsiteX0" fmla="*/ 8928 w 8928"/>
              <a:gd name="connsiteY0" fmla="*/ 0 h 10240"/>
              <a:gd name="connsiteX1" fmla="*/ 3455 w 8928"/>
              <a:gd name="connsiteY1" fmla="*/ 480 h 10240"/>
              <a:gd name="connsiteX2" fmla="*/ 3280 w 8928"/>
              <a:gd name="connsiteY2" fmla="*/ 10240 h 10240"/>
              <a:gd name="connsiteX3" fmla="*/ 3082 w 8928"/>
              <a:gd name="connsiteY3" fmla="*/ 480 h 10240"/>
              <a:gd name="connsiteX4" fmla="*/ 0 w 8928"/>
              <a:gd name="connsiteY4" fmla="*/ 480 h 10240"/>
              <a:gd name="connsiteX0" fmla="*/ 11411 w 11411"/>
              <a:gd name="connsiteY0" fmla="*/ 0 h 10000"/>
              <a:gd name="connsiteX1" fmla="*/ 5281 w 11411"/>
              <a:gd name="connsiteY1" fmla="*/ 469 h 10000"/>
              <a:gd name="connsiteX2" fmla="*/ 5085 w 11411"/>
              <a:gd name="connsiteY2" fmla="*/ 10000 h 10000"/>
              <a:gd name="connsiteX3" fmla="*/ 4863 w 11411"/>
              <a:gd name="connsiteY3" fmla="*/ 469 h 10000"/>
              <a:gd name="connsiteX4" fmla="*/ 0 w 11411"/>
              <a:gd name="connsiteY4" fmla="*/ 469 h 10000"/>
              <a:gd name="connsiteX0" fmla="*/ 12583 w 12583"/>
              <a:gd name="connsiteY0" fmla="*/ 0 h 10000"/>
              <a:gd name="connsiteX1" fmla="*/ 6453 w 12583"/>
              <a:gd name="connsiteY1" fmla="*/ 469 h 10000"/>
              <a:gd name="connsiteX2" fmla="*/ 6257 w 12583"/>
              <a:gd name="connsiteY2" fmla="*/ 10000 h 10000"/>
              <a:gd name="connsiteX3" fmla="*/ 6035 w 12583"/>
              <a:gd name="connsiteY3" fmla="*/ 469 h 10000"/>
              <a:gd name="connsiteX4" fmla="*/ 0 w 12583"/>
              <a:gd name="connsiteY4" fmla="*/ 469 h 10000"/>
              <a:gd name="connsiteX0" fmla="*/ 12577 w 12577"/>
              <a:gd name="connsiteY0" fmla="*/ 46 h 9577"/>
              <a:gd name="connsiteX1" fmla="*/ 6453 w 12577"/>
              <a:gd name="connsiteY1" fmla="*/ 46 h 9577"/>
              <a:gd name="connsiteX2" fmla="*/ 6257 w 12577"/>
              <a:gd name="connsiteY2" fmla="*/ 9577 h 9577"/>
              <a:gd name="connsiteX3" fmla="*/ 6035 w 12577"/>
              <a:gd name="connsiteY3" fmla="*/ 46 h 9577"/>
              <a:gd name="connsiteX4" fmla="*/ 0 w 12577"/>
              <a:gd name="connsiteY4" fmla="*/ 46 h 9577"/>
              <a:gd name="connsiteX0" fmla="*/ 10023 w 10023"/>
              <a:gd name="connsiteY0" fmla="*/ 0 h 10197"/>
              <a:gd name="connsiteX1" fmla="*/ 5131 w 10023"/>
              <a:gd name="connsiteY1" fmla="*/ 245 h 10197"/>
              <a:gd name="connsiteX2" fmla="*/ 4975 w 10023"/>
              <a:gd name="connsiteY2" fmla="*/ 10197 h 10197"/>
              <a:gd name="connsiteX3" fmla="*/ 4798 w 10023"/>
              <a:gd name="connsiteY3" fmla="*/ 245 h 10197"/>
              <a:gd name="connsiteX4" fmla="*/ 0 w 10023"/>
              <a:gd name="connsiteY4" fmla="*/ 245 h 10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3" h="10197">
                <a:moveTo>
                  <a:pt x="10023" y="0"/>
                </a:moveTo>
                <a:cubicBezTo>
                  <a:pt x="8399" y="163"/>
                  <a:pt x="6755" y="82"/>
                  <a:pt x="5131" y="245"/>
                </a:cubicBezTo>
                <a:cubicBezTo>
                  <a:pt x="5080" y="3562"/>
                  <a:pt x="5027" y="6880"/>
                  <a:pt x="4975" y="10197"/>
                </a:cubicBezTo>
                <a:cubicBezTo>
                  <a:pt x="4916" y="6880"/>
                  <a:pt x="4858" y="3562"/>
                  <a:pt x="4798" y="245"/>
                </a:cubicBezTo>
                <a:lnTo>
                  <a:pt x="0" y="245"/>
                </a:lnTo>
              </a:path>
            </a:pathLst>
          </a:custGeom>
          <a:solidFill>
            <a:schemeClr val="bg1"/>
          </a:solidFill>
          <a:ln w="7938" cap="rnd">
            <a:solidFill>
              <a:srgbClr val="0070C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19478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Experience 4">
    <p:bg>
      <p:bgPr>
        <a:solidFill>
          <a:schemeClr val="bg1"/>
        </a:solidFill>
        <a:effectLst/>
      </p:bgPr>
    </p:bg>
    <p:spTree>
      <p:nvGrpSpPr>
        <p:cNvPr id="1" name=""/>
        <p:cNvGrpSpPr/>
        <p:nvPr/>
      </p:nvGrpSpPr>
      <p:grpSpPr>
        <a:xfrm>
          <a:off x="0" y="0"/>
          <a:ext cx="0" cy="0"/>
          <a:chOff x="0" y="0"/>
          <a:chExt cx="0" cy="0"/>
        </a:xfrm>
      </p:grpSpPr>
      <p:sp>
        <p:nvSpPr>
          <p:cNvPr id="13" name="Freeform 5"/>
          <p:cNvSpPr>
            <a:spLocks/>
          </p:cNvSpPr>
          <p:nvPr userDrawn="1"/>
        </p:nvSpPr>
        <p:spPr bwMode="auto">
          <a:xfrm rot="16200000">
            <a:off x="553166" y="2522103"/>
            <a:ext cx="5138755" cy="101601"/>
          </a:xfrm>
          <a:custGeom>
            <a:avLst/>
            <a:gdLst>
              <a:gd name="T0" fmla="*/ 5760 w 5760"/>
              <a:gd name="T1" fmla="*/ 0 h 61"/>
              <a:gd name="T2" fmla="*/ 996 w 5760"/>
              <a:gd name="T3" fmla="*/ 0 h 61"/>
              <a:gd name="T4" fmla="*/ 945 w 5760"/>
              <a:gd name="T5" fmla="*/ 61 h 61"/>
              <a:gd name="T6" fmla="*/ 888 w 5760"/>
              <a:gd name="T7" fmla="*/ 0 h 61"/>
              <a:gd name="T8" fmla="*/ 0 w 5760"/>
              <a:gd name="T9" fmla="*/ 0 h 61"/>
              <a:gd name="connsiteX0" fmla="*/ 8208 w 8208"/>
              <a:gd name="connsiteY0" fmla="*/ 0 h 10246"/>
              <a:gd name="connsiteX1" fmla="*/ 1729 w 8208"/>
              <a:gd name="connsiteY1" fmla="*/ 246 h 10246"/>
              <a:gd name="connsiteX2" fmla="*/ 1641 w 8208"/>
              <a:gd name="connsiteY2" fmla="*/ 10246 h 10246"/>
              <a:gd name="connsiteX3" fmla="*/ 1542 w 8208"/>
              <a:gd name="connsiteY3" fmla="*/ 246 h 10246"/>
              <a:gd name="connsiteX4" fmla="*/ 0 w 8208"/>
              <a:gd name="connsiteY4" fmla="*/ 246 h 10246"/>
              <a:gd name="connsiteX0" fmla="*/ 8265 w 8265"/>
              <a:gd name="connsiteY0" fmla="*/ 0 h 10000"/>
              <a:gd name="connsiteX1" fmla="*/ 2106 w 8265"/>
              <a:gd name="connsiteY1" fmla="*/ 240 h 10000"/>
              <a:gd name="connsiteX2" fmla="*/ 1999 w 8265"/>
              <a:gd name="connsiteY2" fmla="*/ 10000 h 10000"/>
              <a:gd name="connsiteX3" fmla="*/ 1879 w 8265"/>
              <a:gd name="connsiteY3" fmla="*/ 240 h 10000"/>
              <a:gd name="connsiteX4" fmla="*/ 0 w 8265"/>
              <a:gd name="connsiteY4" fmla="*/ 240 h 10000"/>
              <a:gd name="connsiteX0" fmla="*/ 7374 w 7374"/>
              <a:gd name="connsiteY0" fmla="*/ 0 h 10000"/>
              <a:gd name="connsiteX1" fmla="*/ 2548 w 7374"/>
              <a:gd name="connsiteY1" fmla="*/ 240 h 10000"/>
              <a:gd name="connsiteX2" fmla="*/ 2419 w 7374"/>
              <a:gd name="connsiteY2" fmla="*/ 10000 h 10000"/>
              <a:gd name="connsiteX3" fmla="*/ 2273 w 7374"/>
              <a:gd name="connsiteY3" fmla="*/ 240 h 10000"/>
              <a:gd name="connsiteX4" fmla="*/ 0 w 7374"/>
              <a:gd name="connsiteY4" fmla="*/ 240 h 10000"/>
              <a:gd name="connsiteX0" fmla="*/ 8928 w 8928"/>
              <a:gd name="connsiteY0" fmla="*/ 0 h 10240"/>
              <a:gd name="connsiteX1" fmla="*/ 3455 w 8928"/>
              <a:gd name="connsiteY1" fmla="*/ 480 h 10240"/>
              <a:gd name="connsiteX2" fmla="*/ 3280 w 8928"/>
              <a:gd name="connsiteY2" fmla="*/ 10240 h 10240"/>
              <a:gd name="connsiteX3" fmla="*/ 3082 w 8928"/>
              <a:gd name="connsiteY3" fmla="*/ 480 h 10240"/>
              <a:gd name="connsiteX4" fmla="*/ 0 w 8928"/>
              <a:gd name="connsiteY4" fmla="*/ 480 h 10240"/>
              <a:gd name="connsiteX0" fmla="*/ 11411 w 11411"/>
              <a:gd name="connsiteY0" fmla="*/ 0 h 10000"/>
              <a:gd name="connsiteX1" fmla="*/ 5281 w 11411"/>
              <a:gd name="connsiteY1" fmla="*/ 469 h 10000"/>
              <a:gd name="connsiteX2" fmla="*/ 5085 w 11411"/>
              <a:gd name="connsiteY2" fmla="*/ 10000 h 10000"/>
              <a:gd name="connsiteX3" fmla="*/ 4863 w 11411"/>
              <a:gd name="connsiteY3" fmla="*/ 469 h 10000"/>
              <a:gd name="connsiteX4" fmla="*/ 0 w 11411"/>
              <a:gd name="connsiteY4" fmla="*/ 469 h 10000"/>
              <a:gd name="connsiteX0" fmla="*/ 12583 w 12583"/>
              <a:gd name="connsiteY0" fmla="*/ 0 h 10000"/>
              <a:gd name="connsiteX1" fmla="*/ 6453 w 12583"/>
              <a:gd name="connsiteY1" fmla="*/ 469 h 10000"/>
              <a:gd name="connsiteX2" fmla="*/ 6257 w 12583"/>
              <a:gd name="connsiteY2" fmla="*/ 10000 h 10000"/>
              <a:gd name="connsiteX3" fmla="*/ 6035 w 12583"/>
              <a:gd name="connsiteY3" fmla="*/ 469 h 10000"/>
              <a:gd name="connsiteX4" fmla="*/ 0 w 12583"/>
              <a:gd name="connsiteY4" fmla="*/ 469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3" h="10000">
                <a:moveTo>
                  <a:pt x="12583" y="0"/>
                </a:moveTo>
                <a:lnTo>
                  <a:pt x="6453" y="469"/>
                </a:lnTo>
                <a:cubicBezTo>
                  <a:pt x="6389" y="3646"/>
                  <a:pt x="6323" y="6823"/>
                  <a:pt x="6257" y="10000"/>
                </a:cubicBezTo>
                <a:cubicBezTo>
                  <a:pt x="6183" y="6823"/>
                  <a:pt x="6110" y="3646"/>
                  <a:pt x="6035" y="469"/>
                </a:cubicBezTo>
                <a:lnTo>
                  <a:pt x="0" y="469"/>
                </a:lnTo>
              </a:path>
            </a:pathLst>
          </a:custGeom>
          <a:noFill/>
          <a:ln w="7938" cap="rnd">
            <a:solidFill>
              <a:srgbClr val="0070C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hasCustomPrompt="1"/>
          </p:nvPr>
        </p:nvSpPr>
        <p:spPr>
          <a:xfrm>
            <a:off x="309563" y="1462638"/>
            <a:ext cx="2653643" cy="307777"/>
          </a:xfrm>
        </p:spPr>
        <p:txBody>
          <a:bodyPr anchor="t"/>
          <a:lstStyle>
            <a:lvl1pPr algn="l">
              <a:lnSpc>
                <a:spcPct val="100000"/>
              </a:lnSpc>
              <a:defRPr sz="2000" b="1" cap="none">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stStyle>
          <a:p>
            <a:r>
              <a:rPr lang="en-US" dirty="0" smtClean="0"/>
              <a:t>Click to edit master title</a:t>
            </a:r>
            <a:endParaRPr lang="en-US" dirty="0"/>
          </a:p>
        </p:txBody>
      </p:sp>
      <p:sp>
        <p:nvSpPr>
          <p:cNvPr id="3" name="Text Placeholder 2"/>
          <p:cNvSpPr>
            <a:spLocks noGrp="1"/>
          </p:cNvSpPr>
          <p:nvPr>
            <p:ph type="body" idx="1"/>
          </p:nvPr>
        </p:nvSpPr>
        <p:spPr>
          <a:xfrm>
            <a:off x="309563" y="2802710"/>
            <a:ext cx="2445006" cy="166199"/>
          </a:xfrm>
          <a:prstGeom prst="rect">
            <a:avLst/>
          </a:prstGeom>
        </p:spPr>
        <p:txBody>
          <a:bodyPr anchor="t" anchorCtr="0"/>
          <a:lstStyle>
            <a:lvl1pPr marL="0" indent="0" algn="l">
              <a:lnSpc>
                <a:spcPct val="120000"/>
              </a:lnSpc>
              <a:spcBef>
                <a:spcPts val="0"/>
              </a:spcBef>
              <a:buFont typeface="Wingdings" panose="05000000000000000000" pitchFamily="2" charset="2"/>
              <a:buNone/>
              <a:defRPr sz="900" cap="none" baseline="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06B2653-D1AD-46BA-BB88-3123B5BA212E}" type="slidenum">
              <a:rPr lang="en-US" smtClean="0"/>
              <a:pPr/>
              <a:t>‹N›</a:t>
            </a:fld>
            <a:endParaRPr lang="en-US"/>
          </a:p>
        </p:txBody>
      </p:sp>
      <p:cxnSp>
        <p:nvCxnSpPr>
          <p:cNvPr id="9" name="Straight Connector 8"/>
          <p:cNvCxnSpPr/>
          <p:nvPr userDrawn="1"/>
        </p:nvCxnSpPr>
        <p:spPr>
          <a:xfrm>
            <a:off x="6077669" y="440012"/>
            <a:ext cx="0" cy="4303868"/>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bwMode="white">
          <a:xfrm rot="16200000">
            <a:off x="596503" y="2307386"/>
            <a:ext cx="0" cy="569119"/>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15" name="Date Placeholder 3"/>
          <p:cNvSpPr>
            <a:spLocks noGrp="1"/>
          </p:cNvSpPr>
          <p:nvPr>
            <p:ph type="dt" sz="half" idx="10"/>
          </p:nvPr>
        </p:nvSpPr>
        <p:spPr>
          <a:xfrm>
            <a:off x="3485403" y="4694640"/>
            <a:ext cx="2133600" cy="273844"/>
          </a:xfrm>
        </p:spPr>
        <p:txBody>
          <a:bodyPr/>
          <a:lstStyle/>
          <a:p>
            <a:endParaRPr lang="en-US"/>
          </a:p>
        </p:txBody>
      </p:sp>
    </p:spTree>
    <p:extLst>
      <p:ext uri="{BB962C8B-B14F-4D97-AF65-F5344CB8AC3E}">
        <p14:creationId xmlns:p14="http://schemas.microsoft.com/office/powerpoint/2010/main" val="260186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999" y="222575"/>
            <a:ext cx="8524875" cy="307777"/>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309562" y="960100"/>
            <a:ext cx="8074584" cy="1134157"/>
          </a:xfrm>
          <a:prstGeom prst="rect">
            <a:avLst/>
          </a:prstGeom>
        </p:spPr>
        <p:txBody>
          <a:bodyPr/>
          <a:lstStyle>
            <a:lvl1pPr>
              <a:lnSpc>
                <a:spcPct val="95000"/>
              </a:lnSpc>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173038" indent="-173038">
              <a:buFont typeface="Arial" panose="020B0604020202020204" pitchFamily="34" charset="0"/>
              <a:buChar cha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339725" indent="-166688">
              <a:buFont typeface="Wingdings" panose="05000000000000000000" pitchFamily="2" charset="2"/>
              <a:buChar cha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514350" indent="-174625">
              <a:buFont typeface="Courier New" panose="02070309020205020404" pitchFamily="49" charset="0"/>
              <a:buChar char="o"/>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F06B2653-D1AD-46BA-BB88-3123B5BA212E}" type="slidenum">
              <a:rPr lang="en-US" smtClean="0"/>
              <a:t>‹N›</a:t>
            </a:fld>
            <a:endParaRPr lang="en-US"/>
          </a:p>
        </p:txBody>
      </p:sp>
    </p:spTree>
    <p:extLst>
      <p:ext uri="{BB962C8B-B14F-4D97-AF65-F5344CB8AC3E}">
        <p14:creationId xmlns:p14="http://schemas.microsoft.com/office/powerpoint/2010/main" val="162749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999" y="222575"/>
            <a:ext cx="8524875" cy="307777"/>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F06B2653-D1AD-46BA-BB88-3123B5BA212E}" type="slidenum">
              <a:rPr lang="en-US" smtClean="0"/>
              <a:t>‹N›</a:t>
            </a:fld>
            <a:endParaRPr lang="en-US"/>
          </a:p>
        </p:txBody>
      </p:sp>
      <p:graphicFrame>
        <p:nvGraphicFramePr>
          <p:cNvPr id="7" name="Segnaposto contenuto 3">
            <a:extLst>
              <a:ext uri="{FF2B5EF4-FFF2-40B4-BE49-F238E27FC236}">
                <a16:creationId xmlns:a16="http://schemas.microsoft.com/office/drawing/2014/main" id="{B6445266-3EA9-4CCB-99CA-DE938DCDE596}"/>
              </a:ext>
            </a:extLst>
          </p:cNvPr>
          <p:cNvGraphicFramePr>
            <a:graphicFrameLocks/>
          </p:cNvGraphicFramePr>
          <p:nvPr userDrawn="1">
            <p:extLst>
              <p:ext uri="{D42A27DB-BD31-4B8C-83A1-F6EECF244321}">
                <p14:modId xmlns:p14="http://schemas.microsoft.com/office/powerpoint/2010/main" val="2641077705"/>
              </p:ext>
            </p:extLst>
          </p:nvPr>
        </p:nvGraphicFramePr>
        <p:xfrm>
          <a:off x="294140" y="1278197"/>
          <a:ext cx="5421651" cy="2947511"/>
        </p:xfrm>
        <a:graphic>
          <a:graphicData uri="http://schemas.openxmlformats.org/drawingml/2006/table">
            <a:tbl>
              <a:tblPr firstRow="1" bandRow="1"/>
              <a:tblGrid>
                <a:gridCol w="1807217">
                  <a:extLst>
                    <a:ext uri="{9D8B030D-6E8A-4147-A177-3AD203B41FA5}">
                      <a16:colId xmlns:a16="http://schemas.microsoft.com/office/drawing/2014/main" val="117071312"/>
                    </a:ext>
                  </a:extLst>
                </a:gridCol>
                <a:gridCol w="1807217">
                  <a:extLst>
                    <a:ext uri="{9D8B030D-6E8A-4147-A177-3AD203B41FA5}">
                      <a16:colId xmlns:a16="http://schemas.microsoft.com/office/drawing/2014/main" val="1412904679"/>
                    </a:ext>
                  </a:extLst>
                </a:gridCol>
                <a:gridCol w="1807217">
                  <a:extLst>
                    <a:ext uri="{9D8B030D-6E8A-4147-A177-3AD203B41FA5}">
                      <a16:colId xmlns:a16="http://schemas.microsoft.com/office/drawing/2014/main" val="2856755664"/>
                    </a:ext>
                  </a:extLst>
                </a:gridCol>
              </a:tblGrid>
              <a:tr h="224111">
                <a:tc>
                  <a:txBody>
                    <a:bodyPr/>
                    <a:lstStyle/>
                    <a:p>
                      <a:pPr algn="ctr" fontAlgn="ctr"/>
                      <a:r>
                        <a:rPr lang="en-US" sz="800" b="1" i="0" u="none" strike="noStrike" kern="1200" cap="none" baseline="0" noProof="0" dirty="0" smtClean="0">
                          <a:solidFill>
                            <a:srgbClr val="FFFFFF"/>
                          </a:solidFill>
                          <a:latin typeface="+mn-lt"/>
                          <a:ea typeface="Arial Unicode MS"/>
                        </a:rPr>
                        <a:t>Click to edit</a:t>
                      </a:r>
                      <a:endParaRPr lang="it-IT" sz="800" b="1" i="0" u="none" strike="noStrike" kern="1200" cap="none" baseline="0" noProof="0" dirty="0">
                        <a:solidFill>
                          <a:srgbClr val="FFFFFF"/>
                        </a:solidFill>
                        <a:latin typeface="+mn-lt"/>
                        <a:ea typeface="Arial Unicode MS"/>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F86"/>
                    </a:solidFill>
                  </a:tcPr>
                </a:tc>
                <a:tc>
                  <a:txBody>
                    <a:bodyPr/>
                    <a:lstStyle/>
                    <a:p>
                      <a:pPr algn="ctr" fontAlgn="ctr"/>
                      <a:r>
                        <a:rPr lang="it-IT" sz="800" b="1" i="0" u="none" strike="noStrike" kern="1200" cap="none" baseline="0" noProof="0" dirty="0" smtClean="0">
                          <a:solidFill>
                            <a:srgbClr val="FFFFFF"/>
                          </a:solidFill>
                          <a:latin typeface="+mn-lt"/>
                          <a:ea typeface="Arial Unicode MS"/>
                        </a:rPr>
                        <a:t>Click to </a:t>
                      </a:r>
                      <a:r>
                        <a:rPr lang="it-IT" sz="800" b="1" i="0" u="none" strike="noStrike" kern="1200" cap="none" baseline="0" noProof="0" dirty="0" err="1" smtClean="0">
                          <a:solidFill>
                            <a:srgbClr val="FFFFFF"/>
                          </a:solidFill>
                          <a:latin typeface="+mn-lt"/>
                          <a:ea typeface="Arial Unicode MS"/>
                        </a:rPr>
                        <a:t>edit</a:t>
                      </a:r>
                      <a:endParaRPr lang="it-IT" sz="800" b="1" i="0" u="none" strike="noStrike" kern="1200" cap="none" baseline="0" noProof="0" dirty="0" smtClean="0">
                        <a:solidFill>
                          <a:srgbClr val="FFFFFF"/>
                        </a:solidFill>
                        <a:latin typeface="+mn-lt"/>
                        <a:ea typeface="Arial Unicode MS"/>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F86"/>
                    </a:solidFill>
                  </a:tcPr>
                </a:tc>
                <a:tc>
                  <a:txBody>
                    <a:bodyPr/>
                    <a:lstStyle/>
                    <a:p>
                      <a:pPr algn="ctr" fontAlgn="ctr"/>
                      <a:r>
                        <a:rPr lang="it-IT" sz="800" b="1" i="0" u="none" strike="noStrike" kern="1200" cap="none" baseline="0" noProof="0" dirty="0" smtClean="0">
                          <a:solidFill>
                            <a:srgbClr val="FFFFFF"/>
                          </a:solidFill>
                          <a:latin typeface="+mn-lt"/>
                          <a:ea typeface="Arial Unicode MS"/>
                        </a:rPr>
                        <a:t>Click to </a:t>
                      </a:r>
                      <a:r>
                        <a:rPr lang="it-IT" sz="800" b="1" i="0" u="none" strike="noStrike" kern="1200" cap="none" baseline="0" noProof="0" dirty="0" err="1" smtClean="0">
                          <a:solidFill>
                            <a:srgbClr val="FFFFFF"/>
                          </a:solidFill>
                          <a:latin typeface="+mn-lt"/>
                          <a:ea typeface="Arial Unicode MS"/>
                        </a:rPr>
                        <a:t>edit</a:t>
                      </a:r>
                      <a:endParaRPr lang="it-IT" sz="800" b="1" i="0" u="none" strike="noStrike" kern="1200" cap="none" baseline="0" noProof="0" dirty="0" smtClean="0">
                        <a:solidFill>
                          <a:srgbClr val="FFFFFF"/>
                        </a:solidFill>
                        <a:latin typeface="+mn-lt"/>
                        <a:ea typeface="Arial Unicode MS"/>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2F86"/>
                    </a:solidFill>
                  </a:tcPr>
                </a:tc>
                <a:extLst>
                  <a:ext uri="{0D108BD9-81ED-4DB2-BD59-A6C34878D82A}">
                    <a16:rowId xmlns:a16="http://schemas.microsoft.com/office/drawing/2014/main" val="10000"/>
                  </a:ext>
                </a:extLst>
              </a:tr>
              <a:tr h="445411">
                <a:tc rowSpan="6">
                  <a:txBody>
                    <a:bodyPr/>
                    <a:lstStyle/>
                    <a:p>
                      <a:pPr marL="0" indent="0" algn="ctr">
                        <a:buFont typeface="Wingdings" panose="05000000000000000000" pitchFamily="2" charset="2"/>
                        <a:buNone/>
                      </a:pPr>
                      <a:r>
                        <a:rPr lang="it-IT" sz="900" b="1" i="1" cap="none" baseline="0" noProof="0" dirty="0" smtClean="0">
                          <a:solidFill>
                            <a:srgbClr val="00338D"/>
                          </a:solidFill>
                          <a:latin typeface="+mn-lt"/>
                        </a:rPr>
                        <a:t>Click to </a:t>
                      </a:r>
                      <a:r>
                        <a:rPr lang="it-IT" sz="900" b="1" i="1" cap="none" baseline="0" noProof="0" dirty="0" err="1" smtClean="0">
                          <a:solidFill>
                            <a:srgbClr val="00338D"/>
                          </a:solidFill>
                          <a:latin typeface="+mn-lt"/>
                        </a:rPr>
                        <a:t>edit</a:t>
                      </a:r>
                      <a:endParaRPr lang="it-IT" sz="900" b="1" i="1"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extLst>
                  <a:ext uri="{0D108BD9-81ED-4DB2-BD59-A6C34878D82A}">
                    <a16:rowId xmlns:a16="http://schemas.microsoft.com/office/drawing/2014/main" val="10001"/>
                  </a:ext>
                </a:extLst>
              </a:tr>
              <a:tr h="445411">
                <a:tc vMerge="1">
                  <a:txBody>
                    <a:bodyPr/>
                    <a:lstStyle/>
                    <a:p>
                      <a:pPr marL="0" indent="0" algn="l">
                        <a:buFont typeface="Wingdings" panose="05000000000000000000" pitchFamily="2" charset="2"/>
                        <a:buNone/>
                      </a:pPr>
                      <a:endParaRPr lang="it-IT" sz="11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extLst>
                  <a:ext uri="{0D108BD9-81ED-4DB2-BD59-A6C34878D82A}">
                    <a16:rowId xmlns:a16="http://schemas.microsoft.com/office/drawing/2014/main" val="3337381474"/>
                  </a:ext>
                </a:extLst>
              </a:tr>
              <a:tr h="618648">
                <a:tc vMerge="1">
                  <a:txBody>
                    <a:bodyPr/>
                    <a:lstStyle/>
                    <a:p>
                      <a:pPr marL="0" indent="0" algn="l">
                        <a:buFont typeface="Wingdings" panose="05000000000000000000" pitchFamily="2" charset="2"/>
                        <a:buNone/>
                      </a:pPr>
                      <a:endParaRPr lang="it-IT" sz="11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extLst>
                  <a:ext uri="{0D108BD9-81ED-4DB2-BD59-A6C34878D82A}">
                    <a16:rowId xmlns:a16="http://schemas.microsoft.com/office/drawing/2014/main" val="311804657"/>
                  </a:ext>
                </a:extLst>
              </a:tr>
              <a:tr h="445411">
                <a:tc vMerge="1">
                  <a:txBody>
                    <a:bodyPr/>
                    <a:lstStyle/>
                    <a:p>
                      <a:pPr marL="0" indent="0" algn="l">
                        <a:buFont typeface="Wingdings" panose="05000000000000000000" pitchFamily="2" charset="2"/>
                        <a:buNone/>
                      </a:pPr>
                      <a:endParaRPr lang="it-IT" sz="11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extLst>
                  <a:ext uri="{0D108BD9-81ED-4DB2-BD59-A6C34878D82A}">
                    <a16:rowId xmlns:a16="http://schemas.microsoft.com/office/drawing/2014/main" val="632298345"/>
                  </a:ext>
                </a:extLst>
              </a:tr>
              <a:tr h="445411">
                <a:tc vMerge="1">
                  <a:txBody>
                    <a:bodyPr/>
                    <a:lstStyle/>
                    <a:p>
                      <a:pPr marL="0" indent="0" algn="l">
                        <a:buFont typeface="Wingdings" panose="05000000000000000000" pitchFamily="2" charset="2"/>
                        <a:buNone/>
                      </a:pPr>
                      <a:endParaRPr lang="it-IT" sz="11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smtClean="0">
                          <a:solidFill>
                            <a:srgbClr val="00338D"/>
                          </a:solidFill>
                          <a:latin typeface="+mn-lt"/>
                        </a:rPr>
                        <a:t>Click to 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extLst>
                  <a:ext uri="{0D108BD9-81ED-4DB2-BD59-A6C34878D82A}">
                    <a16:rowId xmlns:a16="http://schemas.microsoft.com/office/drawing/2014/main" val="2307805768"/>
                  </a:ext>
                </a:extLst>
              </a:tr>
              <a:tr h="323108">
                <a:tc vMerge="1">
                  <a:txBody>
                    <a:bodyPr/>
                    <a:lstStyle/>
                    <a:p>
                      <a:pPr marL="0" indent="0" algn="l">
                        <a:buFont typeface="Wingdings" panose="05000000000000000000" pitchFamily="2" charset="2"/>
                        <a:buNone/>
                      </a:pPr>
                      <a:endParaRPr lang="it-IT" sz="11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dirty="0" smtClean="0">
                          <a:solidFill>
                            <a:srgbClr val="00338D"/>
                          </a:solidFill>
                          <a:latin typeface="+mn-lt"/>
                        </a:rPr>
                        <a:t>Click to </a:t>
                      </a:r>
                      <a:r>
                        <a:rPr lang="it-IT" sz="700" b="0" cap="none" baseline="0" noProof="0" dirty="0" err="1" smtClean="0">
                          <a:solidFill>
                            <a:srgbClr val="00338D"/>
                          </a:solidFill>
                          <a:latin typeface="+mn-lt"/>
                        </a:rPr>
                        <a:t>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tc>
                  <a:txBody>
                    <a:bodyPr/>
                    <a:lstStyle/>
                    <a:p>
                      <a:pPr marL="0" indent="0" algn="l">
                        <a:buFont typeface="Wingdings" panose="05000000000000000000" pitchFamily="2" charset="2"/>
                        <a:buNone/>
                      </a:pPr>
                      <a:r>
                        <a:rPr lang="it-IT" sz="700" b="0" cap="none" baseline="0" noProof="0" dirty="0" smtClean="0">
                          <a:solidFill>
                            <a:srgbClr val="00338D"/>
                          </a:solidFill>
                          <a:latin typeface="+mn-lt"/>
                        </a:rPr>
                        <a:t>Click to </a:t>
                      </a:r>
                      <a:r>
                        <a:rPr lang="it-IT" sz="700" b="0" cap="none" baseline="0" noProof="0" dirty="0" err="1" smtClean="0">
                          <a:solidFill>
                            <a:srgbClr val="00338D"/>
                          </a:solidFill>
                          <a:latin typeface="+mn-lt"/>
                        </a:rPr>
                        <a:t>edit</a:t>
                      </a:r>
                      <a:endParaRPr lang="it-IT" sz="700" b="0" cap="none" baseline="0" noProof="0" dirty="0" smtClean="0">
                        <a:solidFill>
                          <a:srgbClr val="00338D"/>
                        </a:solidFill>
                        <a:latin typeface="+mn-lt"/>
                      </a:endParaRPr>
                    </a:p>
                  </a:txBody>
                  <a:tcPr marL="91388" marR="91388" marT="45694" marB="45694"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DAE4EF"/>
                    </a:solidFill>
                  </a:tcPr>
                </a:tc>
                <a:extLst>
                  <a:ext uri="{0D108BD9-81ED-4DB2-BD59-A6C34878D82A}">
                    <a16:rowId xmlns:a16="http://schemas.microsoft.com/office/drawing/2014/main" val="2459974893"/>
                  </a:ext>
                </a:extLst>
              </a:tr>
            </a:tbl>
          </a:graphicData>
        </a:graphic>
      </p:graphicFrame>
      <p:sp>
        <p:nvSpPr>
          <p:cNvPr id="8" name="Content Placeholder 2"/>
          <p:cNvSpPr>
            <a:spLocks noGrp="1"/>
          </p:cNvSpPr>
          <p:nvPr>
            <p:ph idx="1"/>
          </p:nvPr>
        </p:nvSpPr>
        <p:spPr>
          <a:xfrm>
            <a:off x="6017136" y="1278197"/>
            <a:ext cx="2817302" cy="2947511"/>
          </a:xfrm>
          <a:prstGeom prst="rect">
            <a:avLst/>
          </a:prstGeom>
        </p:spPr>
        <p:txBody>
          <a:bodyPr/>
          <a:lstStyle>
            <a:lvl1pPr>
              <a:lnSpc>
                <a:spcPct val="95000"/>
              </a:lnSpc>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173038" indent="-173038">
              <a:buFont typeface="Arial" panose="020B0604020202020204" pitchFamily="34" charset="0"/>
              <a:buChar cha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339725" indent="-166688">
              <a:buFont typeface="Wingdings" panose="05000000000000000000" pitchFamily="2" charset="2"/>
              <a:buChar cha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514350" indent="-174625">
              <a:buFont typeface="Courier New" panose="02070309020205020404" pitchFamily="49" charset="0"/>
              <a:buChar char="o"/>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a:defRPr sz="9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37926186"/>
      </p:ext>
    </p:extLst>
  </p:cSld>
  <p:clrMapOvr>
    <a:masterClrMapping/>
  </p:clrMapOvr>
  <p:extLst mod="1">
    <p:ext uri="{DCECCB84-F9BA-43D5-87BE-67443E8EF086}">
      <p15:sldGuideLst xmlns:p15="http://schemas.microsoft.com/office/powerpoint/2012/main">
        <p15:guide id="1" pos="181" userDrawn="1">
          <p15:clr>
            <a:srgbClr val="FBAE40"/>
          </p15:clr>
        </p15:guide>
        <p15:guide id="2" pos="557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a:xfrm>
            <a:off x="309562" y="388987"/>
            <a:ext cx="8524875" cy="492443"/>
          </a:xfrm>
        </p:spPr>
        <p:txBody>
          <a:bodyPr/>
          <a:lstStyle>
            <a:lvl1pPr>
              <a:defRPr sz="3200"/>
            </a:lvl1pPr>
          </a:lstStyle>
          <a:p>
            <a:r>
              <a:rPr lang="en-US" smtClean="0"/>
              <a:t>Click to edit Master title style</a:t>
            </a:r>
            <a:endParaRPr lang="en-US" dirty="0"/>
          </a:p>
        </p:txBody>
      </p:sp>
      <p:sp>
        <p:nvSpPr>
          <p:cNvPr id="6" name="Slide Number Placeholder 5"/>
          <p:cNvSpPr>
            <a:spLocks noGrp="1"/>
          </p:cNvSpPr>
          <p:nvPr>
            <p:ph type="sldNum" sz="quarter" idx="12"/>
          </p:nvPr>
        </p:nvSpPr>
        <p:spPr/>
        <p:txBody>
          <a:bodyPr/>
          <a:lstStyle/>
          <a:p>
            <a:fld id="{F06B2653-D1AD-46BA-BB88-3123B5BA212E}" type="slidenum">
              <a:rPr lang="en-US" smtClean="0"/>
              <a:t>‹N›</a:t>
            </a:fld>
            <a:endParaRPr lang="en-US"/>
          </a:p>
        </p:txBody>
      </p:sp>
      <p:sp>
        <p:nvSpPr>
          <p:cNvPr id="13" name="Freeform 5"/>
          <p:cNvSpPr>
            <a:spLocks/>
          </p:cNvSpPr>
          <p:nvPr userDrawn="1"/>
        </p:nvSpPr>
        <p:spPr bwMode="auto">
          <a:xfrm>
            <a:off x="-9524" y="3346064"/>
            <a:ext cx="9141568" cy="98425"/>
          </a:xfrm>
          <a:custGeom>
            <a:avLst/>
            <a:gdLst>
              <a:gd name="T0" fmla="*/ 5760 w 5760"/>
              <a:gd name="T1" fmla="*/ 0 h 62"/>
              <a:gd name="T2" fmla="*/ 996 w 5760"/>
              <a:gd name="T3" fmla="*/ 0 h 62"/>
              <a:gd name="T4" fmla="*/ 945 w 5760"/>
              <a:gd name="T5" fmla="*/ 62 h 62"/>
              <a:gd name="T6" fmla="*/ 888 w 5760"/>
              <a:gd name="T7" fmla="*/ 0 h 62"/>
              <a:gd name="T8" fmla="*/ 0 w 5760"/>
              <a:gd name="T9" fmla="*/ 0 h 62"/>
              <a:gd name="connsiteX0" fmla="*/ 9544 w 9544"/>
              <a:gd name="connsiteY0" fmla="*/ 0 h 10000"/>
              <a:gd name="connsiteX1" fmla="*/ 1273 w 9544"/>
              <a:gd name="connsiteY1" fmla="*/ 0 h 10000"/>
              <a:gd name="connsiteX2" fmla="*/ 1185 w 9544"/>
              <a:gd name="connsiteY2" fmla="*/ 10000 h 10000"/>
              <a:gd name="connsiteX3" fmla="*/ 1086 w 9544"/>
              <a:gd name="connsiteY3" fmla="*/ 0 h 10000"/>
              <a:gd name="connsiteX4" fmla="*/ 0 w 9544"/>
              <a:gd name="connsiteY4" fmla="*/ 0 h 10000"/>
              <a:gd name="connsiteX0" fmla="*/ 10196 w 10196"/>
              <a:gd name="connsiteY0" fmla="*/ 0 h 10000"/>
              <a:gd name="connsiteX1" fmla="*/ 1334 w 10196"/>
              <a:gd name="connsiteY1" fmla="*/ 0 h 10000"/>
              <a:gd name="connsiteX2" fmla="*/ 1242 w 10196"/>
              <a:gd name="connsiteY2" fmla="*/ 10000 h 10000"/>
              <a:gd name="connsiteX3" fmla="*/ 1138 w 10196"/>
              <a:gd name="connsiteY3" fmla="*/ 0 h 10000"/>
              <a:gd name="connsiteX4" fmla="*/ 0 w 10196"/>
              <a:gd name="connsiteY4" fmla="*/ 0 h 10000"/>
              <a:gd name="connsiteX0" fmla="*/ 10341 w 10341"/>
              <a:gd name="connsiteY0" fmla="*/ 0 h 10000"/>
              <a:gd name="connsiteX1" fmla="*/ 1334 w 10341"/>
              <a:gd name="connsiteY1" fmla="*/ 0 h 10000"/>
              <a:gd name="connsiteX2" fmla="*/ 1242 w 10341"/>
              <a:gd name="connsiteY2" fmla="*/ 10000 h 10000"/>
              <a:gd name="connsiteX3" fmla="*/ 1138 w 10341"/>
              <a:gd name="connsiteY3" fmla="*/ 0 h 10000"/>
              <a:gd name="connsiteX4" fmla="*/ 0 w 10341"/>
              <a:gd name="connsiteY4" fmla="*/ 0 h 10000"/>
              <a:gd name="connsiteX0" fmla="*/ 10475 w 10475"/>
              <a:gd name="connsiteY0" fmla="*/ 0 h 10000"/>
              <a:gd name="connsiteX1" fmla="*/ 1334 w 10475"/>
              <a:gd name="connsiteY1" fmla="*/ 0 h 10000"/>
              <a:gd name="connsiteX2" fmla="*/ 1242 w 10475"/>
              <a:gd name="connsiteY2" fmla="*/ 10000 h 10000"/>
              <a:gd name="connsiteX3" fmla="*/ 1138 w 10475"/>
              <a:gd name="connsiteY3" fmla="*/ 0 h 10000"/>
              <a:gd name="connsiteX4" fmla="*/ 0 w 10475"/>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5" h="10000">
                <a:moveTo>
                  <a:pt x="10475" y="0"/>
                </a:moveTo>
                <a:lnTo>
                  <a:pt x="1334" y="0"/>
                </a:lnTo>
                <a:cubicBezTo>
                  <a:pt x="1303" y="3333"/>
                  <a:pt x="1272" y="6667"/>
                  <a:pt x="1242" y="10000"/>
                </a:cubicBezTo>
                <a:cubicBezTo>
                  <a:pt x="1207" y="6667"/>
                  <a:pt x="1172" y="3333"/>
                  <a:pt x="1138" y="0"/>
                </a:cubicBezTo>
                <a:lnTo>
                  <a:pt x="0" y="0"/>
                </a:lnTo>
              </a:path>
            </a:pathLst>
          </a:custGeom>
          <a:noFill/>
          <a:ln w="7938" cap="rnd">
            <a:solidFill>
              <a:srgbClr val="0070C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943927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206" y="257627"/>
            <a:ext cx="8526462" cy="307777"/>
          </a:xfrm>
          <a:prstGeom prst="rect">
            <a:avLst/>
          </a:prstGeom>
        </p:spPr>
        <p:txBody>
          <a:bodyPr vert="horz" wrap="square" lIns="0" tIns="0" rIns="0" bIns="0" rtlCol="0" anchor="b" anchorCtr="0">
            <a:sp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3500637" y="4694640"/>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0838" y="4770007"/>
            <a:ext cx="2133600" cy="123111"/>
          </a:xfrm>
          <a:prstGeom prst="rect">
            <a:avLst/>
          </a:prstGeom>
        </p:spPr>
        <p:txBody>
          <a:bodyPr vert="horz" lIns="0" tIns="0" rIns="0" bIns="0" rtlCol="0" anchor="ctr">
            <a:spAutoFit/>
          </a:bodyPr>
          <a:lstStyle>
            <a:lvl1pPr algn="r">
              <a:defRPr sz="800">
                <a:solidFill>
                  <a:schemeClr val="tx1"/>
                </a:solidFill>
              </a:defRPr>
            </a:lvl1pPr>
          </a:lstStyle>
          <a:p>
            <a:fld id="{F06B2653-D1AD-46BA-BB88-3123B5BA212E}" type="slidenum">
              <a:rPr lang="en-US" smtClean="0"/>
              <a:pPr/>
              <a:t>‹N›</a:t>
            </a:fld>
            <a:endParaRPr lang="en-US"/>
          </a:p>
        </p:txBody>
      </p:sp>
      <p:sp>
        <p:nvSpPr>
          <p:cNvPr id="10" name="Freeform 5"/>
          <p:cNvSpPr>
            <a:spLocks/>
          </p:cNvSpPr>
          <p:nvPr/>
        </p:nvSpPr>
        <p:spPr bwMode="auto">
          <a:xfrm>
            <a:off x="-3347" y="788680"/>
            <a:ext cx="9141568" cy="98425"/>
          </a:xfrm>
          <a:custGeom>
            <a:avLst/>
            <a:gdLst>
              <a:gd name="T0" fmla="*/ 5760 w 5760"/>
              <a:gd name="T1" fmla="*/ 0 h 62"/>
              <a:gd name="T2" fmla="*/ 996 w 5760"/>
              <a:gd name="T3" fmla="*/ 0 h 62"/>
              <a:gd name="T4" fmla="*/ 945 w 5760"/>
              <a:gd name="T5" fmla="*/ 62 h 62"/>
              <a:gd name="T6" fmla="*/ 888 w 5760"/>
              <a:gd name="T7" fmla="*/ 0 h 62"/>
              <a:gd name="T8" fmla="*/ 0 w 5760"/>
              <a:gd name="T9" fmla="*/ 0 h 62"/>
              <a:gd name="connsiteX0" fmla="*/ 9544 w 9544"/>
              <a:gd name="connsiteY0" fmla="*/ 0 h 10000"/>
              <a:gd name="connsiteX1" fmla="*/ 1273 w 9544"/>
              <a:gd name="connsiteY1" fmla="*/ 0 h 10000"/>
              <a:gd name="connsiteX2" fmla="*/ 1185 w 9544"/>
              <a:gd name="connsiteY2" fmla="*/ 10000 h 10000"/>
              <a:gd name="connsiteX3" fmla="*/ 1086 w 9544"/>
              <a:gd name="connsiteY3" fmla="*/ 0 h 10000"/>
              <a:gd name="connsiteX4" fmla="*/ 0 w 9544"/>
              <a:gd name="connsiteY4" fmla="*/ 0 h 10000"/>
              <a:gd name="connsiteX0" fmla="*/ 10196 w 10196"/>
              <a:gd name="connsiteY0" fmla="*/ 0 h 10000"/>
              <a:gd name="connsiteX1" fmla="*/ 1334 w 10196"/>
              <a:gd name="connsiteY1" fmla="*/ 0 h 10000"/>
              <a:gd name="connsiteX2" fmla="*/ 1242 w 10196"/>
              <a:gd name="connsiteY2" fmla="*/ 10000 h 10000"/>
              <a:gd name="connsiteX3" fmla="*/ 1138 w 10196"/>
              <a:gd name="connsiteY3" fmla="*/ 0 h 10000"/>
              <a:gd name="connsiteX4" fmla="*/ 0 w 10196"/>
              <a:gd name="connsiteY4" fmla="*/ 0 h 10000"/>
              <a:gd name="connsiteX0" fmla="*/ 10341 w 10341"/>
              <a:gd name="connsiteY0" fmla="*/ 0 h 10000"/>
              <a:gd name="connsiteX1" fmla="*/ 1334 w 10341"/>
              <a:gd name="connsiteY1" fmla="*/ 0 h 10000"/>
              <a:gd name="connsiteX2" fmla="*/ 1242 w 10341"/>
              <a:gd name="connsiteY2" fmla="*/ 10000 h 10000"/>
              <a:gd name="connsiteX3" fmla="*/ 1138 w 10341"/>
              <a:gd name="connsiteY3" fmla="*/ 0 h 10000"/>
              <a:gd name="connsiteX4" fmla="*/ 0 w 10341"/>
              <a:gd name="connsiteY4" fmla="*/ 0 h 10000"/>
              <a:gd name="connsiteX0" fmla="*/ 10475 w 10475"/>
              <a:gd name="connsiteY0" fmla="*/ 0 h 10000"/>
              <a:gd name="connsiteX1" fmla="*/ 1334 w 10475"/>
              <a:gd name="connsiteY1" fmla="*/ 0 h 10000"/>
              <a:gd name="connsiteX2" fmla="*/ 1242 w 10475"/>
              <a:gd name="connsiteY2" fmla="*/ 10000 h 10000"/>
              <a:gd name="connsiteX3" fmla="*/ 1138 w 10475"/>
              <a:gd name="connsiteY3" fmla="*/ 0 h 10000"/>
              <a:gd name="connsiteX4" fmla="*/ 0 w 10475"/>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5" h="10000">
                <a:moveTo>
                  <a:pt x="10475" y="0"/>
                </a:moveTo>
                <a:lnTo>
                  <a:pt x="1334" y="0"/>
                </a:lnTo>
                <a:cubicBezTo>
                  <a:pt x="1303" y="3333"/>
                  <a:pt x="1272" y="6667"/>
                  <a:pt x="1242" y="10000"/>
                </a:cubicBezTo>
                <a:cubicBezTo>
                  <a:pt x="1207" y="6667"/>
                  <a:pt x="1172" y="3333"/>
                  <a:pt x="1138" y="0"/>
                </a:cubicBezTo>
                <a:lnTo>
                  <a:pt x="0" y="0"/>
                </a:lnTo>
              </a:path>
            </a:pathLst>
          </a:custGeom>
          <a:noFill/>
          <a:ln w="7938" cap="rnd">
            <a:solidFill>
              <a:srgbClr val="0070C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7" name="Group 6"/>
          <p:cNvGrpSpPr/>
          <p:nvPr userDrawn="1"/>
        </p:nvGrpSpPr>
        <p:grpSpPr>
          <a:xfrm>
            <a:off x="313207" y="4514677"/>
            <a:ext cx="2292450" cy="612828"/>
            <a:chOff x="177800" y="3797300"/>
            <a:chExt cx="3863248" cy="1346200"/>
          </a:xfrm>
        </p:grpSpPr>
        <p:sp>
          <p:nvSpPr>
            <p:cNvPr id="8" name="Rectangle 7"/>
            <p:cNvSpPr/>
            <p:nvPr/>
          </p:nvSpPr>
          <p:spPr>
            <a:xfrm>
              <a:off x="177800" y="3797300"/>
              <a:ext cx="1571670" cy="1346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400" dirty="0" err="1" smtClean="0"/>
            </a:p>
          </p:txBody>
        </p:sp>
        <p:pic>
          <p:nvPicPr>
            <p:cNvPr id="9" name="Picture 8" descr="Image result for ministero della salute logo"/>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00504" y="4044888"/>
              <a:ext cx="3540544" cy="83406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379627555"/>
      </p:ext>
    </p:extLst>
  </p:cSld>
  <p:clrMap bg1="lt1" tx1="dk1" bg2="lt2" tx2="dk2" accent1="accent1" accent2="accent2" accent3="accent3" accent4="accent4" accent5="accent5" accent6="accent6" hlink="hlink" folHlink="folHlink"/>
  <p:sldLayoutIdLst>
    <p:sldLayoutId id="2147483657" r:id="rId1"/>
    <p:sldLayoutId id="2147483685" r:id="rId2"/>
    <p:sldLayoutId id="2147483662" r:id="rId3"/>
    <p:sldLayoutId id="2147483687" r:id="rId4"/>
    <p:sldLayoutId id="2147483684" r:id="rId5"/>
    <p:sldLayoutId id="2147483667" r:id="rId6"/>
    <p:sldLayoutId id="2147483650" r:id="rId7"/>
    <p:sldLayoutId id="2147483686" r:id="rId8"/>
    <p:sldLayoutId id="2147483658" r:id="rId9"/>
    <p:sldLayoutId id="2147483673" r:id="rId10"/>
    <p:sldLayoutId id="2147483674" r:id="rId11"/>
    <p:sldLayoutId id="2147483675" r:id="rId12"/>
    <p:sldLayoutId id="2147483653" r:id="rId13"/>
    <p:sldLayoutId id="2147483654" r:id="rId14"/>
    <p:sldLayoutId id="2147483683" r:id="rId15"/>
    <p:sldLayoutId id="2147483655" r:id="rId16"/>
    <p:sldLayoutId id="2147483688" r:id="rId17"/>
    <p:sldLayoutId id="2147483692" r:id="rId18"/>
  </p:sldLayoutIdLst>
  <p:hf hdr="0" dt="0"/>
  <p:txStyles>
    <p:titleStyle>
      <a:lvl1pPr algn="l" defTabSz="914400" rtl="0" eaLnBrk="1" latinLnBrk="0" hangingPunct="1">
        <a:spcBef>
          <a:spcPct val="0"/>
        </a:spcBef>
        <a:buNone/>
        <a:defRPr sz="2000" b="1" i="1" kern="120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p:titleStyle>
    <p:bodyStyle>
      <a:lvl1pPr marL="0" indent="0" algn="l" defTabSz="914400" rtl="0" eaLnBrk="1" latinLnBrk="0" hangingPunct="1">
        <a:spcBef>
          <a:spcPct val="20000"/>
        </a:spcBef>
        <a:buFont typeface="Arial" panose="020B0604020202020204" pitchFamily="34" charset="0"/>
        <a:buNone/>
        <a:defRPr sz="1400" kern="1200">
          <a:solidFill>
            <a:schemeClr val="bg2"/>
          </a:solidFill>
          <a:latin typeface="+mj-lt"/>
          <a:ea typeface="+mn-ea"/>
          <a:cs typeface="+mn-cs"/>
        </a:defRPr>
      </a:lvl1pPr>
      <a:lvl2pPr marL="173038" indent="-173038" algn="l" defTabSz="914400" rtl="0" eaLnBrk="1" latinLnBrk="0" hangingPunct="1">
        <a:spcBef>
          <a:spcPct val="20000"/>
        </a:spcBef>
        <a:buFont typeface="Wingdings" panose="05000000000000000000" pitchFamily="2" charset="2"/>
        <a:buChar char="§"/>
        <a:defRPr sz="1000" kern="1200">
          <a:solidFill>
            <a:schemeClr val="bg2"/>
          </a:solidFill>
          <a:latin typeface="+mn-lt"/>
          <a:ea typeface="+mn-ea"/>
          <a:cs typeface="+mn-cs"/>
        </a:defRPr>
      </a:lvl2pPr>
      <a:lvl3pPr marL="339725" indent="-166688" algn="l" defTabSz="914400" rtl="0" eaLnBrk="1" latinLnBrk="0" hangingPunct="1">
        <a:spcBef>
          <a:spcPct val="20000"/>
        </a:spcBef>
        <a:buFont typeface="Arial" panose="020B0604020202020204" pitchFamily="34" charset="0"/>
        <a:buChar char="–"/>
        <a:defRPr sz="900" kern="1200">
          <a:solidFill>
            <a:schemeClr val="bg2"/>
          </a:solidFill>
          <a:latin typeface="+mn-lt"/>
          <a:ea typeface="+mn-ea"/>
          <a:cs typeface="+mn-cs"/>
        </a:defRPr>
      </a:lvl3pPr>
      <a:lvl4pPr marL="514350" indent="-174625" algn="l" defTabSz="914400" rtl="0" eaLnBrk="1" latinLnBrk="0" hangingPunct="1">
        <a:spcBef>
          <a:spcPct val="20000"/>
        </a:spcBef>
        <a:buFont typeface="Arial" panose="020B0604020202020204" pitchFamily="34" charset="0"/>
        <a:buChar char="•"/>
        <a:defRPr sz="800" kern="1200">
          <a:solidFill>
            <a:schemeClr val="bg2"/>
          </a:solidFill>
          <a:latin typeface="+mn-lt"/>
          <a:ea typeface="+mn-ea"/>
          <a:cs typeface="+mn-cs"/>
        </a:defRPr>
      </a:lvl4pPr>
      <a:lvl5pPr marL="687388" indent="-173038" algn="l" defTabSz="914400" rtl="0" eaLnBrk="1" latinLnBrk="0" hangingPunct="1">
        <a:spcBef>
          <a:spcPct val="20000"/>
        </a:spcBef>
        <a:buFont typeface="Arial" panose="020B0604020202020204" pitchFamily="34" charset="0"/>
        <a:buChar char="–"/>
        <a:defRPr sz="7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5501" y="360787"/>
            <a:ext cx="8613311" cy="2936188"/>
          </a:xfrm>
        </p:spPr>
        <p:txBody>
          <a:bodyPr/>
          <a:lstStyle/>
          <a:p>
            <a:r>
              <a:rPr lang="it-IT" sz="2800" b="1" dirty="0"/>
              <a:t>È possibile garantire la salute contenendo la spesa sanitaria? </a:t>
            </a:r>
            <a:r>
              <a:rPr lang="it-IT" sz="2800" i="0" dirty="0"/>
              <a:t/>
            </a:r>
            <a:br>
              <a:rPr lang="it-IT" sz="2800" i="0" dirty="0"/>
            </a:br>
            <a:r>
              <a:rPr lang="it-IT" sz="2800" i="0" dirty="0" smtClean="0"/>
              <a:t/>
            </a:r>
            <a:br>
              <a:rPr lang="it-IT" sz="2800" i="0" dirty="0" smtClean="0"/>
            </a:br>
            <a:r>
              <a:rPr lang="it-IT" sz="2800" b="1" dirty="0" smtClean="0"/>
              <a:t>L’esperienza </a:t>
            </a:r>
            <a:r>
              <a:rPr lang="it-IT" sz="2800" b="1" dirty="0"/>
              <a:t>dei Piani di Rientro </a:t>
            </a:r>
            <a:r>
              <a:rPr lang="it-IT" b="1" dirty="0" smtClean="0"/>
              <a:t/>
            </a:r>
            <a:br>
              <a:rPr lang="it-IT" b="1" dirty="0" smtClean="0"/>
            </a:br>
            <a:r>
              <a:rPr lang="it-IT" b="1" dirty="0" smtClean="0"/>
              <a:t/>
            </a:r>
            <a:br>
              <a:rPr lang="it-IT" b="1" dirty="0" smtClean="0"/>
            </a:br>
            <a:r>
              <a:rPr lang="it-IT" sz="1600" dirty="0" smtClean="0"/>
              <a:t/>
            </a:r>
            <a:br>
              <a:rPr lang="it-IT" sz="1600" dirty="0" smtClean="0"/>
            </a:br>
            <a:r>
              <a:rPr lang="it-IT" sz="1600" dirty="0" smtClean="0"/>
              <a:t/>
            </a:r>
            <a:br>
              <a:rPr lang="it-IT" sz="1600" dirty="0" smtClean="0"/>
            </a:br>
            <a:r>
              <a:rPr lang="it-IT" sz="1800" i="0" dirty="0" smtClean="0"/>
              <a:t/>
            </a:r>
            <a:br>
              <a:rPr lang="it-IT" sz="1800" i="0" dirty="0" smtClean="0"/>
            </a:br>
            <a:endParaRPr lang="en-GB" sz="1800" i="0" dirty="0"/>
          </a:p>
        </p:txBody>
      </p:sp>
      <p:sp>
        <p:nvSpPr>
          <p:cNvPr id="3" name="Title 1"/>
          <p:cNvSpPr txBox="1">
            <a:spLocks/>
          </p:cNvSpPr>
          <p:nvPr/>
        </p:nvSpPr>
        <p:spPr>
          <a:xfrm>
            <a:off x="305501" y="3056805"/>
            <a:ext cx="8613311" cy="941796"/>
          </a:xfrm>
          <a:prstGeom prst="rect">
            <a:avLst/>
          </a:prstGeom>
        </p:spPr>
        <p:txBody>
          <a:bodyPr vert="horz" wrap="square" lIns="0" tIns="0" rIns="0" bIns="0" rtlCol="0" anchor="t" anchorCtr="0">
            <a:spAutoFit/>
          </a:bodyPr>
          <a:lstStyle>
            <a:lvl1pPr algn="l" defTabSz="914400" rtl="0" eaLnBrk="1" latinLnBrk="0" hangingPunct="1">
              <a:lnSpc>
                <a:spcPct val="90000"/>
              </a:lnSpc>
              <a:spcBef>
                <a:spcPts val="600"/>
              </a:spcBef>
              <a:buNone/>
              <a:defRPr sz="3200" b="0" i="1" kern="120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stStyle>
          <a:p>
            <a:pPr>
              <a:spcBef>
                <a:spcPts val="1200"/>
              </a:spcBef>
              <a:spcAft>
                <a:spcPts val="1200"/>
              </a:spcAft>
            </a:pPr>
            <a:r>
              <a:rPr lang="it-IT" sz="1600" dirty="0" smtClean="0"/>
              <a:t/>
            </a:r>
            <a:br>
              <a:rPr lang="it-IT" sz="1600" dirty="0" smtClean="0"/>
            </a:br>
            <a:r>
              <a:rPr lang="it-IT" sz="1600" dirty="0" smtClean="0"/>
              <a:t/>
            </a:r>
            <a:br>
              <a:rPr lang="it-IT" sz="1600" dirty="0" smtClean="0"/>
            </a:br>
            <a:r>
              <a:rPr lang="it-IT" sz="1800" i="0" dirty="0" smtClean="0"/>
              <a:t/>
            </a:r>
            <a:br>
              <a:rPr lang="it-IT" sz="1800" i="0" dirty="0" smtClean="0"/>
            </a:br>
            <a:r>
              <a:rPr lang="it-IT" sz="1800" b="1" i="0" dirty="0" smtClean="0"/>
              <a:t>Dott.ssa Simona Carbone</a:t>
            </a:r>
            <a:r>
              <a:rPr lang="it-IT" sz="1600" i="0" dirty="0" smtClean="0"/>
              <a:t>	</a:t>
            </a:r>
            <a:r>
              <a:rPr lang="it-IT" sz="1800" i="0" dirty="0" smtClean="0"/>
              <a:t>				           </a:t>
            </a:r>
            <a:r>
              <a:rPr lang="it-IT" sz="1400" i="0" dirty="0" smtClean="0"/>
              <a:t>Roma, 17.06.2019</a:t>
            </a:r>
            <a:endParaRPr lang="en-GB" sz="1800" i="0" dirty="0"/>
          </a:p>
        </p:txBody>
      </p:sp>
    </p:spTree>
    <p:extLst>
      <p:ext uri="{BB962C8B-B14F-4D97-AF65-F5344CB8AC3E}">
        <p14:creationId xmlns:p14="http://schemas.microsoft.com/office/powerpoint/2010/main" val="4203708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339" y="215625"/>
            <a:ext cx="8524875" cy="307777"/>
          </a:xfrm>
        </p:spPr>
        <p:txBody>
          <a:bodyPr/>
          <a:lstStyle/>
          <a:p>
            <a:r>
              <a:rPr lang="it-IT" dirty="0" smtClean="0"/>
              <a:t>Ambiti di applicazione dei LEA</a:t>
            </a:r>
            <a:endParaRPr lang="it-IT" dirty="0"/>
          </a:p>
        </p:txBody>
      </p:sp>
      <p:sp>
        <p:nvSpPr>
          <p:cNvPr id="4" name="Slide Number Placeholder 3"/>
          <p:cNvSpPr>
            <a:spLocks noGrp="1"/>
          </p:cNvSpPr>
          <p:nvPr>
            <p:ph type="sldNum" sz="quarter" idx="12"/>
          </p:nvPr>
        </p:nvSpPr>
        <p:spPr/>
        <p:txBody>
          <a:bodyPr/>
          <a:lstStyle/>
          <a:p>
            <a:fld id="{F06B2653-D1AD-46BA-BB88-3123B5BA212E}" type="slidenum">
              <a:rPr lang="en-US" smtClean="0"/>
              <a:t>10</a:t>
            </a:fld>
            <a:endParaRPr lang="en-US"/>
          </a:p>
        </p:txBody>
      </p:sp>
      <p:sp>
        <p:nvSpPr>
          <p:cNvPr id="221" name="Rectangle 146"/>
          <p:cNvSpPr/>
          <p:nvPr/>
        </p:nvSpPr>
        <p:spPr>
          <a:xfrm>
            <a:off x="6663106" y="1519192"/>
            <a:ext cx="2225069" cy="1318467"/>
          </a:xfrm>
          <a:prstGeom prst="rect">
            <a:avLst/>
          </a:prstGeom>
          <a:solidFill>
            <a:srgbClr val="FFFFFF"/>
          </a:solidFill>
          <a:ln w="38100">
            <a:solidFill>
              <a:schemeClr val="accent4"/>
            </a:solidFill>
          </a:ln>
        </p:spPr>
        <p:txBody>
          <a:bodyPr vert="horz" wrap="square" lIns="60512" tIns="30256" rIns="60512" bIns="30256" rtlCol="0" anchor="ctr">
            <a:noAutofit/>
          </a:bodyPr>
          <a:lstStyle/>
          <a:p>
            <a:pPr algn="ctr"/>
            <a:endParaRPr lang="it-IT" sz="900" b="1" i="1" kern="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89" name="Pentagon 215"/>
          <p:cNvSpPr/>
          <p:nvPr/>
        </p:nvSpPr>
        <p:spPr bwMode="gray">
          <a:xfrm>
            <a:off x="6120438" y="1311045"/>
            <a:ext cx="445855" cy="1860599"/>
          </a:xfrm>
          <a:prstGeom prst="homePlate">
            <a:avLst>
              <a:gd name="adj" fmla="val 28691"/>
            </a:avLst>
          </a:prstGeom>
          <a:solidFill>
            <a:schemeClr val="tx2"/>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defTabSz="504292" eaLnBrk="0" hangingPunct="0">
              <a:defRPr/>
            </a:pPr>
            <a:endParaRPr lang="en-GB" sz="1000" b="1" i="1" kern="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TextBox 8"/>
          <p:cNvSpPr txBox="1"/>
          <p:nvPr/>
        </p:nvSpPr>
        <p:spPr>
          <a:xfrm>
            <a:off x="6777700" y="1567643"/>
            <a:ext cx="2003127" cy="1231106"/>
          </a:xfrm>
          <a:prstGeom prst="rect">
            <a:avLst/>
          </a:prstGeom>
          <a:noFill/>
        </p:spPr>
        <p:txBody>
          <a:bodyPr wrap="square" lIns="0" tIns="0" rIns="0" bIns="0" rtlCol="0">
            <a:spAutoFit/>
          </a:bodyPr>
          <a:lstStyle/>
          <a:p>
            <a:r>
              <a:rPr lang="it-IT" sz="1000" b="1" i="1" kern="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Aggiornamento continuo del contenuto dei LEA</a:t>
            </a:r>
            <a:r>
              <a:rPr lang="it-IT" sz="1000" b="1" i="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1000" b="1" i="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proponendo l'esclusione di prestazioni, servizi o attività divenuti obsoleti e, analogamente, suggerendo l'inclusione di trattamenti che, nel tempo, si sono dimostrati innovativi o efficaci per la cura dei pazienti</a:t>
            </a:r>
            <a:endParaRPr lang="it-IT" sz="1000" b="1" i="1" kern="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50" name="Group 9"/>
          <p:cNvGrpSpPr>
            <a:grpSpLocks noChangeAspect="1"/>
          </p:cNvGrpSpPr>
          <p:nvPr/>
        </p:nvGrpSpPr>
        <p:grpSpPr bwMode="auto">
          <a:xfrm>
            <a:off x="6151543" y="2069486"/>
            <a:ext cx="398663" cy="268475"/>
            <a:chOff x="1299" y="1162"/>
            <a:chExt cx="4075" cy="2744"/>
          </a:xfrm>
          <a:solidFill>
            <a:schemeClr val="bg1"/>
          </a:solidFill>
        </p:grpSpPr>
        <p:sp>
          <p:nvSpPr>
            <p:cNvPr id="51" name="Freeform 4"/>
            <p:cNvSpPr>
              <a:spLocks noEditPoints="1"/>
            </p:cNvSpPr>
            <p:nvPr/>
          </p:nvSpPr>
          <p:spPr bwMode="auto">
            <a:xfrm>
              <a:off x="3267" y="1794"/>
              <a:ext cx="2107" cy="2112"/>
            </a:xfrm>
            <a:custGeom>
              <a:avLst/>
              <a:gdLst>
                <a:gd name="T0" fmla="*/ 5196 w 1276"/>
                <a:gd name="T1" fmla="*/ 2890 h 1279"/>
                <a:gd name="T2" fmla="*/ 5192 w 1276"/>
                <a:gd name="T3" fmla="*/ 2746 h 1279"/>
                <a:gd name="T4" fmla="*/ 5745 w 1276"/>
                <a:gd name="T5" fmla="*/ 2553 h 1279"/>
                <a:gd name="T6" fmla="*/ 5593 w 1276"/>
                <a:gd name="T7" fmla="*/ 1826 h 1279"/>
                <a:gd name="T8" fmla="*/ 4970 w 1276"/>
                <a:gd name="T9" fmla="*/ 1904 h 1279"/>
                <a:gd name="T10" fmla="*/ 4742 w 1276"/>
                <a:gd name="T11" fmla="*/ 1521 h 1279"/>
                <a:gd name="T12" fmla="*/ 5107 w 1276"/>
                <a:gd name="T13" fmla="*/ 1022 h 1279"/>
                <a:gd name="T14" fmla="*/ 4584 w 1276"/>
                <a:gd name="T15" fmla="*/ 499 h 1279"/>
                <a:gd name="T16" fmla="*/ 4093 w 1276"/>
                <a:gd name="T17" fmla="*/ 941 h 1279"/>
                <a:gd name="T18" fmla="*/ 3790 w 1276"/>
                <a:gd name="T19" fmla="*/ 788 h 1279"/>
                <a:gd name="T20" fmla="*/ 3818 w 1276"/>
                <a:gd name="T21" fmla="*/ 167 h 1279"/>
                <a:gd name="T22" fmla="*/ 3131 w 1276"/>
                <a:gd name="T23" fmla="*/ 0 h 1279"/>
                <a:gd name="T24" fmla="*/ 2926 w 1276"/>
                <a:gd name="T25" fmla="*/ 616 h 1279"/>
                <a:gd name="T26" fmla="*/ 2923 w 1276"/>
                <a:gd name="T27" fmla="*/ 616 h 1279"/>
                <a:gd name="T28" fmla="*/ 2467 w 1276"/>
                <a:gd name="T29" fmla="*/ 662 h 1279"/>
                <a:gd name="T30" fmla="*/ 2161 w 1276"/>
                <a:gd name="T31" fmla="*/ 63 h 1279"/>
                <a:gd name="T32" fmla="*/ 1486 w 1276"/>
                <a:gd name="T33" fmla="*/ 317 h 1279"/>
                <a:gd name="T34" fmla="*/ 1658 w 1276"/>
                <a:gd name="T35" fmla="*/ 1001 h 1279"/>
                <a:gd name="T36" fmla="*/ 1301 w 1276"/>
                <a:gd name="T37" fmla="*/ 1293 h 1279"/>
                <a:gd name="T38" fmla="*/ 733 w 1276"/>
                <a:gd name="T39" fmla="*/ 981 h 1279"/>
                <a:gd name="T40" fmla="*/ 284 w 1276"/>
                <a:gd name="T41" fmla="*/ 1554 h 1279"/>
                <a:gd name="T42" fmla="*/ 829 w 1276"/>
                <a:gd name="T43" fmla="*/ 2005 h 1279"/>
                <a:gd name="T44" fmla="*/ 703 w 1276"/>
                <a:gd name="T45" fmla="*/ 2383 h 1279"/>
                <a:gd name="T46" fmla="*/ 50 w 1276"/>
                <a:gd name="T47" fmla="*/ 2441 h 1279"/>
                <a:gd name="T48" fmla="*/ 0 w 1276"/>
                <a:gd name="T49" fmla="*/ 3152 h 1279"/>
                <a:gd name="T50" fmla="*/ 670 w 1276"/>
                <a:gd name="T51" fmla="*/ 3237 h 1279"/>
                <a:gd name="T52" fmla="*/ 670 w 1276"/>
                <a:gd name="T53" fmla="*/ 3220 h 1279"/>
                <a:gd name="T54" fmla="*/ 766 w 1276"/>
                <a:gd name="T55" fmla="*/ 3610 h 1279"/>
                <a:gd name="T56" fmla="*/ 766 w 1276"/>
                <a:gd name="T57" fmla="*/ 3610 h 1279"/>
                <a:gd name="T58" fmla="*/ 251 w 1276"/>
                <a:gd name="T59" fmla="*/ 4024 h 1279"/>
                <a:gd name="T60" fmla="*/ 608 w 1276"/>
                <a:gd name="T61" fmla="*/ 4668 h 1279"/>
                <a:gd name="T62" fmla="*/ 1215 w 1276"/>
                <a:gd name="T63" fmla="*/ 4396 h 1279"/>
                <a:gd name="T64" fmla="*/ 1215 w 1276"/>
                <a:gd name="T65" fmla="*/ 4396 h 1279"/>
                <a:gd name="T66" fmla="*/ 1536 w 1276"/>
                <a:gd name="T67" fmla="*/ 4693 h 1279"/>
                <a:gd name="T68" fmla="*/ 1516 w 1276"/>
                <a:gd name="T69" fmla="*/ 4681 h 1279"/>
                <a:gd name="T70" fmla="*/ 1298 w 1276"/>
                <a:gd name="T71" fmla="*/ 5282 h 1279"/>
                <a:gd name="T72" fmla="*/ 1935 w 1276"/>
                <a:gd name="T73" fmla="*/ 5601 h 1279"/>
                <a:gd name="T74" fmla="*/ 2274 w 1276"/>
                <a:gd name="T75" fmla="*/ 5074 h 1279"/>
                <a:gd name="T76" fmla="*/ 2252 w 1276"/>
                <a:gd name="T77" fmla="*/ 5066 h 1279"/>
                <a:gd name="T78" fmla="*/ 2743 w 1276"/>
                <a:gd name="T79" fmla="*/ 5157 h 1279"/>
                <a:gd name="T80" fmla="*/ 2730 w 1276"/>
                <a:gd name="T81" fmla="*/ 5159 h 1279"/>
                <a:gd name="T82" fmla="*/ 2850 w 1276"/>
                <a:gd name="T83" fmla="*/ 5760 h 1279"/>
                <a:gd name="T84" fmla="*/ 3547 w 1276"/>
                <a:gd name="T85" fmla="*/ 5689 h 1279"/>
                <a:gd name="T86" fmla="*/ 3568 w 1276"/>
                <a:gd name="T87" fmla="*/ 5069 h 1279"/>
                <a:gd name="T88" fmla="*/ 3927 w 1276"/>
                <a:gd name="T89" fmla="*/ 4931 h 1279"/>
                <a:gd name="T90" fmla="*/ 4404 w 1276"/>
                <a:gd name="T91" fmla="*/ 5325 h 1279"/>
                <a:gd name="T92" fmla="*/ 4929 w 1276"/>
                <a:gd name="T93" fmla="*/ 4886 h 1279"/>
                <a:gd name="T94" fmla="*/ 4610 w 1276"/>
                <a:gd name="T95" fmla="*/ 4412 h 1279"/>
                <a:gd name="T96" fmla="*/ 4924 w 1276"/>
                <a:gd name="T97" fmla="*/ 3961 h 1279"/>
                <a:gd name="T98" fmla="*/ 5467 w 1276"/>
                <a:gd name="T99" fmla="*/ 4125 h 1279"/>
                <a:gd name="T100" fmla="*/ 5732 w 1276"/>
                <a:gd name="T101" fmla="*/ 3463 h 1279"/>
                <a:gd name="T102" fmla="*/ 5178 w 1276"/>
                <a:gd name="T103" fmla="*/ 3174 h 1279"/>
                <a:gd name="T104" fmla="*/ 5196 w 1276"/>
                <a:gd name="T105" fmla="*/ 2890 h 1279"/>
                <a:gd name="T106" fmla="*/ 2918 w 1276"/>
                <a:gd name="T107" fmla="*/ 4345 h 1279"/>
                <a:gd name="T108" fmla="*/ 1465 w 1276"/>
                <a:gd name="T109" fmla="*/ 2896 h 1279"/>
                <a:gd name="T110" fmla="*/ 2918 w 1276"/>
                <a:gd name="T111" fmla="*/ 1445 h 1279"/>
                <a:gd name="T112" fmla="*/ 4368 w 1276"/>
                <a:gd name="T113" fmla="*/ 2896 h 1279"/>
                <a:gd name="T114" fmla="*/ 2918 w 1276"/>
                <a:gd name="T115" fmla="*/ 4345 h 12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276"/>
                <a:gd name="T175" fmla="*/ 0 h 1279"/>
                <a:gd name="T176" fmla="*/ 1276 w 1276"/>
                <a:gd name="T177" fmla="*/ 1279 h 127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276" h="1279">
                  <a:moveTo>
                    <a:pt x="1154" y="642"/>
                  </a:moveTo>
                  <a:cubicBezTo>
                    <a:pt x="1154" y="631"/>
                    <a:pt x="1154" y="620"/>
                    <a:pt x="1153" y="610"/>
                  </a:cubicBezTo>
                  <a:cubicBezTo>
                    <a:pt x="1276" y="567"/>
                    <a:pt x="1276" y="567"/>
                    <a:pt x="1276" y="567"/>
                  </a:cubicBezTo>
                  <a:cubicBezTo>
                    <a:pt x="1242" y="406"/>
                    <a:pt x="1242" y="406"/>
                    <a:pt x="1242" y="406"/>
                  </a:cubicBezTo>
                  <a:cubicBezTo>
                    <a:pt x="1104" y="423"/>
                    <a:pt x="1104" y="423"/>
                    <a:pt x="1104" y="423"/>
                  </a:cubicBezTo>
                  <a:cubicBezTo>
                    <a:pt x="1090" y="393"/>
                    <a:pt x="1073" y="365"/>
                    <a:pt x="1053" y="338"/>
                  </a:cubicBezTo>
                  <a:cubicBezTo>
                    <a:pt x="1134" y="227"/>
                    <a:pt x="1134" y="227"/>
                    <a:pt x="1134" y="227"/>
                  </a:cubicBezTo>
                  <a:cubicBezTo>
                    <a:pt x="1018" y="111"/>
                    <a:pt x="1018" y="111"/>
                    <a:pt x="1018" y="111"/>
                  </a:cubicBezTo>
                  <a:cubicBezTo>
                    <a:pt x="909" y="209"/>
                    <a:pt x="909" y="209"/>
                    <a:pt x="909" y="209"/>
                  </a:cubicBezTo>
                  <a:cubicBezTo>
                    <a:pt x="888" y="196"/>
                    <a:pt x="865" y="184"/>
                    <a:pt x="842" y="175"/>
                  </a:cubicBezTo>
                  <a:cubicBezTo>
                    <a:pt x="848" y="37"/>
                    <a:pt x="848" y="37"/>
                    <a:pt x="848" y="37"/>
                  </a:cubicBezTo>
                  <a:cubicBezTo>
                    <a:pt x="695" y="0"/>
                    <a:pt x="695" y="0"/>
                    <a:pt x="695" y="0"/>
                  </a:cubicBezTo>
                  <a:cubicBezTo>
                    <a:pt x="650" y="137"/>
                    <a:pt x="650" y="137"/>
                    <a:pt x="650" y="137"/>
                  </a:cubicBezTo>
                  <a:cubicBezTo>
                    <a:pt x="650" y="137"/>
                    <a:pt x="649" y="137"/>
                    <a:pt x="649" y="137"/>
                  </a:cubicBezTo>
                  <a:cubicBezTo>
                    <a:pt x="615" y="137"/>
                    <a:pt x="581" y="140"/>
                    <a:pt x="548" y="147"/>
                  </a:cubicBezTo>
                  <a:cubicBezTo>
                    <a:pt x="480" y="14"/>
                    <a:pt x="480" y="14"/>
                    <a:pt x="480" y="14"/>
                  </a:cubicBezTo>
                  <a:cubicBezTo>
                    <a:pt x="330" y="70"/>
                    <a:pt x="330" y="70"/>
                    <a:pt x="330" y="70"/>
                  </a:cubicBezTo>
                  <a:cubicBezTo>
                    <a:pt x="368" y="222"/>
                    <a:pt x="368" y="222"/>
                    <a:pt x="368" y="222"/>
                  </a:cubicBezTo>
                  <a:cubicBezTo>
                    <a:pt x="339" y="241"/>
                    <a:pt x="313" y="263"/>
                    <a:pt x="289" y="287"/>
                  </a:cubicBezTo>
                  <a:cubicBezTo>
                    <a:pt x="163" y="218"/>
                    <a:pt x="163" y="218"/>
                    <a:pt x="163" y="218"/>
                  </a:cubicBezTo>
                  <a:cubicBezTo>
                    <a:pt x="63" y="345"/>
                    <a:pt x="63" y="345"/>
                    <a:pt x="63" y="345"/>
                  </a:cubicBezTo>
                  <a:cubicBezTo>
                    <a:pt x="184" y="445"/>
                    <a:pt x="184" y="445"/>
                    <a:pt x="184" y="445"/>
                  </a:cubicBezTo>
                  <a:cubicBezTo>
                    <a:pt x="172" y="472"/>
                    <a:pt x="163" y="500"/>
                    <a:pt x="156" y="529"/>
                  </a:cubicBezTo>
                  <a:cubicBezTo>
                    <a:pt x="11" y="542"/>
                    <a:pt x="11" y="542"/>
                    <a:pt x="11" y="542"/>
                  </a:cubicBezTo>
                  <a:cubicBezTo>
                    <a:pt x="0" y="700"/>
                    <a:pt x="0" y="700"/>
                    <a:pt x="0" y="700"/>
                  </a:cubicBezTo>
                  <a:cubicBezTo>
                    <a:pt x="149" y="719"/>
                    <a:pt x="149" y="719"/>
                    <a:pt x="149" y="719"/>
                  </a:cubicBezTo>
                  <a:cubicBezTo>
                    <a:pt x="149" y="715"/>
                    <a:pt x="149" y="715"/>
                    <a:pt x="149" y="715"/>
                  </a:cubicBezTo>
                  <a:cubicBezTo>
                    <a:pt x="154" y="745"/>
                    <a:pt x="161" y="774"/>
                    <a:pt x="170" y="802"/>
                  </a:cubicBezTo>
                  <a:cubicBezTo>
                    <a:pt x="170" y="802"/>
                    <a:pt x="170" y="802"/>
                    <a:pt x="170" y="802"/>
                  </a:cubicBezTo>
                  <a:cubicBezTo>
                    <a:pt x="56" y="894"/>
                    <a:pt x="56" y="894"/>
                    <a:pt x="56" y="894"/>
                  </a:cubicBezTo>
                  <a:cubicBezTo>
                    <a:pt x="135" y="1037"/>
                    <a:pt x="135" y="1037"/>
                    <a:pt x="135" y="1037"/>
                  </a:cubicBezTo>
                  <a:cubicBezTo>
                    <a:pt x="270" y="976"/>
                    <a:pt x="270" y="976"/>
                    <a:pt x="270" y="976"/>
                  </a:cubicBezTo>
                  <a:cubicBezTo>
                    <a:pt x="270" y="976"/>
                    <a:pt x="270" y="976"/>
                    <a:pt x="270" y="976"/>
                  </a:cubicBezTo>
                  <a:cubicBezTo>
                    <a:pt x="292" y="1000"/>
                    <a:pt x="316" y="1022"/>
                    <a:pt x="341" y="1042"/>
                  </a:cubicBezTo>
                  <a:cubicBezTo>
                    <a:pt x="337" y="1040"/>
                    <a:pt x="337" y="1040"/>
                    <a:pt x="337" y="1040"/>
                  </a:cubicBezTo>
                  <a:cubicBezTo>
                    <a:pt x="288" y="1173"/>
                    <a:pt x="288" y="1173"/>
                    <a:pt x="288" y="1173"/>
                  </a:cubicBezTo>
                  <a:cubicBezTo>
                    <a:pt x="430" y="1244"/>
                    <a:pt x="430" y="1244"/>
                    <a:pt x="430" y="1244"/>
                  </a:cubicBezTo>
                  <a:cubicBezTo>
                    <a:pt x="505" y="1127"/>
                    <a:pt x="505" y="1127"/>
                    <a:pt x="505" y="1127"/>
                  </a:cubicBezTo>
                  <a:cubicBezTo>
                    <a:pt x="500" y="1125"/>
                    <a:pt x="500" y="1125"/>
                    <a:pt x="500" y="1125"/>
                  </a:cubicBezTo>
                  <a:cubicBezTo>
                    <a:pt x="535" y="1135"/>
                    <a:pt x="572" y="1142"/>
                    <a:pt x="609" y="1145"/>
                  </a:cubicBezTo>
                  <a:cubicBezTo>
                    <a:pt x="606" y="1146"/>
                    <a:pt x="606" y="1146"/>
                    <a:pt x="606" y="1146"/>
                  </a:cubicBezTo>
                  <a:cubicBezTo>
                    <a:pt x="633" y="1279"/>
                    <a:pt x="633" y="1279"/>
                    <a:pt x="633" y="1279"/>
                  </a:cubicBezTo>
                  <a:cubicBezTo>
                    <a:pt x="788" y="1263"/>
                    <a:pt x="788" y="1263"/>
                    <a:pt x="788" y="1263"/>
                  </a:cubicBezTo>
                  <a:cubicBezTo>
                    <a:pt x="793" y="1126"/>
                    <a:pt x="793" y="1126"/>
                    <a:pt x="793" y="1126"/>
                  </a:cubicBezTo>
                  <a:cubicBezTo>
                    <a:pt x="820" y="1118"/>
                    <a:pt x="847" y="1107"/>
                    <a:pt x="872" y="1095"/>
                  </a:cubicBezTo>
                  <a:cubicBezTo>
                    <a:pt x="978" y="1183"/>
                    <a:pt x="978" y="1183"/>
                    <a:pt x="978" y="1183"/>
                  </a:cubicBezTo>
                  <a:cubicBezTo>
                    <a:pt x="1095" y="1085"/>
                    <a:pt x="1095" y="1085"/>
                    <a:pt x="1095" y="1085"/>
                  </a:cubicBezTo>
                  <a:cubicBezTo>
                    <a:pt x="1024" y="980"/>
                    <a:pt x="1024" y="980"/>
                    <a:pt x="1024" y="980"/>
                  </a:cubicBezTo>
                  <a:cubicBezTo>
                    <a:pt x="1051" y="950"/>
                    <a:pt x="1075" y="916"/>
                    <a:pt x="1094" y="880"/>
                  </a:cubicBezTo>
                  <a:cubicBezTo>
                    <a:pt x="1214" y="916"/>
                    <a:pt x="1214" y="916"/>
                    <a:pt x="1214" y="916"/>
                  </a:cubicBezTo>
                  <a:cubicBezTo>
                    <a:pt x="1273" y="769"/>
                    <a:pt x="1273" y="769"/>
                    <a:pt x="1273" y="769"/>
                  </a:cubicBezTo>
                  <a:cubicBezTo>
                    <a:pt x="1150" y="705"/>
                    <a:pt x="1150" y="705"/>
                    <a:pt x="1150" y="705"/>
                  </a:cubicBezTo>
                  <a:cubicBezTo>
                    <a:pt x="1153" y="684"/>
                    <a:pt x="1154" y="663"/>
                    <a:pt x="1154" y="642"/>
                  </a:cubicBezTo>
                  <a:close/>
                  <a:moveTo>
                    <a:pt x="648" y="965"/>
                  </a:moveTo>
                  <a:cubicBezTo>
                    <a:pt x="470" y="965"/>
                    <a:pt x="325" y="821"/>
                    <a:pt x="325" y="643"/>
                  </a:cubicBezTo>
                  <a:cubicBezTo>
                    <a:pt x="325" y="465"/>
                    <a:pt x="470" y="321"/>
                    <a:pt x="648" y="321"/>
                  </a:cubicBezTo>
                  <a:cubicBezTo>
                    <a:pt x="826" y="321"/>
                    <a:pt x="970" y="465"/>
                    <a:pt x="970" y="643"/>
                  </a:cubicBezTo>
                  <a:cubicBezTo>
                    <a:pt x="970" y="821"/>
                    <a:pt x="826" y="965"/>
                    <a:pt x="648" y="965"/>
                  </a:cubicBezTo>
                  <a:close/>
                </a:path>
              </a:pathLst>
            </a:custGeom>
            <a:grpFill/>
            <a:ln w="9525">
              <a:noFill/>
              <a:round/>
              <a:headEnd/>
              <a:tailEnd/>
            </a:ln>
          </p:spPr>
          <p:txBody>
            <a:bodyPr/>
            <a:lstStyle/>
            <a:p>
              <a:endParaRPr lang="en-GB"/>
            </a:p>
          </p:txBody>
        </p:sp>
        <p:sp>
          <p:nvSpPr>
            <p:cNvPr id="52" name="Freeform 5"/>
            <p:cNvSpPr>
              <a:spLocks noEditPoints="1"/>
            </p:cNvSpPr>
            <p:nvPr/>
          </p:nvSpPr>
          <p:spPr bwMode="auto">
            <a:xfrm>
              <a:off x="1299" y="1162"/>
              <a:ext cx="2107" cy="2111"/>
            </a:xfrm>
            <a:custGeom>
              <a:avLst/>
              <a:gdLst>
                <a:gd name="T0" fmla="*/ 5196 w 1276"/>
                <a:gd name="T1" fmla="*/ 2888 h 1279"/>
                <a:gd name="T2" fmla="*/ 5192 w 1276"/>
                <a:gd name="T3" fmla="*/ 2743 h 1279"/>
                <a:gd name="T4" fmla="*/ 5745 w 1276"/>
                <a:gd name="T5" fmla="*/ 2550 h 1279"/>
                <a:gd name="T6" fmla="*/ 5593 w 1276"/>
                <a:gd name="T7" fmla="*/ 1825 h 1279"/>
                <a:gd name="T8" fmla="*/ 4970 w 1276"/>
                <a:gd name="T9" fmla="*/ 1901 h 1279"/>
                <a:gd name="T10" fmla="*/ 4736 w 1276"/>
                <a:gd name="T11" fmla="*/ 1520 h 1279"/>
                <a:gd name="T12" fmla="*/ 5101 w 1276"/>
                <a:gd name="T13" fmla="*/ 1022 h 1279"/>
                <a:gd name="T14" fmla="*/ 4577 w 1276"/>
                <a:gd name="T15" fmla="*/ 498 h 1279"/>
                <a:gd name="T16" fmla="*/ 4093 w 1276"/>
                <a:gd name="T17" fmla="*/ 939 h 1279"/>
                <a:gd name="T18" fmla="*/ 3788 w 1276"/>
                <a:gd name="T19" fmla="*/ 787 h 1279"/>
                <a:gd name="T20" fmla="*/ 3818 w 1276"/>
                <a:gd name="T21" fmla="*/ 167 h 1279"/>
                <a:gd name="T22" fmla="*/ 3124 w 1276"/>
                <a:gd name="T23" fmla="*/ 0 h 1279"/>
                <a:gd name="T24" fmla="*/ 2926 w 1276"/>
                <a:gd name="T25" fmla="*/ 616 h 1279"/>
                <a:gd name="T26" fmla="*/ 2923 w 1276"/>
                <a:gd name="T27" fmla="*/ 616 h 1279"/>
                <a:gd name="T28" fmla="*/ 2467 w 1276"/>
                <a:gd name="T29" fmla="*/ 662 h 1279"/>
                <a:gd name="T30" fmla="*/ 2161 w 1276"/>
                <a:gd name="T31" fmla="*/ 63 h 1279"/>
                <a:gd name="T32" fmla="*/ 1481 w 1276"/>
                <a:gd name="T33" fmla="*/ 315 h 1279"/>
                <a:gd name="T34" fmla="*/ 1653 w 1276"/>
                <a:gd name="T35" fmla="*/ 997 h 1279"/>
                <a:gd name="T36" fmla="*/ 1301 w 1276"/>
                <a:gd name="T37" fmla="*/ 1291 h 1279"/>
                <a:gd name="T38" fmla="*/ 732 w 1276"/>
                <a:gd name="T39" fmla="*/ 980 h 1279"/>
                <a:gd name="T40" fmla="*/ 284 w 1276"/>
                <a:gd name="T41" fmla="*/ 1550 h 1279"/>
                <a:gd name="T42" fmla="*/ 824 w 1276"/>
                <a:gd name="T43" fmla="*/ 1999 h 1279"/>
                <a:gd name="T44" fmla="*/ 703 w 1276"/>
                <a:gd name="T45" fmla="*/ 2378 h 1279"/>
                <a:gd name="T46" fmla="*/ 46 w 1276"/>
                <a:gd name="T47" fmla="*/ 2438 h 1279"/>
                <a:gd name="T48" fmla="*/ 0 w 1276"/>
                <a:gd name="T49" fmla="*/ 3146 h 1279"/>
                <a:gd name="T50" fmla="*/ 670 w 1276"/>
                <a:gd name="T51" fmla="*/ 3233 h 1279"/>
                <a:gd name="T52" fmla="*/ 670 w 1276"/>
                <a:gd name="T53" fmla="*/ 3215 h 1279"/>
                <a:gd name="T54" fmla="*/ 761 w 1276"/>
                <a:gd name="T55" fmla="*/ 3606 h 1279"/>
                <a:gd name="T56" fmla="*/ 761 w 1276"/>
                <a:gd name="T57" fmla="*/ 3606 h 1279"/>
                <a:gd name="T58" fmla="*/ 251 w 1276"/>
                <a:gd name="T59" fmla="*/ 4021 h 1279"/>
                <a:gd name="T60" fmla="*/ 603 w 1276"/>
                <a:gd name="T61" fmla="*/ 4664 h 1279"/>
                <a:gd name="T62" fmla="*/ 1215 w 1276"/>
                <a:gd name="T63" fmla="*/ 4389 h 1279"/>
                <a:gd name="T64" fmla="*/ 1215 w 1276"/>
                <a:gd name="T65" fmla="*/ 4389 h 1279"/>
                <a:gd name="T66" fmla="*/ 1536 w 1276"/>
                <a:gd name="T67" fmla="*/ 4686 h 1279"/>
                <a:gd name="T68" fmla="*/ 1516 w 1276"/>
                <a:gd name="T69" fmla="*/ 4678 h 1279"/>
                <a:gd name="T70" fmla="*/ 1293 w 1276"/>
                <a:gd name="T71" fmla="*/ 5273 h 1279"/>
                <a:gd name="T72" fmla="*/ 1930 w 1276"/>
                <a:gd name="T73" fmla="*/ 5592 h 1279"/>
                <a:gd name="T74" fmla="*/ 2269 w 1276"/>
                <a:gd name="T75" fmla="*/ 5067 h 1279"/>
                <a:gd name="T76" fmla="*/ 2252 w 1276"/>
                <a:gd name="T77" fmla="*/ 5059 h 1279"/>
                <a:gd name="T78" fmla="*/ 2743 w 1276"/>
                <a:gd name="T79" fmla="*/ 5148 h 1279"/>
                <a:gd name="T80" fmla="*/ 2725 w 1276"/>
                <a:gd name="T81" fmla="*/ 5151 h 1279"/>
                <a:gd name="T82" fmla="*/ 2847 w 1276"/>
                <a:gd name="T83" fmla="*/ 5750 h 1279"/>
                <a:gd name="T84" fmla="*/ 3547 w 1276"/>
                <a:gd name="T85" fmla="*/ 5679 h 1279"/>
                <a:gd name="T86" fmla="*/ 3567 w 1276"/>
                <a:gd name="T87" fmla="*/ 5062 h 1279"/>
                <a:gd name="T88" fmla="*/ 3927 w 1276"/>
                <a:gd name="T89" fmla="*/ 4922 h 1279"/>
                <a:gd name="T90" fmla="*/ 4404 w 1276"/>
                <a:gd name="T91" fmla="*/ 5320 h 1279"/>
                <a:gd name="T92" fmla="*/ 4924 w 1276"/>
                <a:gd name="T93" fmla="*/ 4879 h 1279"/>
                <a:gd name="T94" fmla="*/ 4610 w 1276"/>
                <a:gd name="T95" fmla="*/ 4405 h 1279"/>
                <a:gd name="T96" fmla="*/ 4924 w 1276"/>
                <a:gd name="T97" fmla="*/ 3956 h 1279"/>
                <a:gd name="T98" fmla="*/ 5467 w 1276"/>
                <a:gd name="T99" fmla="*/ 4120 h 1279"/>
                <a:gd name="T100" fmla="*/ 5727 w 1276"/>
                <a:gd name="T101" fmla="*/ 3456 h 1279"/>
                <a:gd name="T102" fmla="*/ 5178 w 1276"/>
                <a:gd name="T103" fmla="*/ 3171 h 1279"/>
                <a:gd name="T104" fmla="*/ 5196 w 1276"/>
                <a:gd name="T105" fmla="*/ 2888 h 1279"/>
                <a:gd name="T106" fmla="*/ 2913 w 1276"/>
                <a:gd name="T107" fmla="*/ 4339 h 1279"/>
                <a:gd name="T108" fmla="*/ 1465 w 1276"/>
                <a:gd name="T109" fmla="*/ 2890 h 1279"/>
                <a:gd name="T110" fmla="*/ 2913 w 1276"/>
                <a:gd name="T111" fmla="*/ 1444 h 1279"/>
                <a:gd name="T112" fmla="*/ 4363 w 1276"/>
                <a:gd name="T113" fmla="*/ 2890 h 1279"/>
                <a:gd name="T114" fmla="*/ 2913 w 1276"/>
                <a:gd name="T115" fmla="*/ 4339 h 12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276"/>
                <a:gd name="T175" fmla="*/ 0 h 1279"/>
                <a:gd name="T176" fmla="*/ 1276 w 1276"/>
                <a:gd name="T177" fmla="*/ 1279 h 127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276" h="1279">
                  <a:moveTo>
                    <a:pt x="1154" y="642"/>
                  </a:moveTo>
                  <a:cubicBezTo>
                    <a:pt x="1154" y="631"/>
                    <a:pt x="1153" y="620"/>
                    <a:pt x="1153" y="610"/>
                  </a:cubicBezTo>
                  <a:cubicBezTo>
                    <a:pt x="1276" y="567"/>
                    <a:pt x="1276" y="567"/>
                    <a:pt x="1276" y="567"/>
                  </a:cubicBezTo>
                  <a:cubicBezTo>
                    <a:pt x="1242" y="406"/>
                    <a:pt x="1242" y="406"/>
                    <a:pt x="1242" y="406"/>
                  </a:cubicBezTo>
                  <a:cubicBezTo>
                    <a:pt x="1104" y="423"/>
                    <a:pt x="1104" y="423"/>
                    <a:pt x="1104" y="423"/>
                  </a:cubicBezTo>
                  <a:cubicBezTo>
                    <a:pt x="1089" y="393"/>
                    <a:pt x="1072" y="365"/>
                    <a:pt x="1052" y="338"/>
                  </a:cubicBezTo>
                  <a:cubicBezTo>
                    <a:pt x="1133" y="227"/>
                    <a:pt x="1133" y="227"/>
                    <a:pt x="1133" y="227"/>
                  </a:cubicBezTo>
                  <a:cubicBezTo>
                    <a:pt x="1017" y="111"/>
                    <a:pt x="1017" y="111"/>
                    <a:pt x="1017" y="111"/>
                  </a:cubicBezTo>
                  <a:cubicBezTo>
                    <a:pt x="909" y="209"/>
                    <a:pt x="909" y="209"/>
                    <a:pt x="909" y="209"/>
                  </a:cubicBezTo>
                  <a:cubicBezTo>
                    <a:pt x="887" y="196"/>
                    <a:pt x="865" y="184"/>
                    <a:pt x="841" y="175"/>
                  </a:cubicBezTo>
                  <a:cubicBezTo>
                    <a:pt x="848" y="37"/>
                    <a:pt x="848" y="37"/>
                    <a:pt x="848" y="37"/>
                  </a:cubicBezTo>
                  <a:cubicBezTo>
                    <a:pt x="694" y="0"/>
                    <a:pt x="694" y="0"/>
                    <a:pt x="694" y="0"/>
                  </a:cubicBezTo>
                  <a:cubicBezTo>
                    <a:pt x="650" y="137"/>
                    <a:pt x="650" y="137"/>
                    <a:pt x="650" y="137"/>
                  </a:cubicBezTo>
                  <a:cubicBezTo>
                    <a:pt x="649" y="137"/>
                    <a:pt x="649" y="137"/>
                    <a:pt x="649" y="137"/>
                  </a:cubicBezTo>
                  <a:cubicBezTo>
                    <a:pt x="614" y="137"/>
                    <a:pt x="580" y="140"/>
                    <a:pt x="548" y="147"/>
                  </a:cubicBezTo>
                  <a:cubicBezTo>
                    <a:pt x="480" y="14"/>
                    <a:pt x="480" y="14"/>
                    <a:pt x="480" y="14"/>
                  </a:cubicBezTo>
                  <a:cubicBezTo>
                    <a:pt x="329" y="70"/>
                    <a:pt x="329" y="70"/>
                    <a:pt x="329" y="70"/>
                  </a:cubicBezTo>
                  <a:cubicBezTo>
                    <a:pt x="367" y="222"/>
                    <a:pt x="367" y="222"/>
                    <a:pt x="367" y="222"/>
                  </a:cubicBezTo>
                  <a:cubicBezTo>
                    <a:pt x="339" y="241"/>
                    <a:pt x="313" y="263"/>
                    <a:pt x="289" y="287"/>
                  </a:cubicBezTo>
                  <a:cubicBezTo>
                    <a:pt x="162" y="218"/>
                    <a:pt x="162" y="218"/>
                    <a:pt x="162" y="218"/>
                  </a:cubicBezTo>
                  <a:cubicBezTo>
                    <a:pt x="63" y="345"/>
                    <a:pt x="63" y="345"/>
                    <a:pt x="63" y="345"/>
                  </a:cubicBezTo>
                  <a:cubicBezTo>
                    <a:pt x="183" y="445"/>
                    <a:pt x="183" y="445"/>
                    <a:pt x="183" y="445"/>
                  </a:cubicBezTo>
                  <a:cubicBezTo>
                    <a:pt x="172" y="472"/>
                    <a:pt x="163" y="500"/>
                    <a:pt x="156" y="529"/>
                  </a:cubicBezTo>
                  <a:cubicBezTo>
                    <a:pt x="10" y="542"/>
                    <a:pt x="10" y="542"/>
                    <a:pt x="10" y="542"/>
                  </a:cubicBezTo>
                  <a:cubicBezTo>
                    <a:pt x="0" y="700"/>
                    <a:pt x="0" y="700"/>
                    <a:pt x="0" y="700"/>
                  </a:cubicBezTo>
                  <a:cubicBezTo>
                    <a:pt x="149" y="719"/>
                    <a:pt x="149" y="719"/>
                    <a:pt x="149" y="719"/>
                  </a:cubicBezTo>
                  <a:cubicBezTo>
                    <a:pt x="149" y="715"/>
                    <a:pt x="149" y="715"/>
                    <a:pt x="149" y="715"/>
                  </a:cubicBezTo>
                  <a:cubicBezTo>
                    <a:pt x="153" y="745"/>
                    <a:pt x="160" y="774"/>
                    <a:pt x="169" y="802"/>
                  </a:cubicBezTo>
                  <a:cubicBezTo>
                    <a:pt x="169" y="802"/>
                    <a:pt x="169" y="802"/>
                    <a:pt x="169" y="802"/>
                  </a:cubicBezTo>
                  <a:cubicBezTo>
                    <a:pt x="56" y="894"/>
                    <a:pt x="56" y="894"/>
                    <a:pt x="56" y="894"/>
                  </a:cubicBezTo>
                  <a:cubicBezTo>
                    <a:pt x="134" y="1037"/>
                    <a:pt x="134" y="1037"/>
                    <a:pt x="134" y="1037"/>
                  </a:cubicBezTo>
                  <a:cubicBezTo>
                    <a:pt x="270" y="976"/>
                    <a:pt x="270" y="976"/>
                    <a:pt x="270" y="976"/>
                  </a:cubicBezTo>
                  <a:cubicBezTo>
                    <a:pt x="270" y="976"/>
                    <a:pt x="270" y="976"/>
                    <a:pt x="270" y="976"/>
                  </a:cubicBezTo>
                  <a:cubicBezTo>
                    <a:pt x="291" y="1000"/>
                    <a:pt x="315" y="1022"/>
                    <a:pt x="341" y="1042"/>
                  </a:cubicBezTo>
                  <a:cubicBezTo>
                    <a:pt x="337" y="1040"/>
                    <a:pt x="337" y="1040"/>
                    <a:pt x="337" y="1040"/>
                  </a:cubicBezTo>
                  <a:cubicBezTo>
                    <a:pt x="287" y="1173"/>
                    <a:pt x="287" y="1173"/>
                    <a:pt x="287" y="1173"/>
                  </a:cubicBezTo>
                  <a:cubicBezTo>
                    <a:pt x="429" y="1244"/>
                    <a:pt x="429" y="1244"/>
                    <a:pt x="429" y="1244"/>
                  </a:cubicBezTo>
                  <a:cubicBezTo>
                    <a:pt x="504" y="1127"/>
                    <a:pt x="504" y="1127"/>
                    <a:pt x="504" y="1127"/>
                  </a:cubicBezTo>
                  <a:cubicBezTo>
                    <a:pt x="500" y="1125"/>
                    <a:pt x="500" y="1125"/>
                    <a:pt x="500" y="1125"/>
                  </a:cubicBezTo>
                  <a:cubicBezTo>
                    <a:pt x="535" y="1135"/>
                    <a:pt x="571" y="1142"/>
                    <a:pt x="609" y="1145"/>
                  </a:cubicBezTo>
                  <a:cubicBezTo>
                    <a:pt x="605" y="1146"/>
                    <a:pt x="605" y="1146"/>
                    <a:pt x="605" y="1146"/>
                  </a:cubicBezTo>
                  <a:cubicBezTo>
                    <a:pt x="632" y="1279"/>
                    <a:pt x="632" y="1279"/>
                    <a:pt x="632" y="1279"/>
                  </a:cubicBezTo>
                  <a:cubicBezTo>
                    <a:pt x="788" y="1263"/>
                    <a:pt x="788" y="1263"/>
                    <a:pt x="788" y="1263"/>
                  </a:cubicBezTo>
                  <a:cubicBezTo>
                    <a:pt x="792" y="1126"/>
                    <a:pt x="792" y="1126"/>
                    <a:pt x="792" y="1126"/>
                  </a:cubicBezTo>
                  <a:cubicBezTo>
                    <a:pt x="820" y="1118"/>
                    <a:pt x="847" y="1107"/>
                    <a:pt x="872" y="1095"/>
                  </a:cubicBezTo>
                  <a:cubicBezTo>
                    <a:pt x="978" y="1183"/>
                    <a:pt x="978" y="1183"/>
                    <a:pt x="978" y="1183"/>
                  </a:cubicBezTo>
                  <a:cubicBezTo>
                    <a:pt x="1094" y="1085"/>
                    <a:pt x="1094" y="1085"/>
                    <a:pt x="1094" y="1085"/>
                  </a:cubicBezTo>
                  <a:cubicBezTo>
                    <a:pt x="1024" y="980"/>
                    <a:pt x="1024" y="980"/>
                    <a:pt x="1024" y="980"/>
                  </a:cubicBezTo>
                  <a:cubicBezTo>
                    <a:pt x="1051" y="950"/>
                    <a:pt x="1075" y="916"/>
                    <a:pt x="1094" y="880"/>
                  </a:cubicBezTo>
                  <a:cubicBezTo>
                    <a:pt x="1214" y="916"/>
                    <a:pt x="1214" y="916"/>
                    <a:pt x="1214" y="916"/>
                  </a:cubicBezTo>
                  <a:cubicBezTo>
                    <a:pt x="1272" y="769"/>
                    <a:pt x="1272" y="769"/>
                    <a:pt x="1272" y="769"/>
                  </a:cubicBezTo>
                  <a:cubicBezTo>
                    <a:pt x="1150" y="705"/>
                    <a:pt x="1150" y="705"/>
                    <a:pt x="1150" y="705"/>
                  </a:cubicBezTo>
                  <a:cubicBezTo>
                    <a:pt x="1152" y="684"/>
                    <a:pt x="1154" y="663"/>
                    <a:pt x="1154" y="642"/>
                  </a:cubicBezTo>
                  <a:close/>
                  <a:moveTo>
                    <a:pt x="647" y="965"/>
                  </a:moveTo>
                  <a:cubicBezTo>
                    <a:pt x="469" y="965"/>
                    <a:pt x="325" y="821"/>
                    <a:pt x="325" y="643"/>
                  </a:cubicBezTo>
                  <a:cubicBezTo>
                    <a:pt x="325" y="465"/>
                    <a:pt x="469" y="321"/>
                    <a:pt x="647" y="321"/>
                  </a:cubicBezTo>
                  <a:cubicBezTo>
                    <a:pt x="825" y="321"/>
                    <a:pt x="969" y="465"/>
                    <a:pt x="969" y="643"/>
                  </a:cubicBezTo>
                  <a:cubicBezTo>
                    <a:pt x="969" y="821"/>
                    <a:pt x="825" y="965"/>
                    <a:pt x="647" y="965"/>
                  </a:cubicBezTo>
                  <a:close/>
                </a:path>
              </a:pathLst>
            </a:custGeom>
            <a:grpFill/>
            <a:ln w="9525">
              <a:noFill/>
              <a:round/>
              <a:headEnd/>
              <a:tailEnd/>
            </a:ln>
          </p:spPr>
          <p:txBody>
            <a:bodyPr/>
            <a:lstStyle/>
            <a:p>
              <a:endParaRPr lang="en-GB"/>
            </a:p>
          </p:txBody>
        </p:sp>
      </p:grpSp>
      <p:sp>
        <p:nvSpPr>
          <p:cNvPr id="5" name="Rectangle 4"/>
          <p:cNvSpPr/>
          <p:nvPr/>
        </p:nvSpPr>
        <p:spPr>
          <a:xfrm>
            <a:off x="415047" y="4533197"/>
            <a:ext cx="2191966" cy="4736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t-IT" sz="1400" dirty="0" err="1" smtClean="0"/>
          </a:p>
        </p:txBody>
      </p:sp>
      <p:grpSp>
        <p:nvGrpSpPr>
          <p:cNvPr id="45" name="Group 179"/>
          <p:cNvGrpSpPr/>
          <p:nvPr/>
        </p:nvGrpSpPr>
        <p:grpSpPr>
          <a:xfrm>
            <a:off x="4411505" y="3395729"/>
            <a:ext cx="1604225" cy="1549773"/>
            <a:chOff x="4138356" y="5076223"/>
            <a:chExt cx="1881733" cy="1877388"/>
          </a:xfrm>
          <a:solidFill>
            <a:schemeClr val="accent5">
              <a:lumMod val="40000"/>
              <a:lumOff val="60000"/>
            </a:schemeClr>
          </a:solidFill>
        </p:grpSpPr>
        <p:sp>
          <p:nvSpPr>
            <p:cNvPr id="46" name="Rectangle 172"/>
            <p:cNvSpPr/>
            <p:nvPr/>
          </p:nvSpPr>
          <p:spPr>
            <a:xfrm>
              <a:off x="4138356" y="5076223"/>
              <a:ext cx="1881733" cy="1877388"/>
            </a:xfrm>
            <a:prstGeom prst="rect">
              <a:avLst/>
            </a:prstGeom>
            <a:grpFill/>
            <a:ln w="38100">
              <a:solidFill>
                <a:schemeClr val="accent4"/>
              </a:solidFill>
            </a:ln>
          </p:spPr>
          <p:txBody>
            <a:bodyPr vert="horz" wrap="square" lIns="60512" tIns="30256" rIns="60512" bIns="30256" rtlCol="0" anchor="ctr">
              <a:noAutofit/>
            </a:bodyPr>
            <a:lstStyle/>
            <a:p>
              <a:pPr algn="ctr"/>
              <a:endParaRPr lang="it-IT" sz="900" dirty="0"/>
            </a:p>
          </p:txBody>
        </p:sp>
        <p:sp>
          <p:nvSpPr>
            <p:cNvPr id="47" name="Rectangle 15"/>
            <p:cNvSpPr>
              <a:spLocks noChangeArrowheads="1"/>
            </p:cNvSpPr>
            <p:nvPr/>
          </p:nvSpPr>
          <p:spPr bwMode="auto">
            <a:xfrm>
              <a:off x="4168618" y="5230134"/>
              <a:ext cx="1787308" cy="243546"/>
            </a:xfrm>
            <a:prstGeom prst="rect">
              <a:avLst/>
            </a:prstGeom>
            <a:grpFill/>
            <a:ln w="6350">
              <a:noFill/>
              <a:miter lim="800000"/>
              <a:headEnd type="none" w="sm" len="sm"/>
              <a:tailEnd type="none" w="sm" len="sm"/>
            </a:ln>
          </p:spPr>
          <p:txBody>
            <a:bodyPr wrap="square" lIns="83382" tIns="30971" rIns="59559" bIns="30971">
              <a:spAutoFit/>
            </a:bodyPr>
            <a:lstStyle/>
            <a:p>
              <a:pPr algn="ctr" defTabSz="504292" eaLnBrk="0" hangingPunct="0">
                <a:defRPr/>
              </a:pPr>
              <a:endParaRPr lang="en-GB" sz="900" b="1" i="1" kern="0" dirty="0">
                <a:solidFill>
                  <a:schemeClr val="tx2"/>
                </a:solidFill>
                <a:latin typeface="+mj-lt"/>
              </a:endParaRPr>
            </a:p>
          </p:txBody>
        </p:sp>
      </p:grpSp>
      <p:sp>
        <p:nvSpPr>
          <p:cNvPr id="48" name="Rectangle 160"/>
          <p:cNvSpPr/>
          <p:nvPr/>
        </p:nvSpPr>
        <p:spPr>
          <a:xfrm>
            <a:off x="2374335" y="3382714"/>
            <a:ext cx="1641600" cy="1543777"/>
          </a:xfrm>
          <a:prstGeom prst="rect">
            <a:avLst/>
          </a:prstGeom>
          <a:solidFill>
            <a:schemeClr val="accent2">
              <a:lumMod val="20000"/>
              <a:lumOff val="80000"/>
            </a:schemeClr>
          </a:solidFill>
          <a:ln w="38100">
            <a:solidFill>
              <a:schemeClr val="accent4"/>
            </a:solidFill>
          </a:ln>
        </p:spPr>
        <p:txBody>
          <a:bodyPr vert="horz" wrap="square" lIns="60512" tIns="30256" rIns="60512" bIns="30256" rtlCol="0" anchor="ctr">
            <a:noAutofit/>
          </a:bodyPr>
          <a:lstStyle/>
          <a:p>
            <a:pPr algn="ctr"/>
            <a:endParaRPr lang="it-IT" sz="900" dirty="0"/>
          </a:p>
        </p:txBody>
      </p:sp>
      <p:sp>
        <p:nvSpPr>
          <p:cNvPr id="49" name="Rectangle 15"/>
          <p:cNvSpPr>
            <a:spLocks noChangeArrowheads="1"/>
          </p:cNvSpPr>
          <p:nvPr/>
        </p:nvSpPr>
        <p:spPr bwMode="auto">
          <a:xfrm>
            <a:off x="2398438" y="3565465"/>
            <a:ext cx="1384297" cy="201046"/>
          </a:xfrm>
          <a:prstGeom prst="rect">
            <a:avLst/>
          </a:prstGeom>
          <a:noFill/>
          <a:ln w="6350">
            <a:noFill/>
            <a:miter lim="800000"/>
            <a:headEnd type="none" w="sm" len="sm"/>
            <a:tailEnd type="none" w="sm" len="sm"/>
          </a:ln>
        </p:spPr>
        <p:txBody>
          <a:bodyPr wrap="square" lIns="83382" tIns="30971" rIns="59559" bIns="30971">
            <a:spAutoFit/>
          </a:bodyPr>
          <a:lstStyle/>
          <a:p>
            <a:pPr algn="ctr" defTabSz="504292" eaLnBrk="0" hangingPunct="0">
              <a:defRPr/>
            </a:pPr>
            <a:endParaRPr lang="en-GB" sz="900" b="1" i="1" kern="0" dirty="0">
              <a:solidFill>
                <a:schemeClr val="tx2"/>
              </a:solidFill>
              <a:latin typeface="+mj-lt"/>
            </a:endParaRPr>
          </a:p>
        </p:txBody>
      </p:sp>
      <p:sp>
        <p:nvSpPr>
          <p:cNvPr id="53" name="TextBox 52"/>
          <p:cNvSpPr txBox="1"/>
          <p:nvPr/>
        </p:nvSpPr>
        <p:spPr>
          <a:xfrm>
            <a:off x="1044904" y="2179282"/>
            <a:ext cx="138500" cy="490644"/>
          </a:xfrm>
          <a:prstGeom prst="rect">
            <a:avLst/>
          </a:prstGeom>
          <a:noFill/>
        </p:spPr>
        <p:txBody>
          <a:bodyPr vert="vert270" wrap="square" lIns="0" tIns="0" rIns="0" bIns="0" rtlCol="0">
            <a:spAutoFit/>
          </a:bodyPr>
          <a:lstStyle/>
          <a:p>
            <a:r>
              <a:rPr lang="it-IT" sz="9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SDO</a:t>
            </a:r>
          </a:p>
        </p:txBody>
      </p:sp>
      <p:sp>
        <p:nvSpPr>
          <p:cNvPr id="54" name="TextBox 53"/>
          <p:cNvSpPr txBox="1"/>
          <p:nvPr/>
        </p:nvSpPr>
        <p:spPr>
          <a:xfrm>
            <a:off x="999848" y="1172202"/>
            <a:ext cx="2027819" cy="138499"/>
          </a:xfrm>
          <a:prstGeom prst="rect">
            <a:avLst/>
          </a:prstGeom>
          <a:noFill/>
        </p:spPr>
        <p:txBody>
          <a:bodyPr wrap="square" lIns="0" tIns="0" rIns="0" bIns="0" rtlCol="0">
            <a:spAutoFit/>
          </a:bodyPr>
          <a:lstStyle/>
          <a:p>
            <a:r>
              <a:rPr lang="it-IT" sz="900" b="1" i="1" dirty="0" smtClean="0">
                <a:solidFill>
                  <a:schemeClr val="bg1"/>
                </a:solidFill>
              </a:rPr>
              <a:t>Stratificazione</a:t>
            </a:r>
          </a:p>
        </p:txBody>
      </p:sp>
      <p:sp>
        <p:nvSpPr>
          <p:cNvPr id="55" name="Freeform 54"/>
          <p:cNvSpPr/>
          <p:nvPr/>
        </p:nvSpPr>
        <p:spPr>
          <a:xfrm>
            <a:off x="1075576" y="1578102"/>
            <a:ext cx="2027818" cy="962863"/>
          </a:xfrm>
          <a:custGeom>
            <a:avLst/>
            <a:gdLst>
              <a:gd name="connsiteX0" fmla="*/ 0 w 1574074"/>
              <a:gd name="connsiteY0" fmla="*/ 216715 h 771887"/>
              <a:gd name="connsiteX1" fmla="*/ 418011 w 1574074"/>
              <a:gd name="connsiteY1" fmla="*/ 7709 h 771887"/>
              <a:gd name="connsiteX2" fmla="*/ 600891 w 1574074"/>
              <a:gd name="connsiteY2" fmla="*/ 458378 h 771887"/>
              <a:gd name="connsiteX3" fmla="*/ 1051560 w 1574074"/>
              <a:gd name="connsiteY3" fmla="*/ 347344 h 771887"/>
              <a:gd name="connsiteX4" fmla="*/ 1469571 w 1574074"/>
              <a:gd name="connsiteY4" fmla="*/ 700041 h 771887"/>
              <a:gd name="connsiteX5" fmla="*/ 1574074 w 1574074"/>
              <a:gd name="connsiteY5" fmla="*/ 771887 h 77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4074" h="771887">
                <a:moveTo>
                  <a:pt x="0" y="216715"/>
                </a:moveTo>
                <a:cubicBezTo>
                  <a:pt x="158931" y="92073"/>
                  <a:pt x="317863" y="-32568"/>
                  <a:pt x="418011" y="7709"/>
                </a:cubicBezTo>
                <a:cubicBezTo>
                  <a:pt x="518159" y="47986"/>
                  <a:pt x="495300" y="401772"/>
                  <a:pt x="600891" y="458378"/>
                </a:cubicBezTo>
                <a:cubicBezTo>
                  <a:pt x="706482" y="514984"/>
                  <a:pt x="906780" y="307067"/>
                  <a:pt x="1051560" y="347344"/>
                </a:cubicBezTo>
                <a:cubicBezTo>
                  <a:pt x="1196340" y="387621"/>
                  <a:pt x="1382485" y="629284"/>
                  <a:pt x="1469571" y="700041"/>
                </a:cubicBezTo>
                <a:cubicBezTo>
                  <a:pt x="1556657" y="770798"/>
                  <a:pt x="1514203" y="762090"/>
                  <a:pt x="1574074" y="771887"/>
                </a:cubicBezTo>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900"/>
          </a:p>
        </p:txBody>
      </p:sp>
      <p:grpSp>
        <p:nvGrpSpPr>
          <p:cNvPr id="56" name="Group 158"/>
          <p:cNvGrpSpPr/>
          <p:nvPr/>
        </p:nvGrpSpPr>
        <p:grpSpPr>
          <a:xfrm>
            <a:off x="683673" y="1316245"/>
            <a:ext cx="1659592" cy="3596095"/>
            <a:chOff x="244893" y="2590056"/>
            <a:chExt cx="1946676" cy="4356291"/>
          </a:xfrm>
        </p:grpSpPr>
        <p:grpSp>
          <p:nvGrpSpPr>
            <p:cNvPr id="57" name="Group 154"/>
            <p:cNvGrpSpPr/>
            <p:nvPr/>
          </p:nvGrpSpPr>
          <p:grpSpPr>
            <a:xfrm>
              <a:off x="244893" y="2590056"/>
              <a:ext cx="1652618" cy="4356291"/>
              <a:chOff x="356943" y="2590056"/>
              <a:chExt cx="1652618" cy="4356291"/>
            </a:xfrm>
          </p:grpSpPr>
          <p:sp>
            <p:nvSpPr>
              <p:cNvPr id="59" name="Rectangle 146"/>
              <p:cNvSpPr/>
              <p:nvPr/>
            </p:nvSpPr>
            <p:spPr>
              <a:xfrm>
                <a:off x="388722" y="2590056"/>
                <a:ext cx="1620839" cy="4356291"/>
              </a:xfrm>
              <a:prstGeom prst="rect">
                <a:avLst/>
              </a:prstGeom>
              <a:solidFill>
                <a:srgbClr val="FFFFFF"/>
              </a:solidFill>
              <a:ln w="38100">
                <a:solidFill>
                  <a:schemeClr val="accent4"/>
                </a:solidFill>
              </a:ln>
            </p:spPr>
            <p:txBody>
              <a:bodyPr vert="horz" wrap="square" lIns="60512" tIns="30256" rIns="60512" bIns="30256" rtlCol="0" anchor="ctr">
                <a:noAutofit/>
              </a:bodyPr>
              <a:lstStyle/>
              <a:p>
                <a:pPr algn="ctr"/>
                <a:endParaRPr lang="it-IT" sz="900" dirty="0"/>
              </a:p>
            </p:txBody>
          </p:sp>
          <p:grpSp>
            <p:nvGrpSpPr>
              <p:cNvPr id="60" name="Group 148"/>
              <p:cNvGrpSpPr/>
              <p:nvPr/>
            </p:nvGrpSpPr>
            <p:grpSpPr>
              <a:xfrm>
                <a:off x="356943" y="2705062"/>
                <a:ext cx="1560170" cy="4026830"/>
                <a:chOff x="356943" y="2705062"/>
                <a:chExt cx="1560170" cy="4026830"/>
              </a:xfrm>
            </p:grpSpPr>
            <p:sp>
              <p:nvSpPr>
                <p:cNvPr id="61" name="Rectangle 15"/>
                <p:cNvSpPr>
                  <a:spLocks noChangeArrowheads="1"/>
                </p:cNvSpPr>
                <p:nvPr/>
              </p:nvSpPr>
              <p:spPr bwMode="auto">
                <a:xfrm>
                  <a:off x="356943" y="2705062"/>
                  <a:ext cx="1560170" cy="262188"/>
                </a:xfrm>
                <a:prstGeom prst="rect">
                  <a:avLst/>
                </a:prstGeom>
                <a:noFill/>
                <a:ln w="6350">
                  <a:noFill/>
                  <a:miter lim="800000"/>
                  <a:headEnd type="none" w="sm" len="sm"/>
                  <a:tailEnd type="none" w="sm" len="sm"/>
                </a:ln>
              </p:spPr>
              <p:txBody>
                <a:bodyPr wrap="square" lIns="83382" tIns="30971" rIns="59559" bIns="30971">
                  <a:spAutoFit/>
                </a:bodyPr>
                <a:lstStyle/>
                <a:p>
                  <a:pPr algn="ctr" defTabSz="504292" eaLnBrk="0" hangingPunct="0">
                    <a:defRPr/>
                  </a:pPr>
                  <a:r>
                    <a:rPr lang="en-GB" sz="1000" b="1" i="1" kern="0" dirty="0"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3 macro </a:t>
                  </a:r>
                  <a:r>
                    <a:rPr lang="en-GB" sz="1000" b="1" i="1" kern="0" dirty="0" err="1"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aree</a:t>
                  </a:r>
                  <a:endParaRPr lang="en-GB" sz="1000" b="1" i="1" kern="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62" name="Group 147"/>
                <p:cNvGrpSpPr/>
                <p:nvPr/>
              </p:nvGrpSpPr>
              <p:grpSpPr>
                <a:xfrm>
                  <a:off x="539568" y="3740151"/>
                  <a:ext cx="1328220" cy="2991741"/>
                  <a:chOff x="539568" y="3740151"/>
                  <a:chExt cx="1328220" cy="2991741"/>
                </a:xfrm>
              </p:grpSpPr>
              <p:sp>
                <p:nvSpPr>
                  <p:cNvPr id="63" name="Rectangle 18"/>
                  <p:cNvSpPr>
                    <a:spLocks noChangeArrowheads="1"/>
                  </p:cNvSpPr>
                  <p:nvPr/>
                </p:nvSpPr>
                <p:spPr bwMode="auto">
                  <a:xfrm>
                    <a:off x="547374" y="3740151"/>
                    <a:ext cx="1320414" cy="796117"/>
                  </a:xfrm>
                  <a:prstGeom prst="rect">
                    <a:avLst/>
                  </a:prstGeom>
                  <a:solidFill>
                    <a:schemeClr val="accent2">
                      <a:lumMod val="40000"/>
                      <a:lumOff val="60000"/>
                    </a:schemeClr>
                  </a:solidFill>
                  <a:ln w="6350">
                    <a:solidFill>
                      <a:schemeClr val="accent4"/>
                    </a:solidFill>
                    <a:miter lim="800000"/>
                    <a:headEnd/>
                    <a:tailEnd/>
                  </a:ln>
                </p:spPr>
                <p:txBody>
                  <a:bodyPr lIns="35735" tIns="35735" rIns="35735" bIns="35735" anchor="ctr" anchorCtr="0"/>
                  <a:lstStyle/>
                  <a:p>
                    <a:pPr defTabSz="504292" eaLnBrk="0" hangingPunct="0">
                      <a:spcBef>
                        <a:spcPct val="50000"/>
                      </a:spcBef>
                      <a:buClr>
                        <a:srgbClr val="00279F"/>
                      </a:buClr>
                      <a:buSzPct val="85000"/>
                      <a:defRPr/>
                    </a:pPr>
                    <a:r>
                      <a:rPr lang="en-US" sz="900" b="1" kern="0" dirty="0" smtClean="0">
                        <a:solidFill>
                          <a:schemeClr val="bg2"/>
                        </a:solidFill>
                        <a:latin typeface="+mj-lt"/>
                      </a:rPr>
                      <a:t>        </a:t>
                    </a:r>
                  </a:p>
                  <a:p>
                    <a:pPr algn="ctr" defTabSz="504292" eaLnBrk="0" hangingPunct="0">
                      <a:spcBef>
                        <a:spcPct val="50000"/>
                      </a:spcBef>
                      <a:buClr>
                        <a:srgbClr val="00279F"/>
                      </a:buClr>
                      <a:buSzPct val="85000"/>
                      <a:defRPr/>
                    </a:pPr>
                    <a:r>
                      <a:rPr lang="en-US" sz="800" b="1" kern="0" dirty="0" err="1"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Assistenza</a:t>
                    </a:r>
                    <a:r>
                      <a:rPr lang="en-US" sz="800" b="1" kern="0" dirty="0"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800" b="1"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sanitaria </a:t>
                    </a:r>
                    <a:r>
                      <a:rPr lang="en-US" sz="800" b="1" kern="0" dirty="0" err="1">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collettiva</a:t>
                    </a:r>
                    <a:r>
                      <a:rPr lang="en-US" sz="800" b="1"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 in </a:t>
                    </a:r>
                    <a:r>
                      <a:rPr lang="en-US" sz="800" b="1" kern="0" dirty="0" err="1">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ambienti</a:t>
                    </a:r>
                    <a:r>
                      <a:rPr lang="en-US" sz="800" b="1"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 di vita e di </a:t>
                    </a:r>
                    <a:r>
                      <a:rPr lang="en-US" sz="800" b="1" kern="0" dirty="0" err="1">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lavoro</a:t>
                    </a:r>
                    <a:endParaRPr lang="en-US" sz="800" b="1"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defTabSz="504292" eaLnBrk="0" hangingPunct="0">
                      <a:spcBef>
                        <a:spcPct val="50000"/>
                      </a:spcBef>
                      <a:buClr>
                        <a:srgbClr val="00279F"/>
                      </a:buClr>
                      <a:buSzPct val="85000"/>
                      <a:defRPr/>
                    </a:pPr>
                    <a:r>
                      <a:rPr lang="en-US" sz="900" b="1" kern="0" dirty="0" smtClean="0">
                        <a:solidFill>
                          <a:schemeClr val="bg2"/>
                        </a:solidFill>
                        <a:latin typeface="+mj-lt"/>
                      </a:rPr>
                      <a:t>   </a:t>
                    </a:r>
                    <a:endParaRPr lang="en-US" sz="700" b="1" kern="0" dirty="0">
                      <a:solidFill>
                        <a:srgbClr val="242852"/>
                      </a:solidFill>
                      <a:latin typeface="+mj-lt"/>
                    </a:endParaRPr>
                  </a:p>
                </p:txBody>
              </p:sp>
              <p:sp>
                <p:nvSpPr>
                  <p:cNvPr id="64" name="Rectangle 20"/>
                  <p:cNvSpPr>
                    <a:spLocks noChangeArrowheads="1"/>
                  </p:cNvSpPr>
                  <p:nvPr/>
                </p:nvSpPr>
                <p:spPr bwMode="auto">
                  <a:xfrm>
                    <a:off x="547374" y="4845532"/>
                    <a:ext cx="1320414" cy="858192"/>
                  </a:xfrm>
                  <a:prstGeom prst="rect">
                    <a:avLst/>
                  </a:prstGeom>
                  <a:solidFill>
                    <a:schemeClr val="accent2">
                      <a:lumMod val="40000"/>
                      <a:lumOff val="60000"/>
                    </a:schemeClr>
                  </a:solidFill>
                  <a:ln w="6350">
                    <a:solidFill>
                      <a:schemeClr val="accent4"/>
                    </a:solidFill>
                    <a:miter lim="800000"/>
                    <a:headEnd/>
                    <a:tailEnd/>
                  </a:ln>
                </p:spPr>
                <p:txBody>
                  <a:bodyPr lIns="35735" tIns="35735" rIns="35735" bIns="35735" anchor="ctr" anchorCtr="0"/>
                  <a:lstStyle/>
                  <a:p>
                    <a:pPr algn="ctr" defTabSz="504292" eaLnBrk="0" hangingPunct="0">
                      <a:spcBef>
                        <a:spcPct val="50000"/>
                      </a:spcBef>
                      <a:buClr>
                        <a:srgbClr val="00279F"/>
                      </a:buClr>
                      <a:buSzPct val="85000"/>
                      <a:defRPr/>
                    </a:pPr>
                    <a:r>
                      <a:rPr lang="en-US" sz="800" b="1" kern="0" dirty="0" err="1"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Assistenza</a:t>
                    </a:r>
                    <a:r>
                      <a:rPr lang="en-US" sz="800" b="1" kern="0" dirty="0"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800" b="1" kern="0" dirty="0" err="1"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distrettuale</a:t>
                    </a:r>
                    <a:endParaRPr lang="en-US" sz="800" b="1"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5" name="Rectangle 21"/>
                  <p:cNvSpPr>
                    <a:spLocks noChangeArrowheads="1"/>
                  </p:cNvSpPr>
                  <p:nvPr/>
                </p:nvSpPr>
                <p:spPr bwMode="auto">
                  <a:xfrm>
                    <a:off x="539568" y="5971344"/>
                    <a:ext cx="1320414" cy="760548"/>
                  </a:xfrm>
                  <a:prstGeom prst="rect">
                    <a:avLst/>
                  </a:prstGeom>
                  <a:solidFill>
                    <a:schemeClr val="accent2">
                      <a:lumMod val="40000"/>
                      <a:lumOff val="60000"/>
                    </a:schemeClr>
                  </a:solidFill>
                  <a:ln w="6350">
                    <a:solidFill>
                      <a:schemeClr val="accent4"/>
                    </a:solidFill>
                    <a:miter lim="800000"/>
                    <a:headEnd/>
                    <a:tailEnd/>
                  </a:ln>
                </p:spPr>
                <p:txBody>
                  <a:bodyPr lIns="35735" tIns="35735" rIns="35735" bIns="35735" anchor="ctr" anchorCtr="0"/>
                  <a:lstStyle/>
                  <a:p>
                    <a:pPr algn="ctr" defTabSz="504292" eaLnBrk="0" hangingPunct="0">
                      <a:spcBef>
                        <a:spcPct val="50000"/>
                      </a:spcBef>
                      <a:buClr>
                        <a:srgbClr val="00279F"/>
                      </a:buClr>
                      <a:buSzPct val="85000"/>
                      <a:defRPr/>
                    </a:pPr>
                    <a:r>
                      <a:rPr lang="en-US" sz="800" b="1" kern="0" dirty="0" err="1"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Assistenza</a:t>
                    </a:r>
                    <a:r>
                      <a:rPr lang="en-US" sz="800" b="1" kern="0" dirty="0"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800" b="1" kern="0" dirty="0" err="1">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ospedaliera</a:t>
                    </a:r>
                    <a:endParaRPr lang="en-US" sz="800" b="1"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grpSp>
        </p:grpSp>
        <p:sp>
          <p:nvSpPr>
            <p:cNvPr id="58" name="AutoShape 4"/>
            <p:cNvSpPr>
              <a:spLocks noChangeArrowheads="1"/>
            </p:cNvSpPr>
            <p:nvPr/>
          </p:nvSpPr>
          <p:spPr bwMode="auto">
            <a:xfrm rot="16200000" flipV="1">
              <a:off x="1757116" y="2901546"/>
              <a:ext cx="600101" cy="268804"/>
            </a:xfrm>
            <a:prstGeom prst="upArrow">
              <a:avLst>
                <a:gd name="adj1" fmla="val 45825"/>
                <a:gd name="adj2" fmla="val 62102"/>
              </a:avLst>
            </a:prstGeom>
            <a:solidFill>
              <a:schemeClr val="accent4"/>
            </a:solidFill>
            <a:ln w="6350">
              <a:solidFill>
                <a:schemeClr val="accent4"/>
              </a:solidFill>
              <a:miter lim="800000"/>
              <a:headEnd type="none" w="sm" len="sm"/>
              <a:tailEnd type="none" w="sm" len="sm"/>
            </a:ln>
          </p:spPr>
          <p:txBody>
            <a:bodyPr wrap="none" anchor="ctr"/>
            <a:lstStyle/>
            <a:p>
              <a:pPr defTabSz="605150">
                <a:defRPr/>
              </a:pPr>
              <a:endParaRPr lang="en-US" sz="900" kern="0">
                <a:solidFill>
                  <a:sysClr val="windowText" lastClr="000000"/>
                </a:solidFill>
                <a:latin typeface="+mj-lt"/>
              </a:endParaRPr>
            </a:p>
          </p:txBody>
        </p:sp>
      </p:grpSp>
      <p:sp>
        <p:nvSpPr>
          <p:cNvPr id="66" name="AutoShape 4"/>
          <p:cNvSpPr>
            <a:spLocks noChangeArrowheads="1"/>
          </p:cNvSpPr>
          <p:nvPr/>
        </p:nvSpPr>
        <p:spPr bwMode="auto">
          <a:xfrm flipV="1">
            <a:off x="2928456" y="3115501"/>
            <a:ext cx="568216" cy="237663"/>
          </a:xfrm>
          <a:prstGeom prst="upArrow">
            <a:avLst>
              <a:gd name="adj1" fmla="val 45825"/>
              <a:gd name="adj2" fmla="val 62102"/>
            </a:avLst>
          </a:prstGeom>
          <a:solidFill>
            <a:schemeClr val="accent4"/>
          </a:solidFill>
          <a:ln w="6350">
            <a:solidFill>
              <a:schemeClr val="accent4"/>
            </a:solidFill>
            <a:miter lim="800000"/>
            <a:headEnd type="none" w="sm" len="sm"/>
            <a:tailEnd type="none" w="sm" len="sm"/>
          </a:ln>
        </p:spPr>
        <p:txBody>
          <a:bodyPr wrap="none" anchor="ctr"/>
          <a:lstStyle/>
          <a:p>
            <a:pPr defTabSz="605150">
              <a:defRPr/>
            </a:pPr>
            <a:endParaRPr lang="en-US" sz="900" kern="0">
              <a:solidFill>
                <a:sysClr val="windowText" lastClr="000000"/>
              </a:solidFill>
              <a:latin typeface="+mj-lt"/>
            </a:endParaRPr>
          </a:p>
        </p:txBody>
      </p:sp>
      <p:sp>
        <p:nvSpPr>
          <p:cNvPr id="67" name="Rectangle 149"/>
          <p:cNvSpPr/>
          <p:nvPr/>
        </p:nvSpPr>
        <p:spPr>
          <a:xfrm>
            <a:off x="2389406" y="1321123"/>
            <a:ext cx="1641600" cy="1807644"/>
          </a:xfrm>
          <a:prstGeom prst="rect">
            <a:avLst/>
          </a:prstGeom>
          <a:solidFill>
            <a:schemeClr val="accent2">
              <a:lumMod val="20000"/>
              <a:lumOff val="80000"/>
            </a:schemeClr>
          </a:solidFill>
          <a:ln w="38100">
            <a:solidFill>
              <a:schemeClr val="accent4"/>
            </a:solidFill>
          </a:ln>
        </p:spPr>
        <p:txBody>
          <a:bodyPr vert="horz" wrap="square" lIns="60512" tIns="30256" rIns="60512" bIns="30256" rtlCol="0" anchor="ctr">
            <a:noAutofit/>
          </a:bodyPr>
          <a:lstStyle/>
          <a:p>
            <a:pPr algn="ctr"/>
            <a:endParaRPr lang="it-IT" sz="800" b="1"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8" name="Rectangle 15"/>
          <p:cNvSpPr>
            <a:spLocks noChangeArrowheads="1"/>
          </p:cNvSpPr>
          <p:nvPr/>
        </p:nvSpPr>
        <p:spPr bwMode="auto">
          <a:xfrm>
            <a:off x="2529253" y="1364558"/>
            <a:ext cx="1361906" cy="216435"/>
          </a:xfrm>
          <a:prstGeom prst="rect">
            <a:avLst/>
          </a:prstGeom>
          <a:noFill/>
          <a:ln w="6350">
            <a:noFill/>
            <a:miter lim="800000"/>
            <a:headEnd type="none" w="sm" len="sm"/>
            <a:tailEnd type="none" w="sm" len="sm"/>
          </a:ln>
        </p:spPr>
        <p:txBody>
          <a:bodyPr wrap="square" lIns="83382" tIns="30971" rIns="59559" bIns="30971">
            <a:spAutoFit/>
          </a:bodyPr>
          <a:lstStyle/>
          <a:p>
            <a:pPr algn="ctr" defTabSz="504292" eaLnBrk="0" hangingPunct="0">
              <a:defRPr/>
            </a:pPr>
            <a:r>
              <a:rPr lang="en-GB" sz="1000" b="1" i="1" kern="0" dirty="0" err="1">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Comitato</a:t>
            </a:r>
            <a:r>
              <a:rPr lang="en-GB" sz="1000" b="1" i="1" kern="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 LEA</a:t>
            </a:r>
          </a:p>
        </p:txBody>
      </p:sp>
      <p:sp>
        <p:nvSpPr>
          <p:cNvPr id="69" name="AutoShape 4"/>
          <p:cNvSpPr>
            <a:spLocks noChangeArrowheads="1"/>
          </p:cNvSpPr>
          <p:nvPr/>
        </p:nvSpPr>
        <p:spPr bwMode="auto">
          <a:xfrm rot="16200000" flipV="1">
            <a:off x="3913806" y="4039209"/>
            <a:ext cx="495381" cy="262815"/>
          </a:xfrm>
          <a:prstGeom prst="upArrow">
            <a:avLst>
              <a:gd name="adj1" fmla="val 45825"/>
              <a:gd name="adj2" fmla="val 62102"/>
            </a:avLst>
          </a:prstGeom>
          <a:solidFill>
            <a:schemeClr val="accent4"/>
          </a:solidFill>
          <a:ln w="6350">
            <a:solidFill>
              <a:schemeClr val="accent4"/>
            </a:solidFill>
            <a:miter lim="800000"/>
            <a:headEnd type="none" w="sm" len="sm"/>
            <a:tailEnd type="none" w="sm" len="sm"/>
          </a:ln>
        </p:spPr>
        <p:txBody>
          <a:bodyPr wrap="none" anchor="ctr"/>
          <a:lstStyle/>
          <a:p>
            <a:pPr defTabSz="605150">
              <a:defRPr/>
            </a:pPr>
            <a:endParaRPr lang="en-US" sz="900" kern="0">
              <a:solidFill>
                <a:sysClr val="windowText" lastClr="000000"/>
              </a:solidFill>
              <a:latin typeface="+mj-lt"/>
            </a:endParaRPr>
          </a:p>
        </p:txBody>
      </p:sp>
      <p:sp>
        <p:nvSpPr>
          <p:cNvPr id="70" name="AutoShape 4"/>
          <p:cNvSpPr>
            <a:spLocks noChangeArrowheads="1"/>
          </p:cNvSpPr>
          <p:nvPr/>
        </p:nvSpPr>
        <p:spPr bwMode="auto">
          <a:xfrm rot="10800000" flipV="1">
            <a:off x="4929368" y="3180438"/>
            <a:ext cx="511602" cy="201295"/>
          </a:xfrm>
          <a:prstGeom prst="upArrow">
            <a:avLst>
              <a:gd name="adj1" fmla="val 45825"/>
              <a:gd name="adj2" fmla="val 62102"/>
            </a:avLst>
          </a:prstGeom>
          <a:solidFill>
            <a:schemeClr val="accent4"/>
          </a:solidFill>
          <a:ln w="6350">
            <a:solidFill>
              <a:schemeClr val="accent4"/>
            </a:solidFill>
            <a:miter lim="800000"/>
            <a:headEnd type="none" w="sm" len="sm"/>
            <a:tailEnd type="none" w="sm" len="sm"/>
          </a:ln>
        </p:spPr>
        <p:txBody>
          <a:bodyPr wrap="none" anchor="ctr"/>
          <a:lstStyle/>
          <a:p>
            <a:pPr defTabSz="605150">
              <a:defRPr/>
            </a:pPr>
            <a:endParaRPr lang="en-US" sz="900" kern="0">
              <a:solidFill>
                <a:sysClr val="windowText" lastClr="000000"/>
              </a:solidFill>
              <a:latin typeface="+mj-lt"/>
            </a:endParaRPr>
          </a:p>
        </p:txBody>
      </p:sp>
      <p:sp>
        <p:nvSpPr>
          <p:cNvPr id="71" name="Rectangle 181"/>
          <p:cNvSpPr/>
          <p:nvPr/>
        </p:nvSpPr>
        <p:spPr>
          <a:xfrm>
            <a:off x="4400229" y="1317926"/>
            <a:ext cx="1642851" cy="1837008"/>
          </a:xfrm>
          <a:prstGeom prst="rect">
            <a:avLst/>
          </a:prstGeom>
          <a:solidFill>
            <a:schemeClr val="accent5">
              <a:lumMod val="40000"/>
              <a:lumOff val="60000"/>
            </a:schemeClr>
          </a:solidFill>
          <a:ln w="38100">
            <a:solidFill>
              <a:schemeClr val="accent4"/>
            </a:solidFill>
          </a:ln>
        </p:spPr>
        <p:txBody>
          <a:bodyPr vert="horz" wrap="square" lIns="60512" tIns="30256" rIns="60512" bIns="30256" rtlCol="0" anchor="ctr">
            <a:noAutofit/>
          </a:bodyPr>
          <a:lstStyle/>
          <a:p>
            <a:pPr algn="ctr"/>
            <a:r>
              <a:rPr lang="it-IT" sz="900"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Per l'aggiornamento dei LEA e la promozione dell'appropriatezza nel Servizio </a:t>
            </a:r>
            <a:r>
              <a:rPr lang="it-IT" sz="900" kern="0" dirty="0"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Sanitario </a:t>
            </a:r>
            <a:r>
              <a:rPr lang="it-IT" sz="900"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N</a:t>
            </a:r>
            <a:r>
              <a:rPr lang="it-IT" sz="900" kern="0" dirty="0"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azionale</a:t>
            </a:r>
            <a:endParaRPr lang="it-IT" sz="900"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2" name="Pentagon 215"/>
          <p:cNvSpPr/>
          <p:nvPr/>
        </p:nvSpPr>
        <p:spPr bwMode="gray">
          <a:xfrm rot="5400000">
            <a:off x="3215606" y="-1590004"/>
            <a:ext cx="295541" cy="5359409"/>
          </a:xfrm>
          <a:prstGeom prst="homePlate">
            <a:avLst>
              <a:gd name="adj" fmla="val 28691"/>
            </a:avLst>
          </a:prstGeom>
          <a:solidFill>
            <a:schemeClr val="tx2"/>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defTabSz="504292" eaLnBrk="0" hangingPunct="0">
              <a:defRPr/>
            </a:pPr>
            <a:r>
              <a:rPr lang="it-IT" sz="1000" b="1" i="1" kern="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Gli ambiti di applicazione dei LEA</a:t>
            </a:r>
            <a:endParaRPr lang="it-IT" sz="1000" b="1" i="1" kern="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3" name="CasellaDiTesto 20"/>
          <p:cNvSpPr txBox="1"/>
          <p:nvPr/>
        </p:nvSpPr>
        <p:spPr>
          <a:xfrm>
            <a:off x="2453049" y="3654058"/>
            <a:ext cx="1529754" cy="1246495"/>
          </a:xfrm>
          <a:prstGeom prst="rect">
            <a:avLst/>
          </a:prstGeom>
          <a:noFill/>
        </p:spPr>
        <p:txBody>
          <a:bodyPr wrap="square" lIns="0" tIns="0" rIns="0" bIns="0" rtlCol="0">
            <a:spAutoFit/>
          </a:bodyPr>
          <a:lstStyle/>
          <a:p>
            <a:pPr algn="ctr"/>
            <a:r>
              <a:rPr lang="it-IT" sz="900"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Per il monitoraggio e la verifica dei </a:t>
            </a:r>
            <a:r>
              <a:rPr lang="it-IT" sz="900" kern="0" dirty="0"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LEA </a:t>
            </a:r>
            <a:r>
              <a:rPr lang="it-IT" sz="900"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il Comitato LEA utilizza </a:t>
            </a:r>
            <a:r>
              <a:rPr lang="it-IT" sz="900" kern="0" dirty="0"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la Griglia LEA che verrà sostituita dal Nuovo Sistema </a:t>
            </a:r>
            <a:r>
              <a:rPr lang="it-IT" sz="900"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di Garanzia (NSG) composto un sottoinsieme di </a:t>
            </a:r>
            <a:r>
              <a:rPr lang="it-IT" sz="900" kern="0" dirty="0"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indicatori per valutare sinteticamente l’erogazione dei LEA</a:t>
            </a:r>
            <a:endParaRPr lang="it-IT" sz="900"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4" name="Freeform 4886"/>
          <p:cNvSpPr>
            <a:spLocks/>
          </p:cNvSpPr>
          <p:nvPr/>
        </p:nvSpPr>
        <p:spPr bwMode="auto">
          <a:xfrm>
            <a:off x="1698169" y="1811154"/>
            <a:ext cx="242863" cy="209921"/>
          </a:xfrm>
          <a:custGeom>
            <a:avLst/>
            <a:gdLst>
              <a:gd name="T0" fmla="*/ 320 w 320"/>
              <a:gd name="T1" fmla="*/ 124 h 320"/>
              <a:gd name="T2" fmla="*/ 320 w 320"/>
              <a:gd name="T3" fmla="*/ 196 h 320"/>
              <a:gd name="T4" fmla="*/ 320 w 320"/>
              <a:gd name="T5" fmla="*/ 196 h 320"/>
              <a:gd name="T6" fmla="*/ 318 w 320"/>
              <a:gd name="T7" fmla="*/ 202 h 320"/>
              <a:gd name="T8" fmla="*/ 316 w 320"/>
              <a:gd name="T9" fmla="*/ 208 h 320"/>
              <a:gd name="T10" fmla="*/ 310 w 320"/>
              <a:gd name="T11" fmla="*/ 210 h 320"/>
              <a:gd name="T12" fmla="*/ 304 w 320"/>
              <a:gd name="T13" fmla="*/ 212 h 320"/>
              <a:gd name="T14" fmla="*/ 212 w 320"/>
              <a:gd name="T15" fmla="*/ 212 h 320"/>
              <a:gd name="T16" fmla="*/ 212 w 320"/>
              <a:gd name="T17" fmla="*/ 304 h 320"/>
              <a:gd name="T18" fmla="*/ 212 w 320"/>
              <a:gd name="T19" fmla="*/ 304 h 320"/>
              <a:gd name="T20" fmla="*/ 210 w 320"/>
              <a:gd name="T21" fmla="*/ 310 h 320"/>
              <a:gd name="T22" fmla="*/ 208 w 320"/>
              <a:gd name="T23" fmla="*/ 316 h 320"/>
              <a:gd name="T24" fmla="*/ 202 w 320"/>
              <a:gd name="T25" fmla="*/ 318 h 320"/>
              <a:gd name="T26" fmla="*/ 196 w 320"/>
              <a:gd name="T27" fmla="*/ 320 h 320"/>
              <a:gd name="T28" fmla="*/ 124 w 320"/>
              <a:gd name="T29" fmla="*/ 320 h 320"/>
              <a:gd name="T30" fmla="*/ 124 w 320"/>
              <a:gd name="T31" fmla="*/ 320 h 320"/>
              <a:gd name="T32" fmla="*/ 118 w 320"/>
              <a:gd name="T33" fmla="*/ 318 h 320"/>
              <a:gd name="T34" fmla="*/ 112 w 320"/>
              <a:gd name="T35" fmla="*/ 316 h 320"/>
              <a:gd name="T36" fmla="*/ 110 w 320"/>
              <a:gd name="T37" fmla="*/ 310 h 320"/>
              <a:gd name="T38" fmla="*/ 108 w 320"/>
              <a:gd name="T39" fmla="*/ 304 h 320"/>
              <a:gd name="T40" fmla="*/ 108 w 320"/>
              <a:gd name="T41" fmla="*/ 212 h 320"/>
              <a:gd name="T42" fmla="*/ 16 w 320"/>
              <a:gd name="T43" fmla="*/ 212 h 320"/>
              <a:gd name="T44" fmla="*/ 16 w 320"/>
              <a:gd name="T45" fmla="*/ 212 h 320"/>
              <a:gd name="T46" fmla="*/ 10 w 320"/>
              <a:gd name="T47" fmla="*/ 210 h 320"/>
              <a:gd name="T48" fmla="*/ 4 w 320"/>
              <a:gd name="T49" fmla="*/ 208 h 320"/>
              <a:gd name="T50" fmla="*/ 2 w 320"/>
              <a:gd name="T51" fmla="*/ 202 h 320"/>
              <a:gd name="T52" fmla="*/ 0 w 320"/>
              <a:gd name="T53" fmla="*/ 196 h 320"/>
              <a:gd name="T54" fmla="*/ 0 w 320"/>
              <a:gd name="T55" fmla="*/ 124 h 320"/>
              <a:gd name="T56" fmla="*/ 0 w 320"/>
              <a:gd name="T57" fmla="*/ 124 h 320"/>
              <a:gd name="T58" fmla="*/ 2 w 320"/>
              <a:gd name="T59" fmla="*/ 118 h 320"/>
              <a:gd name="T60" fmla="*/ 4 w 320"/>
              <a:gd name="T61" fmla="*/ 112 h 320"/>
              <a:gd name="T62" fmla="*/ 10 w 320"/>
              <a:gd name="T63" fmla="*/ 110 h 320"/>
              <a:gd name="T64" fmla="*/ 16 w 320"/>
              <a:gd name="T65" fmla="*/ 108 h 320"/>
              <a:gd name="T66" fmla="*/ 108 w 320"/>
              <a:gd name="T67" fmla="*/ 108 h 320"/>
              <a:gd name="T68" fmla="*/ 108 w 320"/>
              <a:gd name="T69" fmla="*/ 16 h 320"/>
              <a:gd name="T70" fmla="*/ 108 w 320"/>
              <a:gd name="T71" fmla="*/ 16 h 320"/>
              <a:gd name="T72" fmla="*/ 110 w 320"/>
              <a:gd name="T73" fmla="*/ 10 h 320"/>
              <a:gd name="T74" fmla="*/ 112 w 320"/>
              <a:gd name="T75" fmla="*/ 4 h 320"/>
              <a:gd name="T76" fmla="*/ 118 w 320"/>
              <a:gd name="T77" fmla="*/ 2 h 320"/>
              <a:gd name="T78" fmla="*/ 124 w 320"/>
              <a:gd name="T79" fmla="*/ 0 h 320"/>
              <a:gd name="T80" fmla="*/ 196 w 320"/>
              <a:gd name="T81" fmla="*/ 0 h 320"/>
              <a:gd name="T82" fmla="*/ 196 w 320"/>
              <a:gd name="T83" fmla="*/ 0 h 320"/>
              <a:gd name="T84" fmla="*/ 202 w 320"/>
              <a:gd name="T85" fmla="*/ 2 h 320"/>
              <a:gd name="T86" fmla="*/ 208 w 320"/>
              <a:gd name="T87" fmla="*/ 4 h 320"/>
              <a:gd name="T88" fmla="*/ 210 w 320"/>
              <a:gd name="T89" fmla="*/ 10 h 320"/>
              <a:gd name="T90" fmla="*/ 212 w 320"/>
              <a:gd name="T91" fmla="*/ 16 h 320"/>
              <a:gd name="T92" fmla="*/ 212 w 320"/>
              <a:gd name="T93" fmla="*/ 108 h 320"/>
              <a:gd name="T94" fmla="*/ 304 w 320"/>
              <a:gd name="T95" fmla="*/ 108 h 320"/>
              <a:gd name="T96" fmla="*/ 304 w 320"/>
              <a:gd name="T97" fmla="*/ 108 h 320"/>
              <a:gd name="T98" fmla="*/ 310 w 320"/>
              <a:gd name="T99" fmla="*/ 110 h 320"/>
              <a:gd name="T100" fmla="*/ 316 w 320"/>
              <a:gd name="T101" fmla="*/ 112 h 320"/>
              <a:gd name="T102" fmla="*/ 318 w 320"/>
              <a:gd name="T103" fmla="*/ 118 h 320"/>
              <a:gd name="T104" fmla="*/ 320 w 320"/>
              <a:gd name="T105" fmla="*/ 124 h 320"/>
              <a:gd name="T106" fmla="*/ 320 w 320"/>
              <a:gd name="T107" fmla="*/ 12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20" h="320">
                <a:moveTo>
                  <a:pt x="320" y="124"/>
                </a:moveTo>
                <a:lnTo>
                  <a:pt x="320" y="196"/>
                </a:lnTo>
                <a:lnTo>
                  <a:pt x="320" y="196"/>
                </a:lnTo>
                <a:lnTo>
                  <a:pt x="318" y="202"/>
                </a:lnTo>
                <a:lnTo>
                  <a:pt x="316" y="208"/>
                </a:lnTo>
                <a:lnTo>
                  <a:pt x="310" y="210"/>
                </a:lnTo>
                <a:lnTo>
                  <a:pt x="304" y="212"/>
                </a:lnTo>
                <a:lnTo>
                  <a:pt x="212" y="212"/>
                </a:lnTo>
                <a:lnTo>
                  <a:pt x="212" y="304"/>
                </a:lnTo>
                <a:lnTo>
                  <a:pt x="212" y="304"/>
                </a:lnTo>
                <a:lnTo>
                  <a:pt x="210" y="310"/>
                </a:lnTo>
                <a:lnTo>
                  <a:pt x="208" y="316"/>
                </a:lnTo>
                <a:lnTo>
                  <a:pt x="202" y="318"/>
                </a:lnTo>
                <a:lnTo>
                  <a:pt x="196" y="320"/>
                </a:lnTo>
                <a:lnTo>
                  <a:pt x="124" y="320"/>
                </a:lnTo>
                <a:lnTo>
                  <a:pt x="124" y="320"/>
                </a:lnTo>
                <a:lnTo>
                  <a:pt x="118" y="318"/>
                </a:lnTo>
                <a:lnTo>
                  <a:pt x="112" y="316"/>
                </a:lnTo>
                <a:lnTo>
                  <a:pt x="110" y="310"/>
                </a:lnTo>
                <a:lnTo>
                  <a:pt x="108" y="304"/>
                </a:lnTo>
                <a:lnTo>
                  <a:pt x="108" y="212"/>
                </a:lnTo>
                <a:lnTo>
                  <a:pt x="16" y="212"/>
                </a:lnTo>
                <a:lnTo>
                  <a:pt x="16" y="212"/>
                </a:lnTo>
                <a:lnTo>
                  <a:pt x="10" y="210"/>
                </a:lnTo>
                <a:lnTo>
                  <a:pt x="4" y="208"/>
                </a:lnTo>
                <a:lnTo>
                  <a:pt x="2" y="202"/>
                </a:lnTo>
                <a:lnTo>
                  <a:pt x="0" y="196"/>
                </a:lnTo>
                <a:lnTo>
                  <a:pt x="0" y="124"/>
                </a:lnTo>
                <a:lnTo>
                  <a:pt x="0" y="124"/>
                </a:lnTo>
                <a:lnTo>
                  <a:pt x="2" y="118"/>
                </a:lnTo>
                <a:lnTo>
                  <a:pt x="4" y="112"/>
                </a:lnTo>
                <a:lnTo>
                  <a:pt x="10" y="110"/>
                </a:lnTo>
                <a:lnTo>
                  <a:pt x="16" y="108"/>
                </a:lnTo>
                <a:lnTo>
                  <a:pt x="108" y="108"/>
                </a:lnTo>
                <a:lnTo>
                  <a:pt x="108" y="16"/>
                </a:lnTo>
                <a:lnTo>
                  <a:pt x="108" y="16"/>
                </a:lnTo>
                <a:lnTo>
                  <a:pt x="110" y="10"/>
                </a:lnTo>
                <a:lnTo>
                  <a:pt x="112" y="4"/>
                </a:lnTo>
                <a:lnTo>
                  <a:pt x="118" y="2"/>
                </a:lnTo>
                <a:lnTo>
                  <a:pt x="124" y="0"/>
                </a:lnTo>
                <a:lnTo>
                  <a:pt x="196" y="0"/>
                </a:lnTo>
                <a:lnTo>
                  <a:pt x="196" y="0"/>
                </a:lnTo>
                <a:lnTo>
                  <a:pt x="202" y="2"/>
                </a:lnTo>
                <a:lnTo>
                  <a:pt x="208" y="4"/>
                </a:lnTo>
                <a:lnTo>
                  <a:pt x="210" y="10"/>
                </a:lnTo>
                <a:lnTo>
                  <a:pt x="212" y="16"/>
                </a:lnTo>
                <a:lnTo>
                  <a:pt x="212" y="108"/>
                </a:lnTo>
                <a:lnTo>
                  <a:pt x="304" y="108"/>
                </a:lnTo>
                <a:lnTo>
                  <a:pt x="304" y="108"/>
                </a:lnTo>
                <a:lnTo>
                  <a:pt x="310" y="110"/>
                </a:lnTo>
                <a:lnTo>
                  <a:pt x="316" y="112"/>
                </a:lnTo>
                <a:lnTo>
                  <a:pt x="318" y="118"/>
                </a:lnTo>
                <a:lnTo>
                  <a:pt x="320" y="124"/>
                </a:lnTo>
                <a:lnTo>
                  <a:pt x="320" y="124"/>
                </a:lnTo>
                <a:close/>
              </a:path>
            </a:pathLst>
          </a:cu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GB" sz="2000"/>
          </a:p>
        </p:txBody>
      </p:sp>
      <p:sp>
        <p:nvSpPr>
          <p:cNvPr id="75" name="Freeform 4924"/>
          <p:cNvSpPr>
            <a:spLocks noEditPoints="1"/>
          </p:cNvSpPr>
          <p:nvPr/>
        </p:nvSpPr>
        <p:spPr bwMode="auto">
          <a:xfrm>
            <a:off x="818531" y="1812795"/>
            <a:ext cx="305336" cy="265642"/>
          </a:xfrm>
          <a:custGeom>
            <a:avLst/>
            <a:gdLst>
              <a:gd name="T0" fmla="*/ 78 w 394"/>
              <a:gd name="T1" fmla="*/ 20 h 380"/>
              <a:gd name="T2" fmla="*/ 116 w 394"/>
              <a:gd name="T3" fmla="*/ 0 h 380"/>
              <a:gd name="T4" fmla="*/ 148 w 394"/>
              <a:gd name="T5" fmla="*/ 14 h 380"/>
              <a:gd name="T6" fmla="*/ 162 w 394"/>
              <a:gd name="T7" fmla="*/ 46 h 380"/>
              <a:gd name="T8" fmla="*/ 142 w 394"/>
              <a:gd name="T9" fmla="*/ 84 h 380"/>
              <a:gd name="T10" fmla="*/ 106 w 394"/>
              <a:gd name="T11" fmla="*/ 92 h 380"/>
              <a:gd name="T12" fmla="*/ 74 w 394"/>
              <a:gd name="T13" fmla="*/ 64 h 380"/>
              <a:gd name="T14" fmla="*/ 120 w 394"/>
              <a:gd name="T15" fmla="*/ 232 h 380"/>
              <a:gd name="T16" fmla="*/ 148 w 394"/>
              <a:gd name="T17" fmla="*/ 198 h 380"/>
              <a:gd name="T18" fmla="*/ 142 w 394"/>
              <a:gd name="T19" fmla="*/ 164 h 380"/>
              <a:gd name="T20" fmla="*/ 170 w 394"/>
              <a:gd name="T21" fmla="*/ 128 h 380"/>
              <a:gd name="T22" fmla="*/ 176 w 394"/>
              <a:gd name="T23" fmla="*/ 114 h 380"/>
              <a:gd name="T24" fmla="*/ 72 w 394"/>
              <a:gd name="T25" fmla="*/ 112 h 380"/>
              <a:gd name="T26" fmla="*/ 38 w 394"/>
              <a:gd name="T27" fmla="*/ 130 h 380"/>
              <a:gd name="T28" fmla="*/ 0 w 394"/>
              <a:gd name="T29" fmla="*/ 244 h 380"/>
              <a:gd name="T30" fmla="*/ 46 w 394"/>
              <a:gd name="T31" fmla="*/ 318 h 380"/>
              <a:gd name="T32" fmla="*/ 152 w 394"/>
              <a:gd name="T33" fmla="*/ 376 h 380"/>
              <a:gd name="T34" fmla="*/ 130 w 394"/>
              <a:gd name="T35" fmla="*/ 332 h 380"/>
              <a:gd name="T36" fmla="*/ 390 w 394"/>
              <a:gd name="T37" fmla="*/ 154 h 380"/>
              <a:gd name="T38" fmla="*/ 372 w 394"/>
              <a:gd name="T39" fmla="*/ 124 h 380"/>
              <a:gd name="T40" fmla="*/ 318 w 394"/>
              <a:gd name="T41" fmla="*/ 112 h 380"/>
              <a:gd name="T42" fmla="*/ 228 w 394"/>
              <a:gd name="T43" fmla="*/ 112 h 380"/>
              <a:gd name="T44" fmla="*/ 196 w 394"/>
              <a:gd name="T45" fmla="*/ 124 h 380"/>
              <a:gd name="T46" fmla="*/ 228 w 394"/>
              <a:gd name="T47" fmla="*/ 138 h 380"/>
              <a:gd name="T48" fmla="*/ 242 w 394"/>
              <a:gd name="T49" fmla="*/ 174 h 380"/>
              <a:gd name="T50" fmla="*/ 256 w 394"/>
              <a:gd name="T51" fmla="*/ 210 h 380"/>
              <a:gd name="T52" fmla="*/ 264 w 394"/>
              <a:gd name="T53" fmla="*/ 314 h 380"/>
              <a:gd name="T54" fmla="*/ 232 w 394"/>
              <a:gd name="T55" fmla="*/ 342 h 380"/>
              <a:gd name="T56" fmla="*/ 278 w 394"/>
              <a:gd name="T57" fmla="*/ 362 h 380"/>
              <a:gd name="T58" fmla="*/ 338 w 394"/>
              <a:gd name="T59" fmla="*/ 260 h 380"/>
              <a:gd name="T60" fmla="*/ 366 w 394"/>
              <a:gd name="T61" fmla="*/ 284 h 380"/>
              <a:gd name="T62" fmla="*/ 394 w 394"/>
              <a:gd name="T63" fmla="*/ 198 h 380"/>
              <a:gd name="T64" fmla="*/ 192 w 394"/>
              <a:gd name="T65" fmla="*/ 380 h 380"/>
              <a:gd name="T66" fmla="*/ 236 w 394"/>
              <a:gd name="T67" fmla="*/ 320 h 380"/>
              <a:gd name="T68" fmla="*/ 244 w 394"/>
              <a:gd name="T69" fmla="*/ 232 h 380"/>
              <a:gd name="T70" fmla="*/ 154 w 394"/>
              <a:gd name="T71" fmla="*/ 218 h 380"/>
              <a:gd name="T72" fmla="*/ 140 w 394"/>
              <a:gd name="T73" fmla="*/ 232 h 380"/>
              <a:gd name="T74" fmla="*/ 148 w 394"/>
              <a:gd name="T75" fmla="*/ 320 h 380"/>
              <a:gd name="T76" fmla="*/ 192 w 394"/>
              <a:gd name="T77" fmla="*/ 380 h 380"/>
              <a:gd name="T78" fmla="*/ 242 w 394"/>
              <a:gd name="T79" fmla="*/ 64 h 380"/>
              <a:gd name="T80" fmla="*/ 274 w 394"/>
              <a:gd name="T81" fmla="*/ 92 h 380"/>
              <a:gd name="T82" fmla="*/ 308 w 394"/>
              <a:gd name="T83" fmla="*/ 84 h 380"/>
              <a:gd name="T84" fmla="*/ 330 w 394"/>
              <a:gd name="T85" fmla="*/ 46 h 380"/>
              <a:gd name="T86" fmla="*/ 314 w 394"/>
              <a:gd name="T87" fmla="*/ 12 h 380"/>
              <a:gd name="T88" fmla="*/ 284 w 394"/>
              <a:gd name="T89" fmla="*/ 0 h 380"/>
              <a:gd name="T90" fmla="*/ 250 w 394"/>
              <a:gd name="T91" fmla="*/ 14 h 380"/>
              <a:gd name="T92" fmla="*/ 238 w 394"/>
              <a:gd name="T93" fmla="*/ 46 h 380"/>
              <a:gd name="T94" fmla="*/ 214 w 394"/>
              <a:gd name="T95" fmla="*/ 196 h 380"/>
              <a:gd name="T96" fmla="*/ 222 w 394"/>
              <a:gd name="T97" fmla="*/ 168 h 380"/>
              <a:gd name="T98" fmla="*/ 192 w 394"/>
              <a:gd name="T99" fmla="*/ 142 h 380"/>
              <a:gd name="T100" fmla="*/ 164 w 394"/>
              <a:gd name="T101" fmla="*/ 162 h 380"/>
              <a:gd name="T102" fmla="*/ 164 w 394"/>
              <a:gd name="T103" fmla="*/ 186 h 380"/>
              <a:gd name="T104" fmla="*/ 192 w 394"/>
              <a:gd name="T105" fmla="*/ 204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94" h="380">
                <a:moveTo>
                  <a:pt x="70" y="46"/>
                </a:moveTo>
                <a:lnTo>
                  <a:pt x="70" y="46"/>
                </a:lnTo>
                <a:lnTo>
                  <a:pt x="72" y="38"/>
                </a:lnTo>
                <a:lnTo>
                  <a:pt x="74" y="28"/>
                </a:lnTo>
                <a:lnTo>
                  <a:pt x="78" y="20"/>
                </a:lnTo>
                <a:lnTo>
                  <a:pt x="84" y="14"/>
                </a:lnTo>
                <a:lnTo>
                  <a:pt x="90" y="8"/>
                </a:lnTo>
                <a:lnTo>
                  <a:pt x="98" y="4"/>
                </a:lnTo>
                <a:lnTo>
                  <a:pt x="106" y="2"/>
                </a:lnTo>
                <a:lnTo>
                  <a:pt x="116" y="0"/>
                </a:lnTo>
                <a:lnTo>
                  <a:pt x="116" y="0"/>
                </a:lnTo>
                <a:lnTo>
                  <a:pt x="126" y="2"/>
                </a:lnTo>
                <a:lnTo>
                  <a:pt x="134" y="4"/>
                </a:lnTo>
                <a:lnTo>
                  <a:pt x="142" y="8"/>
                </a:lnTo>
                <a:lnTo>
                  <a:pt x="148" y="14"/>
                </a:lnTo>
                <a:lnTo>
                  <a:pt x="154" y="20"/>
                </a:lnTo>
                <a:lnTo>
                  <a:pt x="158" y="28"/>
                </a:lnTo>
                <a:lnTo>
                  <a:pt x="160" y="38"/>
                </a:lnTo>
                <a:lnTo>
                  <a:pt x="162" y="46"/>
                </a:lnTo>
                <a:lnTo>
                  <a:pt x="162" y="46"/>
                </a:lnTo>
                <a:lnTo>
                  <a:pt x="160" y="56"/>
                </a:lnTo>
                <a:lnTo>
                  <a:pt x="158" y="64"/>
                </a:lnTo>
                <a:lnTo>
                  <a:pt x="154" y="72"/>
                </a:lnTo>
                <a:lnTo>
                  <a:pt x="148" y="78"/>
                </a:lnTo>
                <a:lnTo>
                  <a:pt x="142" y="84"/>
                </a:lnTo>
                <a:lnTo>
                  <a:pt x="134" y="88"/>
                </a:lnTo>
                <a:lnTo>
                  <a:pt x="126" y="92"/>
                </a:lnTo>
                <a:lnTo>
                  <a:pt x="116" y="92"/>
                </a:lnTo>
                <a:lnTo>
                  <a:pt x="116" y="92"/>
                </a:lnTo>
                <a:lnTo>
                  <a:pt x="106" y="92"/>
                </a:lnTo>
                <a:lnTo>
                  <a:pt x="98" y="88"/>
                </a:lnTo>
                <a:lnTo>
                  <a:pt x="90" y="84"/>
                </a:lnTo>
                <a:lnTo>
                  <a:pt x="84" y="78"/>
                </a:lnTo>
                <a:lnTo>
                  <a:pt x="78" y="72"/>
                </a:lnTo>
                <a:lnTo>
                  <a:pt x="74" y="64"/>
                </a:lnTo>
                <a:lnTo>
                  <a:pt x="72" y="56"/>
                </a:lnTo>
                <a:lnTo>
                  <a:pt x="70" y="46"/>
                </a:lnTo>
                <a:lnTo>
                  <a:pt x="70" y="46"/>
                </a:lnTo>
                <a:close/>
                <a:moveTo>
                  <a:pt x="120" y="308"/>
                </a:moveTo>
                <a:lnTo>
                  <a:pt x="120" y="232"/>
                </a:lnTo>
                <a:lnTo>
                  <a:pt x="120" y="232"/>
                </a:lnTo>
                <a:lnTo>
                  <a:pt x="122" y="220"/>
                </a:lnTo>
                <a:lnTo>
                  <a:pt x="128" y="210"/>
                </a:lnTo>
                <a:lnTo>
                  <a:pt x="136" y="202"/>
                </a:lnTo>
                <a:lnTo>
                  <a:pt x="148" y="198"/>
                </a:lnTo>
                <a:lnTo>
                  <a:pt x="148" y="198"/>
                </a:lnTo>
                <a:lnTo>
                  <a:pt x="144" y="186"/>
                </a:lnTo>
                <a:lnTo>
                  <a:pt x="142" y="174"/>
                </a:lnTo>
                <a:lnTo>
                  <a:pt x="142" y="174"/>
                </a:lnTo>
                <a:lnTo>
                  <a:pt x="142" y="164"/>
                </a:lnTo>
                <a:lnTo>
                  <a:pt x="146" y="154"/>
                </a:lnTo>
                <a:lnTo>
                  <a:pt x="150" y="146"/>
                </a:lnTo>
                <a:lnTo>
                  <a:pt x="156" y="140"/>
                </a:lnTo>
                <a:lnTo>
                  <a:pt x="162" y="132"/>
                </a:lnTo>
                <a:lnTo>
                  <a:pt x="170" y="128"/>
                </a:lnTo>
                <a:lnTo>
                  <a:pt x="178" y="124"/>
                </a:lnTo>
                <a:lnTo>
                  <a:pt x="188" y="124"/>
                </a:lnTo>
                <a:lnTo>
                  <a:pt x="188" y="124"/>
                </a:lnTo>
                <a:lnTo>
                  <a:pt x="182" y="118"/>
                </a:lnTo>
                <a:lnTo>
                  <a:pt x="176" y="114"/>
                </a:lnTo>
                <a:lnTo>
                  <a:pt x="168" y="112"/>
                </a:lnTo>
                <a:lnTo>
                  <a:pt x="160" y="112"/>
                </a:lnTo>
                <a:lnTo>
                  <a:pt x="116" y="112"/>
                </a:lnTo>
                <a:lnTo>
                  <a:pt x="72" y="112"/>
                </a:lnTo>
                <a:lnTo>
                  <a:pt x="72" y="112"/>
                </a:lnTo>
                <a:lnTo>
                  <a:pt x="64" y="112"/>
                </a:lnTo>
                <a:lnTo>
                  <a:pt x="56" y="114"/>
                </a:lnTo>
                <a:lnTo>
                  <a:pt x="50" y="118"/>
                </a:lnTo>
                <a:lnTo>
                  <a:pt x="44" y="124"/>
                </a:lnTo>
                <a:lnTo>
                  <a:pt x="38" y="130"/>
                </a:lnTo>
                <a:lnTo>
                  <a:pt x="34" y="136"/>
                </a:lnTo>
                <a:lnTo>
                  <a:pt x="30" y="144"/>
                </a:lnTo>
                <a:lnTo>
                  <a:pt x="28" y="152"/>
                </a:lnTo>
                <a:lnTo>
                  <a:pt x="0" y="244"/>
                </a:lnTo>
                <a:lnTo>
                  <a:pt x="0" y="244"/>
                </a:lnTo>
                <a:lnTo>
                  <a:pt x="12" y="270"/>
                </a:lnTo>
                <a:lnTo>
                  <a:pt x="26" y="296"/>
                </a:lnTo>
                <a:lnTo>
                  <a:pt x="60" y="188"/>
                </a:lnTo>
                <a:lnTo>
                  <a:pt x="76" y="188"/>
                </a:lnTo>
                <a:lnTo>
                  <a:pt x="46" y="318"/>
                </a:lnTo>
                <a:lnTo>
                  <a:pt x="46" y="318"/>
                </a:lnTo>
                <a:lnTo>
                  <a:pt x="70" y="338"/>
                </a:lnTo>
                <a:lnTo>
                  <a:pt x="94" y="356"/>
                </a:lnTo>
                <a:lnTo>
                  <a:pt x="122" y="368"/>
                </a:lnTo>
                <a:lnTo>
                  <a:pt x="152" y="376"/>
                </a:lnTo>
                <a:lnTo>
                  <a:pt x="152" y="342"/>
                </a:lnTo>
                <a:lnTo>
                  <a:pt x="152" y="342"/>
                </a:lnTo>
                <a:lnTo>
                  <a:pt x="146" y="340"/>
                </a:lnTo>
                <a:lnTo>
                  <a:pt x="140" y="338"/>
                </a:lnTo>
                <a:lnTo>
                  <a:pt x="130" y="332"/>
                </a:lnTo>
                <a:lnTo>
                  <a:pt x="122" y="320"/>
                </a:lnTo>
                <a:lnTo>
                  <a:pt x="120" y="314"/>
                </a:lnTo>
                <a:lnTo>
                  <a:pt x="120" y="308"/>
                </a:lnTo>
                <a:lnTo>
                  <a:pt x="120" y="308"/>
                </a:lnTo>
                <a:close/>
                <a:moveTo>
                  <a:pt x="390" y="154"/>
                </a:moveTo>
                <a:lnTo>
                  <a:pt x="390" y="154"/>
                </a:lnTo>
                <a:lnTo>
                  <a:pt x="388" y="146"/>
                </a:lnTo>
                <a:lnTo>
                  <a:pt x="384" y="138"/>
                </a:lnTo>
                <a:lnTo>
                  <a:pt x="378" y="130"/>
                </a:lnTo>
                <a:lnTo>
                  <a:pt x="372" y="124"/>
                </a:lnTo>
                <a:lnTo>
                  <a:pt x="366" y="118"/>
                </a:lnTo>
                <a:lnTo>
                  <a:pt x="358" y="116"/>
                </a:lnTo>
                <a:lnTo>
                  <a:pt x="348" y="112"/>
                </a:lnTo>
                <a:lnTo>
                  <a:pt x="340" y="112"/>
                </a:lnTo>
                <a:lnTo>
                  <a:pt x="318" y="112"/>
                </a:lnTo>
                <a:lnTo>
                  <a:pt x="310" y="112"/>
                </a:lnTo>
                <a:lnTo>
                  <a:pt x="284" y="148"/>
                </a:lnTo>
                <a:lnTo>
                  <a:pt x="256" y="112"/>
                </a:lnTo>
                <a:lnTo>
                  <a:pt x="250" y="112"/>
                </a:lnTo>
                <a:lnTo>
                  <a:pt x="228" y="112"/>
                </a:lnTo>
                <a:lnTo>
                  <a:pt x="228" y="112"/>
                </a:lnTo>
                <a:lnTo>
                  <a:pt x="218" y="112"/>
                </a:lnTo>
                <a:lnTo>
                  <a:pt x="210" y="114"/>
                </a:lnTo>
                <a:lnTo>
                  <a:pt x="202" y="118"/>
                </a:lnTo>
                <a:lnTo>
                  <a:pt x="196" y="124"/>
                </a:lnTo>
                <a:lnTo>
                  <a:pt x="196" y="124"/>
                </a:lnTo>
                <a:lnTo>
                  <a:pt x="204" y="124"/>
                </a:lnTo>
                <a:lnTo>
                  <a:pt x="214" y="128"/>
                </a:lnTo>
                <a:lnTo>
                  <a:pt x="222" y="132"/>
                </a:lnTo>
                <a:lnTo>
                  <a:pt x="228" y="138"/>
                </a:lnTo>
                <a:lnTo>
                  <a:pt x="234" y="146"/>
                </a:lnTo>
                <a:lnTo>
                  <a:pt x="238" y="154"/>
                </a:lnTo>
                <a:lnTo>
                  <a:pt x="242" y="164"/>
                </a:lnTo>
                <a:lnTo>
                  <a:pt x="242" y="174"/>
                </a:lnTo>
                <a:lnTo>
                  <a:pt x="242" y="174"/>
                </a:lnTo>
                <a:lnTo>
                  <a:pt x="240" y="186"/>
                </a:lnTo>
                <a:lnTo>
                  <a:pt x="236" y="198"/>
                </a:lnTo>
                <a:lnTo>
                  <a:pt x="236" y="198"/>
                </a:lnTo>
                <a:lnTo>
                  <a:pt x="248" y="202"/>
                </a:lnTo>
                <a:lnTo>
                  <a:pt x="256" y="210"/>
                </a:lnTo>
                <a:lnTo>
                  <a:pt x="262" y="220"/>
                </a:lnTo>
                <a:lnTo>
                  <a:pt x="264" y="232"/>
                </a:lnTo>
                <a:lnTo>
                  <a:pt x="264" y="308"/>
                </a:lnTo>
                <a:lnTo>
                  <a:pt x="264" y="308"/>
                </a:lnTo>
                <a:lnTo>
                  <a:pt x="264" y="314"/>
                </a:lnTo>
                <a:lnTo>
                  <a:pt x="262" y="320"/>
                </a:lnTo>
                <a:lnTo>
                  <a:pt x="254" y="332"/>
                </a:lnTo>
                <a:lnTo>
                  <a:pt x="244" y="338"/>
                </a:lnTo>
                <a:lnTo>
                  <a:pt x="238" y="340"/>
                </a:lnTo>
                <a:lnTo>
                  <a:pt x="232" y="342"/>
                </a:lnTo>
                <a:lnTo>
                  <a:pt x="232" y="376"/>
                </a:lnTo>
                <a:lnTo>
                  <a:pt x="232" y="376"/>
                </a:lnTo>
                <a:lnTo>
                  <a:pt x="248" y="372"/>
                </a:lnTo>
                <a:lnTo>
                  <a:pt x="262" y="368"/>
                </a:lnTo>
                <a:lnTo>
                  <a:pt x="278" y="362"/>
                </a:lnTo>
                <a:lnTo>
                  <a:pt x="292" y="354"/>
                </a:lnTo>
                <a:lnTo>
                  <a:pt x="306" y="346"/>
                </a:lnTo>
                <a:lnTo>
                  <a:pt x="318" y="336"/>
                </a:lnTo>
                <a:lnTo>
                  <a:pt x="340" y="316"/>
                </a:lnTo>
                <a:lnTo>
                  <a:pt x="338" y="260"/>
                </a:lnTo>
                <a:lnTo>
                  <a:pt x="338" y="192"/>
                </a:lnTo>
                <a:lnTo>
                  <a:pt x="350" y="192"/>
                </a:lnTo>
                <a:lnTo>
                  <a:pt x="350" y="192"/>
                </a:lnTo>
                <a:lnTo>
                  <a:pt x="354" y="192"/>
                </a:lnTo>
                <a:lnTo>
                  <a:pt x="366" y="284"/>
                </a:lnTo>
                <a:lnTo>
                  <a:pt x="366" y="284"/>
                </a:lnTo>
                <a:lnTo>
                  <a:pt x="376" y="264"/>
                </a:lnTo>
                <a:lnTo>
                  <a:pt x="384" y="244"/>
                </a:lnTo>
                <a:lnTo>
                  <a:pt x="390" y="222"/>
                </a:lnTo>
                <a:lnTo>
                  <a:pt x="394" y="198"/>
                </a:lnTo>
                <a:lnTo>
                  <a:pt x="394" y="198"/>
                </a:lnTo>
                <a:lnTo>
                  <a:pt x="390" y="154"/>
                </a:lnTo>
                <a:lnTo>
                  <a:pt x="390" y="154"/>
                </a:lnTo>
                <a:close/>
                <a:moveTo>
                  <a:pt x="192" y="380"/>
                </a:moveTo>
                <a:lnTo>
                  <a:pt x="192" y="380"/>
                </a:lnTo>
                <a:lnTo>
                  <a:pt x="212" y="380"/>
                </a:lnTo>
                <a:lnTo>
                  <a:pt x="212" y="322"/>
                </a:lnTo>
                <a:lnTo>
                  <a:pt x="230" y="322"/>
                </a:lnTo>
                <a:lnTo>
                  <a:pt x="230" y="322"/>
                </a:lnTo>
                <a:lnTo>
                  <a:pt x="236" y="320"/>
                </a:lnTo>
                <a:lnTo>
                  <a:pt x="240" y="318"/>
                </a:lnTo>
                <a:lnTo>
                  <a:pt x="242" y="314"/>
                </a:lnTo>
                <a:lnTo>
                  <a:pt x="244" y="308"/>
                </a:lnTo>
                <a:lnTo>
                  <a:pt x="244" y="232"/>
                </a:lnTo>
                <a:lnTo>
                  <a:pt x="244" y="232"/>
                </a:lnTo>
                <a:lnTo>
                  <a:pt x="242" y="226"/>
                </a:lnTo>
                <a:lnTo>
                  <a:pt x="240" y="222"/>
                </a:lnTo>
                <a:lnTo>
                  <a:pt x="236" y="218"/>
                </a:lnTo>
                <a:lnTo>
                  <a:pt x="230" y="218"/>
                </a:lnTo>
                <a:lnTo>
                  <a:pt x="154" y="218"/>
                </a:lnTo>
                <a:lnTo>
                  <a:pt x="154" y="218"/>
                </a:lnTo>
                <a:lnTo>
                  <a:pt x="148" y="218"/>
                </a:lnTo>
                <a:lnTo>
                  <a:pt x="144" y="222"/>
                </a:lnTo>
                <a:lnTo>
                  <a:pt x="142" y="226"/>
                </a:lnTo>
                <a:lnTo>
                  <a:pt x="140" y="232"/>
                </a:lnTo>
                <a:lnTo>
                  <a:pt x="140" y="308"/>
                </a:lnTo>
                <a:lnTo>
                  <a:pt x="140" y="308"/>
                </a:lnTo>
                <a:lnTo>
                  <a:pt x="142" y="314"/>
                </a:lnTo>
                <a:lnTo>
                  <a:pt x="144" y="318"/>
                </a:lnTo>
                <a:lnTo>
                  <a:pt x="148" y="320"/>
                </a:lnTo>
                <a:lnTo>
                  <a:pt x="154" y="322"/>
                </a:lnTo>
                <a:lnTo>
                  <a:pt x="172" y="322"/>
                </a:lnTo>
                <a:lnTo>
                  <a:pt x="172" y="380"/>
                </a:lnTo>
                <a:lnTo>
                  <a:pt x="172" y="380"/>
                </a:lnTo>
                <a:lnTo>
                  <a:pt x="192" y="380"/>
                </a:lnTo>
                <a:lnTo>
                  <a:pt x="192" y="380"/>
                </a:lnTo>
                <a:close/>
                <a:moveTo>
                  <a:pt x="238" y="46"/>
                </a:moveTo>
                <a:lnTo>
                  <a:pt x="238" y="46"/>
                </a:lnTo>
                <a:lnTo>
                  <a:pt x="238" y="56"/>
                </a:lnTo>
                <a:lnTo>
                  <a:pt x="242" y="64"/>
                </a:lnTo>
                <a:lnTo>
                  <a:pt x="246" y="72"/>
                </a:lnTo>
                <a:lnTo>
                  <a:pt x="250" y="78"/>
                </a:lnTo>
                <a:lnTo>
                  <a:pt x="258" y="84"/>
                </a:lnTo>
                <a:lnTo>
                  <a:pt x="266" y="88"/>
                </a:lnTo>
                <a:lnTo>
                  <a:pt x="274" y="92"/>
                </a:lnTo>
                <a:lnTo>
                  <a:pt x="284" y="92"/>
                </a:lnTo>
                <a:lnTo>
                  <a:pt x="284" y="92"/>
                </a:lnTo>
                <a:lnTo>
                  <a:pt x="292" y="92"/>
                </a:lnTo>
                <a:lnTo>
                  <a:pt x="302" y="88"/>
                </a:lnTo>
                <a:lnTo>
                  <a:pt x="308" y="84"/>
                </a:lnTo>
                <a:lnTo>
                  <a:pt x="316" y="78"/>
                </a:lnTo>
                <a:lnTo>
                  <a:pt x="322" y="72"/>
                </a:lnTo>
                <a:lnTo>
                  <a:pt x="326" y="64"/>
                </a:lnTo>
                <a:lnTo>
                  <a:pt x="328" y="56"/>
                </a:lnTo>
                <a:lnTo>
                  <a:pt x="330" y="46"/>
                </a:lnTo>
                <a:lnTo>
                  <a:pt x="330" y="46"/>
                </a:lnTo>
                <a:lnTo>
                  <a:pt x="328" y="36"/>
                </a:lnTo>
                <a:lnTo>
                  <a:pt x="324" y="28"/>
                </a:lnTo>
                <a:lnTo>
                  <a:pt x="320" y="20"/>
                </a:lnTo>
                <a:lnTo>
                  <a:pt x="314" y="12"/>
                </a:lnTo>
                <a:lnTo>
                  <a:pt x="314" y="12"/>
                </a:lnTo>
                <a:lnTo>
                  <a:pt x="306" y="6"/>
                </a:lnTo>
                <a:lnTo>
                  <a:pt x="306" y="6"/>
                </a:lnTo>
                <a:lnTo>
                  <a:pt x="294" y="2"/>
                </a:lnTo>
                <a:lnTo>
                  <a:pt x="284" y="0"/>
                </a:lnTo>
                <a:lnTo>
                  <a:pt x="284" y="0"/>
                </a:lnTo>
                <a:lnTo>
                  <a:pt x="274" y="2"/>
                </a:lnTo>
                <a:lnTo>
                  <a:pt x="266" y="4"/>
                </a:lnTo>
                <a:lnTo>
                  <a:pt x="258" y="8"/>
                </a:lnTo>
                <a:lnTo>
                  <a:pt x="250" y="14"/>
                </a:lnTo>
                <a:lnTo>
                  <a:pt x="246" y="20"/>
                </a:lnTo>
                <a:lnTo>
                  <a:pt x="242" y="28"/>
                </a:lnTo>
                <a:lnTo>
                  <a:pt x="238" y="38"/>
                </a:lnTo>
                <a:lnTo>
                  <a:pt x="238" y="46"/>
                </a:lnTo>
                <a:lnTo>
                  <a:pt x="238" y="46"/>
                </a:lnTo>
                <a:close/>
                <a:moveTo>
                  <a:pt x="192" y="204"/>
                </a:moveTo>
                <a:lnTo>
                  <a:pt x="192" y="204"/>
                </a:lnTo>
                <a:lnTo>
                  <a:pt x="198" y="204"/>
                </a:lnTo>
                <a:lnTo>
                  <a:pt x="204" y="202"/>
                </a:lnTo>
                <a:lnTo>
                  <a:pt x="214" y="196"/>
                </a:lnTo>
                <a:lnTo>
                  <a:pt x="220" y="186"/>
                </a:lnTo>
                <a:lnTo>
                  <a:pt x="222" y="180"/>
                </a:lnTo>
                <a:lnTo>
                  <a:pt x="222" y="174"/>
                </a:lnTo>
                <a:lnTo>
                  <a:pt x="222" y="174"/>
                </a:lnTo>
                <a:lnTo>
                  <a:pt x="222" y="168"/>
                </a:lnTo>
                <a:lnTo>
                  <a:pt x="220" y="162"/>
                </a:lnTo>
                <a:lnTo>
                  <a:pt x="214" y="152"/>
                </a:lnTo>
                <a:lnTo>
                  <a:pt x="204" y="146"/>
                </a:lnTo>
                <a:lnTo>
                  <a:pt x="198" y="144"/>
                </a:lnTo>
                <a:lnTo>
                  <a:pt x="192" y="142"/>
                </a:lnTo>
                <a:lnTo>
                  <a:pt x="192" y="142"/>
                </a:lnTo>
                <a:lnTo>
                  <a:pt x="186" y="144"/>
                </a:lnTo>
                <a:lnTo>
                  <a:pt x="180" y="146"/>
                </a:lnTo>
                <a:lnTo>
                  <a:pt x="170" y="152"/>
                </a:lnTo>
                <a:lnTo>
                  <a:pt x="164" y="162"/>
                </a:lnTo>
                <a:lnTo>
                  <a:pt x="162" y="168"/>
                </a:lnTo>
                <a:lnTo>
                  <a:pt x="162" y="174"/>
                </a:lnTo>
                <a:lnTo>
                  <a:pt x="162" y="174"/>
                </a:lnTo>
                <a:lnTo>
                  <a:pt x="162" y="180"/>
                </a:lnTo>
                <a:lnTo>
                  <a:pt x="164" y="186"/>
                </a:lnTo>
                <a:lnTo>
                  <a:pt x="170" y="196"/>
                </a:lnTo>
                <a:lnTo>
                  <a:pt x="180" y="202"/>
                </a:lnTo>
                <a:lnTo>
                  <a:pt x="186" y="204"/>
                </a:lnTo>
                <a:lnTo>
                  <a:pt x="192" y="204"/>
                </a:lnTo>
                <a:lnTo>
                  <a:pt x="192" y="204"/>
                </a:lnTo>
                <a:close/>
              </a:path>
            </a:pathLst>
          </a:cu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GB" sz="2000"/>
          </a:p>
        </p:txBody>
      </p:sp>
      <p:sp>
        <p:nvSpPr>
          <p:cNvPr id="76" name="Freeform 28"/>
          <p:cNvSpPr>
            <a:spLocks noEditPoints="1"/>
          </p:cNvSpPr>
          <p:nvPr/>
        </p:nvSpPr>
        <p:spPr bwMode="auto">
          <a:xfrm>
            <a:off x="1194082" y="1747997"/>
            <a:ext cx="440394" cy="325040"/>
          </a:xfrm>
          <a:custGeom>
            <a:avLst/>
            <a:gdLst>
              <a:gd name="T0" fmla="*/ 77376 w 162"/>
              <a:gd name="T1" fmla="*/ 552450 h 171"/>
              <a:gd name="T2" fmla="*/ 444911 w 162"/>
              <a:gd name="T3" fmla="*/ 552450 h 171"/>
              <a:gd name="T4" fmla="*/ 444911 w 162"/>
              <a:gd name="T5" fmla="*/ 281071 h 171"/>
              <a:gd name="T6" fmla="*/ 77376 w 162"/>
              <a:gd name="T7" fmla="*/ 281071 h 171"/>
              <a:gd name="T8" fmla="*/ 77376 w 162"/>
              <a:gd name="T9" fmla="*/ 552450 h 171"/>
              <a:gd name="T10" fmla="*/ 396551 w 162"/>
              <a:gd name="T11" fmla="*/ 507220 h 171"/>
              <a:gd name="T12" fmla="*/ 390103 w 162"/>
              <a:gd name="T13" fmla="*/ 513682 h 171"/>
              <a:gd name="T14" fmla="*/ 132184 w 162"/>
              <a:gd name="T15" fmla="*/ 513682 h 171"/>
              <a:gd name="T16" fmla="*/ 125736 w 162"/>
              <a:gd name="T17" fmla="*/ 507220 h 171"/>
              <a:gd name="T18" fmla="*/ 125736 w 162"/>
              <a:gd name="T19" fmla="*/ 481375 h 171"/>
              <a:gd name="T20" fmla="*/ 132184 w 162"/>
              <a:gd name="T21" fmla="*/ 474913 h 171"/>
              <a:gd name="T22" fmla="*/ 390103 w 162"/>
              <a:gd name="T23" fmla="*/ 474913 h 171"/>
              <a:gd name="T24" fmla="*/ 396551 w 162"/>
              <a:gd name="T25" fmla="*/ 481375 h 171"/>
              <a:gd name="T26" fmla="*/ 396551 w 162"/>
              <a:gd name="T27" fmla="*/ 507220 h 171"/>
              <a:gd name="T28" fmla="*/ 125736 w 162"/>
              <a:gd name="T29" fmla="*/ 323070 h 171"/>
              <a:gd name="T30" fmla="*/ 132184 w 162"/>
              <a:gd name="T31" fmla="*/ 316609 h 171"/>
              <a:gd name="T32" fmla="*/ 390103 w 162"/>
              <a:gd name="T33" fmla="*/ 316609 h 171"/>
              <a:gd name="T34" fmla="*/ 396551 w 162"/>
              <a:gd name="T35" fmla="*/ 323070 h 171"/>
              <a:gd name="T36" fmla="*/ 396551 w 162"/>
              <a:gd name="T37" fmla="*/ 348916 h 171"/>
              <a:gd name="T38" fmla="*/ 390103 w 162"/>
              <a:gd name="T39" fmla="*/ 355377 h 171"/>
              <a:gd name="T40" fmla="*/ 132184 w 162"/>
              <a:gd name="T41" fmla="*/ 355377 h 171"/>
              <a:gd name="T42" fmla="*/ 125736 w 162"/>
              <a:gd name="T43" fmla="*/ 348916 h 171"/>
              <a:gd name="T44" fmla="*/ 125736 w 162"/>
              <a:gd name="T45" fmla="*/ 323070 h 171"/>
              <a:gd name="T46" fmla="*/ 122512 w 162"/>
              <a:gd name="T47" fmla="*/ 403838 h 171"/>
              <a:gd name="T48" fmla="*/ 128960 w 162"/>
              <a:gd name="T49" fmla="*/ 397376 h 171"/>
              <a:gd name="T50" fmla="*/ 386879 w 162"/>
              <a:gd name="T51" fmla="*/ 397376 h 171"/>
              <a:gd name="T52" fmla="*/ 393327 w 162"/>
              <a:gd name="T53" fmla="*/ 403838 h 171"/>
              <a:gd name="T54" fmla="*/ 393327 w 162"/>
              <a:gd name="T55" fmla="*/ 429683 h 171"/>
              <a:gd name="T56" fmla="*/ 386879 w 162"/>
              <a:gd name="T57" fmla="*/ 436145 h 171"/>
              <a:gd name="T58" fmla="*/ 128960 w 162"/>
              <a:gd name="T59" fmla="*/ 436145 h 171"/>
              <a:gd name="T60" fmla="*/ 122512 w 162"/>
              <a:gd name="T61" fmla="*/ 429683 h 171"/>
              <a:gd name="T62" fmla="*/ 122512 w 162"/>
              <a:gd name="T63" fmla="*/ 403838 h 171"/>
              <a:gd name="T64" fmla="*/ 261144 w 162"/>
              <a:gd name="T65" fmla="*/ 0 h 171"/>
              <a:gd name="T66" fmla="*/ 0 w 162"/>
              <a:gd name="T67" fmla="*/ 261687 h 171"/>
              <a:gd name="T68" fmla="*/ 522287 w 162"/>
              <a:gd name="T69" fmla="*/ 261687 h 171"/>
              <a:gd name="T70" fmla="*/ 261144 w 162"/>
              <a:gd name="T71" fmla="*/ 0 h 171"/>
              <a:gd name="T72" fmla="*/ 280487 w 162"/>
              <a:gd name="T73" fmla="*/ 180919 h 171"/>
              <a:gd name="T74" fmla="*/ 280487 w 162"/>
              <a:gd name="T75" fmla="*/ 229380 h 171"/>
              <a:gd name="T76" fmla="*/ 238576 w 162"/>
              <a:gd name="T77" fmla="*/ 229380 h 171"/>
              <a:gd name="T78" fmla="*/ 238576 w 162"/>
              <a:gd name="T79" fmla="*/ 180919 h 171"/>
              <a:gd name="T80" fmla="*/ 190216 w 162"/>
              <a:gd name="T81" fmla="*/ 180919 h 171"/>
              <a:gd name="T82" fmla="*/ 190216 w 162"/>
              <a:gd name="T83" fmla="*/ 138920 h 171"/>
              <a:gd name="T84" fmla="*/ 238576 w 162"/>
              <a:gd name="T85" fmla="*/ 138920 h 171"/>
              <a:gd name="T86" fmla="*/ 238576 w 162"/>
              <a:gd name="T87" fmla="*/ 90460 h 171"/>
              <a:gd name="T88" fmla="*/ 280487 w 162"/>
              <a:gd name="T89" fmla="*/ 90460 h 171"/>
              <a:gd name="T90" fmla="*/ 280487 w 162"/>
              <a:gd name="T91" fmla="*/ 138920 h 171"/>
              <a:gd name="T92" fmla="*/ 328847 w 162"/>
              <a:gd name="T93" fmla="*/ 138920 h 171"/>
              <a:gd name="T94" fmla="*/ 328847 w 162"/>
              <a:gd name="T95" fmla="*/ 180919 h 171"/>
              <a:gd name="T96" fmla="*/ 280487 w 162"/>
              <a:gd name="T97" fmla="*/ 180919 h 17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62" h="171">
                <a:moveTo>
                  <a:pt x="24" y="171"/>
                </a:moveTo>
                <a:cubicBezTo>
                  <a:pt x="138" y="171"/>
                  <a:pt x="138" y="171"/>
                  <a:pt x="138" y="171"/>
                </a:cubicBezTo>
                <a:cubicBezTo>
                  <a:pt x="138" y="87"/>
                  <a:pt x="138" y="87"/>
                  <a:pt x="138" y="87"/>
                </a:cubicBezTo>
                <a:cubicBezTo>
                  <a:pt x="24" y="87"/>
                  <a:pt x="24" y="87"/>
                  <a:pt x="24" y="87"/>
                </a:cubicBezTo>
                <a:lnTo>
                  <a:pt x="24" y="171"/>
                </a:lnTo>
                <a:close/>
                <a:moveTo>
                  <a:pt x="123" y="157"/>
                </a:moveTo>
                <a:cubicBezTo>
                  <a:pt x="123" y="158"/>
                  <a:pt x="122" y="159"/>
                  <a:pt x="121" y="159"/>
                </a:cubicBezTo>
                <a:cubicBezTo>
                  <a:pt x="41" y="159"/>
                  <a:pt x="41" y="159"/>
                  <a:pt x="41" y="159"/>
                </a:cubicBezTo>
                <a:cubicBezTo>
                  <a:pt x="40" y="159"/>
                  <a:pt x="39" y="158"/>
                  <a:pt x="39" y="157"/>
                </a:cubicBezTo>
                <a:cubicBezTo>
                  <a:pt x="39" y="149"/>
                  <a:pt x="39" y="149"/>
                  <a:pt x="39" y="149"/>
                </a:cubicBezTo>
                <a:cubicBezTo>
                  <a:pt x="39" y="148"/>
                  <a:pt x="40" y="147"/>
                  <a:pt x="41" y="147"/>
                </a:cubicBezTo>
                <a:cubicBezTo>
                  <a:pt x="121" y="147"/>
                  <a:pt x="121" y="147"/>
                  <a:pt x="121" y="147"/>
                </a:cubicBezTo>
                <a:cubicBezTo>
                  <a:pt x="122" y="147"/>
                  <a:pt x="123" y="148"/>
                  <a:pt x="123" y="149"/>
                </a:cubicBezTo>
                <a:lnTo>
                  <a:pt x="123" y="157"/>
                </a:lnTo>
                <a:close/>
                <a:moveTo>
                  <a:pt x="39" y="100"/>
                </a:moveTo>
                <a:cubicBezTo>
                  <a:pt x="39" y="99"/>
                  <a:pt x="40" y="98"/>
                  <a:pt x="41" y="98"/>
                </a:cubicBezTo>
                <a:cubicBezTo>
                  <a:pt x="121" y="98"/>
                  <a:pt x="121" y="98"/>
                  <a:pt x="121" y="98"/>
                </a:cubicBezTo>
                <a:cubicBezTo>
                  <a:pt x="122" y="98"/>
                  <a:pt x="123" y="99"/>
                  <a:pt x="123" y="100"/>
                </a:cubicBezTo>
                <a:cubicBezTo>
                  <a:pt x="123" y="108"/>
                  <a:pt x="123" y="108"/>
                  <a:pt x="123" y="108"/>
                </a:cubicBezTo>
                <a:cubicBezTo>
                  <a:pt x="123" y="109"/>
                  <a:pt x="122" y="110"/>
                  <a:pt x="121" y="110"/>
                </a:cubicBezTo>
                <a:cubicBezTo>
                  <a:pt x="41" y="110"/>
                  <a:pt x="41" y="110"/>
                  <a:pt x="41" y="110"/>
                </a:cubicBezTo>
                <a:cubicBezTo>
                  <a:pt x="40" y="110"/>
                  <a:pt x="39" y="109"/>
                  <a:pt x="39" y="108"/>
                </a:cubicBezTo>
                <a:lnTo>
                  <a:pt x="39" y="100"/>
                </a:lnTo>
                <a:close/>
                <a:moveTo>
                  <a:pt x="38" y="125"/>
                </a:moveTo>
                <a:cubicBezTo>
                  <a:pt x="38" y="124"/>
                  <a:pt x="39" y="123"/>
                  <a:pt x="40" y="123"/>
                </a:cubicBezTo>
                <a:cubicBezTo>
                  <a:pt x="120" y="123"/>
                  <a:pt x="120" y="123"/>
                  <a:pt x="120" y="123"/>
                </a:cubicBezTo>
                <a:cubicBezTo>
                  <a:pt x="121" y="123"/>
                  <a:pt x="122" y="124"/>
                  <a:pt x="122" y="125"/>
                </a:cubicBezTo>
                <a:cubicBezTo>
                  <a:pt x="122" y="133"/>
                  <a:pt x="122" y="133"/>
                  <a:pt x="122" y="133"/>
                </a:cubicBezTo>
                <a:cubicBezTo>
                  <a:pt x="122" y="134"/>
                  <a:pt x="121" y="135"/>
                  <a:pt x="120" y="135"/>
                </a:cubicBezTo>
                <a:cubicBezTo>
                  <a:pt x="40" y="135"/>
                  <a:pt x="40" y="135"/>
                  <a:pt x="40" y="135"/>
                </a:cubicBezTo>
                <a:cubicBezTo>
                  <a:pt x="39" y="135"/>
                  <a:pt x="38" y="134"/>
                  <a:pt x="38" y="133"/>
                </a:cubicBezTo>
                <a:lnTo>
                  <a:pt x="38" y="125"/>
                </a:lnTo>
                <a:close/>
                <a:moveTo>
                  <a:pt x="81" y="0"/>
                </a:moveTo>
                <a:cubicBezTo>
                  <a:pt x="0" y="81"/>
                  <a:pt x="0" y="81"/>
                  <a:pt x="0" y="81"/>
                </a:cubicBezTo>
                <a:cubicBezTo>
                  <a:pt x="162" y="81"/>
                  <a:pt x="162" y="81"/>
                  <a:pt x="162" y="81"/>
                </a:cubicBezTo>
                <a:lnTo>
                  <a:pt x="81" y="0"/>
                </a:lnTo>
                <a:close/>
                <a:moveTo>
                  <a:pt x="87" y="56"/>
                </a:moveTo>
                <a:cubicBezTo>
                  <a:pt x="87" y="71"/>
                  <a:pt x="87" y="71"/>
                  <a:pt x="87" y="71"/>
                </a:cubicBezTo>
                <a:cubicBezTo>
                  <a:pt x="74" y="71"/>
                  <a:pt x="74" y="71"/>
                  <a:pt x="74" y="71"/>
                </a:cubicBezTo>
                <a:cubicBezTo>
                  <a:pt x="74" y="56"/>
                  <a:pt x="74" y="56"/>
                  <a:pt x="74" y="56"/>
                </a:cubicBezTo>
                <a:cubicBezTo>
                  <a:pt x="59" y="56"/>
                  <a:pt x="59" y="56"/>
                  <a:pt x="59" y="56"/>
                </a:cubicBezTo>
                <a:cubicBezTo>
                  <a:pt x="59" y="43"/>
                  <a:pt x="59" y="43"/>
                  <a:pt x="59" y="43"/>
                </a:cubicBezTo>
                <a:cubicBezTo>
                  <a:pt x="74" y="43"/>
                  <a:pt x="74" y="43"/>
                  <a:pt x="74" y="43"/>
                </a:cubicBezTo>
                <a:cubicBezTo>
                  <a:pt x="74" y="28"/>
                  <a:pt x="74" y="28"/>
                  <a:pt x="74" y="28"/>
                </a:cubicBezTo>
                <a:cubicBezTo>
                  <a:pt x="87" y="28"/>
                  <a:pt x="87" y="28"/>
                  <a:pt x="87" y="28"/>
                </a:cubicBezTo>
                <a:cubicBezTo>
                  <a:pt x="87" y="43"/>
                  <a:pt x="87" y="43"/>
                  <a:pt x="87" y="43"/>
                </a:cubicBezTo>
                <a:cubicBezTo>
                  <a:pt x="102" y="43"/>
                  <a:pt x="102" y="43"/>
                  <a:pt x="102" y="43"/>
                </a:cubicBezTo>
                <a:cubicBezTo>
                  <a:pt x="102" y="56"/>
                  <a:pt x="102" y="56"/>
                  <a:pt x="102" y="56"/>
                </a:cubicBezTo>
                <a:lnTo>
                  <a:pt x="87" y="56"/>
                </a:lnTo>
                <a:close/>
              </a:path>
            </a:pathLst>
          </a:custGeom>
          <a:solidFill>
            <a:srgbClr val="002060"/>
          </a:solidFill>
          <a:ln>
            <a:noFill/>
          </a:ln>
          <a:extLst/>
        </p:spPr>
        <p:txBody>
          <a:bodyPr/>
          <a:lstStyle/>
          <a:p>
            <a:endParaRPr lang="en-US" sz="2400">
              <a:solidFill>
                <a:srgbClr val="000000"/>
              </a:solidFill>
            </a:endParaRPr>
          </a:p>
        </p:txBody>
      </p:sp>
      <p:sp>
        <p:nvSpPr>
          <p:cNvPr id="77" name="TextBox 76"/>
          <p:cNvSpPr txBox="1"/>
          <p:nvPr/>
        </p:nvSpPr>
        <p:spPr>
          <a:xfrm>
            <a:off x="2472504" y="1718976"/>
            <a:ext cx="1497329" cy="692497"/>
          </a:xfrm>
          <a:prstGeom prst="rect">
            <a:avLst/>
          </a:prstGeom>
          <a:noFill/>
        </p:spPr>
        <p:txBody>
          <a:bodyPr wrap="square" lIns="0" tIns="0" rIns="0" bIns="0" rtlCol="0">
            <a:spAutoFit/>
          </a:bodyPr>
          <a:lstStyle/>
          <a:p>
            <a:pPr algn="ctr"/>
            <a:r>
              <a:rPr lang="it-IT" sz="900" kern="0" dirty="0"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Per la verifica dell’erogazione LEA in condizioni </a:t>
            </a:r>
            <a:r>
              <a:rPr lang="it-IT" sz="900"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di appropriatezza e di efficienza nell’utilizzo delle </a:t>
            </a:r>
            <a:r>
              <a:rPr lang="it-IT" sz="900" kern="0" dirty="0"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risorse</a:t>
            </a:r>
            <a:endParaRPr lang="it-IT" sz="900"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endParaRPr lang="it-IT" sz="900" b="1"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8" name="Rectangle 15"/>
          <p:cNvSpPr>
            <a:spLocks noChangeArrowheads="1"/>
          </p:cNvSpPr>
          <p:nvPr/>
        </p:nvSpPr>
        <p:spPr bwMode="auto">
          <a:xfrm>
            <a:off x="2514183" y="3424248"/>
            <a:ext cx="1361905" cy="216435"/>
          </a:xfrm>
          <a:prstGeom prst="rect">
            <a:avLst/>
          </a:prstGeom>
          <a:noFill/>
          <a:ln w="6350">
            <a:noFill/>
            <a:miter lim="800000"/>
            <a:headEnd type="none" w="sm" len="sm"/>
            <a:tailEnd type="none" w="sm" len="sm"/>
          </a:ln>
        </p:spPr>
        <p:txBody>
          <a:bodyPr wrap="square" lIns="83382" tIns="30971" rIns="59559" bIns="30971">
            <a:spAutoFit/>
          </a:bodyPr>
          <a:lstStyle/>
          <a:p>
            <a:pPr algn="ctr" defTabSz="504292" eaLnBrk="0" hangingPunct="0">
              <a:defRPr/>
            </a:pPr>
            <a:r>
              <a:rPr lang="it-IT" sz="1000" b="1" i="1" kern="0" dirty="0"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Adempimenti LEA</a:t>
            </a:r>
            <a:endParaRPr lang="it-IT" sz="1000" b="1" i="1" kern="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9" name="Rectangle 15"/>
          <p:cNvSpPr>
            <a:spLocks noChangeArrowheads="1"/>
          </p:cNvSpPr>
          <p:nvPr/>
        </p:nvSpPr>
        <p:spPr bwMode="auto">
          <a:xfrm>
            <a:off x="4468959" y="3435696"/>
            <a:ext cx="1361905" cy="370324"/>
          </a:xfrm>
          <a:prstGeom prst="rect">
            <a:avLst/>
          </a:prstGeom>
          <a:noFill/>
          <a:ln w="6350">
            <a:noFill/>
            <a:miter lim="800000"/>
            <a:headEnd type="none" w="sm" len="sm"/>
            <a:tailEnd type="none" w="sm" len="sm"/>
          </a:ln>
        </p:spPr>
        <p:txBody>
          <a:bodyPr wrap="square" lIns="83382" tIns="30971" rIns="59559" bIns="30971">
            <a:spAutoFit/>
          </a:bodyPr>
          <a:lstStyle/>
          <a:p>
            <a:pPr algn="ctr" defTabSz="504292" eaLnBrk="0" hangingPunct="0">
              <a:defRPr/>
            </a:pPr>
            <a:r>
              <a:rPr lang="en-GB" sz="1000" b="1" i="1" kern="0" dirty="0"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La </a:t>
            </a:r>
            <a:r>
              <a:rPr lang="en-GB" sz="1000" b="1" i="1" kern="0" dirty="0" err="1"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legge</a:t>
            </a:r>
            <a:r>
              <a:rPr lang="en-GB" sz="1000" b="1" i="1" kern="0" dirty="0"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 di </a:t>
            </a:r>
            <a:r>
              <a:rPr lang="en-GB" sz="1000" b="1" i="1" kern="0" dirty="0" err="1"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stabilità</a:t>
            </a:r>
            <a:r>
              <a:rPr lang="en-GB" sz="1000" b="1" i="1" kern="0" dirty="0"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 2016</a:t>
            </a:r>
            <a:endParaRPr lang="en-GB" sz="1000" b="1" i="1" kern="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0" name="TextBox 79"/>
          <p:cNvSpPr txBox="1"/>
          <p:nvPr/>
        </p:nvSpPr>
        <p:spPr>
          <a:xfrm>
            <a:off x="4529382" y="3884868"/>
            <a:ext cx="1349259" cy="277000"/>
          </a:xfrm>
          <a:prstGeom prst="rect">
            <a:avLst/>
          </a:prstGeom>
          <a:noFill/>
        </p:spPr>
        <p:txBody>
          <a:bodyPr wrap="square" lIns="0" tIns="0" rIns="0" bIns="0" rtlCol="0">
            <a:spAutoFit/>
          </a:bodyPr>
          <a:lstStyle/>
          <a:p>
            <a:pPr algn="ctr"/>
            <a:r>
              <a:rPr lang="it-IT" sz="900" kern="0" dirty="0" smtClean="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rPr>
              <a:t>Istituisce la Commissione nazionale dei LEA</a:t>
            </a:r>
            <a:endParaRPr lang="it-IT" sz="900" kern="0" dirty="0">
              <a:solidFill>
                <a:srgbClr val="24285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1" name="Rectangle 15"/>
          <p:cNvSpPr>
            <a:spLocks noChangeArrowheads="1"/>
          </p:cNvSpPr>
          <p:nvPr/>
        </p:nvSpPr>
        <p:spPr bwMode="auto">
          <a:xfrm>
            <a:off x="4487975" y="1351015"/>
            <a:ext cx="1361905" cy="370324"/>
          </a:xfrm>
          <a:prstGeom prst="rect">
            <a:avLst/>
          </a:prstGeom>
          <a:noFill/>
          <a:ln w="6350">
            <a:noFill/>
            <a:miter lim="800000"/>
            <a:headEnd type="none" w="sm" len="sm"/>
            <a:tailEnd type="none" w="sm" len="sm"/>
          </a:ln>
        </p:spPr>
        <p:txBody>
          <a:bodyPr wrap="square" lIns="83382" tIns="30971" rIns="59559" bIns="30971">
            <a:spAutoFit/>
          </a:bodyPr>
          <a:lstStyle/>
          <a:p>
            <a:pPr algn="ctr" defTabSz="504292" eaLnBrk="0" hangingPunct="0">
              <a:defRPr/>
            </a:pPr>
            <a:r>
              <a:rPr lang="en-GB" sz="1000" b="1" i="1" kern="0" dirty="0" err="1"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Commissione</a:t>
            </a:r>
            <a:r>
              <a:rPr lang="en-GB" sz="1000" b="1" i="1" kern="0" dirty="0"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1000" b="1" i="1" kern="0" dirty="0" err="1"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nazionale</a:t>
            </a:r>
            <a:r>
              <a:rPr lang="en-GB" sz="1000" b="1" i="1" kern="0" dirty="0"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 LEA</a:t>
            </a:r>
            <a:endParaRPr lang="en-GB" sz="1000" b="1" i="1" kern="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2155035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Grafico 10">
            <a:extLst>
              <a:ext uri="{FF2B5EF4-FFF2-40B4-BE49-F238E27FC236}">
                <a16:creationId xmlns:a16="http://schemas.microsoft.com/office/drawing/2014/main" id="{385B0D61-94ED-4295-8DCC-E1EA16A47EFD}"/>
              </a:ext>
            </a:extLst>
          </p:cNvPr>
          <p:cNvGraphicFramePr/>
          <p:nvPr>
            <p:extLst>
              <p:ext uri="{D42A27DB-BD31-4B8C-83A1-F6EECF244321}">
                <p14:modId xmlns:p14="http://schemas.microsoft.com/office/powerpoint/2010/main" val="1555255993"/>
              </p:ext>
            </p:extLst>
          </p:nvPr>
        </p:nvGraphicFramePr>
        <p:xfrm>
          <a:off x="584948" y="955483"/>
          <a:ext cx="7920880" cy="3937635"/>
        </p:xfrm>
        <a:graphic>
          <a:graphicData uri="http://schemas.openxmlformats.org/drawingml/2006/chart">
            <c:chart xmlns:c="http://schemas.openxmlformats.org/drawingml/2006/chart" xmlns:r="http://schemas.openxmlformats.org/officeDocument/2006/relationships" r:id="rId3"/>
          </a:graphicData>
        </a:graphic>
      </p:graphicFrame>
      <p:cxnSp>
        <p:nvCxnSpPr>
          <p:cNvPr id="25" name="Connettore diritto 5">
            <a:extLst>
              <a:ext uri="{FF2B5EF4-FFF2-40B4-BE49-F238E27FC236}">
                <a16:creationId xmlns:a16="http://schemas.microsoft.com/office/drawing/2014/main" id="{5D222E83-E300-48D2-A71E-095947E255A9}"/>
              </a:ext>
            </a:extLst>
          </p:cNvPr>
          <p:cNvCxnSpPr>
            <a:cxnSpLocks/>
          </p:cNvCxnSpPr>
          <p:nvPr/>
        </p:nvCxnSpPr>
        <p:spPr bwMode="auto">
          <a:xfrm>
            <a:off x="1560291" y="3169158"/>
            <a:ext cx="5309150" cy="0"/>
          </a:xfrm>
          <a:prstGeom prst="line">
            <a:avLst/>
          </a:prstGeom>
          <a:ln w="19050">
            <a:solidFill>
              <a:srgbClr val="FFC000"/>
            </a:solidFill>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26" name="Titolo 1"/>
          <p:cNvSpPr txBox="1">
            <a:spLocks/>
          </p:cNvSpPr>
          <p:nvPr/>
        </p:nvSpPr>
        <p:spPr>
          <a:xfrm>
            <a:off x="304999" y="222575"/>
            <a:ext cx="8524875" cy="307777"/>
          </a:xfrm>
          <a:prstGeom prst="rect">
            <a:avLst/>
          </a:prstGeom>
        </p:spPr>
        <p:txBody>
          <a:bodyPr vert="horz" wrap="square" lIns="0" tIns="0" rIns="0" bIns="0" rtlCol="0" anchor="b" anchorCtr="0">
            <a:spAutoFit/>
          </a:bodyPr>
          <a:lstStyle>
            <a:lvl1pPr algn="l" defTabSz="914400" rtl="0" eaLnBrk="1" latinLnBrk="0" hangingPunct="1">
              <a:lnSpc>
                <a:spcPct val="100000"/>
              </a:lnSpc>
              <a:spcBef>
                <a:spcPct val="0"/>
              </a:spcBef>
              <a:buNone/>
              <a:defRPr sz="3000" b="1" i="1" kern="1200">
                <a:solidFill>
                  <a:srgbClr val="0070C0"/>
                </a:solidFill>
                <a:latin typeface="Gill Sans MT" panose="020B0502020104020203" pitchFamily="34" charset="0"/>
                <a:ea typeface="Arial Unicode MS" panose="020B0604020202020204" pitchFamily="34" charset="-128"/>
                <a:cs typeface="Arial Unicode MS" panose="020B0604020202020204" pitchFamily="34" charset="-128"/>
              </a:defRPr>
            </a:lvl1pPr>
          </a:lstStyle>
          <a:p>
            <a:r>
              <a:rPr lang="it-IT" sz="2000" dirty="0">
                <a:latin typeface="Arial Unicode MS" pitchFamily="34" charset="-128"/>
              </a:rPr>
              <a:t>L’effetto dei Piani di Rientro sui LEA</a:t>
            </a:r>
            <a:endParaRPr lang="it-IT" sz="2000" dirty="0"/>
          </a:p>
        </p:txBody>
      </p:sp>
      <p:sp>
        <p:nvSpPr>
          <p:cNvPr id="2" name="Slide Number Placeholder 1"/>
          <p:cNvSpPr>
            <a:spLocks noGrp="1"/>
          </p:cNvSpPr>
          <p:nvPr>
            <p:ph type="sldNum" sz="quarter" idx="12"/>
          </p:nvPr>
        </p:nvSpPr>
        <p:spPr/>
        <p:txBody>
          <a:bodyPr/>
          <a:lstStyle/>
          <a:p>
            <a:fld id="{F06B2653-D1AD-46BA-BB88-3123B5BA212E}" type="slidenum">
              <a:rPr lang="en-US" smtClean="0"/>
              <a:t>11</a:t>
            </a:fld>
            <a:endParaRPr lang="en-US"/>
          </a:p>
        </p:txBody>
      </p:sp>
    </p:spTree>
    <p:extLst>
      <p:ext uri="{BB962C8B-B14F-4D97-AF65-F5344CB8AC3E}">
        <p14:creationId xmlns:p14="http://schemas.microsoft.com/office/powerpoint/2010/main" val="1738623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999" y="222575"/>
            <a:ext cx="8524875" cy="307777"/>
          </a:xfrm>
        </p:spPr>
        <p:txBody>
          <a:bodyPr/>
          <a:lstStyle/>
          <a:p>
            <a:r>
              <a:rPr lang="it-IT" dirty="0"/>
              <a:t>Sulla strada </a:t>
            </a:r>
            <a:r>
              <a:rPr lang="it-IT" dirty="0" smtClean="0"/>
              <a:t>giusta: dal </a:t>
            </a:r>
            <a:r>
              <a:rPr lang="it-IT" dirty="0"/>
              <a:t>rischio default al sostanziale pareggio del </a:t>
            </a:r>
            <a:r>
              <a:rPr lang="it-IT" dirty="0" smtClean="0"/>
              <a:t>2017</a:t>
            </a:r>
            <a:endParaRPr lang="it-IT" dirty="0"/>
          </a:p>
        </p:txBody>
      </p:sp>
      <p:sp>
        <p:nvSpPr>
          <p:cNvPr id="4" name="Slide Number Placeholder 3"/>
          <p:cNvSpPr>
            <a:spLocks noGrp="1"/>
          </p:cNvSpPr>
          <p:nvPr>
            <p:ph type="sldNum" sz="quarter" idx="12"/>
          </p:nvPr>
        </p:nvSpPr>
        <p:spPr/>
        <p:txBody>
          <a:bodyPr/>
          <a:lstStyle/>
          <a:p>
            <a:fld id="{F06B2653-D1AD-46BA-BB88-3123B5BA212E}" type="slidenum">
              <a:rPr lang="en-US" smtClean="0"/>
              <a:t>12</a:t>
            </a:fld>
            <a:endParaRPr lang="en-US"/>
          </a:p>
        </p:txBody>
      </p:sp>
      <p:grpSp>
        <p:nvGrpSpPr>
          <p:cNvPr id="5" name="Group 4"/>
          <p:cNvGrpSpPr/>
          <p:nvPr/>
        </p:nvGrpSpPr>
        <p:grpSpPr>
          <a:xfrm>
            <a:off x="500525" y="1462544"/>
            <a:ext cx="8142950" cy="2693172"/>
            <a:chOff x="1620231" y="1579030"/>
            <a:chExt cx="5561745" cy="2693172"/>
          </a:xfrm>
        </p:grpSpPr>
        <p:sp>
          <p:nvSpPr>
            <p:cNvPr id="6" name="CasellaDiTesto 9"/>
            <p:cNvSpPr txBox="1"/>
            <p:nvPr/>
          </p:nvSpPr>
          <p:spPr>
            <a:xfrm>
              <a:off x="3710370" y="1605479"/>
              <a:ext cx="1284747" cy="216755"/>
            </a:xfrm>
            <a:prstGeom prst="rect">
              <a:avLst/>
            </a:prstGeom>
            <a:noFill/>
          </p:spPr>
          <p:txBody>
            <a:bodyPr wrap="square" lIns="54610" tIns="54610" rIns="54610" bIns="54610" rtlCol="0">
              <a:noAutofit/>
            </a:bodyPr>
            <a:lstStyle/>
            <a:p>
              <a:pPr lvl="0" algn="ctr">
                <a:spcAft>
                  <a:spcPts val="600"/>
                </a:spcAft>
              </a:pPr>
              <a:endParaRPr lang="it-IT" sz="6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7" name="Gruppo 79"/>
            <p:cNvGrpSpPr/>
            <p:nvPr/>
          </p:nvGrpSpPr>
          <p:grpSpPr>
            <a:xfrm>
              <a:off x="1620231" y="1584889"/>
              <a:ext cx="1800460" cy="1280502"/>
              <a:chOff x="806960" y="2072497"/>
              <a:chExt cx="2396412" cy="1704348"/>
            </a:xfrm>
          </p:grpSpPr>
          <p:sp>
            <p:nvSpPr>
              <p:cNvPr id="32" name="Rettangolo 16"/>
              <p:cNvSpPr/>
              <p:nvPr/>
            </p:nvSpPr>
            <p:spPr>
              <a:xfrm>
                <a:off x="827013" y="2072498"/>
                <a:ext cx="2340000" cy="1704347"/>
              </a:xfrm>
              <a:prstGeom prst="rect">
                <a:avLst/>
              </a:prstGeom>
              <a:solidFill>
                <a:schemeClr val="bg1"/>
              </a:solidFill>
              <a:ln w="9525" cap="flat" cmpd="sng" algn="ctr">
                <a:solidFill>
                  <a:schemeClr val="tx2"/>
                </a:solidFill>
                <a:prstDash val="solid"/>
                <a:round/>
                <a:headEnd type="none" w="med" len="med"/>
                <a:tailEnd type="none" w="med" len="med"/>
              </a:ln>
              <a:effectLst>
                <a:outerShdw blurRad="50800" dist="38100" algn="l" rotWithShape="0">
                  <a:prstClr val="black">
                    <a:alpha val="40000"/>
                  </a:prstClr>
                </a:outerShdw>
              </a:effectLst>
            </p:spPr>
            <p:txBody>
              <a:bodyPr vert="horz" lIns="0" tIns="0" rIns="0" bIns="0" anchor="ctr" anchorCtr="0"/>
              <a:lstStyle/>
              <a:p>
                <a:pPr algn="ctr">
                  <a:lnSpc>
                    <a:spcPts val="1700"/>
                  </a:lnSpc>
                </a:pPr>
                <a:endParaRPr lang="it-IT" sz="400" b="1" i="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3" name="CasellaDiTesto 17"/>
              <p:cNvSpPr txBox="1"/>
              <p:nvPr/>
            </p:nvSpPr>
            <p:spPr>
              <a:xfrm>
                <a:off x="835165" y="2072497"/>
                <a:ext cx="2340000" cy="858233"/>
              </a:xfrm>
              <a:prstGeom prst="rect">
                <a:avLst/>
              </a:prstGeom>
              <a:noFill/>
            </p:spPr>
            <p:txBody>
              <a:bodyPr wrap="square" lIns="54610" tIns="54610" rIns="54610" bIns="54610" rtlCol="0">
                <a:noAutofit/>
              </a:bodyPr>
              <a:lstStyle/>
              <a:p>
                <a:pPr algn="ctr">
                  <a:spcAft>
                    <a:spcPts val="600"/>
                  </a:spcAft>
                </a:pPr>
                <a:endPar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spcAft>
                    <a:spcPts val="600"/>
                  </a:spcAft>
                </a:pP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Il disavanzo si è ridotto con un CAGR del -</a:t>
                </a:r>
                <a:r>
                  <a:rPr lang="it-IT" sz="800" b="1" dirty="0"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13</a:t>
                </a: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 dal 2007 al </a:t>
                </a:r>
                <a:r>
                  <a:rPr lang="it-IT" sz="800" b="1" dirty="0"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2017</a:t>
                </a:r>
                <a:endPar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4" name="TextBox 69"/>
              <p:cNvSpPr txBox="1"/>
              <p:nvPr/>
            </p:nvSpPr>
            <p:spPr>
              <a:xfrm>
                <a:off x="970179" y="2077648"/>
                <a:ext cx="2045132" cy="327228"/>
              </a:xfrm>
              <a:prstGeom prst="rect">
                <a:avLst/>
              </a:prstGeom>
              <a:noFill/>
            </p:spPr>
            <p:txBody>
              <a:bodyPr wrap="square" lIns="54000" tIns="54000" rIns="54000" bIns="54000" rtlCol="0">
                <a:noAutofit/>
              </a:bodyPr>
              <a:lstStyle/>
              <a:p>
                <a:pPr algn="ctr">
                  <a:spcAft>
                    <a:spcPts val="600"/>
                  </a:spcAft>
                </a:pPr>
                <a:r>
                  <a:rPr lang="it-IT" sz="10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Risultato di esercizio</a:t>
                </a:r>
              </a:p>
            </p:txBody>
          </p:sp>
          <p:sp>
            <p:nvSpPr>
              <p:cNvPr id="35" name="CasellaDiTesto 205"/>
              <p:cNvSpPr txBox="1"/>
              <p:nvPr/>
            </p:nvSpPr>
            <p:spPr>
              <a:xfrm>
                <a:off x="806960" y="2811842"/>
                <a:ext cx="2396412" cy="820104"/>
              </a:xfrm>
              <a:prstGeom prst="rect">
                <a:avLst/>
              </a:prstGeom>
              <a:noFill/>
            </p:spPr>
            <p:txBody>
              <a:bodyPr wrap="square" lIns="54001" tIns="54001" rIns="54001" bIns="54001" rtlCol="0">
                <a:noAutofit/>
              </a:bodyPr>
              <a:lstStyle/>
              <a:p>
                <a:pPr algn="ctr">
                  <a:lnSpc>
                    <a:spcPts val="1500"/>
                  </a:lnSpc>
                </a:pPr>
                <a:r>
                  <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16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-1,0</a:t>
                </a:r>
                <a:endPar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900" dirty="0" err="1">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Mld</a:t>
                </a: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9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(2017) Italia </a:t>
                </a:r>
              </a:p>
              <a:p>
                <a:pPr algn="ctr"/>
                <a:r>
                  <a:rPr lang="it-IT" sz="9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di cui </a:t>
                </a:r>
                <a:r>
                  <a:rPr lang="it-IT" sz="9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0,2 </a:t>
                </a: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MLD nelle </a:t>
                </a:r>
                <a:r>
                  <a:rPr lang="it-IT" sz="9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Regioni in </a:t>
                </a: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piano di rientro)</a:t>
                </a:r>
              </a:p>
            </p:txBody>
          </p:sp>
        </p:grpSp>
        <p:grpSp>
          <p:nvGrpSpPr>
            <p:cNvPr id="8" name="Gruppo 82"/>
            <p:cNvGrpSpPr/>
            <p:nvPr/>
          </p:nvGrpSpPr>
          <p:grpSpPr>
            <a:xfrm>
              <a:off x="5423900" y="2969684"/>
              <a:ext cx="1758076" cy="1295613"/>
              <a:chOff x="5869645" y="3915659"/>
              <a:chExt cx="2339999" cy="1724461"/>
            </a:xfrm>
          </p:grpSpPr>
          <p:sp>
            <p:nvSpPr>
              <p:cNvPr id="29" name="Rettangolo 75"/>
              <p:cNvSpPr/>
              <p:nvPr/>
            </p:nvSpPr>
            <p:spPr>
              <a:xfrm>
                <a:off x="5869645" y="3937319"/>
                <a:ext cx="2339999" cy="1702801"/>
              </a:xfrm>
              <a:prstGeom prst="rect">
                <a:avLst/>
              </a:prstGeom>
              <a:solidFill>
                <a:schemeClr val="bg1"/>
              </a:solidFill>
              <a:ln w="9525" cap="flat" cmpd="sng" algn="ctr">
                <a:solidFill>
                  <a:schemeClr val="tx2"/>
                </a:solidFill>
                <a:prstDash val="solid"/>
                <a:round/>
                <a:headEnd type="none" w="med" len="med"/>
                <a:tailEnd type="none" w="med" len="med"/>
              </a:ln>
              <a:effectLst>
                <a:outerShdw blurRad="50800" dist="38100" algn="l" rotWithShape="0">
                  <a:prstClr val="black">
                    <a:alpha val="40000"/>
                  </a:prstClr>
                </a:outerShdw>
              </a:effectLst>
            </p:spPr>
            <p:txBody>
              <a:bodyPr vert="horz" lIns="0" tIns="0" rIns="0" bIns="0" anchor="ctr" anchorCtr="0"/>
              <a:lstStyle/>
              <a:p>
                <a:pPr algn="ctr">
                  <a:lnSpc>
                    <a:spcPts val="1700"/>
                  </a:lnSpc>
                </a:pPr>
                <a:endParaRPr lang="it-IT" sz="400" b="1" i="1" dirty="0" err="1">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0" name="TextBox 69"/>
              <p:cNvSpPr txBox="1"/>
              <p:nvPr/>
            </p:nvSpPr>
            <p:spPr>
              <a:xfrm>
                <a:off x="5906339" y="3915659"/>
                <a:ext cx="2272961" cy="838550"/>
              </a:xfrm>
              <a:prstGeom prst="rect">
                <a:avLst/>
              </a:prstGeom>
              <a:noFill/>
            </p:spPr>
            <p:txBody>
              <a:bodyPr wrap="square" lIns="54000" tIns="54000" rIns="54000" bIns="54000" rtlCol="0">
                <a:noAutofit/>
              </a:bodyPr>
              <a:lstStyle/>
              <a:p>
                <a:pPr algn="ctr">
                  <a:spcAft>
                    <a:spcPts val="600"/>
                  </a:spcAft>
                </a:pPr>
                <a:r>
                  <a:rPr lang="it-IT" sz="10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Giornate di degenza</a:t>
                </a:r>
              </a:p>
              <a:p>
                <a:pPr algn="ctr">
                  <a:spcAft>
                    <a:spcPts val="600"/>
                  </a:spcAft>
                </a:pP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Le giornate di degenza per 1.000 abitanti si sono ridotte con un </a:t>
                </a:r>
                <a:r>
                  <a:rPr lang="it-IT" sz="800" b="1" dirty="0"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CAGR del </a:t>
                </a: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-2,13%</a:t>
                </a:r>
              </a:p>
            </p:txBody>
          </p:sp>
          <p:sp>
            <p:nvSpPr>
              <p:cNvPr id="31" name="CasellaDiTesto 205"/>
              <p:cNvSpPr txBox="1"/>
              <p:nvPr/>
            </p:nvSpPr>
            <p:spPr>
              <a:xfrm>
                <a:off x="6183288" y="4871420"/>
                <a:ext cx="1623491" cy="629457"/>
              </a:xfrm>
              <a:prstGeom prst="rect">
                <a:avLst/>
              </a:prstGeom>
              <a:noFill/>
            </p:spPr>
            <p:txBody>
              <a:bodyPr wrap="square" lIns="54001" tIns="54001" rIns="54001" bIns="54001" rtlCol="0">
                <a:noAutofit/>
              </a:bodyPr>
              <a:lstStyle/>
              <a:p>
                <a:pPr algn="ctr">
                  <a:lnSpc>
                    <a:spcPts val="1500"/>
                  </a:lnSpc>
                </a:pPr>
                <a:r>
                  <a:rPr lang="it-IT" sz="16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1.013 </a:t>
                </a:r>
                <a:endPar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lnSpc>
                    <a:spcPts val="1500"/>
                  </a:lnSpc>
                </a:pP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per 1.000 abitanti </a:t>
                </a:r>
              </a:p>
            </p:txBody>
          </p:sp>
        </p:grpSp>
        <p:sp>
          <p:nvSpPr>
            <p:cNvPr id="9" name="CasellaDiTesto 60"/>
            <p:cNvSpPr txBox="1"/>
            <p:nvPr/>
          </p:nvSpPr>
          <p:spPr>
            <a:xfrm>
              <a:off x="3417558" y="1584425"/>
              <a:ext cx="1284747" cy="588790"/>
            </a:xfrm>
            <a:prstGeom prst="rect">
              <a:avLst/>
            </a:prstGeom>
            <a:noFill/>
          </p:spPr>
          <p:txBody>
            <a:bodyPr wrap="square" lIns="54610" tIns="54610" rIns="54610" bIns="54610" rtlCol="0">
              <a:noAutofit/>
            </a:bodyPr>
            <a:lstStyle/>
            <a:p>
              <a:pPr algn="ctr">
                <a:spcAft>
                  <a:spcPts val="600"/>
                </a:spcAft>
              </a:pPr>
              <a:endParaRPr lang="it-IT" sz="6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10" name="Gruppo 80"/>
            <p:cNvGrpSpPr/>
            <p:nvPr/>
          </p:nvGrpSpPr>
          <p:grpSpPr>
            <a:xfrm>
              <a:off x="3526536" y="1579030"/>
              <a:ext cx="1758077" cy="1285897"/>
              <a:chOff x="3344253" y="2064700"/>
              <a:chExt cx="2340000" cy="1711528"/>
            </a:xfrm>
          </p:grpSpPr>
          <p:sp>
            <p:nvSpPr>
              <p:cNvPr id="26" name="Rettangolo 59"/>
              <p:cNvSpPr/>
              <p:nvPr/>
            </p:nvSpPr>
            <p:spPr>
              <a:xfrm>
                <a:off x="3344253" y="2071881"/>
                <a:ext cx="2340000" cy="1704347"/>
              </a:xfrm>
              <a:prstGeom prst="rect">
                <a:avLst/>
              </a:prstGeom>
              <a:solidFill>
                <a:schemeClr val="bg1"/>
              </a:solidFill>
              <a:ln w="9525" cap="flat" cmpd="sng" algn="ctr">
                <a:solidFill>
                  <a:schemeClr val="tx2"/>
                </a:solidFill>
                <a:prstDash val="solid"/>
                <a:round/>
                <a:headEnd type="none" w="med" len="med"/>
                <a:tailEnd type="none" w="med" len="med"/>
              </a:ln>
              <a:effectLst>
                <a:outerShdw blurRad="50800" dist="38100" algn="l" rotWithShape="0">
                  <a:prstClr val="black">
                    <a:alpha val="40000"/>
                  </a:prstClr>
                </a:outerShdw>
              </a:effectLst>
            </p:spPr>
            <p:txBody>
              <a:bodyPr vert="horz" lIns="0" tIns="0" rIns="0" bIns="0" anchor="ctr" anchorCtr="0"/>
              <a:lstStyle/>
              <a:p>
                <a:pPr algn="ctr">
                  <a:lnSpc>
                    <a:spcPts val="1700"/>
                  </a:lnSpc>
                </a:pPr>
                <a:endParaRPr lang="it-IT" sz="400" b="1" i="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7" name="TextBox 69"/>
              <p:cNvSpPr txBox="1"/>
              <p:nvPr/>
            </p:nvSpPr>
            <p:spPr>
              <a:xfrm>
                <a:off x="3491687" y="2064700"/>
                <a:ext cx="2045132" cy="312027"/>
              </a:xfrm>
              <a:prstGeom prst="rect">
                <a:avLst/>
              </a:prstGeom>
              <a:noFill/>
            </p:spPr>
            <p:txBody>
              <a:bodyPr wrap="square" lIns="54000" tIns="54000" rIns="54000" bIns="54000" rtlCol="0">
                <a:noAutofit/>
              </a:bodyPr>
              <a:lstStyle/>
              <a:p>
                <a:pPr algn="ctr">
                  <a:spcAft>
                    <a:spcPts val="600"/>
                  </a:spcAft>
                </a:pPr>
                <a:r>
                  <a:rPr lang="it-IT" sz="10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Fondo Sanitario Nazionale</a:t>
                </a:r>
              </a:p>
              <a:p>
                <a:pPr algn="ctr">
                  <a:spcAft>
                    <a:spcPts val="600"/>
                  </a:spcAft>
                </a:pP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Il FSN era in grado di coprire il </a:t>
                </a:r>
                <a:r>
                  <a:rPr lang="it-IT" sz="800" b="1" dirty="0"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96% </a:t>
                </a: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della spesa sanitaria</a:t>
                </a:r>
              </a:p>
            </p:txBody>
          </p:sp>
          <p:sp>
            <p:nvSpPr>
              <p:cNvPr id="28" name="CasellaDiTesto 205"/>
              <p:cNvSpPr txBox="1"/>
              <p:nvPr/>
            </p:nvSpPr>
            <p:spPr>
              <a:xfrm>
                <a:off x="3702508" y="2967748"/>
                <a:ext cx="1623491" cy="655310"/>
              </a:xfrm>
              <a:prstGeom prst="rect">
                <a:avLst/>
              </a:prstGeom>
              <a:noFill/>
            </p:spPr>
            <p:txBody>
              <a:bodyPr wrap="square" lIns="54001" tIns="54001" rIns="54001" bIns="54001" rtlCol="0">
                <a:noAutofit/>
              </a:bodyPr>
              <a:lstStyle/>
              <a:p>
                <a:pPr algn="ctr">
                  <a:lnSpc>
                    <a:spcPts val="1500"/>
                  </a:lnSpc>
                </a:pPr>
                <a:r>
                  <a:rPr lang="it-IT" sz="16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112,6</a:t>
                </a:r>
                <a:endPar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lnSpc>
                    <a:spcPts val="1500"/>
                  </a:lnSpc>
                </a:pP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900" dirty="0" err="1">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Mld</a:t>
                </a: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9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2017</a:t>
                </a:r>
                <a:endPar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grpSp>
          <p:nvGrpSpPr>
            <p:cNvPr id="11" name="Gruppo 84"/>
            <p:cNvGrpSpPr/>
            <p:nvPr/>
          </p:nvGrpSpPr>
          <p:grpSpPr>
            <a:xfrm>
              <a:off x="1641422" y="2937928"/>
              <a:ext cx="1758077" cy="1334274"/>
              <a:chOff x="835166" y="3873393"/>
              <a:chExt cx="2340000" cy="1775919"/>
            </a:xfrm>
          </p:grpSpPr>
          <p:sp>
            <p:nvSpPr>
              <p:cNvPr id="22" name="Rettangolo 76"/>
              <p:cNvSpPr/>
              <p:nvPr/>
            </p:nvSpPr>
            <p:spPr>
              <a:xfrm>
                <a:off x="835166" y="3944965"/>
                <a:ext cx="2340000" cy="1704347"/>
              </a:xfrm>
              <a:prstGeom prst="rect">
                <a:avLst/>
              </a:prstGeom>
              <a:solidFill>
                <a:schemeClr val="bg1"/>
              </a:solidFill>
              <a:ln w="9525" cap="flat" cmpd="sng" algn="ctr">
                <a:solidFill>
                  <a:schemeClr val="tx2"/>
                </a:solidFill>
                <a:prstDash val="solid"/>
                <a:round/>
                <a:headEnd type="none" w="med" len="med"/>
                <a:tailEnd type="none" w="med" len="med"/>
              </a:ln>
              <a:effectLst>
                <a:outerShdw blurRad="50800" dist="38100" algn="l" rotWithShape="0">
                  <a:prstClr val="black">
                    <a:alpha val="40000"/>
                  </a:prstClr>
                </a:outerShdw>
              </a:effectLst>
            </p:spPr>
            <p:txBody>
              <a:bodyPr vert="horz" lIns="0" tIns="0" rIns="0" bIns="0" anchor="ctr" anchorCtr="0"/>
              <a:lstStyle/>
              <a:p>
                <a:pPr algn="ctr">
                  <a:lnSpc>
                    <a:spcPts val="1700"/>
                  </a:lnSpc>
                </a:pPr>
                <a:endParaRPr lang="it-IT" sz="400" b="1" i="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3" name="CasellaDiTesto 52"/>
              <p:cNvSpPr txBox="1"/>
              <p:nvPr/>
            </p:nvSpPr>
            <p:spPr>
              <a:xfrm>
                <a:off x="1020761" y="3873393"/>
                <a:ext cx="1709999" cy="783679"/>
              </a:xfrm>
              <a:prstGeom prst="rect">
                <a:avLst/>
              </a:prstGeom>
              <a:noFill/>
            </p:spPr>
            <p:txBody>
              <a:bodyPr wrap="square" lIns="54610" tIns="54610" rIns="54610" bIns="54610" rtlCol="0">
                <a:noAutofit/>
              </a:bodyPr>
              <a:lstStyle/>
              <a:p>
                <a:pPr algn="ctr">
                  <a:spcAft>
                    <a:spcPts val="600"/>
                  </a:spcAft>
                </a:pPr>
                <a:endParaRPr lang="it-IT" sz="6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4" name="TextBox 69"/>
              <p:cNvSpPr txBox="1"/>
              <p:nvPr/>
            </p:nvSpPr>
            <p:spPr>
              <a:xfrm>
                <a:off x="982600" y="3941345"/>
                <a:ext cx="2045132" cy="216358"/>
              </a:xfrm>
              <a:prstGeom prst="rect">
                <a:avLst/>
              </a:prstGeom>
              <a:noFill/>
            </p:spPr>
            <p:txBody>
              <a:bodyPr wrap="square" lIns="54000" tIns="54000" rIns="54000" bIns="54000" rtlCol="0">
                <a:noAutofit/>
              </a:bodyPr>
              <a:lstStyle/>
              <a:p>
                <a:pPr algn="ctr">
                  <a:spcAft>
                    <a:spcPts val="600"/>
                  </a:spcAft>
                </a:pPr>
                <a:r>
                  <a:rPr lang="it-IT" sz="10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Posti letto</a:t>
                </a:r>
              </a:p>
              <a:p>
                <a:pPr algn="ctr">
                  <a:spcAft>
                    <a:spcPts val="600"/>
                  </a:spcAft>
                </a:pP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Il numero di posti letto complessivo ammonta 223.340</a:t>
                </a:r>
              </a:p>
            </p:txBody>
          </p:sp>
          <p:sp>
            <p:nvSpPr>
              <p:cNvPr id="25" name="CasellaDiTesto 205"/>
              <p:cNvSpPr txBox="1"/>
              <p:nvPr/>
            </p:nvSpPr>
            <p:spPr>
              <a:xfrm>
                <a:off x="1193421" y="4831870"/>
                <a:ext cx="1623491" cy="579109"/>
              </a:xfrm>
              <a:prstGeom prst="rect">
                <a:avLst/>
              </a:prstGeom>
              <a:noFill/>
            </p:spPr>
            <p:txBody>
              <a:bodyPr wrap="square" lIns="54001" tIns="54001" rIns="54001" bIns="54001" rtlCol="0">
                <a:noAutofit/>
              </a:bodyPr>
              <a:lstStyle/>
              <a:p>
                <a:pPr algn="ctr">
                  <a:lnSpc>
                    <a:spcPts val="1500"/>
                  </a:lnSpc>
                </a:pPr>
                <a:r>
                  <a:rPr lang="it-IT" sz="16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3,7</a:t>
                </a:r>
                <a:endPar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lnSpc>
                    <a:spcPts val="1500"/>
                  </a:lnSpc>
                </a:pP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per 1.000 abitanti</a:t>
                </a:r>
              </a:p>
            </p:txBody>
          </p:sp>
        </p:grpSp>
        <p:grpSp>
          <p:nvGrpSpPr>
            <p:cNvPr id="12" name="Gruppo 81"/>
            <p:cNvGrpSpPr/>
            <p:nvPr/>
          </p:nvGrpSpPr>
          <p:grpSpPr>
            <a:xfrm>
              <a:off x="5417775" y="1579145"/>
              <a:ext cx="1758077" cy="1279339"/>
              <a:chOff x="5861492" y="2064853"/>
              <a:chExt cx="2340000" cy="1702800"/>
            </a:xfrm>
          </p:grpSpPr>
          <p:sp>
            <p:nvSpPr>
              <p:cNvPr id="17" name="Rettangolo 7"/>
              <p:cNvSpPr/>
              <p:nvPr/>
            </p:nvSpPr>
            <p:spPr>
              <a:xfrm>
                <a:off x="5861492" y="2064853"/>
                <a:ext cx="2340000" cy="1702800"/>
              </a:xfrm>
              <a:prstGeom prst="rect">
                <a:avLst/>
              </a:prstGeom>
              <a:solidFill>
                <a:schemeClr val="bg1"/>
              </a:solidFill>
              <a:ln w="9525" cap="flat" cmpd="sng" algn="ctr">
                <a:solidFill>
                  <a:schemeClr val="tx2"/>
                </a:solidFill>
                <a:prstDash val="solid"/>
                <a:round/>
                <a:headEnd type="none" w="med" len="med"/>
                <a:tailEnd type="none" w="med" len="med"/>
              </a:ln>
              <a:effectLst>
                <a:outerShdw blurRad="50800" dist="38100" algn="l" rotWithShape="0">
                  <a:prstClr val="black">
                    <a:alpha val="40000"/>
                  </a:prstClr>
                </a:outerShdw>
              </a:effectLst>
            </p:spPr>
            <p:txBody>
              <a:bodyPr vert="horz" lIns="0" tIns="0" rIns="0" bIns="0" anchor="ctr" anchorCtr="0"/>
              <a:lstStyle/>
              <a:p>
                <a:pPr algn="ctr">
                  <a:lnSpc>
                    <a:spcPts val="1700"/>
                  </a:lnSpc>
                </a:pPr>
                <a:endParaRPr lang="it-IT" sz="400" b="1" i="1" dirty="0" err="1">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8" name="TextBox 69"/>
              <p:cNvSpPr txBox="1"/>
              <p:nvPr/>
            </p:nvSpPr>
            <p:spPr>
              <a:xfrm>
                <a:off x="5972468" y="2065487"/>
                <a:ext cx="2045132" cy="216358"/>
              </a:xfrm>
              <a:prstGeom prst="rect">
                <a:avLst/>
              </a:prstGeom>
              <a:noFill/>
            </p:spPr>
            <p:txBody>
              <a:bodyPr wrap="square" lIns="54000" tIns="54000" rIns="54000" bIns="54000" rtlCol="0">
                <a:noAutofit/>
              </a:bodyPr>
              <a:lstStyle/>
              <a:p>
                <a:pPr algn="ctr">
                  <a:spcAft>
                    <a:spcPts val="600"/>
                  </a:spcAft>
                </a:pPr>
                <a:r>
                  <a:rPr lang="it-IT" sz="10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Griglia LEA*</a:t>
                </a:r>
              </a:p>
              <a:p>
                <a:pPr lvl="0" algn="ctr">
                  <a:spcAft>
                    <a:spcPts val="600"/>
                  </a:spcAft>
                </a:pP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Punteggio assegnato alle Regioni in sede Monitoraggio all'adempimento "Mantenimento dell'erogazione dei LEA"</a:t>
                </a:r>
              </a:p>
              <a:p>
                <a:pPr lvl="0" algn="ctr">
                  <a:spcAft>
                    <a:spcPts val="600"/>
                  </a:spcAft>
                </a:pPr>
                <a:endPar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9" name="CasellaDiTesto 205"/>
              <p:cNvSpPr txBox="1"/>
              <p:nvPr/>
            </p:nvSpPr>
            <p:spPr>
              <a:xfrm>
                <a:off x="6021143" y="3003207"/>
                <a:ext cx="920319" cy="703177"/>
              </a:xfrm>
              <a:prstGeom prst="rect">
                <a:avLst/>
              </a:prstGeom>
              <a:noFill/>
            </p:spPr>
            <p:txBody>
              <a:bodyPr wrap="square" lIns="54001" tIns="54001" rIns="54001" bIns="54001" rtlCol="0">
                <a:noAutofit/>
              </a:bodyPr>
              <a:lstStyle/>
              <a:p>
                <a:pPr algn="ctr">
                  <a:lnSpc>
                    <a:spcPts val="1500"/>
                  </a:lnSpc>
                </a:pPr>
                <a:r>
                  <a:rPr lang="it-IT" sz="16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177</a:t>
                </a:r>
                <a:endPar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Punteggio medio Italia</a:t>
                </a:r>
              </a:p>
            </p:txBody>
          </p:sp>
          <p:sp>
            <p:nvSpPr>
              <p:cNvPr id="20" name="CasellaDiTesto 205"/>
              <p:cNvSpPr txBox="1"/>
              <p:nvPr/>
            </p:nvSpPr>
            <p:spPr>
              <a:xfrm>
                <a:off x="7074645" y="2982939"/>
                <a:ext cx="1018287" cy="743709"/>
              </a:xfrm>
              <a:prstGeom prst="rect">
                <a:avLst/>
              </a:prstGeom>
              <a:noFill/>
            </p:spPr>
            <p:txBody>
              <a:bodyPr wrap="square" lIns="54001" tIns="54001" rIns="54001" bIns="54001" rtlCol="0">
                <a:noAutofit/>
              </a:bodyPr>
              <a:lstStyle/>
              <a:p>
                <a:pPr algn="ctr">
                  <a:lnSpc>
                    <a:spcPts val="1500"/>
                  </a:lnSpc>
                </a:pPr>
                <a:r>
                  <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16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160</a:t>
                </a:r>
                <a:endPar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Punteggio medio Regioni </a:t>
                </a:r>
                <a:r>
                  <a:rPr lang="it-IT" sz="900" dirty="0" err="1">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PdR</a:t>
                </a: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a:t>
                </a:r>
              </a:p>
            </p:txBody>
          </p:sp>
          <p:sp>
            <p:nvSpPr>
              <p:cNvPr id="21" name="CasellaDiTesto 73"/>
              <p:cNvSpPr txBox="1"/>
              <p:nvPr/>
            </p:nvSpPr>
            <p:spPr>
              <a:xfrm>
                <a:off x="6913468" y="3195034"/>
                <a:ext cx="223532" cy="319520"/>
              </a:xfrm>
              <a:prstGeom prst="rect">
                <a:avLst/>
              </a:prstGeom>
              <a:noFill/>
            </p:spPr>
            <p:txBody>
              <a:bodyPr wrap="square" lIns="54610" tIns="54610" rIns="54610" bIns="54610" rtlCol="0">
                <a:noAutofit/>
              </a:bodyPr>
              <a:lstStyle/>
              <a:p>
                <a:pPr>
                  <a:spcAft>
                    <a:spcPts val="600"/>
                  </a:spcAft>
                </a:pPr>
                <a:r>
                  <a:rPr lang="it-IT" sz="7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vs</a:t>
                </a:r>
              </a:p>
            </p:txBody>
          </p:sp>
        </p:grpSp>
        <p:grpSp>
          <p:nvGrpSpPr>
            <p:cNvPr id="13" name="Gruppo 83"/>
            <p:cNvGrpSpPr/>
            <p:nvPr/>
          </p:nvGrpSpPr>
          <p:grpSpPr>
            <a:xfrm>
              <a:off x="3532662" y="2989988"/>
              <a:ext cx="1758076" cy="1281751"/>
              <a:chOff x="3352406" y="3942685"/>
              <a:chExt cx="2339999" cy="1706010"/>
            </a:xfrm>
          </p:grpSpPr>
          <p:sp>
            <p:nvSpPr>
              <p:cNvPr id="14" name="Rettangolo 77"/>
              <p:cNvSpPr/>
              <p:nvPr/>
            </p:nvSpPr>
            <p:spPr>
              <a:xfrm>
                <a:off x="3352406" y="3944347"/>
                <a:ext cx="2339999" cy="1704348"/>
              </a:xfrm>
              <a:prstGeom prst="rect">
                <a:avLst/>
              </a:prstGeom>
              <a:solidFill>
                <a:schemeClr val="bg1"/>
              </a:solidFill>
              <a:ln w="9525" cap="flat" cmpd="sng" algn="ctr">
                <a:solidFill>
                  <a:schemeClr val="tx2"/>
                </a:solidFill>
                <a:prstDash val="solid"/>
                <a:round/>
                <a:headEnd type="none" w="med" len="med"/>
                <a:tailEnd type="none" w="med" len="med"/>
              </a:ln>
              <a:effectLst>
                <a:outerShdw blurRad="50800" dist="38100" algn="l" rotWithShape="0">
                  <a:prstClr val="black">
                    <a:alpha val="40000"/>
                  </a:prstClr>
                </a:outerShdw>
              </a:effectLst>
            </p:spPr>
            <p:txBody>
              <a:bodyPr vert="horz" lIns="0" tIns="0" rIns="0" bIns="0" anchor="ctr" anchorCtr="0"/>
              <a:lstStyle/>
              <a:p>
                <a:pPr algn="ctr">
                  <a:lnSpc>
                    <a:spcPts val="1700"/>
                  </a:lnSpc>
                </a:pPr>
                <a:endParaRPr lang="it-IT" sz="400" b="1" i="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5" name="CasellaDiTesto 205"/>
              <p:cNvSpPr txBox="1"/>
              <p:nvPr/>
            </p:nvSpPr>
            <p:spPr>
              <a:xfrm>
                <a:off x="3710661" y="4828539"/>
                <a:ext cx="1623491" cy="229136"/>
              </a:xfrm>
              <a:prstGeom prst="rect">
                <a:avLst/>
              </a:prstGeom>
              <a:noFill/>
            </p:spPr>
            <p:txBody>
              <a:bodyPr wrap="square" lIns="54001" tIns="54001" rIns="54001" bIns="54001" rtlCol="0">
                <a:noAutofit/>
              </a:bodyPr>
              <a:lstStyle/>
              <a:p>
                <a:pPr algn="ctr">
                  <a:lnSpc>
                    <a:spcPts val="1500"/>
                  </a:lnSpc>
                </a:pPr>
                <a:r>
                  <a:rPr lang="it-IT" sz="16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1.188</a:t>
                </a:r>
                <a:endPar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6" name="TextBox 69"/>
              <p:cNvSpPr txBox="1"/>
              <p:nvPr/>
            </p:nvSpPr>
            <p:spPr>
              <a:xfrm>
                <a:off x="3499839" y="3942685"/>
                <a:ext cx="2045132" cy="216358"/>
              </a:xfrm>
              <a:prstGeom prst="rect">
                <a:avLst/>
              </a:prstGeom>
              <a:noFill/>
            </p:spPr>
            <p:txBody>
              <a:bodyPr wrap="square" lIns="54000" tIns="54000" rIns="54000" bIns="54000" rtlCol="0">
                <a:noAutofit/>
              </a:bodyPr>
              <a:lstStyle/>
              <a:p>
                <a:pPr algn="ctr">
                  <a:spcAft>
                    <a:spcPts val="600"/>
                  </a:spcAft>
                </a:pPr>
                <a:r>
                  <a:rPr lang="it-IT" sz="10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Numero di strutture</a:t>
                </a:r>
              </a:p>
              <a:p>
                <a:pPr algn="ctr">
                  <a:spcAft>
                    <a:spcPts val="600"/>
                  </a:spcAft>
                </a:pP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Il numero di strutture di ricovero pubbliche e private </a:t>
                </a:r>
                <a:r>
                  <a:rPr lang="it-IT" sz="800" b="1" dirty="0" smtClean="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è </a:t>
                </a: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pari a </a:t>
                </a:r>
              </a:p>
            </p:txBody>
          </p:sp>
        </p:grpSp>
      </p:grpSp>
      <p:sp>
        <p:nvSpPr>
          <p:cNvPr id="36" name="Segnaposto testo 4"/>
          <p:cNvSpPr txBox="1">
            <a:spLocks/>
          </p:cNvSpPr>
          <p:nvPr/>
        </p:nvSpPr>
        <p:spPr>
          <a:xfrm>
            <a:off x="307281" y="897975"/>
            <a:ext cx="8529439" cy="415498"/>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just">
              <a:spcAft>
                <a:spcPts val="600"/>
              </a:spcAft>
              <a:defRPr sz="105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stStyle>
          <a:p>
            <a:pPr>
              <a:spcAft>
                <a:spcPts val="0"/>
              </a:spcAft>
            </a:pPr>
            <a:r>
              <a:rPr lang="it-IT" dirty="0"/>
              <a:t>Al </a:t>
            </a:r>
            <a:r>
              <a:rPr lang="it-IT" dirty="0" smtClean="0"/>
              <a:t>2017 </a:t>
            </a:r>
            <a:r>
              <a:rPr lang="it-IT" dirty="0"/>
              <a:t>i </a:t>
            </a:r>
            <a:r>
              <a:rPr lang="it-IT" b="1" dirty="0"/>
              <a:t>conti sono in ordine</a:t>
            </a:r>
            <a:r>
              <a:rPr lang="it-IT" dirty="0"/>
              <a:t>. Si rileva un </a:t>
            </a:r>
            <a:r>
              <a:rPr lang="it-IT" b="1" dirty="0"/>
              <a:t>minor ricorso all'ospedale e un miglioramento dei LEA</a:t>
            </a:r>
            <a:r>
              <a:rPr lang="it-IT" dirty="0"/>
              <a:t>, sebbene permangano le difformità a livello regionale.</a:t>
            </a:r>
          </a:p>
        </p:txBody>
      </p:sp>
      <p:sp>
        <p:nvSpPr>
          <p:cNvPr id="37" name="Text Box 8"/>
          <p:cNvSpPr txBox="1">
            <a:spLocks noChangeArrowheads="1"/>
          </p:cNvSpPr>
          <p:nvPr>
            <p:custDataLst>
              <p:tags r:id="rId1"/>
            </p:custDataLst>
          </p:nvPr>
        </p:nvSpPr>
        <p:spPr bwMode="auto">
          <a:xfrm>
            <a:off x="311400" y="4288576"/>
            <a:ext cx="8521200" cy="307777"/>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just">
              <a:spcAft>
                <a:spcPts val="600"/>
              </a:spcAft>
              <a:defRPr sz="700" b="1" i="1">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spcAft>
                <a:spcPts val="0"/>
              </a:spcAft>
            </a:pPr>
            <a:r>
              <a:rPr lang="it-IT" dirty="0" smtClean="0"/>
              <a:t>Fonti</a:t>
            </a:r>
            <a:r>
              <a:rPr lang="it-IT" b="0" dirty="0" smtClean="0"/>
              <a:t>: Conto </a:t>
            </a:r>
            <a:r>
              <a:rPr lang="it-IT" b="0" dirty="0"/>
              <a:t>economico degli enti sanitari locali (CE); Griglia LEA 2015; Flussi HSP 2016; Rapporto annuale sull’attività di ricovero ospedaliero, Dati SDO 2016 </a:t>
            </a:r>
          </a:p>
          <a:p>
            <a:pPr>
              <a:spcAft>
                <a:spcPts val="0"/>
              </a:spcAft>
            </a:pPr>
            <a:r>
              <a:rPr lang="it-IT" b="0" dirty="0"/>
              <a:t>*I dati si riferiscono all'anno </a:t>
            </a:r>
            <a:r>
              <a:rPr lang="it-IT" b="0" dirty="0" smtClean="0"/>
              <a:t>2017</a:t>
            </a:r>
            <a:endParaRPr lang="it-IT" b="0" dirty="0"/>
          </a:p>
        </p:txBody>
      </p:sp>
    </p:spTree>
    <p:extLst>
      <p:ext uri="{BB962C8B-B14F-4D97-AF65-F5344CB8AC3E}">
        <p14:creationId xmlns:p14="http://schemas.microsoft.com/office/powerpoint/2010/main" val="2617127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e 6">
            <a:extLst>
              <a:ext uri="{FF2B5EF4-FFF2-40B4-BE49-F238E27FC236}">
                <a16:creationId xmlns:a16="http://schemas.microsoft.com/office/drawing/2014/main" id="{B90F1FF5-10BC-4BE3-896B-8D3A72EE9F73}"/>
              </a:ext>
            </a:extLst>
          </p:cNvPr>
          <p:cNvSpPr/>
          <p:nvPr/>
        </p:nvSpPr>
        <p:spPr bwMode="auto">
          <a:xfrm>
            <a:off x="1331640" y="2571750"/>
            <a:ext cx="432048" cy="378042"/>
          </a:xfrm>
          <a:prstGeom prst="ellipse">
            <a:avLst/>
          </a:prstGeom>
          <a:solidFill>
            <a:schemeClr val="bg2"/>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0" tIns="0" rIns="0" bIns="0" numCol="1" rtlCol="0" anchor="ctr" anchorCtr="0" compatLnSpc="1">
            <a:prstTxWarp prst="textNoShape">
              <a:avLst/>
            </a:prstTxWarp>
          </a:bodyPr>
          <a:lstStyle/>
          <a:p>
            <a:pPr algn="ctr" fontAlgn="base">
              <a:spcBef>
                <a:spcPct val="0"/>
              </a:spcBef>
              <a:spcAft>
                <a:spcPct val="0"/>
              </a:spcAft>
            </a:pPr>
            <a:endParaRPr lang="it-IT" sz="700" b="1" dirty="0">
              <a:solidFill>
                <a:srgbClr val="002F86"/>
              </a:solidFill>
            </a:endParaRPr>
          </a:p>
        </p:txBody>
      </p:sp>
      <p:sp>
        <p:nvSpPr>
          <p:cNvPr id="3" name="Titolo 2"/>
          <p:cNvSpPr>
            <a:spLocks noGrp="1"/>
          </p:cNvSpPr>
          <p:nvPr>
            <p:ph type="title"/>
          </p:nvPr>
        </p:nvSpPr>
        <p:spPr/>
        <p:txBody>
          <a:bodyPr/>
          <a:lstStyle/>
          <a:p>
            <a:r>
              <a:rPr lang="it-IT" smtClean="0"/>
              <a:t>Andamento della spesa sanitaria</a:t>
            </a:r>
            <a:endParaRPr lang="it-IT" dirty="0"/>
          </a:p>
        </p:txBody>
      </p:sp>
      <p:sp>
        <p:nvSpPr>
          <p:cNvPr id="9" name="Segnaposto contenuto 1"/>
          <p:cNvSpPr>
            <a:spLocks noGrp="1"/>
          </p:cNvSpPr>
          <p:nvPr>
            <p:ph idx="1"/>
          </p:nvPr>
        </p:nvSpPr>
        <p:spPr>
          <a:xfrm>
            <a:off x="309562" y="960100"/>
            <a:ext cx="8524876" cy="1134157"/>
          </a:xfrm>
        </p:spPr>
        <p:txBody>
          <a:bodyPr/>
          <a:lstStyle/>
          <a:p>
            <a:pPr algn="just"/>
            <a:r>
              <a:rPr lang="it-IT" sz="1100" dirty="0" smtClean="0"/>
              <a:t>Il deficit si attestava nel </a:t>
            </a:r>
            <a:r>
              <a:rPr lang="it-IT" sz="1100" b="1" dirty="0" smtClean="0"/>
              <a:t>2007 </a:t>
            </a:r>
            <a:r>
              <a:rPr lang="it-IT" sz="1100" dirty="0" smtClean="0"/>
              <a:t>ad </a:t>
            </a:r>
            <a:r>
              <a:rPr lang="it-IT" sz="1100" b="1" dirty="0" smtClean="0"/>
              <a:t>oltre 5 miliardi di euro l’anno </a:t>
            </a:r>
            <a:r>
              <a:rPr lang="it-IT" sz="1100" dirty="0" smtClean="0"/>
              <a:t>e a oltre </a:t>
            </a:r>
            <a:r>
              <a:rPr lang="it-IT" sz="1100" b="1" dirty="0" smtClean="0"/>
              <a:t>2 miliardi nel 2012</a:t>
            </a:r>
            <a:r>
              <a:rPr lang="it-IT" sz="1100" dirty="0" smtClean="0"/>
              <a:t>. Nel </a:t>
            </a:r>
            <a:r>
              <a:rPr lang="it-IT" sz="1100" b="1" dirty="0" smtClean="0"/>
              <a:t>2017 </a:t>
            </a:r>
            <a:r>
              <a:rPr lang="it-IT" sz="1100" dirty="0" smtClean="0"/>
              <a:t>i bilanci segnano un disavanzo di </a:t>
            </a:r>
            <a:r>
              <a:rPr lang="it-IT" sz="1100" b="1" dirty="0" smtClean="0"/>
              <a:t>1,081 miliardi di euro</a:t>
            </a:r>
            <a:r>
              <a:rPr lang="it-IT" sz="1100" dirty="0" smtClean="0"/>
              <a:t>, con coperture fiscali o di bilancio adeguate. Il sistema quindi è ormai finanziariamente stabile ed economicamente quasi in equilibrio. </a:t>
            </a:r>
            <a:endParaRPr lang="it-IT" sz="1100" dirty="0"/>
          </a:p>
        </p:txBody>
      </p:sp>
      <p:sp>
        <p:nvSpPr>
          <p:cNvPr id="4" name="Slide Number Placeholder 3"/>
          <p:cNvSpPr>
            <a:spLocks noGrp="1"/>
          </p:cNvSpPr>
          <p:nvPr>
            <p:ph type="sldNum" sz="quarter" idx="12"/>
          </p:nvPr>
        </p:nvSpPr>
        <p:spPr/>
        <p:txBody>
          <a:bodyPr/>
          <a:lstStyle/>
          <a:p>
            <a:fld id="{F06B2653-D1AD-46BA-BB88-3123B5BA212E}" type="slidenum">
              <a:rPr lang="en-US" smtClean="0"/>
              <a:pPr/>
              <a:t>13</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943" y="1722148"/>
            <a:ext cx="8607972" cy="2880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135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L’effetto dei Piani di Rientro sui disavanzi sanitari</a:t>
            </a:r>
            <a:endParaRPr lang="it-IT" dirty="0"/>
          </a:p>
        </p:txBody>
      </p:sp>
      <p:sp>
        <p:nvSpPr>
          <p:cNvPr id="8" name="Segnaposto contenuto 1"/>
          <p:cNvSpPr>
            <a:spLocks noGrp="1"/>
          </p:cNvSpPr>
          <p:nvPr>
            <p:ph idx="1"/>
          </p:nvPr>
        </p:nvSpPr>
        <p:spPr>
          <a:xfrm>
            <a:off x="309562" y="960100"/>
            <a:ext cx="8524876" cy="1134157"/>
          </a:xfrm>
        </p:spPr>
        <p:txBody>
          <a:bodyPr/>
          <a:lstStyle/>
          <a:p>
            <a:pPr lvl="0"/>
            <a:r>
              <a:rPr lang="it-IT" sz="1100" dirty="0" smtClean="0"/>
              <a:t>La tabella rappresenta l’andamento (prima delle coperture derivanti dal gettito fiscale o dal bilancio regionale) dei risultati di esercizio delle Regioni in PdR dall’anno 2007 all’anno 2017 confrontati con il dato nazionale; i dati delle regioni in PdR evidenziano, dall’anno 2010, un deciso miglioramento.</a:t>
            </a:r>
            <a:endParaRPr lang="it-IT" sz="1100" dirty="0"/>
          </a:p>
        </p:txBody>
      </p:sp>
      <p:sp>
        <p:nvSpPr>
          <p:cNvPr id="3" name="Slide Number Placeholder 2"/>
          <p:cNvSpPr>
            <a:spLocks noGrp="1"/>
          </p:cNvSpPr>
          <p:nvPr>
            <p:ph type="sldNum" sz="quarter" idx="12"/>
          </p:nvPr>
        </p:nvSpPr>
        <p:spPr/>
        <p:txBody>
          <a:bodyPr/>
          <a:lstStyle/>
          <a:p>
            <a:fld id="{F06B2653-D1AD-46BA-BB88-3123B5BA212E}" type="slidenum">
              <a:rPr lang="en-US" smtClean="0"/>
              <a:pPr/>
              <a:t>14</a:t>
            </a:fld>
            <a:endParaRPr lang="en-US"/>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5927"/>
          <a:stretch/>
        </p:blipFill>
        <p:spPr bwMode="auto">
          <a:xfrm>
            <a:off x="412748" y="1890316"/>
            <a:ext cx="8416927" cy="2318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egnaposto contenuto 2"/>
          <p:cNvSpPr txBox="1">
            <a:spLocks/>
          </p:cNvSpPr>
          <p:nvPr/>
        </p:nvSpPr>
        <p:spPr bwMode="auto">
          <a:xfrm>
            <a:off x="412750" y="1856684"/>
            <a:ext cx="8416925" cy="6595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lgn="just" eaLnBrk="0" hangingPunct="0">
              <a:spcBef>
                <a:spcPct val="40000"/>
              </a:spcBef>
              <a:buSzPct val="105000"/>
              <a:defRPr/>
            </a:pPr>
            <a:endParaRPr lang="it-IT" sz="1100" kern="0" dirty="0">
              <a:solidFill>
                <a:srgbClr val="002060"/>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1071211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4"/>
          <p:cNvSpPr>
            <a:spLocks noGrp="1"/>
          </p:cNvSpPr>
          <p:nvPr>
            <p:ph type="body" sz="quarter" idx="10"/>
          </p:nvPr>
        </p:nvSpPr>
        <p:spPr>
          <a:xfrm>
            <a:off x="379593" y="906453"/>
            <a:ext cx="8232686" cy="414051"/>
          </a:xfrm>
        </p:spPr>
        <p:txBody>
          <a:bodyPr/>
          <a:lstStyle/>
          <a:p>
            <a:r>
              <a:rPr lang="it-IT" sz="1100" b="0" dirty="0" smtClean="0">
                <a:solidFill>
                  <a:srgbClr val="002060"/>
                </a:solidFill>
                <a:latin typeface="Arial Unicode MS" pitchFamily="34" charset="-128"/>
                <a:ea typeface="Arial Unicode MS" pitchFamily="34" charset="-128"/>
                <a:cs typeface="Arial Unicode MS" pitchFamily="34" charset="-128"/>
              </a:rPr>
              <a:t>Sotto un attento controllo del livello Governo centrale,  le </a:t>
            </a:r>
            <a:r>
              <a:rPr lang="it-IT" sz="1100" b="1" dirty="0" smtClean="0">
                <a:solidFill>
                  <a:srgbClr val="002060"/>
                </a:solidFill>
                <a:latin typeface="Arial Unicode MS" pitchFamily="34" charset="-128"/>
                <a:ea typeface="Arial Unicode MS" pitchFamily="34" charset="-128"/>
                <a:cs typeface="Arial Unicode MS" pitchFamily="34" charset="-128"/>
              </a:rPr>
              <a:t>Regioni in Piano di Rientro hanno ottenuto in termini percentuali risultati migliori delle regioni virtuose</a:t>
            </a:r>
            <a:r>
              <a:rPr lang="it-IT" sz="1100" b="0" dirty="0" smtClean="0">
                <a:solidFill>
                  <a:srgbClr val="002060"/>
                </a:solidFill>
                <a:latin typeface="Arial Unicode MS" pitchFamily="34" charset="-128"/>
                <a:ea typeface="Arial Unicode MS" pitchFamily="34" charset="-128"/>
                <a:cs typeface="Arial Unicode MS" pitchFamily="34" charset="-128"/>
              </a:rPr>
              <a:t>.</a:t>
            </a:r>
            <a:endParaRPr lang="it-IT" sz="1100" b="0" dirty="0">
              <a:solidFill>
                <a:srgbClr val="002060"/>
              </a:solidFill>
              <a:latin typeface="Arial Unicode MS" pitchFamily="34" charset="-128"/>
              <a:ea typeface="Arial Unicode MS" pitchFamily="34" charset="-128"/>
              <a:cs typeface="Arial Unicode MS" pitchFamily="34" charset="-128"/>
            </a:endParaRPr>
          </a:p>
        </p:txBody>
      </p:sp>
      <p:sp>
        <p:nvSpPr>
          <p:cNvPr id="7" name="Parallelogramma 6"/>
          <p:cNvSpPr/>
          <p:nvPr/>
        </p:nvSpPr>
        <p:spPr>
          <a:xfrm>
            <a:off x="491102" y="3237428"/>
            <a:ext cx="3941580" cy="253860"/>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1200" b="1" dirty="0" smtClean="0">
                <a:solidFill>
                  <a:srgbClr val="002060"/>
                </a:solidFill>
                <a:latin typeface="Arial Unicode MS" pitchFamily="34" charset="-128"/>
                <a:ea typeface="Arial Unicode MS" pitchFamily="34" charset="-128"/>
                <a:cs typeface="Arial Unicode MS" pitchFamily="34" charset="-128"/>
              </a:rPr>
              <a:t>Beni </a:t>
            </a:r>
            <a:r>
              <a:rPr lang="it-IT" sz="1200" b="1" dirty="0">
                <a:solidFill>
                  <a:srgbClr val="002060"/>
                </a:solidFill>
                <a:latin typeface="Arial Unicode MS" pitchFamily="34" charset="-128"/>
                <a:ea typeface="Arial Unicode MS" pitchFamily="34" charset="-128"/>
                <a:cs typeface="Arial Unicode MS" pitchFamily="34" charset="-128"/>
              </a:rPr>
              <a:t>e </a:t>
            </a:r>
            <a:r>
              <a:rPr lang="it-IT" sz="1200" b="1" dirty="0" smtClean="0">
                <a:solidFill>
                  <a:srgbClr val="002060"/>
                </a:solidFill>
                <a:latin typeface="Arial Unicode MS" pitchFamily="34" charset="-128"/>
                <a:ea typeface="Arial Unicode MS" pitchFamily="34" charset="-128"/>
                <a:cs typeface="Arial Unicode MS" pitchFamily="34" charset="-128"/>
              </a:rPr>
              <a:t>servizi</a:t>
            </a:r>
            <a:endParaRPr lang="it-IT" sz="1200" b="1" dirty="0">
              <a:solidFill>
                <a:srgbClr val="002060"/>
              </a:solidFill>
              <a:latin typeface="Arial Unicode MS" pitchFamily="34" charset="-128"/>
              <a:ea typeface="Arial Unicode MS" pitchFamily="34" charset="-128"/>
              <a:cs typeface="Arial Unicode MS" pitchFamily="34" charset="-128"/>
            </a:endParaRPr>
          </a:p>
        </p:txBody>
      </p:sp>
      <p:sp>
        <p:nvSpPr>
          <p:cNvPr id="8" name="Parallelogramma 7"/>
          <p:cNvSpPr/>
          <p:nvPr/>
        </p:nvSpPr>
        <p:spPr>
          <a:xfrm>
            <a:off x="551475" y="1612944"/>
            <a:ext cx="3881788" cy="237964"/>
          </a:xfrm>
          <a:prstGeom prst="parallelogram">
            <a:avLst/>
          </a:prstGeom>
          <a:noFill/>
          <a:ln/>
        </p:spPr>
        <p:style>
          <a:lnRef idx="2">
            <a:schemeClr val="accent1"/>
          </a:lnRef>
          <a:fillRef idx="1">
            <a:schemeClr val="lt1"/>
          </a:fillRef>
          <a:effectRef idx="0">
            <a:schemeClr val="accent1"/>
          </a:effectRef>
          <a:fontRef idx="minor">
            <a:schemeClr val="dk1"/>
          </a:fontRef>
        </p:style>
        <p:txBody>
          <a:bodyPr anchor="ctr"/>
          <a:lstStyle/>
          <a:p>
            <a:pPr algn="ctr">
              <a:defRPr/>
            </a:pPr>
            <a:r>
              <a:rPr lang="it-IT" sz="1200" b="1" dirty="0" smtClean="0">
                <a:solidFill>
                  <a:srgbClr val="002060"/>
                </a:solidFill>
                <a:latin typeface="Gill Sans MT" panose="020B0502020104020203" pitchFamily="34" charset="0"/>
              </a:rPr>
              <a:t>  </a:t>
            </a:r>
            <a:r>
              <a:rPr lang="it-IT" sz="1200" b="1" dirty="0" smtClean="0">
                <a:solidFill>
                  <a:srgbClr val="002060"/>
                </a:solidFill>
                <a:latin typeface="Arial Unicode MS" pitchFamily="34" charset="-128"/>
                <a:ea typeface="Arial Unicode MS" pitchFamily="34" charset="-128"/>
                <a:cs typeface="Arial Unicode MS" pitchFamily="34" charset="-128"/>
              </a:rPr>
              <a:t>Erogatori </a:t>
            </a:r>
            <a:r>
              <a:rPr lang="it-IT" sz="1200" b="1" dirty="0">
                <a:solidFill>
                  <a:srgbClr val="002060"/>
                </a:solidFill>
                <a:latin typeface="Arial Unicode MS" pitchFamily="34" charset="-128"/>
                <a:ea typeface="Arial Unicode MS" pitchFamily="34" charset="-128"/>
                <a:cs typeface="Arial Unicode MS" pitchFamily="34" charset="-128"/>
              </a:rPr>
              <a:t>privati</a:t>
            </a:r>
          </a:p>
        </p:txBody>
      </p:sp>
      <p:sp>
        <p:nvSpPr>
          <p:cNvPr id="15" name="Rettangolo 14"/>
          <p:cNvSpPr/>
          <p:nvPr/>
        </p:nvSpPr>
        <p:spPr>
          <a:xfrm>
            <a:off x="551475" y="1858913"/>
            <a:ext cx="3881788" cy="507831"/>
          </a:xfrm>
          <a:prstGeom prst="rect">
            <a:avLst/>
          </a:prstGeom>
        </p:spPr>
        <p:txBody>
          <a:bodyPr wrap="square">
            <a:spAutoFit/>
          </a:bodyPr>
          <a:lstStyle/>
          <a:p>
            <a:pPr marL="0" lvl="1" algn="just">
              <a:spcBef>
                <a:spcPts val="554"/>
              </a:spcBef>
              <a:defRPr/>
            </a:pPr>
            <a:r>
              <a:rPr lang="it-IT" sz="900" dirty="0">
                <a:solidFill>
                  <a:srgbClr val="002060"/>
                </a:solidFill>
                <a:latin typeface="Arial Unicode MS" pitchFamily="34" charset="-128"/>
                <a:ea typeface="Arial Unicode MS" pitchFamily="34" charset="-128"/>
                <a:cs typeface="Arial Unicode MS" pitchFamily="34" charset="-128"/>
              </a:rPr>
              <a:t>L'intervento ha riguardato la determinazione tetti di spesa e budget per tali soggetti al fine di garantire la programmazione delle cure nell’ambito delle risorse e ad evitare l’insorgere di </a:t>
            </a:r>
            <a:r>
              <a:rPr lang="it-IT" sz="900" dirty="0" smtClean="0">
                <a:solidFill>
                  <a:srgbClr val="002060"/>
                </a:solidFill>
                <a:latin typeface="Arial Unicode MS" pitchFamily="34" charset="-128"/>
                <a:ea typeface="Arial Unicode MS" pitchFamily="34" charset="-128"/>
                <a:cs typeface="Arial Unicode MS" pitchFamily="34" charset="-128"/>
              </a:rPr>
              <a:t>contenziosi.</a:t>
            </a:r>
            <a:endParaRPr lang="it-IT" sz="900" dirty="0">
              <a:solidFill>
                <a:srgbClr val="002060"/>
              </a:solidFill>
              <a:latin typeface="Arial Unicode MS" pitchFamily="34" charset="-128"/>
              <a:ea typeface="Arial Unicode MS" pitchFamily="34" charset="-128"/>
              <a:cs typeface="Arial Unicode MS" pitchFamily="34" charset="-128"/>
            </a:endParaRPr>
          </a:p>
        </p:txBody>
      </p:sp>
      <p:sp>
        <p:nvSpPr>
          <p:cNvPr id="18" name="Rettangolo 17"/>
          <p:cNvSpPr/>
          <p:nvPr/>
        </p:nvSpPr>
        <p:spPr>
          <a:xfrm>
            <a:off x="491681" y="3493189"/>
            <a:ext cx="3941582" cy="507831"/>
          </a:xfrm>
          <a:prstGeom prst="rect">
            <a:avLst/>
          </a:prstGeom>
        </p:spPr>
        <p:txBody>
          <a:bodyPr wrap="square">
            <a:spAutoFit/>
          </a:bodyPr>
          <a:lstStyle/>
          <a:p>
            <a:pPr marL="0" lvl="1" algn="just">
              <a:spcBef>
                <a:spcPts val="554"/>
              </a:spcBef>
              <a:defRPr/>
            </a:pPr>
            <a:r>
              <a:rPr lang="it-IT" sz="900" dirty="0">
                <a:solidFill>
                  <a:srgbClr val="002060"/>
                </a:solidFill>
                <a:latin typeface="Arial Unicode MS" pitchFamily="34" charset="-128"/>
                <a:ea typeface="Arial Unicode MS" pitchFamily="34" charset="-128"/>
                <a:cs typeface="Arial Unicode MS" pitchFamily="34" charset="-128"/>
              </a:rPr>
              <a:t>Le manovre hanno riguardato l'</a:t>
            </a:r>
            <a:r>
              <a:rPr lang="it-IT" sz="900" dirty="0" err="1">
                <a:solidFill>
                  <a:srgbClr val="002060"/>
                </a:solidFill>
                <a:latin typeface="Arial Unicode MS" pitchFamily="34" charset="-128"/>
                <a:ea typeface="Arial Unicode MS" pitchFamily="34" charset="-128"/>
                <a:cs typeface="Arial Unicode MS" pitchFamily="34" charset="-128"/>
              </a:rPr>
              <a:t>efficientamento</a:t>
            </a:r>
            <a:r>
              <a:rPr lang="it-IT" sz="900" dirty="0">
                <a:solidFill>
                  <a:srgbClr val="002060"/>
                </a:solidFill>
                <a:latin typeface="Arial Unicode MS" pitchFamily="34" charset="-128"/>
                <a:ea typeface="Arial Unicode MS" pitchFamily="34" charset="-128"/>
                <a:cs typeface="Arial Unicode MS" pitchFamily="34" charset="-128"/>
              </a:rPr>
              <a:t> nel modello di acquisizione dei beni e servizi in particolare prodotti farmaceutici ed altri beni sanitari (es. centrali di acquisto sovra-aziendali</a:t>
            </a:r>
            <a:r>
              <a:rPr lang="it-IT" sz="900" dirty="0" smtClean="0">
                <a:solidFill>
                  <a:srgbClr val="002060"/>
                </a:solidFill>
                <a:latin typeface="Arial Unicode MS" pitchFamily="34" charset="-128"/>
                <a:ea typeface="Arial Unicode MS" pitchFamily="34" charset="-128"/>
                <a:cs typeface="Arial Unicode MS" pitchFamily="34" charset="-128"/>
              </a:rPr>
              <a:t>).</a:t>
            </a:r>
            <a:endParaRPr lang="it-IT" sz="900" dirty="0">
              <a:solidFill>
                <a:srgbClr val="002060"/>
              </a:solidFill>
              <a:latin typeface="Arial Unicode MS" pitchFamily="34" charset="-128"/>
              <a:ea typeface="Arial Unicode MS" pitchFamily="34" charset="-128"/>
              <a:cs typeface="Arial Unicode MS" pitchFamily="34" charset="-128"/>
            </a:endParaRPr>
          </a:p>
        </p:txBody>
      </p:sp>
      <p:sp>
        <p:nvSpPr>
          <p:cNvPr id="45" name="Parallelogramma 44"/>
          <p:cNvSpPr/>
          <p:nvPr/>
        </p:nvSpPr>
        <p:spPr>
          <a:xfrm>
            <a:off x="491102" y="4010679"/>
            <a:ext cx="3941581" cy="253860"/>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1200" b="1" dirty="0" smtClean="0">
                <a:solidFill>
                  <a:srgbClr val="002060"/>
                </a:solidFill>
                <a:latin typeface="Arial Unicode MS" pitchFamily="34" charset="-128"/>
                <a:ea typeface="Arial Unicode MS" pitchFamily="34" charset="-128"/>
                <a:cs typeface="Arial Unicode MS" pitchFamily="34" charset="-128"/>
              </a:rPr>
              <a:t>Farmaceutica </a:t>
            </a:r>
            <a:r>
              <a:rPr lang="it-IT" sz="1200" b="1" dirty="0">
                <a:solidFill>
                  <a:srgbClr val="002060"/>
                </a:solidFill>
                <a:latin typeface="Arial Unicode MS" pitchFamily="34" charset="-128"/>
                <a:ea typeface="Arial Unicode MS" pitchFamily="34" charset="-128"/>
                <a:cs typeface="Arial Unicode MS" pitchFamily="34" charset="-128"/>
              </a:rPr>
              <a:t>convenzionata</a:t>
            </a:r>
          </a:p>
        </p:txBody>
      </p:sp>
      <p:sp>
        <p:nvSpPr>
          <p:cNvPr id="46" name="Rettangolo 45"/>
          <p:cNvSpPr/>
          <p:nvPr/>
        </p:nvSpPr>
        <p:spPr>
          <a:xfrm>
            <a:off x="390144" y="4264654"/>
            <a:ext cx="4043119" cy="507831"/>
          </a:xfrm>
          <a:prstGeom prst="rect">
            <a:avLst/>
          </a:prstGeom>
        </p:spPr>
        <p:txBody>
          <a:bodyPr wrap="square">
            <a:spAutoFit/>
          </a:bodyPr>
          <a:lstStyle/>
          <a:p>
            <a:pPr marL="0" lvl="1" algn="just">
              <a:spcBef>
                <a:spcPts val="554"/>
              </a:spcBef>
              <a:defRPr/>
            </a:pPr>
            <a:r>
              <a:rPr lang="it-IT" sz="900" dirty="0">
                <a:solidFill>
                  <a:srgbClr val="002060"/>
                </a:solidFill>
                <a:latin typeface="Arial Unicode MS" pitchFamily="34" charset="-128"/>
                <a:ea typeface="Arial Unicode MS" pitchFamily="34" charset="-128"/>
                <a:cs typeface="Arial Unicode MS" pitchFamily="34" charset="-128"/>
              </a:rPr>
              <a:t>Ci si è focalizzati sull'introduzione di forme di compartecipazione alla spesa ed il monitoraggio attivo dei consumi (flusso TS) e delle prescrizioni nonché delle </a:t>
            </a:r>
            <a:r>
              <a:rPr lang="it-IT" sz="900" dirty="0" smtClean="0">
                <a:solidFill>
                  <a:srgbClr val="002060"/>
                </a:solidFill>
                <a:latin typeface="Arial Unicode MS" pitchFamily="34" charset="-128"/>
                <a:ea typeface="Arial Unicode MS" pitchFamily="34" charset="-128"/>
                <a:cs typeface="Arial Unicode MS" pitchFamily="34" charset="-128"/>
              </a:rPr>
              <a:t>esenzioni.</a:t>
            </a:r>
            <a:endParaRPr lang="it-IT" sz="900" dirty="0">
              <a:solidFill>
                <a:srgbClr val="002060"/>
              </a:solidFill>
              <a:latin typeface="Arial Unicode MS" pitchFamily="34" charset="-128"/>
              <a:ea typeface="Arial Unicode MS" pitchFamily="34" charset="-128"/>
              <a:cs typeface="Arial Unicode MS" pitchFamily="34" charset="-128"/>
            </a:endParaRPr>
          </a:p>
        </p:txBody>
      </p:sp>
      <p:sp>
        <p:nvSpPr>
          <p:cNvPr id="71" name="Parallelogramma 70"/>
          <p:cNvSpPr/>
          <p:nvPr/>
        </p:nvSpPr>
        <p:spPr>
          <a:xfrm>
            <a:off x="858842" y="2428862"/>
            <a:ext cx="3573840" cy="253860"/>
          </a:xfrm>
          <a:prstGeom prst="parallelogram">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t-IT" sz="1200" b="1" dirty="0" smtClean="0">
                <a:solidFill>
                  <a:srgbClr val="002060"/>
                </a:solidFill>
                <a:latin typeface="Gill Sans MT" panose="020B0502020104020203" pitchFamily="34" charset="0"/>
              </a:rPr>
              <a:t>                     </a:t>
            </a:r>
            <a:r>
              <a:rPr lang="it-IT" sz="1200" b="1" dirty="0" smtClean="0">
                <a:solidFill>
                  <a:srgbClr val="002060"/>
                </a:solidFill>
                <a:latin typeface="Arial Unicode MS" pitchFamily="34" charset="-128"/>
                <a:ea typeface="Arial Unicode MS" pitchFamily="34" charset="-128"/>
                <a:cs typeface="Arial Unicode MS" pitchFamily="34" charset="-128"/>
              </a:rPr>
              <a:t>Personale</a:t>
            </a:r>
            <a:endParaRPr lang="it-IT" sz="1200" b="1" dirty="0">
              <a:solidFill>
                <a:srgbClr val="002060"/>
              </a:solidFill>
              <a:latin typeface="Arial Unicode MS" pitchFamily="34" charset="-128"/>
              <a:ea typeface="Arial Unicode MS" pitchFamily="34" charset="-128"/>
              <a:cs typeface="Arial Unicode MS" pitchFamily="34" charset="-128"/>
            </a:endParaRPr>
          </a:p>
        </p:txBody>
      </p:sp>
      <p:sp>
        <p:nvSpPr>
          <p:cNvPr id="72" name="Rettangolo 71"/>
          <p:cNvSpPr/>
          <p:nvPr/>
        </p:nvSpPr>
        <p:spPr>
          <a:xfrm>
            <a:off x="515778" y="2693100"/>
            <a:ext cx="3917485" cy="507831"/>
          </a:xfrm>
          <a:prstGeom prst="rect">
            <a:avLst/>
          </a:prstGeom>
        </p:spPr>
        <p:txBody>
          <a:bodyPr wrap="square">
            <a:spAutoFit/>
          </a:bodyPr>
          <a:lstStyle/>
          <a:p>
            <a:pPr marL="0" lvl="1" algn="just">
              <a:spcBef>
                <a:spcPts val="554"/>
              </a:spcBef>
              <a:defRPr/>
            </a:pPr>
            <a:r>
              <a:rPr lang="it-IT" sz="900" dirty="0">
                <a:solidFill>
                  <a:srgbClr val="002060"/>
                </a:solidFill>
                <a:latin typeface="Arial Unicode MS" pitchFamily="34" charset="-128"/>
                <a:ea typeface="Arial Unicode MS" pitchFamily="34" charset="-128"/>
                <a:cs typeface="Arial Unicode MS" pitchFamily="34" charset="-128"/>
              </a:rPr>
              <a:t>Le manovre realizzate nelle regioni in Piano di rientro hanno riguardato il blocco del turn over e la rideterminazione dei fondi di contrattazione </a:t>
            </a:r>
            <a:r>
              <a:rPr lang="it-IT" sz="900" dirty="0" smtClean="0">
                <a:solidFill>
                  <a:srgbClr val="002060"/>
                </a:solidFill>
                <a:latin typeface="Arial Unicode MS" pitchFamily="34" charset="-128"/>
                <a:ea typeface="Arial Unicode MS" pitchFamily="34" charset="-128"/>
                <a:cs typeface="Arial Unicode MS" pitchFamily="34" charset="-128"/>
              </a:rPr>
              <a:t>integrativa.</a:t>
            </a:r>
            <a:endParaRPr lang="it-IT" sz="900" dirty="0">
              <a:solidFill>
                <a:srgbClr val="002060"/>
              </a:solidFill>
              <a:latin typeface="Arial Unicode MS" pitchFamily="34" charset="-128"/>
              <a:ea typeface="Arial Unicode MS" pitchFamily="34" charset="-128"/>
              <a:cs typeface="Arial Unicode MS" pitchFamily="34" charset="-128"/>
            </a:endParaRPr>
          </a:p>
        </p:txBody>
      </p:sp>
      <p:sp>
        <p:nvSpPr>
          <p:cNvPr id="61" name="Parallelogramma 60"/>
          <p:cNvSpPr/>
          <p:nvPr/>
        </p:nvSpPr>
        <p:spPr>
          <a:xfrm>
            <a:off x="551475" y="2423289"/>
            <a:ext cx="3881207" cy="253860"/>
          </a:xfrm>
          <a:prstGeom prst="parallelogram">
            <a:avLst/>
          </a:prstGeom>
          <a:noFill/>
          <a:ln/>
        </p:spPr>
        <p:style>
          <a:lnRef idx="2">
            <a:schemeClr val="accent1"/>
          </a:lnRef>
          <a:fillRef idx="1">
            <a:schemeClr val="lt1"/>
          </a:fillRef>
          <a:effectRef idx="0">
            <a:schemeClr val="accent1"/>
          </a:effectRef>
          <a:fontRef idx="minor">
            <a:schemeClr val="dk1"/>
          </a:fontRef>
        </p:style>
        <p:txBody>
          <a:bodyPr anchor="ctr"/>
          <a:lstStyle/>
          <a:p>
            <a:pPr>
              <a:defRPr/>
            </a:pPr>
            <a:endParaRPr lang="it-IT" sz="1500" b="1" dirty="0">
              <a:solidFill>
                <a:schemeClr val="bg1"/>
              </a:solidFill>
              <a:latin typeface="Gill Sans MT" panose="020B0502020104020203" pitchFamily="34" charset="0"/>
            </a:endParaRPr>
          </a:p>
        </p:txBody>
      </p:sp>
      <p:sp>
        <p:nvSpPr>
          <p:cNvPr id="62" name="Parallelogramma 61"/>
          <p:cNvSpPr/>
          <p:nvPr/>
        </p:nvSpPr>
        <p:spPr>
          <a:xfrm>
            <a:off x="491102" y="3243873"/>
            <a:ext cx="3941582" cy="253860"/>
          </a:xfrm>
          <a:prstGeom prst="parallelogram">
            <a:avLst/>
          </a:prstGeom>
          <a:noFill/>
          <a:ln/>
        </p:spPr>
        <p:style>
          <a:lnRef idx="2">
            <a:schemeClr val="accent1"/>
          </a:lnRef>
          <a:fillRef idx="1">
            <a:schemeClr val="lt1"/>
          </a:fillRef>
          <a:effectRef idx="0">
            <a:schemeClr val="accent1"/>
          </a:effectRef>
          <a:fontRef idx="minor">
            <a:schemeClr val="dk1"/>
          </a:fontRef>
        </p:style>
        <p:txBody>
          <a:bodyPr anchor="ctr"/>
          <a:lstStyle/>
          <a:p>
            <a:pPr>
              <a:defRPr/>
            </a:pPr>
            <a:endParaRPr lang="it-IT" sz="1500" b="1" dirty="0">
              <a:solidFill>
                <a:schemeClr val="bg1"/>
              </a:solidFill>
              <a:latin typeface="Gill Sans MT" panose="020B0502020104020203" pitchFamily="34" charset="0"/>
            </a:endParaRPr>
          </a:p>
        </p:txBody>
      </p:sp>
      <p:sp>
        <p:nvSpPr>
          <p:cNvPr id="64" name="Parallelogramma 63"/>
          <p:cNvSpPr/>
          <p:nvPr/>
        </p:nvSpPr>
        <p:spPr>
          <a:xfrm>
            <a:off x="491102" y="4006660"/>
            <a:ext cx="3941582" cy="253860"/>
          </a:xfrm>
          <a:prstGeom prst="parallelogram">
            <a:avLst/>
          </a:prstGeom>
          <a:noFill/>
          <a:ln/>
        </p:spPr>
        <p:style>
          <a:lnRef idx="2">
            <a:schemeClr val="accent1"/>
          </a:lnRef>
          <a:fillRef idx="1">
            <a:schemeClr val="lt1"/>
          </a:fillRef>
          <a:effectRef idx="0">
            <a:schemeClr val="accent1"/>
          </a:effectRef>
          <a:fontRef idx="minor">
            <a:schemeClr val="dk1"/>
          </a:fontRef>
        </p:style>
        <p:txBody>
          <a:bodyPr anchor="ctr"/>
          <a:lstStyle/>
          <a:p>
            <a:pPr>
              <a:defRPr/>
            </a:pPr>
            <a:endParaRPr lang="it-IT" sz="1500" b="1" dirty="0">
              <a:solidFill>
                <a:schemeClr val="bg1"/>
              </a:solidFill>
              <a:latin typeface="Gill Sans MT" panose="020B0502020104020203"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931076746"/>
              </p:ext>
            </p:extLst>
          </p:nvPr>
        </p:nvGraphicFramePr>
        <p:xfrm>
          <a:off x="4901977" y="1217100"/>
          <a:ext cx="3927699" cy="3496245"/>
        </p:xfrm>
        <a:graphic>
          <a:graphicData uri="http://schemas.openxmlformats.org/drawingml/2006/table">
            <a:tbl>
              <a:tblPr firstRow="1" bandRow="1">
                <a:tableStyleId>{5C22544A-7EE6-4342-B048-85BDC9FD1C3A}</a:tableStyleId>
              </a:tblPr>
              <a:tblGrid>
                <a:gridCol w="1309233">
                  <a:extLst>
                    <a:ext uri="{9D8B030D-6E8A-4147-A177-3AD203B41FA5}">
                      <a16:colId xmlns:a16="http://schemas.microsoft.com/office/drawing/2014/main" val="3512456793"/>
                    </a:ext>
                  </a:extLst>
                </a:gridCol>
                <a:gridCol w="1309233">
                  <a:extLst>
                    <a:ext uri="{9D8B030D-6E8A-4147-A177-3AD203B41FA5}">
                      <a16:colId xmlns:a16="http://schemas.microsoft.com/office/drawing/2014/main" val="1590496023"/>
                    </a:ext>
                  </a:extLst>
                </a:gridCol>
                <a:gridCol w="1309233">
                  <a:extLst>
                    <a:ext uri="{9D8B030D-6E8A-4147-A177-3AD203B41FA5}">
                      <a16:colId xmlns:a16="http://schemas.microsoft.com/office/drawing/2014/main" val="1487321655"/>
                    </a:ext>
                  </a:extLst>
                </a:gridCol>
              </a:tblGrid>
              <a:tr h="4007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200" u="none" strike="noStrike"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Trend spesa</a:t>
                      </a:r>
                      <a:endParaRPr lang="it-IT" sz="1200" b="1" i="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200" u="none" strike="noStrike"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in PdR</a:t>
                      </a:r>
                      <a:endParaRPr lang="it-IT" sz="1200" b="1" i="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200" u="none" strike="noStrike"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Non in PdR</a:t>
                      </a:r>
                      <a:endParaRPr lang="it-IT" sz="1200" b="1" i="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rgbClr val="002060"/>
                    </a:solidFill>
                  </a:tcPr>
                </a:tc>
                <a:extLst>
                  <a:ext uri="{0D108BD9-81ED-4DB2-BD59-A6C34878D82A}">
                    <a16:rowId xmlns:a16="http://schemas.microsoft.com/office/drawing/2014/main" val="2977299805"/>
                  </a:ext>
                </a:extLst>
              </a:tr>
              <a:tr h="7559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20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20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rPr>
                        <a:t>2007 - 2016</a:t>
                      </a:r>
                      <a:endParaRPr lang="it-IT" sz="1200" b="0" i="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ctr"/>
                      <a:endParaRPr lang="it-IT" sz="12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tc>
                <a:tc>
                  <a:txBody>
                    <a:bodyPr/>
                    <a:lstStyle/>
                    <a:p>
                      <a:pPr algn="ctr" fontAlgn="b"/>
                      <a:endParaRPr lang="it-IT" sz="1200" b="0" i="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ctr" fontAlgn="b"/>
                      <a:r>
                        <a:rPr lang="it-IT" sz="1200" b="0" i="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rPr>
                        <a:t>+17,3%</a:t>
                      </a:r>
                    </a:p>
                    <a:p>
                      <a:pPr algn="ctr" fontAlgn="b"/>
                      <a:endParaRPr lang="it-IT" sz="1200" b="0" i="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9525" marR="9525" marT="9525" marB="0" anchor="ctr"/>
                </a:tc>
                <a:tc>
                  <a:txBody>
                    <a:bodyPr/>
                    <a:lstStyle/>
                    <a:p>
                      <a:pPr algn="ctr" fontAlgn="b"/>
                      <a:r>
                        <a:rPr lang="it-IT" sz="120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rPr>
                        <a:t>+33,0%</a:t>
                      </a:r>
                      <a:endParaRPr lang="it-IT" sz="1200" b="0" i="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9525" marR="9525" marT="9525" marB="0" anchor="ctr"/>
                </a:tc>
                <a:extLst>
                  <a:ext uri="{0D108BD9-81ED-4DB2-BD59-A6C34878D82A}">
                    <a16:rowId xmlns:a16="http://schemas.microsoft.com/office/drawing/2014/main" val="872802617"/>
                  </a:ext>
                </a:extLst>
              </a:tr>
              <a:tr h="8375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20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20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rPr>
                        <a:t>2007 - 2016</a:t>
                      </a:r>
                      <a:endParaRPr lang="it-IT" sz="1200" b="0" i="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ctr"/>
                      <a:endParaRPr lang="it-IT" sz="12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tc>
                <a:tc>
                  <a:txBody>
                    <a:bodyPr/>
                    <a:lstStyle/>
                    <a:p>
                      <a:pPr algn="ctr" fontAlgn="b"/>
                      <a:r>
                        <a:rPr lang="it-IT" sz="120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rPr>
                        <a:t>-5,2%</a:t>
                      </a:r>
                      <a:endParaRPr lang="it-IT" sz="1200" b="0" i="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9525" marR="9525" marT="9525" marB="0" anchor="ctr"/>
                </a:tc>
                <a:tc>
                  <a:txBody>
                    <a:bodyPr/>
                    <a:lstStyle/>
                    <a:p>
                      <a:pPr algn="ctr" fontAlgn="b"/>
                      <a:r>
                        <a:rPr lang="it-IT" sz="120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rPr>
                        <a:t>+10,1%</a:t>
                      </a:r>
                      <a:endParaRPr lang="it-IT" sz="1200" b="0" i="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9525" marR="9525" marT="9525" marB="0" anchor="ctr"/>
                </a:tc>
                <a:extLst>
                  <a:ext uri="{0D108BD9-81ED-4DB2-BD59-A6C34878D82A}">
                    <a16:rowId xmlns:a16="http://schemas.microsoft.com/office/drawing/2014/main" val="4067250324"/>
                  </a:ext>
                </a:extLst>
              </a:tr>
              <a:tr h="7878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20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20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rPr>
                        <a:t>2007- 2016</a:t>
                      </a:r>
                      <a:endParaRPr lang="it-IT" sz="1200" b="0" i="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ctr"/>
                      <a:endParaRPr lang="it-IT" sz="12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tc>
                <a:tc>
                  <a:txBody>
                    <a:bodyPr/>
                    <a:lstStyle/>
                    <a:p>
                      <a:pPr algn="ctr" fontAlgn="b"/>
                      <a:r>
                        <a:rPr lang="it-IT" sz="120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rPr>
                        <a:t>+10,4%</a:t>
                      </a:r>
                      <a:endParaRPr lang="it-IT" sz="1200" b="0" i="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9525" marR="9525" marT="9525" marB="0" anchor="ctr"/>
                </a:tc>
                <a:tc>
                  <a:txBody>
                    <a:bodyPr/>
                    <a:lstStyle/>
                    <a:p>
                      <a:pPr algn="ctr" fontAlgn="b"/>
                      <a:r>
                        <a:rPr lang="it-IT" sz="120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rPr>
                        <a:t>+19,6%</a:t>
                      </a:r>
                      <a:endParaRPr lang="it-IT" sz="1200" b="0" i="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9525" marR="9525" marT="9525" marB="0" anchor="ctr"/>
                </a:tc>
                <a:extLst>
                  <a:ext uri="{0D108BD9-81ED-4DB2-BD59-A6C34878D82A}">
                    <a16:rowId xmlns:a16="http://schemas.microsoft.com/office/drawing/2014/main" val="3897932551"/>
                  </a:ext>
                </a:extLst>
              </a:tr>
              <a:tr h="7141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20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20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rPr>
                        <a:t>2007- 2016</a:t>
                      </a:r>
                      <a:endParaRPr lang="it-IT" sz="1200" b="0" i="0" u="none" strike="noStrike" dirty="0" smtClean="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ctr"/>
                      <a:endParaRPr lang="it-IT" sz="12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tc>
                <a:tc>
                  <a:txBody>
                    <a:bodyPr/>
                    <a:lstStyle/>
                    <a:p>
                      <a:pPr algn="ctr" fontAlgn="ctr"/>
                      <a:r>
                        <a:rPr lang="it-IT" sz="120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rPr>
                        <a:t>-38,1%</a:t>
                      </a:r>
                      <a:endParaRPr lang="it-IT" sz="1200" b="0" i="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9525" marR="9525" marT="9525" marB="0" anchor="ctr"/>
                </a:tc>
                <a:tc>
                  <a:txBody>
                    <a:bodyPr/>
                    <a:lstStyle/>
                    <a:p>
                      <a:pPr algn="ctr" fontAlgn="ctr"/>
                      <a:r>
                        <a:rPr lang="it-IT" sz="120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rPr>
                        <a:t>-30,7%</a:t>
                      </a:r>
                      <a:endParaRPr lang="it-IT" sz="1200" b="0" i="0" u="none" strike="noStrike"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9525" marR="9525" marT="9525" marB="0" anchor="ctr"/>
                </a:tc>
                <a:extLst>
                  <a:ext uri="{0D108BD9-81ED-4DB2-BD59-A6C34878D82A}">
                    <a16:rowId xmlns:a16="http://schemas.microsoft.com/office/drawing/2014/main" val="3139818447"/>
                  </a:ext>
                </a:extLst>
              </a:tr>
            </a:tbl>
          </a:graphicData>
        </a:graphic>
      </p:graphicFrame>
      <p:sp>
        <p:nvSpPr>
          <p:cNvPr id="6" name="Isosceles Triangle 5"/>
          <p:cNvSpPr/>
          <p:nvPr/>
        </p:nvSpPr>
        <p:spPr>
          <a:xfrm rot="5400000">
            <a:off x="4435815" y="1932559"/>
            <a:ext cx="570689" cy="19455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t-IT" sz="1400" dirty="0" err="1" smtClean="0"/>
          </a:p>
        </p:txBody>
      </p:sp>
      <p:sp>
        <p:nvSpPr>
          <p:cNvPr id="22" name="Isosceles Triangle 21"/>
          <p:cNvSpPr/>
          <p:nvPr/>
        </p:nvSpPr>
        <p:spPr>
          <a:xfrm rot="5400000">
            <a:off x="4435815" y="2705368"/>
            <a:ext cx="570689" cy="19455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t-IT" sz="1400" dirty="0" err="1" smtClean="0"/>
          </a:p>
        </p:txBody>
      </p:sp>
      <p:sp>
        <p:nvSpPr>
          <p:cNvPr id="23" name="Isosceles Triangle 22"/>
          <p:cNvSpPr/>
          <p:nvPr/>
        </p:nvSpPr>
        <p:spPr>
          <a:xfrm rot="5400000">
            <a:off x="4435815" y="3478177"/>
            <a:ext cx="570689" cy="19455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t-IT" sz="1400" dirty="0" err="1" smtClean="0"/>
          </a:p>
        </p:txBody>
      </p:sp>
      <p:sp>
        <p:nvSpPr>
          <p:cNvPr id="24" name="Isosceles Triangle 23"/>
          <p:cNvSpPr/>
          <p:nvPr/>
        </p:nvSpPr>
        <p:spPr>
          <a:xfrm rot="5400000">
            <a:off x="4435815" y="4250985"/>
            <a:ext cx="570689" cy="19455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t-IT" sz="1400" dirty="0" err="1" smtClean="0"/>
          </a:p>
        </p:txBody>
      </p:sp>
      <p:sp>
        <p:nvSpPr>
          <p:cNvPr id="29" name="Titolo 1"/>
          <p:cNvSpPr txBox="1">
            <a:spLocks/>
          </p:cNvSpPr>
          <p:nvPr/>
        </p:nvSpPr>
        <p:spPr>
          <a:xfrm>
            <a:off x="304999" y="222575"/>
            <a:ext cx="8524875" cy="307777"/>
          </a:xfrm>
          <a:prstGeom prst="rect">
            <a:avLst/>
          </a:prstGeom>
        </p:spPr>
        <p:txBody>
          <a:bodyPr vert="horz" wrap="square" lIns="0" tIns="0" rIns="0" bIns="0" rtlCol="0" anchor="b" anchorCtr="0">
            <a:spAutoFit/>
          </a:bodyPr>
          <a:lstStyle>
            <a:lvl1pPr algn="l" defTabSz="914400" rtl="0" eaLnBrk="1" latinLnBrk="0" hangingPunct="1">
              <a:lnSpc>
                <a:spcPct val="100000"/>
              </a:lnSpc>
              <a:spcBef>
                <a:spcPct val="0"/>
              </a:spcBef>
              <a:buNone/>
              <a:defRPr sz="3000" b="1" i="1" kern="1200">
                <a:solidFill>
                  <a:srgbClr val="0070C0"/>
                </a:solidFill>
                <a:latin typeface="Gill Sans MT" panose="020B0502020104020203" pitchFamily="34" charset="0"/>
                <a:ea typeface="Arial Unicode MS" panose="020B0604020202020204" pitchFamily="34" charset="-128"/>
                <a:cs typeface="Arial Unicode MS" panose="020B0604020202020204" pitchFamily="34" charset="-128"/>
              </a:defRPr>
            </a:lvl1pPr>
          </a:lstStyle>
          <a:p>
            <a:r>
              <a:rPr lang="it-IT" sz="2000" dirty="0">
                <a:latin typeface="Arial Unicode MS" pitchFamily="34" charset="-128"/>
              </a:rPr>
              <a:t>La riqualificazione della spesa</a:t>
            </a:r>
            <a:endParaRPr lang="it-IT" sz="2000" dirty="0"/>
          </a:p>
        </p:txBody>
      </p:sp>
      <p:sp>
        <p:nvSpPr>
          <p:cNvPr id="2" name="Slide Number Placeholder 1"/>
          <p:cNvSpPr>
            <a:spLocks noGrp="1"/>
          </p:cNvSpPr>
          <p:nvPr>
            <p:ph type="sldNum" sz="quarter" idx="12"/>
          </p:nvPr>
        </p:nvSpPr>
        <p:spPr/>
        <p:txBody>
          <a:bodyPr/>
          <a:lstStyle/>
          <a:p>
            <a:fld id="{F06B2653-D1AD-46BA-BB88-3123B5BA212E}" type="slidenum">
              <a:rPr lang="en-US" smtClean="0"/>
              <a:t>15</a:t>
            </a:fld>
            <a:endParaRPr lang="en-US"/>
          </a:p>
        </p:txBody>
      </p:sp>
    </p:spTree>
    <p:extLst>
      <p:ext uri="{BB962C8B-B14F-4D97-AF65-F5344CB8AC3E}">
        <p14:creationId xmlns:p14="http://schemas.microsoft.com/office/powerpoint/2010/main" val="1824026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24"/>
          <p:cNvSpPr txBox="1"/>
          <p:nvPr/>
        </p:nvSpPr>
        <p:spPr>
          <a:xfrm>
            <a:off x="6048376" y="1193314"/>
            <a:ext cx="2783240" cy="3323987"/>
          </a:xfrm>
          <a:prstGeom prst="rect">
            <a:avLst/>
          </a:prstGeom>
        </p:spPr>
        <p:txBody>
          <a:bodyPr wrap="square">
            <a:spAutoFit/>
          </a:bodyPr>
          <a:lstStyle/>
          <a:p>
            <a:pPr algn="just">
              <a:spcBef>
                <a:spcPts val="277"/>
              </a:spcBef>
              <a:buSzPct val="105000"/>
              <a:defRPr/>
            </a:pPr>
            <a:r>
              <a:rPr lang="it-IT" sz="1000" kern="0" dirty="0" smtClean="0">
                <a:solidFill>
                  <a:srgbClr val="002060"/>
                </a:solidFill>
                <a:latin typeface="Arial Unicode MS" pitchFamily="34" charset="-128"/>
                <a:ea typeface="Arial Unicode MS" pitchFamily="34" charset="-128"/>
                <a:cs typeface="Arial Unicode MS" pitchFamily="34" charset="-128"/>
              </a:rPr>
              <a:t>Il grafico riporta i trend dei punteggi della Griglia LEA (in asse delle ascisse) e del disavanzo regionale pro-capite* prima delle coperture (in asse delle ordinate) dal 2007 al 2017.</a:t>
            </a:r>
          </a:p>
          <a:p>
            <a:pPr algn="just">
              <a:spcBef>
                <a:spcPts val="277"/>
              </a:spcBef>
              <a:buSzPct val="105000"/>
              <a:defRPr/>
            </a:pPr>
            <a:r>
              <a:rPr lang="it-IT" sz="1000" kern="0" dirty="0" smtClean="0">
                <a:solidFill>
                  <a:srgbClr val="002060"/>
                </a:solidFill>
                <a:latin typeface="Arial Unicode MS" pitchFamily="34" charset="-128"/>
                <a:ea typeface="Arial Unicode MS" pitchFamily="34" charset="-128"/>
                <a:cs typeface="Arial Unicode MS" pitchFamily="34" charset="-128"/>
              </a:rPr>
              <a:t>Il grafico pone in evidenza come si posizionano complessivamente le Regioni in PdR (valore medio) rispetto alle altre regioni non in PdR, sia da un punto di vista dell’erogazione dell’assistenza, sia di gestione economico-finanziaria.</a:t>
            </a:r>
          </a:p>
          <a:p>
            <a:pPr algn="just">
              <a:spcBef>
                <a:spcPts val="277"/>
              </a:spcBef>
              <a:buSzPct val="105000"/>
              <a:defRPr/>
            </a:pPr>
            <a:r>
              <a:rPr lang="it-IT" sz="1000" kern="0" dirty="0" smtClean="0">
                <a:solidFill>
                  <a:srgbClr val="002060"/>
                </a:solidFill>
                <a:latin typeface="Arial Unicode MS" pitchFamily="34" charset="-128"/>
                <a:ea typeface="Arial Unicode MS" pitchFamily="34" charset="-128"/>
                <a:cs typeface="Arial Unicode MS" pitchFamily="34" charset="-128"/>
              </a:rPr>
              <a:t>Dal confronto emerge che le Regioni in PdR:</a:t>
            </a:r>
          </a:p>
          <a:p>
            <a:pPr marL="180975" indent="-180975" algn="just">
              <a:spcBef>
                <a:spcPts val="277"/>
              </a:spcBef>
              <a:buSzPct val="105000"/>
              <a:buFont typeface="Wingdings" panose="05000000000000000000" pitchFamily="2" charset="2"/>
              <a:buChar char="§"/>
              <a:defRPr/>
            </a:pPr>
            <a:r>
              <a:rPr lang="it-IT" sz="1000" kern="0" dirty="0" smtClean="0">
                <a:solidFill>
                  <a:srgbClr val="002060"/>
                </a:solidFill>
                <a:latin typeface="Arial Unicode MS" pitchFamily="34" charset="-128"/>
                <a:ea typeface="Arial Unicode MS" pitchFamily="34" charset="-128"/>
                <a:cs typeface="Arial Unicode MS" pitchFamily="34" charset="-128"/>
              </a:rPr>
              <a:t>presentano punteggi della Griglia LEA inferiori alle Regioni non in PdR;</a:t>
            </a:r>
          </a:p>
          <a:p>
            <a:pPr marL="180975" indent="-180975" algn="just">
              <a:spcBef>
                <a:spcPts val="277"/>
              </a:spcBef>
              <a:buSzPct val="105000"/>
              <a:buFont typeface="Wingdings" panose="05000000000000000000" pitchFamily="2" charset="2"/>
              <a:buChar char="§"/>
              <a:defRPr/>
            </a:pPr>
            <a:r>
              <a:rPr lang="it-IT" sz="1000" kern="0" dirty="0" smtClean="0">
                <a:solidFill>
                  <a:srgbClr val="002060"/>
                </a:solidFill>
                <a:latin typeface="Arial Unicode MS" pitchFamily="34" charset="-128"/>
                <a:ea typeface="Arial Unicode MS" pitchFamily="34" charset="-128"/>
                <a:cs typeface="Arial Unicode MS" pitchFamily="34" charset="-128"/>
              </a:rPr>
              <a:t>fanno registrare un ulteriore significativo miglioramento in termini di erogazione dei LEA, consolidando il superamento della soglia di riferimento, e rimangono stabili nei consuntivi nel periodo in esame rispetto alle Regioni non in PdR.</a:t>
            </a:r>
            <a:endParaRPr lang="it-IT" sz="1000" kern="0" dirty="0">
              <a:solidFill>
                <a:srgbClr val="002060"/>
              </a:solidFill>
              <a:latin typeface="Arial Unicode MS" pitchFamily="34" charset="-128"/>
              <a:ea typeface="Arial Unicode MS" pitchFamily="34" charset="-128"/>
              <a:cs typeface="Arial Unicode MS" pitchFamily="34" charset="-128"/>
            </a:endParaRPr>
          </a:p>
        </p:txBody>
      </p:sp>
      <p:sp>
        <p:nvSpPr>
          <p:cNvPr id="16" name="CasellaDiTesto 15"/>
          <p:cNvSpPr txBox="1"/>
          <p:nvPr/>
        </p:nvSpPr>
        <p:spPr>
          <a:xfrm>
            <a:off x="305000" y="4077304"/>
            <a:ext cx="5803828" cy="584775"/>
          </a:xfrm>
          <a:prstGeom prst="rect">
            <a:avLst/>
          </a:prstGeom>
          <a:noFill/>
        </p:spPr>
        <p:txBody>
          <a:bodyPr wrap="square" rtlCol="0">
            <a:spAutoFit/>
          </a:bodyPr>
          <a:lstStyle/>
          <a:p>
            <a:r>
              <a:rPr lang="it-IT" sz="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È stato utilizzato il disavanzo pro-capite regionale al fine di rendere confrontabili Regioni con dimensione della popolazione differente.</a:t>
            </a:r>
          </a:p>
          <a:p>
            <a:r>
              <a:rPr lang="it-IT" sz="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Regioni </a:t>
            </a:r>
            <a:r>
              <a:rPr lang="it-IT" sz="8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oggetto dell’analisi: Emilia Romagna</a:t>
            </a:r>
            <a:r>
              <a:rPr lang="it-IT" sz="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Toscana</a:t>
            </a:r>
            <a:r>
              <a:rPr lang="it-IT" sz="8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Umbria. Lombardia, Veneto, </a:t>
            </a:r>
            <a:r>
              <a:rPr lang="it-IT" sz="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Marche</a:t>
            </a:r>
            <a:r>
              <a:rPr lang="it-IT" sz="8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Piemonte, Basilicata, Liguria, Molise, Abruzzo, Lazio, Sicilia, Puglia, Campania, Calabria.</a:t>
            </a:r>
          </a:p>
        </p:txBody>
      </p:sp>
      <p:sp>
        <p:nvSpPr>
          <p:cNvPr id="26" name="Rettangolo 17"/>
          <p:cNvSpPr>
            <a:spLocks noChangeArrowheads="1"/>
          </p:cNvSpPr>
          <p:nvPr/>
        </p:nvSpPr>
        <p:spPr bwMode="auto">
          <a:xfrm>
            <a:off x="362567" y="928733"/>
            <a:ext cx="8418865" cy="276999"/>
          </a:xfrm>
          <a:prstGeom prst="rect">
            <a:avLst/>
          </a:prstGeom>
          <a:noFill/>
          <a:ln w="9525">
            <a:noFill/>
            <a:miter lim="800000"/>
            <a:headEnd/>
            <a:tailEnd/>
          </a:ln>
        </p:spPr>
        <p:txBody>
          <a:bodyPr wrap="square">
            <a:spAutoFit/>
          </a:bodyPr>
          <a:lstStyle/>
          <a:p>
            <a:r>
              <a:rPr lang="it-IT" sz="1200" b="1" i="1" dirty="0" smtClean="0">
                <a:solidFill>
                  <a:srgbClr val="002060"/>
                </a:solidFill>
                <a:latin typeface="Arial Unicode MS" pitchFamily="34" charset="-128"/>
                <a:cs typeface="Arial" charset="0"/>
              </a:rPr>
              <a:t>Trend Griglia LEA  e Consuntivi CE prima delle coperture (2007-2017)</a:t>
            </a:r>
            <a:endParaRPr lang="it-IT" sz="1200" b="1" i="1" dirty="0">
              <a:solidFill>
                <a:srgbClr val="002060"/>
              </a:solidFill>
              <a:latin typeface="Arial Unicode MS" pitchFamily="34" charset="-128"/>
              <a:cs typeface="Arial" charset="0"/>
            </a:endParaRPr>
          </a:p>
        </p:txBody>
      </p:sp>
      <p:pic>
        <p:nvPicPr>
          <p:cNvPr id="4" name="Immagine 3"/>
          <p:cNvPicPr>
            <a:picLocks noChangeAspect="1"/>
          </p:cNvPicPr>
          <p:nvPr/>
        </p:nvPicPr>
        <p:blipFill>
          <a:blip r:embed="rId2"/>
          <a:stretch>
            <a:fillRect/>
          </a:stretch>
        </p:blipFill>
        <p:spPr>
          <a:xfrm>
            <a:off x="368300" y="1291131"/>
            <a:ext cx="5740527" cy="3051866"/>
          </a:xfrm>
          <a:prstGeom prst="rect">
            <a:avLst/>
          </a:prstGeom>
        </p:spPr>
      </p:pic>
      <p:sp>
        <p:nvSpPr>
          <p:cNvPr id="11" name="Titolo 1"/>
          <p:cNvSpPr txBox="1">
            <a:spLocks/>
          </p:cNvSpPr>
          <p:nvPr/>
        </p:nvSpPr>
        <p:spPr>
          <a:xfrm>
            <a:off x="304999" y="222575"/>
            <a:ext cx="8524875" cy="307777"/>
          </a:xfrm>
          <a:prstGeom prst="rect">
            <a:avLst/>
          </a:prstGeom>
        </p:spPr>
        <p:txBody>
          <a:bodyPr vert="horz" wrap="square" lIns="0" tIns="0" rIns="0" bIns="0" rtlCol="0" anchor="b" anchorCtr="0">
            <a:spAutoFit/>
          </a:bodyPr>
          <a:lstStyle>
            <a:lvl1pPr algn="l" defTabSz="914400" rtl="0" eaLnBrk="1" latinLnBrk="0" hangingPunct="1">
              <a:lnSpc>
                <a:spcPct val="100000"/>
              </a:lnSpc>
              <a:spcBef>
                <a:spcPct val="0"/>
              </a:spcBef>
              <a:buNone/>
              <a:defRPr sz="3000" b="1" i="1" kern="1200">
                <a:solidFill>
                  <a:srgbClr val="0070C0"/>
                </a:solidFill>
                <a:latin typeface="Gill Sans MT" panose="020B0502020104020203" pitchFamily="34" charset="0"/>
                <a:ea typeface="Arial Unicode MS" panose="020B0604020202020204" pitchFamily="34" charset="-128"/>
                <a:cs typeface="Arial Unicode MS" panose="020B0604020202020204" pitchFamily="34" charset="-128"/>
              </a:defRPr>
            </a:lvl1pPr>
          </a:lstStyle>
          <a:p>
            <a:r>
              <a:rPr lang="it-IT" sz="2000" dirty="0">
                <a:latin typeface="Arial Unicode MS" pitchFamily="34" charset="-128"/>
              </a:rPr>
              <a:t>Il confronto tra costi ed erogazione dei LEA (1/2)</a:t>
            </a:r>
            <a:endParaRPr lang="it-IT" sz="2000" dirty="0"/>
          </a:p>
        </p:txBody>
      </p:sp>
      <p:sp>
        <p:nvSpPr>
          <p:cNvPr id="2" name="Slide Number Placeholder 1"/>
          <p:cNvSpPr>
            <a:spLocks noGrp="1"/>
          </p:cNvSpPr>
          <p:nvPr>
            <p:ph type="sldNum" sz="quarter" idx="12"/>
          </p:nvPr>
        </p:nvSpPr>
        <p:spPr/>
        <p:txBody>
          <a:bodyPr/>
          <a:lstStyle/>
          <a:p>
            <a:fld id="{F06B2653-D1AD-46BA-BB88-3123B5BA212E}" type="slidenum">
              <a:rPr lang="en-US" smtClean="0"/>
              <a:t>16</a:t>
            </a:fld>
            <a:endParaRPr lang="en-US"/>
          </a:p>
        </p:txBody>
      </p:sp>
      <p:sp>
        <p:nvSpPr>
          <p:cNvPr id="3" name="TextBox 2"/>
          <p:cNvSpPr txBox="1"/>
          <p:nvPr/>
        </p:nvSpPr>
        <p:spPr>
          <a:xfrm rot="16200000">
            <a:off x="-233823" y="2864411"/>
            <a:ext cx="1485809" cy="153888"/>
          </a:xfrm>
          <a:prstGeom prst="rect">
            <a:avLst/>
          </a:prstGeom>
          <a:solidFill>
            <a:schemeClr val="bg1"/>
          </a:solidFill>
        </p:spPr>
        <p:txBody>
          <a:bodyPr wrap="square" lIns="0" tIns="0" rIns="0" bIns="0" rtlCol="0">
            <a:spAutoFit/>
          </a:bodyPr>
          <a:lstStyle/>
          <a:p>
            <a:r>
              <a:rPr lang="it-IT" sz="1000" dirty="0" smtClean="0">
                <a:latin typeface="Arial Unicode MS" panose="020B0604020202020204" pitchFamily="34" charset="-128"/>
                <a:ea typeface="Arial Unicode MS" panose="020B0604020202020204" pitchFamily="34" charset="-128"/>
                <a:cs typeface="Arial Unicode MS" panose="020B0604020202020204" pitchFamily="34" charset="-128"/>
              </a:rPr>
              <a:t>Disavanzo pro-capite*</a:t>
            </a:r>
          </a:p>
        </p:txBody>
      </p:sp>
      <p:sp>
        <p:nvSpPr>
          <p:cNvPr id="9" name="TextBox 8"/>
          <p:cNvSpPr txBox="1"/>
          <p:nvPr/>
        </p:nvSpPr>
        <p:spPr>
          <a:xfrm>
            <a:off x="2542163" y="1304101"/>
            <a:ext cx="1560022" cy="153888"/>
          </a:xfrm>
          <a:prstGeom prst="rect">
            <a:avLst/>
          </a:prstGeom>
          <a:solidFill>
            <a:schemeClr val="bg1"/>
          </a:solidFill>
        </p:spPr>
        <p:txBody>
          <a:bodyPr wrap="square" lIns="0" tIns="0" rIns="0" bIns="0" rtlCol="0">
            <a:spAutoFit/>
          </a:bodyPr>
          <a:lstStyle/>
          <a:p>
            <a:r>
              <a:rPr lang="it-IT" sz="1000" dirty="0" smtClean="0">
                <a:latin typeface="Arial Unicode MS" panose="020B0604020202020204" pitchFamily="34" charset="-128"/>
                <a:ea typeface="Arial Unicode MS" panose="020B0604020202020204" pitchFamily="34" charset="-128"/>
                <a:cs typeface="Arial Unicode MS" panose="020B0604020202020204" pitchFamily="34" charset="-128"/>
              </a:rPr>
              <a:t>Punteggio Griglia LEA</a:t>
            </a:r>
          </a:p>
        </p:txBody>
      </p:sp>
    </p:spTree>
    <p:extLst>
      <p:ext uri="{BB962C8B-B14F-4D97-AF65-F5344CB8AC3E}">
        <p14:creationId xmlns:p14="http://schemas.microsoft.com/office/powerpoint/2010/main" val="2869086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ttangolo 17"/>
          <p:cNvSpPr>
            <a:spLocks noChangeArrowheads="1"/>
          </p:cNvSpPr>
          <p:nvPr/>
        </p:nvSpPr>
        <p:spPr bwMode="auto">
          <a:xfrm>
            <a:off x="362567" y="844428"/>
            <a:ext cx="8418865" cy="276999"/>
          </a:xfrm>
          <a:prstGeom prst="rect">
            <a:avLst/>
          </a:prstGeom>
          <a:noFill/>
          <a:ln w="9525">
            <a:noFill/>
            <a:miter lim="800000"/>
            <a:headEnd/>
            <a:tailEnd/>
          </a:ln>
        </p:spPr>
        <p:txBody>
          <a:bodyPr wrap="square">
            <a:spAutoFit/>
          </a:bodyPr>
          <a:lstStyle/>
          <a:p>
            <a:r>
              <a:rPr lang="it-IT" sz="1200" b="1" i="1" dirty="0">
                <a:solidFill>
                  <a:srgbClr val="002060"/>
                </a:solidFill>
                <a:latin typeface="Arial Unicode MS" pitchFamily="34" charset="-128"/>
                <a:cs typeface="Arial" charset="0"/>
              </a:rPr>
              <a:t>Posizionamento Griglia LEA  e Consuntivi CE prima delle coperture per Regione (</a:t>
            </a:r>
            <a:r>
              <a:rPr lang="it-IT" sz="1200" b="1" i="1" dirty="0" smtClean="0">
                <a:solidFill>
                  <a:srgbClr val="002060"/>
                </a:solidFill>
                <a:latin typeface="Arial Unicode MS" pitchFamily="34" charset="-128"/>
                <a:cs typeface="Arial" charset="0"/>
              </a:rPr>
              <a:t>2017) -  </a:t>
            </a:r>
            <a:r>
              <a:rPr lang="it-IT" sz="1200" b="1" i="1" dirty="0">
                <a:solidFill>
                  <a:srgbClr val="002060"/>
                </a:solidFill>
                <a:latin typeface="Arial Unicode MS" pitchFamily="34" charset="-128"/>
                <a:cs typeface="Arial" charset="0"/>
              </a:rPr>
              <a:t>il dettaglio regionale</a:t>
            </a:r>
          </a:p>
        </p:txBody>
      </p:sp>
      <p:sp>
        <p:nvSpPr>
          <p:cNvPr id="49" name="TextBox 24"/>
          <p:cNvSpPr txBox="1"/>
          <p:nvPr/>
        </p:nvSpPr>
        <p:spPr>
          <a:xfrm>
            <a:off x="5957178" y="1341270"/>
            <a:ext cx="3057119" cy="3384379"/>
          </a:xfrm>
          <a:prstGeom prst="rect">
            <a:avLst/>
          </a:prstGeom>
        </p:spPr>
        <p:txBody>
          <a:bodyPr wrap="square" lIns="36000" tIns="36000" rIns="36000" bIns="36000">
            <a:spAutoFit/>
          </a:bodyPr>
          <a:lstStyle/>
          <a:p>
            <a:pPr marL="171450" indent="-171450" algn="just">
              <a:lnSpc>
                <a:spcPct val="114000"/>
              </a:lnSpc>
              <a:spcBef>
                <a:spcPts val="277"/>
              </a:spcBef>
              <a:buSzPct val="105000"/>
              <a:buFont typeface="Wingdings" panose="05000000000000000000" pitchFamily="2" charset="2"/>
              <a:buChar char="§"/>
              <a:defRPr/>
            </a:pPr>
            <a:r>
              <a:rPr lang="it-IT" sz="1000" kern="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Osservando il posizionamento delle singole Regioni, sottoposte alla verifica degli Adempimenti LEA, emerge un  ampia variabilità dei dati </a:t>
            </a:r>
            <a:r>
              <a:rPr lang="it-IT" sz="1000" kern="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del </a:t>
            </a:r>
            <a:r>
              <a:rPr lang="it-IT" sz="1000" kern="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disavanzo regionale pro-capite* e dei LEA per le Regioni in </a:t>
            </a:r>
            <a:r>
              <a:rPr lang="it-IT" sz="1000" kern="0" dirty="0" err="1">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PdR</a:t>
            </a:r>
            <a:r>
              <a:rPr lang="it-IT" sz="1000" kern="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a:t>
            </a:r>
            <a:endParaRPr lang="it-IT" sz="1000" kern="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lgn="just">
              <a:lnSpc>
                <a:spcPct val="114000"/>
              </a:lnSpc>
              <a:spcBef>
                <a:spcPts val="277"/>
              </a:spcBef>
              <a:buSzPct val="105000"/>
              <a:buFont typeface="Wingdings" panose="05000000000000000000" pitchFamily="2" charset="2"/>
              <a:buChar char="§"/>
              <a:defRPr/>
            </a:pPr>
            <a:r>
              <a:rPr lang="it-IT" sz="1000" kern="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Delle Regioni in PdR Puglia e Sicilia hanno un punteggio LEA oltre la soglia e raggiungono l'equilibrio economico.</a:t>
            </a:r>
          </a:p>
          <a:p>
            <a:pPr marL="171450" indent="-171450" algn="just">
              <a:lnSpc>
                <a:spcPct val="114000"/>
              </a:lnSpc>
              <a:spcBef>
                <a:spcPts val="277"/>
              </a:spcBef>
              <a:buSzPct val="105000"/>
              <a:buFont typeface="Wingdings" panose="05000000000000000000" pitchFamily="2" charset="2"/>
              <a:buChar char="§"/>
              <a:defRPr/>
            </a:pPr>
            <a:r>
              <a:rPr lang="it-IT" sz="1000" kern="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Le Regioni Abruzzo, Lazio e Molise Campania e Calabria raggiungono la soglia dei LEA, ma non l'equilibrio economico, mentre la Campania non soddisfa i LEA ma è in equilibrio.</a:t>
            </a:r>
          </a:p>
          <a:p>
            <a:pPr marL="171450" indent="-171450" algn="just">
              <a:lnSpc>
                <a:spcPct val="114000"/>
              </a:lnSpc>
              <a:spcBef>
                <a:spcPts val="277"/>
              </a:spcBef>
              <a:buSzPct val="105000"/>
              <a:buFont typeface="Wingdings" panose="05000000000000000000" pitchFamily="2" charset="2"/>
              <a:buChar char="§"/>
              <a:defRPr/>
            </a:pPr>
            <a:r>
              <a:rPr lang="it-IT" sz="1000" kern="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Complessivamente soltanto la Regione, Calabria fa registrare un punteggio LEA inferiore alla soglia ed un risultato economico </a:t>
            </a:r>
            <a:r>
              <a:rPr lang="it-IT" sz="1000" kern="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negativo.</a:t>
            </a:r>
            <a:endParaRPr lang="it-IT" sz="1000" kern="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lgn="just">
              <a:lnSpc>
                <a:spcPct val="114000"/>
              </a:lnSpc>
              <a:spcBef>
                <a:spcPts val="277"/>
              </a:spcBef>
              <a:buSzPct val="105000"/>
              <a:buFont typeface="Wingdings" panose="05000000000000000000" pitchFamily="2" charset="2"/>
              <a:buChar char="§"/>
              <a:defRPr/>
            </a:pPr>
            <a:r>
              <a:rPr lang="it-IT" sz="1000" kern="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Tra le Regioni non in PdR, tutte sono al di sopra della soglia dei LEA, Liguria e Toscana presentano </a:t>
            </a:r>
            <a:r>
              <a:rPr lang="it-IT" sz="1000" kern="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un disavanzo regionale.</a:t>
            </a:r>
            <a:endParaRPr lang="it-IT" sz="1000" kern="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62" name="Group 61"/>
          <p:cNvGrpSpPr>
            <a:grpSpLocks noChangeAspect="1"/>
          </p:cNvGrpSpPr>
          <p:nvPr/>
        </p:nvGrpSpPr>
        <p:grpSpPr>
          <a:xfrm>
            <a:off x="380676" y="1001112"/>
            <a:ext cx="5453711" cy="3686897"/>
            <a:chOff x="2349" y="1198389"/>
            <a:chExt cx="6404915" cy="4329942"/>
          </a:xfrm>
        </p:grpSpPr>
        <p:pic>
          <p:nvPicPr>
            <p:cNvPr id="48" name="Immagine 6"/>
            <p:cNvPicPr>
              <a:picLocks noChangeAspect="1"/>
            </p:cNvPicPr>
            <p:nvPr/>
          </p:nvPicPr>
          <p:blipFill>
            <a:blip r:embed="rId2"/>
            <a:stretch>
              <a:fillRect/>
            </a:stretch>
          </p:blipFill>
          <p:spPr>
            <a:xfrm>
              <a:off x="2349" y="1198389"/>
              <a:ext cx="6404915" cy="4175606"/>
            </a:xfrm>
            <a:prstGeom prst="rect">
              <a:avLst/>
            </a:prstGeom>
          </p:spPr>
        </p:pic>
        <p:cxnSp>
          <p:nvCxnSpPr>
            <p:cNvPr id="50" name="Connettore 1 19"/>
            <p:cNvCxnSpPr/>
            <p:nvPr/>
          </p:nvCxnSpPr>
          <p:spPr bwMode="auto">
            <a:xfrm>
              <a:off x="2325324" y="1766600"/>
              <a:ext cx="0" cy="3588923"/>
            </a:xfrm>
            <a:prstGeom prst="line">
              <a:avLst/>
            </a:prstGeom>
            <a:solidFill>
              <a:srgbClr val="FFFFFF"/>
            </a:solidFill>
            <a:ln w="22225" cap="flat" cmpd="sng" algn="ctr">
              <a:solidFill>
                <a:srgbClr val="F38E31">
                  <a:lumMod val="75000"/>
                </a:srgbClr>
              </a:solidFill>
              <a:prstDash val="sysDot"/>
              <a:round/>
              <a:headEnd type="none" w="med" len="med"/>
              <a:tailEnd type="none" w="med" len="med"/>
            </a:ln>
            <a:effectLst/>
          </p:spPr>
        </p:cxnSp>
        <p:sp>
          <p:nvSpPr>
            <p:cNvPr id="51" name="TextBox 27"/>
            <p:cNvSpPr txBox="1"/>
            <p:nvPr/>
          </p:nvSpPr>
          <p:spPr>
            <a:xfrm>
              <a:off x="1950762" y="5343665"/>
              <a:ext cx="1044000" cy="184666"/>
            </a:xfrm>
            <a:prstGeom prst="rect">
              <a:avLst/>
            </a:prstGeom>
            <a:noFill/>
            <a:ln>
              <a:noFill/>
            </a:ln>
          </p:spPr>
          <p:txBody>
            <a:bodyPr wrap="square">
              <a:spAutoFit/>
            </a:bodyPr>
            <a:lstStyle/>
            <a:p>
              <a:pPr algn="just">
                <a:defRPr/>
              </a:pPr>
              <a:r>
                <a:rPr lang="it-IT" sz="600" b="1" dirty="0">
                  <a:solidFill>
                    <a:srgbClr val="F38E31">
                      <a:lumMod val="75000"/>
                    </a:srgbClr>
                  </a:solidFill>
                  <a:latin typeface="Arial Unicode MS" panose="020B0604020202020204" pitchFamily="34" charset="-128"/>
                  <a:ea typeface="Arial Unicode MS" panose="020B0604020202020204" pitchFamily="34" charset="-128"/>
                  <a:cs typeface="Arial Unicode MS" panose="020B0604020202020204" pitchFamily="34" charset="-128"/>
                </a:rPr>
                <a:t>Soglia Griglia LEA</a:t>
              </a:r>
              <a:endParaRPr lang="it-IT" sz="600" b="1" i="1" dirty="0">
                <a:solidFill>
                  <a:srgbClr val="F38E31">
                    <a:lumMod val="75000"/>
                  </a:srgb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3" name="Rettangolo 22"/>
            <p:cNvSpPr/>
            <p:nvPr/>
          </p:nvSpPr>
          <p:spPr>
            <a:xfrm>
              <a:off x="5122356" y="3934405"/>
              <a:ext cx="66462" cy="66462"/>
            </a:xfrm>
            <a:prstGeom prst="rect">
              <a:avLst/>
            </a:prstGeom>
            <a:solidFill>
              <a:srgbClr val="0070C0"/>
            </a:solidFill>
            <a:ln w="25400" cap="flat" cmpd="sng" algn="ctr">
              <a:noFill/>
              <a:prstDash val="solid"/>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it-IT" sz="700" b="0" i="0" u="none" strike="noStrike" kern="0" cap="none" spc="0" normalizeH="0" baseline="0" noProof="0">
                <a:ln>
                  <a:noFill/>
                </a:ln>
                <a:solidFill>
                  <a:srgbClr val="FFFFFF"/>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4" name="CasellaDiTesto 23"/>
            <p:cNvSpPr txBox="1"/>
            <p:nvPr/>
          </p:nvSpPr>
          <p:spPr>
            <a:xfrm>
              <a:off x="5212951" y="3903708"/>
              <a:ext cx="996923" cy="127856"/>
            </a:xfrm>
            <a:prstGeom prst="rect">
              <a:avLst/>
            </a:prstGeom>
          </p:spPr>
          <p:txBody>
            <a:bodyPr wrap="square" lIns="0" tIns="0" rIns="0" bIns="0" rtlCol="0" anchor="ctr" anchorCtr="0">
              <a:spAutoFit/>
            </a:bodyPr>
            <a:lstStyle/>
            <a:p>
              <a:pPr algn="just">
                <a:spcBef>
                  <a:spcPts val="277"/>
                </a:spcBef>
                <a:buSzPct val="105000"/>
              </a:pPr>
              <a:r>
                <a:rPr lang="it-IT" sz="700" b="1" kern="0" dirty="0">
                  <a:solidFill>
                    <a:srgbClr val="0C2D83"/>
                  </a:solidFill>
                  <a:latin typeface="Arial Unicode MS" panose="020B0604020202020204" pitchFamily="34" charset="-128"/>
                  <a:ea typeface="Arial Unicode MS" panose="020B0604020202020204" pitchFamily="34" charset="-128"/>
                  <a:cs typeface="Arial Unicode MS" panose="020B0604020202020204" pitchFamily="34" charset="-128"/>
                </a:rPr>
                <a:t>Regioni non in PdR</a:t>
              </a:r>
            </a:p>
          </p:txBody>
        </p:sp>
        <p:sp>
          <p:nvSpPr>
            <p:cNvPr id="55" name="Rettangolo 24"/>
            <p:cNvSpPr/>
            <p:nvPr/>
          </p:nvSpPr>
          <p:spPr>
            <a:xfrm>
              <a:off x="5133844" y="3748052"/>
              <a:ext cx="66462" cy="66462"/>
            </a:xfrm>
            <a:prstGeom prst="rect">
              <a:avLst/>
            </a:prstGeom>
            <a:solidFill>
              <a:srgbClr val="FF0000"/>
            </a:solidFill>
            <a:ln w="25400" cap="flat" cmpd="sng" algn="ctr">
              <a:noFill/>
              <a:prstDash val="solid"/>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it-IT" sz="700" b="0" i="0" u="none" strike="noStrike" kern="0" cap="none" spc="0" normalizeH="0" baseline="0" noProof="0">
                <a:ln>
                  <a:noFill/>
                </a:ln>
                <a:solidFill>
                  <a:srgbClr val="FFFFFF"/>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6" name="CasellaDiTesto 25"/>
            <p:cNvSpPr txBox="1"/>
            <p:nvPr/>
          </p:nvSpPr>
          <p:spPr>
            <a:xfrm>
              <a:off x="5219934" y="3717356"/>
              <a:ext cx="897231" cy="127856"/>
            </a:xfrm>
            <a:prstGeom prst="rect">
              <a:avLst/>
            </a:prstGeom>
          </p:spPr>
          <p:txBody>
            <a:bodyPr wrap="square" lIns="0" tIns="0" rIns="0" bIns="0" rtlCol="0" anchor="ctr" anchorCtr="0">
              <a:spAutoFit/>
            </a:bodyPr>
            <a:lstStyle/>
            <a:p>
              <a:pPr algn="just">
                <a:spcBef>
                  <a:spcPts val="277"/>
                </a:spcBef>
                <a:buSzPct val="105000"/>
              </a:pPr>
              <a:r>
                <a:rPr lang="it-IT" sz="700" b="1" kern="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Regioni in PdR</a:t>
              </a:r>
            </a:p>
          </p:txBody>
        </p:sp>
        <p:sp>
          <p:nvSpPr>
            <p:cNvPr id="57" name="Rounded Rectangle 20"/>
            <p:cNvSpPr/>
            <p:nvPr/>
          </p:nvSpPr>
          <p:spPr bwMode="auto">
            <a:xfrm>
              <a:off x="5347049" y="5093439"/>
              <a:ext cx="963692" cy="282914"/>
            </a:xfrm>
            <a:prstGeom prst="roundRect">
              <a:avLst/>
            </a:prstGeom>
            <a:noFill/>
            <a:ln w="9525" cap="flat" cmpd="sng" algn="ctr">
              <a:solidFill>
                <a:srgbClr val="283B64"/>
              </a:solidFill>
              <a:prstDash val="solid"/>
              <a:round/>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horz" wrap="square" lIns="0" tIns="0" rIns="0" bIns="0" numCol="1" rtlCol="0" anchor="t" anchorCtr="0" compatLnSpc="1">
              <a:prstTxWarp prst="textNoShape">
                <a:avLst/>
              </a:prstTxWarp>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it-IT" sz="700" b="1" i="0" u="none" strike="noStrike" kern="0" cap="none" spc="0" normalizeH="0" baseline="0" noProof="0" dirty="0" smtClean="0">
                  <a:ln>
                    <a:noFill/>
                  </a:ln>
                  <a:solidFill>
                    <a:srgbClr val="FF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CE Negativo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700" b="1" i="0" u="none" strike="noStrike" kern="0" cap="none" spc="0" normalizeH="0" baseline="0" noProof="0" dirty="0" smtClean="0">
                  <a:ln>
                    <a:noFill/>
                  </a:ln>
                  <a:solidFill>
                    <a:srgbClr val="00B05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LEA Adempienti</a:t>
              </a:r>
            </a:p>
          </p:txBody>
        </p:sp>
        <p:sp>
          <p:nvSpPr>
            <p:cNvPr id="58" name="Rounded Rectangle 20"/>
            <p:cNvSpPr/>
            <p:nvPr/>
          </p:nvSpPr>
          <p:spPr bwMode="auto">
            <a:xfrm>
              <a:off x="5379933" y="1713896"/>
              <a:ext cx="963692" cy="282914"/>
            </a:xfrm>
            <a:prstGeom prst="roundRect">
              <a:avLst/>
            </a:prstGeom>
            <a:noFill/>
            <a:ln w="9525" cap="flat" cmpd="sng" algn="ctr">
              <a:solidFill>
                <a:srgbClr val="283B64"/>
              </a:solidFill>
              <a:prstDash val="solid"/>
              <a:round/>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horz" wrap="square" lIns="0" tIns="0" rIns="0" bIns="0" numCol="1" rtlCol="0" anchor="t" anchorCtr="0" compatLnSpc="1">
              <a:prstTxWarp prst="textNoShape">
                <a:avLst/>
              </a:prstTxWarp>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it-IT" sz="700" b="1" i="0" u="none" strike="noStrike" kern="0" cap="none" spc="0" normalizeH="0" baseline="0" noProof="0" smtClean="0">
                  <a:ln>
                    <a:noFill/>
                  </a:ln>
                  <a:solidFill>
                    <a:srgbClr val="00B050"/>
                  </a:solidFill>
                  <a:effectLst/>
                  <a:uLnTx/>
                  <a:uFillTx/>
                  <a:latin typeface="Arial Unicode MS" pitchFamily="34" charset="-128"/>
                  <a:ea typeface="Arial Unicode MS" pitchFamily="34" charset="-128"/>
                  <a:cs typeface="Arial Unicode MS" pitchFamily="34" charset="-128"/>
                </a:rPr>
                <a:t>CE Positivo</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it-IT" sz="700" b="1" i="0" u="none" strike="noStrike" kern="0" cap="none" spc="0" normalizeH="0" baseline="0" noProof="0" smtClean="0">
                  <a:ln>
                    <a:noFill/>
                  </a:ln>
                  <a:solidFill>
                    <a:srgbClr val="00B050"/>
                  </a:solidFill>
                  <a:effectLst/>
                  <a:uLnTx/>
                  <a:uFillTx/>
                  <a:latin typeface="Arial Unicode MS" pitchFamily="34" charset="-128"/>
                  <a:ea typeface="Arial Unicode MS" pitchFamily="34" charset="-128"/>
                  <a:cs typeface="Arial Unicode MS" pitchFamily="34" charset="-128"/>
                </a:rPr>
                <a:t>LEA Adempienti</a:t>
              </a:r>
            </a:p>
          </p:txBody>
        </p:sp>
        <p:sp>
          <p:nvSpPr>
            <p:cNvPr id="59" name="Rounded Rectangle 20"/>
            <p:cNvSpPr/>
            <p:nvPr/>
          </p:nvSpPr>
          <p:spPr bwMode="auto">
            <a:xfrm>
              <a:off x="842862" y="1713896"/>
              <a:ext cx="963692" cy="282914"/>
            </a:xfrm>
            <a:prstGeom prst="roundRect">
              <a:avLst/>
            </a:prstGeom>
            <a:noFill/>
            <a:ln w="9525" cap="flat" cmpd="sng" algn="ctr">
              <a:solidFill>
                <a:srgbClr val="283B64"/>
              </a:solidFill>
              <a:prstDash val="solid"/>
              <a:round/>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horz" wrap="square" lIns="0" tIns="0" rIns="0" bIns="0" numCol="1" rtlCol="0" anchor="t" anchorCtr="0" compatLnSpc="1">
              <a:prstTxWarp prst="textNoShape">
                <a:avLst/>
              </a:prstTxWarp>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700" b="1" i="0" u="none" strike="noStrike" kern="0" cap="none" spc="0" normalizeH="0" baseline="0" noProof="0" dirty="0" smtClean="0">
                  <a:ln>
                    <a:noFill/>
                  </a:ln>
                  <a:solidFill>
                    <a:srgbClr val="00B05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CE Positivo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700" b="1" i="0" u="none" strike="noStrike" kern="0" cap="none" spc="0" normalizeH="0" baseline="0" noProof="0" dirty="0" smtClean="0">
                  <a:ln>
                    <a:noFill/>
                  </a:ln>
                  <a:solidFill>
                    <a:srgbClr val="FF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LEA Inadempienti</a:t>
              </a:r>
            </a:p>
          </p:txBody>
        </p:sp>
        <p:sp>
          <p:nvSpPr>
            <p:cNvPr id="60" name="Rounded Rectangle 20"/>
            <p:cNvSpPr/>
            <p:nvPr/>
          </p:nvSpPr>
          <p:spPr bwMode="auto">
            <a:xfrm>
              <a:off x="842862" y="5093439"/>
              <a:ext cx="963692" cy="282914"/>
            </a:xfrm>
            <a:prstGeom prst="roundRect">
              <a:avLst/>
            </a:prstGeom>
            <a:noFill/>
            <a:ln w="9525" cap="flat" cmpd="sng" algn="ctr">
              <a:solidFill>
                <a:srgbClr val="283B64"/>
              </a:solidFill>
              <a:prstDash val="solid"/>
              <a:round/>
              <a:headEnd type="none" w="med" len="med"/>
              <a:tailEnd type="none" w="med" len="med"/>
            </a:ln>
            <a:effectLst/>
            <a:scene3d>
              <a:camera prst="orthographicFront">
                <a:rot lat="0" lon="0" rev="0"/>
              </a:camera>
              <a:lightRig rig="contrasting" dir="t">
                <a:rot lat="0" lon="0" rev="7800000"/>
              </a:lightRig>
            </a:scene3d>
            <a:sp3d>
              <a:bevelT w="139700" h="139700"/>
            </a:sp3d>
          </p:spPr>
          <p:txBody>
            <a:bodyPr vert="horz" wrap="square" lIns="0" tIns="0" rIns="0" bIns="0" numCol="1" rtlCol="0" anchor="t" anchorCtr="0" compatLnSpc="1">
              <a:prstTxWarp prst="textNoShape">
                <a:avLst/>
              </a:prstTxWarp>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it-IT" sz="700" b="1" i="0" u="none" strike="noStrike" kern="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rPr>
                <a:t>CE Negativo</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it-IT" sz="700" b="1" i="0" u="none" strike="noStrike" kern="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rPr>
                <a:t>LEA Inadempienti</a:t>
              </a:r>
            </a:p>
          </p:txBody>
        </p:sp>
        <p:sp>
          <p:nvSpPr>
            <p:cNvPr id="61" name="Ovale 31"/>
            <p:cNvSpPr/>
            <p:nvPr/>
          </p:nvSpPr>
          <p:spPr bwMode="auto">
            <a:xfrm>
              <a:off x="2108715" y="1502737"/>
              <a:ext cx="432000" cy="265846"/>
            </a:xfrm>
            <a:prstGeom prst="ellipse">
              <a:avLst/>
            </a:prstGeom>
            <a:noFill/>
            <a:ln w="28575" cap="flat" cmpd="sng" algn="ctr">
              <a:solidFill>
                <a:srgbClr val="F38E31"/>
              </a:solidFill>
              <a:prstDash val="sysDot"/>
              <a:round/>
              <a:headEnd type="none" w="med" len="med"/>
              <a:tailEnd type="none" w="med" len="med"/>
            </a:ln>
            <a:effectLst/>
          </p:spPr>
          <p:txBody>
            <a:bodyPr vert="horz" wrap="square" lIns="0" tIns="0" rIns="0" bIns="0" numCol="1" rtlCol="0" anchor="ctr" anchorCtr="0" compatLnSpc="1">
              <a:prstTxWarp prst="textNoShape">
                <a:avLst/>
              </a:prstTxWarp>
            </a:bodyPr>
            <a:lstStyle/>
            <a:p>
              <a:pPr marL="246191" marR="0" lvl="0" indent="-164127" algn="ctr" defTabSz="914400" eaLnBrk="1" fontAlgn="auto" latinLnBrk="0" hangingPunct="1">
                <a:lnSpc>
                  <a:spcPts val="1569"/>
                </a:lnSpc>
                <a:spcBef>
                  <a:spcPts val="0"/>
                </a:spcBef>
                <a:spcAft>
                  <a:spcPts val="0"/>
                </a:spcAft>
                <a:buClrTx/>
                <a:buSzTx/>
                <a:buFontTx/>
                <a:buNone/>
                <a:tabLst/>
                <a:defRPr/>
              </a:pPr>
              <a:endParaRPr kumimoji="0" lang="it-IT" sz="1600" b="0" i="0" u="none" strike="noStrike" kern="0" cap="none" spc="0" normalizeH="0" baseline="0" noProof="0" smtClean="0">
                <a:ln>
                  <a:noFill/>
                </a:ln>
                <a:solidFill>
                  <a:srgbClr val="002F86"/>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sp>
        <p:nvSpPr>
          <p:cNvPr id="64" name="Titolo 1"/>
          <p:cNvSpPr txBox="1">
            <a:spLocks/>
          </p:cNvSpPr>
          <p:nvPr/>
        </p:nvSpPr>
        <p:spPr>
          <a:xfrm>
            <a:off x="304999" y="222575"/>
            <a:ext cx="8524875" cy="307777"/>
          </a:xfrm>
          <a:prstGeom prst="rect">
            <a:avLst/>
          </a:prstGeom>
        </p:spPr>
        <p:txBody>
          <a:bodyPr vert="horz" wrap="square" lIns="0" tIns="0" rIns="0" bIns="0" rtlCol="0" anchor="b" anchorCtr="0">
            <a:spAutoFit/>
          </a:bodyPr>
          <a:lstStyle>
            <a:lvl1pPr algn="l" defTabSz="914400" rtl="0" eaLnBrk="1" latinLnBrk="0" hangingPunct="1">
              <a:lnSpc>
                <a:spcPct val="100000"/>
              </a:lnSpc>
              <a:spcBef>
                <a:spcPct val="0"/>
              </a:spcBef>
              <a:buNone/>
              <a:defRPr sz="3000" b="1" i="1" kern="1200">
                <a:solidFill>
                  <a:srgbClr val="0070C0"/>
                </a:solidFill>
                <a:latin typeface="Gill Sans MT" panose="020B0502020104020203" pitchFamily="34" charset="0"/>
                <a:ea typeface="Arial Unicode MS" panose="020B0604020202020204" pitchFamily="34" charset="-128"/>
                <a:cs typeface="Arial Unicode MS" panose="020B0604020202020204" pitchFamily="34" charset="-128"/>
              </a:defRPr>
            </a:lvl1pPr>
          </a:lstStyle>
          <a:p>
            <a:r>
              <a:rPr lang="it-IT" sz="2000" dirty="0">
                <a:latin typeface="Arial Unicode MS" pitchFamily="34" charset="-128"/>
              </a:rPr>
              <a:t>Il confronto tra costi ed erogazione dei LEA </a:t>
            </a:r>
            <a:r>
              <a:rPr lang="it-IT" sz="2000" dirty="0" smtClean="0">
                <a:latin typeface="Arial Unicode MS" pitchFamily="34" charset="-128"/>
              </a:rPr>
              <a:t>(2/2</a:t>
            </a:r>
            <a:r>
              <a:rPr lang="it-IT" sz="2000" dirty="0">
                <a:latin typeface="Arial Unicode MS" pitchFamily="34" charset="-128"/>
              </a:rPr>
              <a:t>)</a:t>
            </a:r>
            <a:endParaRPr lang="it-IT" sz="2000" dirty="0"/>
          </a:p>
        </p:txBody>
      </p:sp>
      <p:sp>
        <p:nvSpPr>
          <p:cNvPr id="2" name="Slide Number Placeholder 1"/>
          <p:cNvSpPr>
            <a:spLocks noGrp="1"/>
          </p:cNvSpPr>
          <p:nvPr>
            <p:ph type="sldNum" sz="quarter" idx="12"/>
          </p:nvPr>
        </p:nvSpPr>
        <p:spPr/>
        <p:txBody>
          <a:bodyPr/>
          <a:lstStyle/>
          <a:p>
            <a:fld id="{F06B2653-D1AD-46BA-BB88-3123B5BA212E}" type="slidenum">
              <a:rPr lang="en-US" smtClean="0"/>
              <a:t>17</a:t>
            </a:fld>
            <a:endParaRPr lang="en-US"/>
          </a:p>
        </p:txBody>
      </p:sp>
      <p:sp>
        <p:nvSpPr>
          <p:cNvPr id="21" name="TextBox 20"/>
          <p:cNvSpPr txBox="1"/>
          <p:nvPr/>
        </p:nvSpPr>
        <p:spPr>
          <a:xfrm>
            <a:off x="4499849" y="1083611"/>
            <a:ext cx="1289275" cy="153888"/>
          </a:xfrm>
          <a:prstGeom prst="rect">
            <a:avLst/>
          </a:prstGeom>
          <a:solidFill>
            <a:schemeClr val="bg1"/>
          </a:solidFill>
        </p:spPr>
        <p:txBody>
          <a:bodyPr wrap="square" lIns="0" tIns="0" rIns="0" bIns="0" rtlCol="0">
            <a:spAutoFit/>
          </a:bodyPr>
          <a:lstStyle/>
          <a:p>
            <a:r>
              <a:rPr lang="it-IT" sz="1000" dirty="0" smtClean="0">
                <a:latin typeface="Arial Unicode MS" panose="020B0604020202020204" pitchFamily="34" charset="-128"/>
                <a:ea typeface="Arial Unicode MS" panose="020B0604020202020204" pitchFamily="34" charset="-128"/>
                <a:cs typeface="Arial Unicode MS" panose="020B0604020202020204" pitchFamily="34" charset="-128"/>
              </a:rPr>
              <a:t>Punteggio Griglia LEA</a:t>
            </a:r>
          </a:p>
        </p:txBody>
      </p:sp>
      <p:sp>
        <p:nvSpPr>
          <p:cNvPr id="22" name="TextBox 21"/>
          <p:cNvSpPr txBox="1"/>
          <p:nvPr/>
        </p:nvSpPr>
        <p:spPr>
          <a:xfrm rot="16200000">
            <a:off x="-227338" y="2922778"/>
            <a:ext cx="1485809" cy="153888"/>
          </a:xfrm>
          <a:prstGeom prst="rect">
            <a:avLst/>
          </a:prstGeom>
          <a:solidFill>
            <a:schemeClr val="bg1"/>
          </a:solidFill>
        </p:spPr>
        <p:txBody>
          <a:bodyPr wrap="square" lIns="0" tIns="0" rIns="0" bIns="0" rtlCol="0">
            <a:spAutoFit/>
          </a:bodyPr>
          <a:lstStyle/>
          <a:p>
            <a:r>
              <a:rPr lang="it-IT" sz="1000" dirty="0" smtClean="0">
                <a:latin typeface="Arial Unicode MS" panose="020B0604020202020204" pitchFamily="34" charset="-128"/>
                <a:ea typeface="Arial Unicode MS" panose="020B0604020202020204" pitchFamily="34" charset="-128"/>
                <a:cs typeface="Arial Unicode MS" panose="020B0604020202020204" pitchFamily="34" charset="-128"/>
              </a:rPr>
              <a:t>Disavanzo pro-capite*</a:t>
            </a:r>
          </a:p>
        </p:txBody>
      </p:sp>
      <p:sp>
        <p:nvSpPr>
          <p:cNvPr id="23" name="CasellaDiTesto 15"/>
          <p:cNvSpPr txBox="1"/>
          <p:nvPr/>
        </p:nvSpPr>
        <p:spPr>
          <a:xfrm>
            <a:off x="2286551" y="4839547"/>
            <a:ext cx="6601639" cy="195858"/>
          </a:xfrm>
          <a:prstGeom prst="rect">
            <a:avLst/>
          </a:prstGeom>
          <a:noFill/>
        </p:spPr>
        <p:txBody>
          <a:bodyPr wrap="square" rtlCol="0">
            <a:spAutoFit/>
          </a:bodyPr>
          <a:lstStyle/>
          <a:p>
            <a:r>
              <a:rPr lang="it-IT" sz="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È stato utilizzato il disavanzo pro-capite regionale al fine di rendere confrontabili Regioni con dimensione della popolazione differente.</a:t>
            </a:r>
          </a:p>
        </p:txBody>
      </p:sp>
    </p:spTree>
    <p:extLst>
      <p:ext uri="{BB962C8B-B14F-4D97-AF65-F5344CB8AC3E}">
        <p14:creationId xmlns:p14="http://schemas.microsoft.com/office/powerpoint/2010/main" val="803962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2750" y="987425"/>
            <a:ext cx="8416926" cy="3600986"/>
          </a:xfrm>
          <a:prstGeom prst="rect">
            <a:avLst/>
          </a:prstGeom>
          <a:noFill/>
        </p:spPr>
        <p:txBody>
          <a:bodyPr wrap="square" lIns="0" tIns="0" rIns="0" bIns="0" rtlCol="0">
            <a:spAutoFit/>
          </a:bodyPr>
          <a:lstStyle/>
          <a:p>
            <a:pPr marL="171450" indent="-171450" algn="just">
              <a:spcBef>
                <a:spcPts val="277"/>
              </a:spcBef>
              <a:buSzPct val="105000"/>
              <a:buFont typeface="Wingdings" panose="05000000000000000000" pitchFamily="2" charset="2"/>
              <a:buChar char="§"/>
              <a:defRPr/>
            </a:pPr>
            <a:r>
              <a:rPr lang="it-IT" sz="1200" kern="0" dirty="0" smtClean="0">
                <a:solidFill>
                  <a:srgbClr val="002060"/>
                </a:solidFill>
                <a:latin typeface="Arial Unicode MS" pitchFamily="34" charset="-128"/>
                <a:ea typeface="Arial Unicode MS" pitchFamily="34" charset="-128"/>
                <a:cs typeface="Arial Unicode MS" pitchFamily="34" charset="-128"/>
              </a:rPr>
              <a:t>Nelle Regioni </a:t>
            </a:r>
            <a:r>
              <a:rPr lang="it-IT" sz="1200" b="1" kern="0" dirty="0" smtClean="0">
                <a:solidFill>
                  <a:srgbClr val="002060"/>
                </a:solidFill>
                <a:latin typeface="Arial Unicode MS" pitchFamily="34" charset="-128"/>
                <a:ea typeface="Arial Unicode MS" pitchFamily="34" charset="-128"/>
                <a:cs typeface="Arial Unicode MS" pitchFamily="34" charset="-128"/>
              </a:rPr>
              <a:t>Lazio</a:t>
            </a:r>
            <a:r>
              <a:rPr lang="it-IT" sz="1200" b="1" kern="0" dirty="0">
                <a:solidFill>
                  <a:srgbClr val="002060"/>
                </a:solidFill>
                <a:latin typeface="Arial Unicode MS" pitchFamily="34" charset="-128"/>
                <a:ea typeface="Arial Unicode MS" pitchFamily="34" charset="-128"/>
                <a:cs typeface="Arial Unicode MS" pitchFamily="34" charset="-128"/>
              </a:rPr>
              <a:t>, Abruzzo, Campania, Sicilia, </a:t>
            </a:r>
            <a:r>
              <a:rPr lang="it-IT" sz="1200" b="1" kern="0" dirty="0" smtClean="0">
                <a:solidFill>
                  <a:srgbClr val="002060"/>
                </a:solidFill>
                <a:latin typeface="Arial Unicode MS" pitchFamily="34" charset="-128"/>
                <a:ea typeface="Arial Unicode MS" pitchFamily="34" charset="-128"/>
                <a:cs typeface="Arial Unicode MS" pitchFamily="34" charset="-128"/>
              </a:rPr>
              <a:t>Calabria e Puglia</a:t>
            </a:r>
            <a:r>
              <a:rPr lang="it-IT" sz="1200" kern="0" dirty="0" smtClean="0">
                <a:solidFill>
                  <a:srgbClr val="002060"/>
                </a:solidFill>
                <a:latin typeface="Arial Unicode MS" pitchFamily="34" charset="-128"/>
                <a:ea typeface="Arial Unicode MS" pitchFamily="34" charset="-128"/>
                <a:cs typeface="Arial Unicode MS" pitchFamily="34" charset="-128"/>
              </a:rPr>
              <a:t>, i </a:t>
            </a:r>
            <a:r>
              <a:rPr lang="it-IT" sz="1200" kern="0" dirty="0">
                <a:solidFill>
                  <a:srgbClr val="002060"/>
                </a:solidFill>
                <a:latin typeface="Arial Unicode MS" pitchFamily="34" charset="-128"/>
                <a:ea typeface="Arial Unicode MS" pitchFamily="34" charset="-128"/>
                <a:cs typeface="Arial Unicode MS" pitchFamily="34" charset="-128"/>
              </a:rPr>
              <a:t>Piani di </a:t>
            </a:r>
            <a:r>
              <a:rPr lang="it-IT" sz="1200" kern="0" dirty="0" smtClean="0">
                <a:solidFill>
                  <a:srgbClr val="002060"/>
                </a:solidFill>
                <a:latin typeface="Arial Unicode MS" pitchFamily="34" charset="-128"/>
                <a:ea typeface="Arial Unicode MS" pitchFamily="34" charset="-128"/>
                <a:cs typeface="Arial Unicode MS" pitchFamily="34" charset="-128"/>
              </a:rPr>
              <a:t>Rientro </a:t>
            </a:r>
            <a:r>
              <a:rPr lang="it-IT" sz="1200" kern="0" dirty="0">
                <a:solidFill>
                  <a:srgbClr val="002060"/>
                </a:solidFill>
                <a:latin typeface="Arial Unicode MS" pitchFamily="34" charset="-128"/>
                <a:ea typeface="Arial Unicode MS" pitchFamily="34" charset="-128"/>
                <a:cs typeface="Arial Unicode MS" pitchFamily="34" charset="-128"/>
              </a:rPr>
              <a:t>stanno proseguendo attraverso i </a:t>
            </a:r>
            <a:r>
              <a:rPr lang="it-IT" sz="1200" b="1" kern="0" dirty="0">
                <a:solidFill>
                  <a:srgbClr val="002060"/>
                </a:solidFill>
                <a:latin typeface="Arial Unicode MS" pitchFamily="34" charset="-128"/>
                <a:ea typeface="Arial Unicode MS" pitchFamily="34" charset="-128"/>
                <a:cs typeface="Arial Unicode MS" pitchFamily="34" charset="-128"/>
              </a:rPr>
              <a:t>programmi operativi 2016-2018</a:t>
            </a:r>
            <a:r>
              <a:rPr lang="it-IT" sz="1200" kern="0" dirty="0">
                <a:solidFill>
                  <a:srgbClr val="002060"/>
                </a:solidFill>
                <a:latin typeface="Arial Unicode MS" pitchFamily="34" charset="-128"/>
                <a:ea typeface="Arial Unicode MS" pitchFamily="34" charset="-128"/>
                <a:cs typeface="Arial Unicode MS" pitchFamily="34" charset="-128"/>
              </a:rPr>
              <a:t>. </a:t>
            </a:r>
            <a:endParaRPr lang="it-IT" sz="1200" kern="0" dirty="0" smtClean="0">
              <a:solidFill>
                <a:srgbClr val="002060"/>
              </a:solidFill>
              <a:latin typeface="Arial Unicode MS" pitchFamily="34" charset="-128"/>
              <a:ea typeface="Arial Unicode MS" pitchFamily="34" charset="-128"/>
              <a:cs typeface="Arial Unicode MS" pitchFamily="34" charset="-128"/>
            </a:endParaRPr>
          </a:p>
          <a:p>
            <a:pPr marL="171450" indent="-171450" algn="just">
              <a:spcBef>
                <a:spcPts val="277"/>
              </a:spcBef>
              <a:buSzPct val="105000"/>
              <a:buFont typeface="Wingdings" panose="05000000000000000000" pitchFamily="2" charset="2"/>
              <a:buChar char="§"/>
              <a:defRPr/>
            </a:pPr>
            <a:endParaRPr lang="it-IT" sz="1200" kern="0" dirty="0">
              <a:solidFill>
                <a:srgbClr val="002060"/>
              </a:solidFill>
              <a:latin typeface="Arial Unicode MS" pitchFamily="34" charset="-128"/>
              <a:ea typeface="Arial Unicode MS" pitchFamily="34" charset="-128"/>
              <a:cs typeface="Arial Unicode MS" pitchFamily="34" charset="-128"/>
            </a:endParaRPr>
          </a:p>
          <a:p>
            <a:pPr marL="171450" indent="-171450" algn="just">
              <a:spcBef>
                <a:spcPts val="277"/>
              </a:spcBef>
              <a:buSzPct val="105000"/>
              <a:buFont typeface="Wingdings" panose="05000000000000000000" pitchFamily="2" charset="2"/>
              <a:buChar char="§"/>
              <a:defRPr/>
            </a:pPr>
            <a:r>
              <a:rPr lang="it-IT" sz="1200" kern="0" dirty="0" smtClean="0">
                <a:solidFill>
                  <a:srgbClr val="002060"/>
                </a:solidFill>
                <a:latin typeface="Arial Unicode MS" pitchFamily="34" charset="-128"/>
                <a:ea typeface="Arial Unicode MS" pitchFamily="34" charset="-128"/>
                <a:cs typeface="Arial Unicode MS" pitchFamily="34" charset="-128"/>
              </a:rPr>
              <a:t>Per </a:t>
            </a:r>
            <a:r>
              <a:rPr lang="it-IT" sz="1200" kern="0" dirty="0">
                <a:solidFill>
                  <a:srgbClr val="002060"/>
                </a:solidFill>
                <a:latin typeface="Arial Unicode MS" pitchFamily="34" charset="-128"/>
                <a:ea typeface="Arial Unicode MS" pitchFamily="34" charset="-128"/>
                <a:cs typeface="Arial Unicode MS" pitchFamily="34" charset="-128"/>
              </a:rPr>
              <a:t>il </a:t>
            </a:r>
            <a:r>
              <a:rPr lang="it-IT" sz="1200" b="1" kern="0" dirty="0">
                <a:solidFill>
                  <a:srgbClr val="002060"/>
                </a:solidFill>
                <a:latin typeface="Arial Unicode MS" pitchFamily="34" charset="-128"/>
                <a:ea typeface="Arial Unicode MS" pitchFamily="34" charset="-128"/>
                <a:cs typeface="Arial Unicode MS" pitchFamily="34" charset="-128"/>
              </a:rPr>
              <a:t>Molise </a:t>
            </a:r>
            <a:r>
              <a:rPr lang="it-IT" sz="1200" kern="0" dirty="0">
                <a:solidFill>
                  <a:srgbClr val="002060"/>
                </a:solidFill>
                <a:latin typeface="Arial Unicode MS" pitchFamily="34" charset="-128"/>
                <a:ea typeface="Arial Unicode MS" pitchFamily="34" charset="-128"/>
                <a:cs typeface="Arial Unicode MS" pitchFamily="34" charset="-128"/>
              </a:rPr>
              <a:t>è intervenuta una particolare disposizione che ha previsto la definizione di un </a:t>
            </a:r>
            <a:r>
              <a:rPr lang="it-IT" sz="1200" b="1" kern="0" dirty="0">
                <a:solidFill>
                  <a:srgbClr val="002060"/>
                </a:solidFill>
                <a:latin typeface="Arial Unicode MS" pitchFamily="34" charset="-128"/>
                <a:ea typeface="Arial Unicode MS" pitchFamily="34" charset="-128"/>
                <a:cs typeface="Arial Unicode MS" pitchFamily="34" charset="-128"/>
              </a:rPr>
              <a:t>Programma operativo straordinario 2015-2018</a:t>
            </a:r>
            <a:r>
              <a:rPr lang="it-IT" sz="1200" kern="0" dirty="0">
                <a:solidFill>
                  <a:srgbClr val="002060"/>
                </a:solidFill>
                <a:latin typeface="Arial Unicode MS" pitchFamily="34" charset="-128"/>
                <a:ea typeface="Arial Unicode MS" pitchFamily="34" charset="-128"/>
                <a:cs typeface="Arial Unicode MS" pitchFamily="34" charset="-128"/>
              </a:rPr>
              <a:t>.</a:t>
            </a:r>
          </a:p>
          <a:p>
            <a:pPr marL="171450" indent="-171450" algn="just">
              <a:spcBef>
                <a:spcPts val="277"/>
              </a:spcBef>
              <a:buSzPct val="105000"/>
              <a:buFont typeface="Wingdings" panose="05000000000000000000" pitchFamily="2" charset="2"/>
              <a:buChar char="§"/>
              <a:defRPr/>
            </a:pPr>
            <a:endParaRPr lang="it-IT" sz="1200" kern="0" dirty="0" smtClean="0">
              <a:solidFill>
                <a:srgbClr val="002060"/>
              </a:solidFill>
              <a:latin typeface="Arial Unicode MS" pitchFamily="34" charset="-128"/>
              <a:ea typeface="Arial Unicode MS" pitchFamily="34" charset="-128"/>
              <a:cs typeface="Arial Unicode MS" pitchFamily="34" charset="-128"/>
            </a:endParaRPr>
          </a:p>
          <a:p>
            <a:pPr marL="171450" indent="-171450" algn="just">
              <a:spcBef>
                <a:spcPts val="277"/>
              </a:spcBef>
              <a:buSzPct val="105000"/>
              <a:buFont typeface="Wingdings" panose="05000000000000000000" pitchFamily="2" charset="2"/>
              <a:buChar char="§"/>
              <a:defRPr/>
            </a:pPr>
            <a:r>
              <a:rPr lang="it-IT" sz="1200" kern="0" dirty="0" smtClean="0">
                <a:solidFill>
                  <a:srgbClr val="002060"/>
                </a:solidFill>
                <a:latin typeface="Arial Unicode MS" pitchFamily="34" charset="-128"/>
                <a:ea typeface="Arial Unicode MS" pitchFamily="34" charset="-128"/>
                <a:cs typeface="Arial Unicode MS" pitchFamily="34" charset="-128"/>
              </a:rPr>
              <a:t>Le </a:t>
            </a:r>
            <a:r>
              <a:rPr lang="it-IT" sz="1200" kern="0" dirty="0">
                <a:solidFill>
                  <a:srgbClr val="002060"/>
                </a:solidFill>
                <a:latin typeface="Arial Unicode MS" pitchFamily="34" charset="-128"/>
                <a:ea typeface="Arial Unicode MS" pitchFamily="34" charset="-128"/>
                <a:cs typeface="Arial Unicode MS" pitchFamily="34" charset="-128"/>
              </a:rPr>
              <a:t>Regioni </a:t>
            </a:r>
            <a:r>
              <a:rPr lang="it-IT" sz="1200" b="1" kern="0" dirty="0">
                <a:solidFill>
                  <a:srgbClr val="002060"/>
                </a:solidFill>
                <a:latin typeface="Arial Unicode MS" pitchFamily="34" charset="-128"/>
                <a:ea typeface="Arial Unicode MS" pitchFamily="34" charset="-128"/>
                <a:cs typeface="Arial Unicode MS" pitchFamily="34" charset="-128"/>
              </a:rPr>
              <a:t>Liguria e Sardegna hanno concluso il loro piano di </a:t>
            </a:r>
            <a:r>
              <a:rPr lang="it-IT" sz="1200" b="1" kern="0" dirty="0" smtClean="0">
                <a:solidFill>
                  <a:srgbClr val="002060"/>
                </a:solidFill>
                <a:latin typeface="Arial Unicode MS" pitchFamily="34" charset="-128"/>
                <a:ea typeface="Arial Unicode MS" pitchFamily="34" charset="-128"/>
                <a:cs typeface="Arial Unicode MS" pitchFamily="34" charset="-128"/>
              </a:rPr>
              <a:t>Rientro </a:t>
            </a:r>
            <a:r>
              <a:rPr lang="it-IT" sz="1200" kern="0" dirty="0">
                <a:solidFill>
                  <a:srgbClr val="002060"/>
                </a:solidFill>
                <a:latin typeface="Arial Unicode MS" pitchFamily="34" charset="-128"/>
                <a:ea typeface="Arial Unicode MS" pitchFamily="34" charset="-128"/>
                <a:cs typeface="Arial Unicode MS" pitchFamily="34" charset="-128"/>
              </a:rPr>
              <a:t>al termine del primo triennio di vigenza 2007-2009; la Regione </a:t>
            </a:r>
            <a:r>
              <a:rPr lang="it-IT" sz="1200" b="1" kern="0" dirty="0">
                <a:solidFill>
                  <a:srgbClr val="002060"/>
                </a:solidFill>
                <a:latin typeface="Arial Unicode MS" pitchFamily="34" charset="-128"/>
                <a:ea typeface="Arial Unicode MS" pitchFamily="34" charset="-128"/>
                <a:cs typeface="Arial Unicode MS" pitchFamily="34" charset="-128"/>
              </a:rPr>
              <a:t>Piemonte </a:t>
            </a:r>
            <a:r>
              <a:rPr lang="it-IT" sz="1200" kern="0" dirty="0">
                <a:solidFill>
                  <a:srgbClr val="002060"/>
                </a:solidFill>
                <a:latin typeface="Arial Unicode MS" pitchFamily="34" charset="-128"/>
                <a:ea typeface="Arial Unicode MS" pitchFamily="34" charset="-128"/>
                <a:cs typeface="Arial Unicode MS" pitchFamily="34" charset="-128"/>
              </a:rPr>
              <a:t>al termine del triennio 2013-2015</a:t>
            </a:r>
            <a:r>
              <a:rPr lang="it-IT" sz="1200" kern="0" dirty="0" smtClean="0">
                <a:solidFill>
                  <a:srgbClr val="002060"/>
                </a:solidFill>
                <a:latin typeface="Arial Unicode MS" pitchFamily="34" charset="-128"/>
                <a:ea typeface="Arial Unicode MS" pitchFamily="34" charset="-128"/>
                <a:cs typeface="Arial Unicode MS" pitchFamily="34" charset="-128"/>
              </a:rPr>
              <a:t>.</a:t>
            </a:r>
          </a:p>
          <a:p>
            <a:pPr marL="171450" indent="-171450" algn="just">
              <a:spcBef>
                <a:spcPts val="277"/>
              </a:spcBef>
              <a:buSzPct val="105000"/>
              <a:buFont typeface="Wingdings" panose="05000000000000000000" pitchFamily="2" charset="2"/>
              <a:buChar char="§"/>
              <a:defRPr/>
            </a:pPr>
            <a:endParaRPr lang="it-IT" sz="1200" kern="0" dirty="0" smtClean="0">
              <a:solidFill>
                <a:srgbClr val="002060"/>
              </a:solidFill>
              <a:latin typeface="Arial Unicode MS" pitchFamily="34" charset="-128"/>
              <a:ea typeface="Arial Unicode MS" pitchFamily="34" charset="-128"/>
              <a:cs typeface="Arial Unicode MS" pitchFamily="34" charset="-128"/>
            </a:endParaRPr>
          </a:p>
          <a:p>
            <a:pPr marL="171450" indent="-171450" algn="just">
              <a:spcBef>
                <a:spcPts val="277"/>
              </a:spcBef>
              <a:buSzPct val="105000"/>
              <a:buFont typeface="Wingdings" panose="05000000000000000000" pitchFamily="2" charset="2"/>
              <a:buChar char="§"/>
              <a:defRPr/>
            </a:pPr>
            <a:r>
              <a:rPr lang="it-IT" sz="1200" kern="0" dirty="0" smtClean="0">
                <a:solidFill>
                  <a:srgbClr val="002060"/>
                </a:solidFill>
                <a:latin typeface="Arial Unicode MS" pitchFamily="34" charset="-128"/>
                <a:ea typeface="Arial Unicode MS" pitchFamily="34" charset="-128"/>
                <a:cs typeface="Arial Unicode MS" pitchFamily="34" charset="-128"/>
              </a:rPr>
              <a:t>Per </a:t>
            </a:r>
            <a:r>
              <a:rPr lang="it-IT" sz="1200" kern="0" dirty="0">
                <a:solidFill>
                  <a:srgbClr val="002060"/>
                </a:solidFill>
                <a:latin typeface="Arial Unicode MS" pitchFamily="34" charset="-128"/>
                <a:ea typeface="Arial Unicode MS" pitchFamily="34" charset="-128"/>
                <a:cs typeface="Arial Unicode MS" pitchFamily="34" charset="-128"/>
              </a:rPr>
              <a:t>la Regione </a:t>
            </a:r>
            <a:r>
              <a:rPr lang="it-IT" sz="1200" b="1" kern="0" dirty="0">
                <a:solidFill>
                  <a:srgbClr val="002060"/>
                </a:solidFill>
                <a:latin typeface="Arial Unicode MS" pitchFamily="34" charset="-128"/>
                <a:ea typeface="Arial Unicode MS" pitchFamily="34" charset="-128"/>
                <a:cs typeface="Arial Unicode MS" pitchFamily="34" charset="-128"/>
              </a:rPr>
              <a:t>Abruzzo</a:t>
            </a:r>
            <a:r>
              <a:rPr lang="it-IT" sz="1200" kern="0" dirty="0">
                <a:solidFill>
                  <a:srgbClr val="002060"/>
                </a:solidFill>
                <a:latin typeface="Arial Unicode MS" pitchFamily="34" charset="-128"/>
                <a:ea typeface="Arial Unicode MS" pitchFamily="34" charset="-128"/>
                <a:cs typeface="Arial Unicode MS" pitchFamily="34" charset="-128"/>
              </a:rPr>
              <a:t>, in data 15 settembre 2016, è stata disposta con Decreto del presidente del Consiglio dei Ministri la </a:t>
            </a:r>
            <a:r>
              <a:rPr lang="it-IT" sz="1200" b="1" kern="0" dirty="0">
                <a:solidFill>
                  <a:srgbClr val="002060"/>
                </a:solidFill>
                <a:latin typeface="Arial Unicode MS" pitchFamily="34" charset="-128"/>
                <a:ea typeface="Arial Unicode MS" pitchFamily="34" charset="-128"/>
                <a:cs typeface="Arial Unicode MS" pitchFamily="34" charset="-128"/>
              </a:rPr>
              <a:t>conclusione del percorso di commissariamento</a:t>
            </a:r>
            <a:r>
              <a:rPr lang="it-IT" sz="1200" kern="0" dirty="0">
                <a:solidFill>
                  <a:srgbClr val="002060"/>
                </a:solidFill>
                <a:latin typeface="Arial Unicode MS" pitchFamily="34" charset="-128"/>
                <a:ea typeface="Arial Unicode MS" pitchFamily="34" charset="-128"/>
                <a:cs typeface="Arial Unicode MS" pitchFamily="34" charset="-128"/>
              </a:rPr>
              <a:t>.</a:t>
            </a:r>
          </a:p>
          <a:p>
            <a:pPr marL="171450" indent="-171450" algn="just">
              <a:spcBef>
                <a:spcPts val="277"/>
              </a:spcBef>
              <a:buSzPct val="105000"/>
              <a:buFont typeface="Wingdings" panose="05000000000000000000" pitchFamily="2" charset="2"/>
              <a:buChar char="§"/>
              <a:defRPr/>
            </a:pPr>
            <a:endParaRPr lang="it-IT" sz="1200" kern="0" dirty="0">
              <a:solidFill>
                <a:srgbClr val="002060"/>
              </a:solidFill>
              <a:latin typeface="Arial Unicode MS" pitchFamily="34" charset="-128"/>
              <a:ea typeface="Arial Unicode MS" pitchFamily="34" charset="-128"/>
              <a:cs typeface="Arial Unicode MS" pitchFamily="34" charset="-128"/>
            </a:endParaRPr>
          </a:p>
          <a:p>
            <a:pPr marL="171450" indent="-171450" algn="just">
              <a:spcBef>
                <a:spcPts val="277"/>
              </a:spcBef>
              <a:buSzPct val="105000"/>
              <a:buFont typeface="Wingdings" panose="05000000000000000000" pitchFamily="2" charset="2"/>
              <a:buChar char="§"/>
              <a:defRPr/>
            </a:pPr>
            <a:r>
              <a:rPr lang="it-IT" sz="1200" b="1" kern="0" dirty="0" smtClean="0">
                <a:solidFill>
                  <a:srgbClr val="002060"/>
                </a:solidFill>
                <a:latin typeface="Arial Unicode MS" pitchFamily="34" charset="-128"/>
                <a:ea typeface="Arial Unicode MS" pitchFamily="34" charset="-128"/>
                <a:cs typeface="Arial Unicode MS" pitchFamily="34" charset="-128"/>
              </a:rPr>
              <a:t>Attualmente </a:t>
            </a:r>
            <a:r>
              <a:rPr lang="it-IT" sz="1200" b="1" kern="0" dirty="0">
                <a:solidFill>
                  <a:srgbClr val="002060"/>
                </a:solidFill>
                <a:latin typeface="Arial Unicode MS" pitchFamily="34" charset="-128"/>
                <a:ea typeface="Arial Unicode MS" pitchFamily="34" charset="-128"/>
                <a:cs typeface="Arial Unicode MS" pitchFamily="34" charset="-128"/>
              </a:rPr>
              <a:t>le Regioni commissariate </a:t>
            </a:r>
            <a:r>
              <a:rPr lang="it-IT" sz="1200" b="1" kern="0" dirty="0" smtClean="0">
                <a:solidFill>
                  <a:srgbClr val="002060"/>
                </a:solidFill>
                <a:latin typeface="Arial Unicode MS" pitchFamily="34" charset="-128"/>
                <a:ea typeface="Arial Unicode MS" pitchFamily="34" charset="-128"/>
                <a:cs typeface="Arial Unicode MS" pitchFamily="34" charset="-128"/>
              </a:rPr>
              <a:t>sono:</a:t>
            </a:r>
          </a:p>
          <a:p>
            <a:pPr marL="628650" lvl="1" indent="-171450" algn="just">
              <a:spcBef>
                <a:spcPts val="277"/>
              </a:spcBef>
              <a:buSzPct val="65000"/>
              <a:buFont typeface="Wingdings" panose="05000000000000000000" pitchFamily="2" charset="2"/>
              <a:buChar char="q"/>
              <a:defRPr/>
            </a:pPr>
            <a:r>
              <a:rPr lang="it-IT" sz="1200" kern="0" dirty="0" smtClean="0">
                <a:solidFill>
                  <a:srgbClr val="002060"/>
                </a:solidFill>
                <a:latin typeface="Arial Unicode MS" pitchFamily="34" charset="-128"/>
                <a:ea typeface="Arial Unicode MS" pitchFamily="34" charset="-128"/>
                <a:cs typeface="Arial Unicode MS" pitchFamily="34" charset="-128"/>
              </a:rPr>
              <a:t>Campania;</a:t>
            </a:r>
          </a:p>
          <a:p>
            <a:pPr marL="628650" lvl="1" indent="-171450" algn="just">
              <a:spcBef>
                <a:spcPts val="277"/>
              </a:spcBef>
              <a:buSzPct val="65000"/>
              <a:buFont typeface="Wingdings" panose="05000000000000000000" pitchFamily="2" charset="2"/>
              <a:buChar char="q"/>
              <a:defRPr/>
            </a:pPr>
            <a:r>
              <a:rPr lang="it-IT" sz="1200" kern="0" dirty="0" smtClean="0">
                <a:solidFill>
                  <a:srgbClr val="002060"/>
                </a:solidFill>
                <a:latin typeface="Arial Unicode MS" pitchFamily="34" charset="-128"/>
                <a:ea typeface="Arial Unicode MS" pitchFamily="34" charset="-128"/>
                <a:cs typeface="Arial Unicode MS" pitchFamily="34" charset="-128"/>
              </a:rPr>
              <a:t>Lazio;</a:t>
            </a:r>
            <a:endParaRPr lang="it-IT" sz="1200" kern="0" dirty="0">
              <a:solidFill>
                <a:srgbClr val="002060"/>
              </a:solidFill>
              <a:latin typeface="Arial Unicode MS" pitchFamily="34" charset="-128"/>
              <a:ea typeface="Arial Unicode MS" pitchFamily="34" charset="-128"/>
              <a:cs typeface="Arial Unicode MS" pitchFamily="34" charset="-128"/>
            </a:endParaRPr>
          </a:p>
          <a:p>
            <a:pPr marL="628650" lvl="1" indent="-171450" algn="just">
              <a:spcBef>
                <a:spcPts val="277"/>
              </a:spcBef>
              <a:buSzPct val="65000"/>
              <a:buFont typeface="Wingdings" panose="05000000000000000000" pitchFamily="2" charset="2"/>
              <a:buChar char="q"/>
              <a:defRPr/>
            </a:pPr>
            <a:r>
              <a:rPr lang="it-IT" sz="1200" kern="0" dirty="0" smtClean="0">
                <a:solidFill>
                  <a:srgbClr val="002060"/>
                </a:solidFill>
                <a:latin typeface="Arial Unicode MS" pitchFamily="34" charset="-128"/>
                <a:ea typeface="Arial Unicode MS" pitchFamily="34" charset="-128"/>
                <a:cs typeface="Arial Unicode MS" pitchFamily="34" charset="-128"/>
              </a:rPr>
              <a:t>Calabria;</a:t>
            </a:r>
          </a:p>
          <a:p>
            <a:pPr marL="628650" lvl="1" indent="-171450" algn="just">
              <a:spcBef>
                <a:spcPts val="277"/>
              </a:spcBef>
              <a:buSzPct val="65000"/>
              <a:buFont typeface="Wingdings" panose="05000000000000000000" pitchFamily="2" charset="2"/>
              <a:buChar char="q"/>
              <a:defRPr/>
            </a:pPr>
            <a:r>
              <a:rPr lang="it-IT" sz="1200" kern="0" dirty="0" smtClean="0">
                <a:solidFill>
                  <a:srgbClr val="002060"/>
                </a:solidFill>
                <a:latin typeface="Arial Unicode MS" pitchFamily="34" charset="-128"/>
                <a:ea typeface="Arial Unicode MS" pitchFamily="34" charset="-128"/>
                <a:cs typeface="Arial Unicode MS" pitchFamily="34" charset="-128"/>
              </a:rPr>
              <a:t>Molise.</a:t>
            </a:r>
            <a:endParaRPr lang="it-IT" sz="1200" kern="0" dirty="0">
              <a:solidFill>
                <a:srgbClr val="002060"/>
              </a:solidFill>
              <a:latin typeface="Arial Unicode MS" pitchFamily="34" charset="-128"/>
              <a:ea typeface="Arial Unicode MS" pitchFamily="34" charset="-128"/>
              <a:cs typeface="Arial Unicode MS" pitchFamily="34" charset="-128"/>
            </a:endParaRPr>
          </a:p>
        </p:txBody>
      </p:sp>
      <p:sp>
        <p:nvSpPr>
          <p:cNvPr id="4" name="Titolo 1"/>
          <p:cNvSpPr txBox="1">
            <a:spLocks/>
          </p:cNvSpPr>
          <p:nvPr/>
        </p:nvSpPr>
        <p:spPr>
          <a:xfrm>
            <a:off x="304999" y="222575"/>
            <a:ext cx="8524875" cy="307777"/>
          </a:xfrm>
          <a:prstGeom prst="rect">
            <a:avLst/>
          </a:prstGeom>
        </p:spPr>
        <p:txBody>
          <a:bodyPr vert="horz" wrap="square" lIns="0" tIns="0" rIns="0" bIns="0" rtlCol="0" anchor="b" anchorCtr="0">
            <a:spAutoFit/>
          </a:bodyPr>
          <a:lstStyle>
            <a:lvl1pPr algn="l" defTabSz="914400" rtl="0" eaLnBrk="1" latinLnBrk="0" hangingPunct="1">
              <a:lnSpc>
                <a:spcPct val="100000"/>
              </a:lnSpc>
              <a:spcBef>
                <a:spcPct val="0"/>
              </a:spcBef>
              <a:buNone/>
              <a:defRPr sz="3000" b="1" i="1" kern="1200">
                <a:solidFill>
                  <a:srgbClr val="0070C0"/>
                </a:solidFill>
                <a:latin typeface="Gill Sans MT" panose="020B0502020104020203" pitchFamily="34" charset="0"/>
                <a:ea typeface="Arial Unicode MS" panose="020B0604020202020204" pitchFamily="34" charset="-128"/>
                <a:cs typeface="Arial Unicode MS" panose="020B0604020202020204" pitchFamily="34" charset="-128"/>
              </a:defRPr>
            </a:lvl1pPr>
          </a:lstStyle>
          <a:p>
            <a:r>
              <a:rPr lang="it-IT" sz="2000" dirty="0" smtClean="0">
                <a:latin typeface="Arial Unicode MS" pitchFamily="34" charset="-128"/>
              </a:rPr>
              <a:t>Situazione ad oggi</a:t>
            </a:r>
            <a:endParaRPr lang="it-IT" sz="2000" dirty="0"/>
          </a:p>
        </p:txBody>
      </p:sp>
      <p:sp>
        <p:nvSpPr>
          <p:cNvPr id="2" name="Slide Number Placeholder 1"/>
          <p:cNvSpPr>
            <a:spLocks noGrp="1"/>
          </p:cNvSpPr>
          <p:nvPr>
            <p:ph type="sldNum" sz="quarter" idx="12"/>
          </p:nvPr>
        </p:nvSpPr>
        <p:spPr/>
        <p:txBody>
          <a:bodyPr/>
          <a:lstStyle/>
          <a:p>
            <a:fld id="{F06B2653-D1AD-46BA-BB88-3123B5BA212E}" type="slidenum">
              <a:rPr lang="en-US" smtClean="0"/>
              <a:t>18</a:t>
            </a:fld>
            <a:endParaRPr lang="en-US"/>
          </a:p>
        </p:txBody>
      </p:sp>
    </p:spTree>
    <p:extLst>
      <p:ext uri="{BB962C8B-B14F-4D97-AF65-F5344CB8AC3E}">
        <p14:creationId xmlns:p14="http://schemas.microsoft.com/office/powerpoint/2010/main" val="3132223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999" y="222575"/>
            <a:ext cx="8524875" cy="307777"/>
          </a:xfrm>
        </p:spPr>
        <p:txBody>
          <a:bodyPr/>
          <a:lstStyle/>
          <a:p>
            <a:r>
              <a:rPr lang="it-IT" dirty="0" smtClean="0"/>
              <a:t>L’evoluzione dei Piani di Rientro</a:t>
            </a:r>
            <a:endParaRPr lang="it-IT" dirty="0"/>
          </a:p>
        </p:txBody>
      </p:sp>
      <p:sp>
        <p:nvSpPr>
          <p:cNvPr id="4" name="Slide Number Placeholder 3"/>
          <p:cNvSpPr>
            <a:spLocks noGrp="1"/>
          </p:cNvSpPr>
          <p:nvPr>
            <p:ph type="sldNum" sz="quarter" idx="12"/>
          </p:nvPr>
        </p:nvSpPr>
        <p:spPr/>
        <p:txBody>
          <a:bodyPr/>
          <a:lstStyle/>
          <a:p>
            <a:fld id="{F06B2653-D1AD-46BA-BB88-3123B5BA212E}" type="slidenum">
              <a:rPr lang="en-US" smtClean="0"/>
              <a:t>19</a:t>
            </a:fld>
            <a:endParaRPr lang="en-US"/>
          </a:p>
        </p:txBody>
      </p:sp>
      <p:sp>
        <p:nvSpPr>
          <p:cNvPr id="5" name="TextBox 4"/>
          <p:cNvSpPr txBox="1"/>
          <p:nvPr/>
        </p:nvSpPr>
        <p:spPr>
          <a:xfrm>
            <a:off x="412750" y="987425"/>
            <a:ext cx="8416926" cy="3223959"/>
          </a:xfrm>
          <a:prstGeom prst="rect">
            <a:avLst/>
          </a:prstGeom>
          <a:noFill/>
        </p:spPr>
        <p:txBody>
          <a:bodyPr wrap="square" lIns="0" tIns="0" rIns="0" bIns="0" rtlCol="0">
            <a:spAutoFit/>
          </a:bodyPr>
          <a:lstStyle/>
          <a:p>
            <a:pPr algn="just">
              <a:spcBef>
                <a:spcPts val="277"/>
              </a:spcBef>
              <a:buSzPct val="105000"/>
              <a:defRPr/>
            </a:pPr>
            <a:r>
              <a:rPr lang="it-IT" sz="1200" b="1" i="1" kern="0" dirty="0" smtClean="0">
                <a:solidFill>
                  <a:srgbClr val="002060"/>
                </a:solidFill>
                <a:latin typeface="Arial Unicode MS" pitchFamily="34" charset="-128"/>
                <a:ea typeface="Arial Unicode MS" pitchFamily="34" charset="-128"/>
                <a:cs typeface="Arial Unicode MS" pitchFamily="34" charset="-128"/>
              </a:rPr>
              <a:t>Rivedere la </a:t>
            </a:r>
            <a:r>
              <a:rPr lang="it-IT" sz="1200" b="1" i="1" kern="0" dirty="0" err="1" smtClean="0">
                <a:solidFill>
                  <a:srgbClr val="002060"/>
                </a:solidFill>
                <a:latin typeface="Arial Unicode MS" pitchFamily="34" charset="-128"/>
                <a:ea typeface="Arial Unicode MS" pitchFamily="34" charset="-128"/>
                <a:cs typeface="Arial Unicode MS" pitchFamily="34" charset="-128"/>
              </a:rPr>
              <a:t>governance</a:t>
            </a:r>
            <a:r>
              <a:rPr lang="it-IT" sz="1200" b="1" i="1" kern="0" dirty="0" smtClean="0">
                <a:solidFill>
                  <a:srgbClr val="002060"/>
                </a:solidFill>
                <a:latin typeface="Arial Unicode MS" pitchFamily="34" charset="-128"/>
                <a:ea typeface="Arial Unicode MS" pitchFamily="34" charset="-128"/>
                <a:cs typeface="Arial Unicode MS" pitchFamily="34" charset="-128"/>
              </a:rPr>
              <a:t> dei Piani di Rientro</a:t>
            </a:r>
          </a:p>
          <a:p>
            <a:pPr algn="just">
              <a:spcBef>
                <a:spcPts val="277"/>
              </a:spcBef>
              <a:buSzPct val="105000"/>
              <a:defRPr/>
            </a:pPr>
            <a:endParaRPr lang="it-IT" sz="500" kern="0" dirty="0" smtClean="0">
              <a:solidFill>
                <a:srgbClr val="002060"/>
              </a:solidFill>
              <a:latin typeface="Arial Unicode MS" pitchFamily="34" charset="-128"/>
              <a:ea typeface="Arial Unicode MS" pitchFamily="34" charset="-128"/>
              <a:cs typeface="Arial Unicode MS" pitchFamily="34" charset="-128"/>
            </a:endParaRPr>
          </a:p>
          <a:p>
            <a:pPr marL="171450" indent="-171450" algn="just">
              <a:spcBef>
                <a:spcPts val="277"/>
              </a:spcBef>
              <a:buSzPct val="105000"/>
              <a:buFont typeface="Wingdings" panose="05000000000000000000" pitchFamily="2" charset="2"/>
              <a:buChar char="§"/>
              <a:defRPr/>
            </a:pPr>
            <a:r>
              <a:rPr lang="it-IT" sz="1200" kern="0" dirty="0" smtClean="0">
                <a:solidFill>
                  <a:srgbClr val="002060"/>
                </a:solidFill>
                <a:latin typeface="Arial Unicode MS" pitchFamily="34" charset="-128"/>
                <a:ea typeface="Arial Unicode MS" pitchFamily="34" charset="-128"/>
                <a:cs typeface="Arial Unicode MS" pitchFamily="34" charset="-128"/>
              </a:rPr>
              <a:t>L’attuale </a:t>
            </a:r>
            <a:r>
              <a:rPr lang="it-IT" sz="1200" kern="0" dirty="0" err="1" smtClean="0">
                <a:solidFill>
                  <a:srgbClr val="002060"/>
                </a:solidFill>
                <a:latin typeface="Arial Unicode MS" pitchFamily="34" charset="-128"/>
                <a:ea typeface="Arial Unicode MS" pitchFamily="34" charset="-128"/>
                <a:cs typeface="Arial Unicode MS" pitchFamily="34" charset="-128"/>
              </a:rPr>
              <a:t>governance</a:t>
            </a:r>
            <a:r>
              <a:rPr lang="it-IT" sz="1200" kern="0" dirty="0" smtClean="0">
                <a:solidFill>
                  <a:srgbClr val="002060"/>
                </a:solidFill>
                <a:latin typeface="Arial Unicode MS" pitchFamily="34" charset="-128"/>
                <a:ea typeface="Arial Unicode MS" pitchFamily="34" charset="-128"/>
                <a:cs typeface="Arial Unicode MS" pitchFamily="34" charset="-128"/>
              </a:rPr>
              <a:t> dei Piani di Rientro </a:t>
            </a:r>
            <a:r>
              <a:rPr lang="it-IT" sz="1200" kern="0" dirty="0">
                <a:solidFill>
                  <a:srgbClr val="002060"/>
                </a:solidFill>
                <a:latin typeface="Arial Unicode MS" pitchFamily="34" charset="-128"/>
                <a:ea typeface="Arial Unicode MS" pitchFamily="34" charset="-128"/>
                <a:cs typeface="Arial Unicode MS" pitchFamily="34" charset="-128"/>
              </a:rPr>
              <a:t>prevede </a:t>
            </a:r>
            <a:r>
              <a:rPr lang="it-IT" sz="1200" kern="0" dirty="0" smtClean="0">
                <a:solidFill>
                  <a:srgbClr val="002060"/>
                </a:solidFill>
                <a:latin typeface="Arial Unicode MS" pitchFamily="34" charset="-128"/>
                <a:ea typeface="Arial Unicode MS" pitchFamily="34" charset="-128"/>
                <a:cs typeface="Arial Unicode MS" pitchFamily="34" charset="-128"/>
              </a:rPr>
              <a:t>una </a:t>
            </a:r>
            <a:r>
              <a:rPr lang="it-IT" sz="1200" b="1" kern="0" dirty="0" smtClean="0">
                <a:solidFill>
                  <a:srgbClr val="002060"/>
                </a:solidFill>
                <a:latin typeface="Arial Unicode MS" pitchFamily="34" charset="-128"/>
                <a:ea typeface="Arial Unicode MS" pitchFamily="34" charset="-128"/>
                <a:cs typeface="Arial Unicode MS" pitchFamily="34" charset="-128"/>
              </a:rPr>
              <a:t>forte responsabilizzazione </a:t>
            </a:r>
            <a:r>
              <a:rPr lang="it-IT" sz="1200" b="1" kern="0" dirty="0">
                <a:solidFill>
                  <a:srgbClr val="002060"/>
                </a:solidFill>
                <a:latin typeface="Arial Unicode MS" pitchFamily="34" charset="-128"/>
                <a:ea typeface="Arial Unicode MS" pitchFamily="34" charset="-128"/>
                <a:cs typeface="Arial Unicode MS" pitchFamily="34" charset="-128"/>
              </a:rPr>
              <a:t>delle Regioni</a:t>
            </a:r>
            <a:r>
              <a:rPr lang="it-IT" sz="1200" kern="0" dirty="0">
                <a:solidFill>
                  <a:srgbClr val="002060"/>
                </a:solidFill>
                <a:latin typeface="Arial Unicode MS" pitchFamily="34" charset="-128"/>
                <a:ea typeface="Arial Unicode MS" pitchFamily="34" charset="-128"/>
                <a:cs typeface="Arial Unicode MS" pitchFamily="34" charset="-128"/>
              </a:rPr>
              <a:t>, sia in termini economici che </a:t>
            </a:r>
            <a:r>
              <a:rPr lang="it-IT" sz="1200" kern="0" dirty="0" smtClean="0">
                <a:solidFill>
                  <a:srgbClr val="002060"/>
                </a:solidFill>
                <a:latin typeface="Arial Unicode MS" pitchFamily="34" charset="-128"/>
                <a:ea typeface="Arial Unicode MS" pitchFamily="34" charset="-128"/>
                <a:cs typeface="Arial Unicode MS" pitchFamily="34" charset="-128"/>
              </a:rPr>
              <a:t>di garanzia </a:t>
            </a:r>
            <a:r>
              <a:rPr lang="it-IT" sz="1200" kern="0" dirty="0">
                <a:solidFill>
                  <a:srgbClr val="002060"/>
                </a:solidFill>
                <a:latin typeface="Arial Unicode MS" pitchFamily="34" charset="-128"/>
                <a:ea typeface="Arial Unicode MS" pitchFamily="34" charset="-128"/>
                <a:cs typeface="Arial Unicode MS" pitchFamily="34" charset="-128"/>
              </a:rPr>
              <a:t>dei LEA e di qualità dei servizi </a:t>
            </a:r>
            <a:r>
              <a:rPr lang="it-IT" sz="1200" kern="0" dirty="0" smtClean="0">
                <a:solidFill>
                  <a:srgbClr val="002060"/>
                </a:solidFill>
                <a:latin typeface="Arial Unicode MS" pitchFamily="34" charset="-128"/>
                <a:ea typeface="Arial Unicode MS" pitchFamily="34" charset="-128"/>
                <a:cs typeface="Arial Unicode MS" pitchFamily="34" charset="-128"/>
              </a:rPr>
              <a:t>erogati.</a:t>
            </a:r>
          </a:p>
          <a:p>
            <a:pPr marL="171450" indent="-171450" algn="just">
              <a:spcBef>
                <a:spcPts val="277"/>
              </a:spcBef>
              <a:buSzPct val="105000"/>
              <a:buFont typeface="Wingdings" panose="05000000000000000000" pitchFamily="2" charset="2"/>
              <a:buChar char="§"/>
              <a:defRPr/>
            </a:pPr>
            <a:r>
              <a:rPr lang="it-IT" sz="1200" kern="0" dirty="0" smtClean="0">
                <a:solidFill>
                  <a:srgbClr val="002060"/>
                </a:solidFill>
                <a:latin typeface="Arial Unicode MS" pitchFamily="34" charset="-128"/>
                <a:ea typeface="Arial Unicode MS" pitchFamily="34" charset="-128"/>
                <a:cs typeface="Arial Unicode MS" pitchFamily="34" charset="-128"/>
              </a:rPr>
              <a:t>Al fine di responsabilizzare le </a:t>
            </a:r>
            <a:r>
              <a:rPr lang="it-IT" sz="1200" b="1" kern="0" dirty="0" smtClean="0">
                <a:solidFill>
                  <a:srgbClr val="002060"/>
                </a:solidFill>
                <a:latin typeface="Arial Unicode MS" pitchFamily="34" charset="-128"/>
                <a:ea typeface="Arial Unicode MS" pitchFamily="34" charset="-128"/>
                <a:cs typeface="Arial Unicode MS" pitchFamily="34" charset="-128"/>
              </a:rPr>
              <a:t>aziende sanitarie nell’attuazione dei Piani di Rientro</a:t>
            </a:r>
            <a:r>
              <a:rPr lang="it-IT" sz="1200" kern="0" dirty="0" smtClean="0">
                <a:solidFill>
                  <a:srgbClr val="002060"/>
                </a:solidFill>
                <a:latin typeface="Arial Unicode MS" pitchFamily="34" charset="-128"/>
                <a:ea typeface="Arial Unicode MS" pitchFamily="34" charset="-128"/>
                <a:cs typeface="Arial Unicode MS" pitchFamily="34" charset="-128"/>
              </a:rPr>
              <a:t>, si potrebbe prevedere un affiancamento </a:t>
            </a:r>
            <a:r>
              <a:rPr lang="it-IT" sz="1200" kern="0" dirty="0" smtClean="0">
                <a:solidFill>
                  <a:srgbClr val="002060"/>
                </a:solidFill>
                <a:latin typeface="Arial Unicode MS" pitchFamily="34" charset="-128"/>
                <a:ea typeface="Arial Unicode MS" pitchFamily="34" charset="-128"/>
                <a:cs typeface="Arial Unicode MS" pitchFamily="34" charset="-128"/>
              </a:rPr>
              <a:t>del </a:t>
            </a:r>
            <a:r>
              <a:rPr lang="it-IT" sz="1200" kern="0" smtClean="0">
                <a:solidFill>
                  <a:srgbClr val="002060"/>
                </a:solidFill>
                <a:latin typeface="Arial Unicode MS" pitchFamily="34" charset="-128"/>
                <a:ea typeface="Arial Unicode MS" pitchFamily="34" charset="-128"/>
                <a:cs typeface="Arial Unicode MS" pitchFamily="34" charset="-128"/>
              </a:rPr>
              <a:t>livello aziendale considerato </a:t>
            </a:r>
            <a:r>
              <a:rPr lang="it-IT" sz="1200" kern="0" dirty="0" smtClean="0">
                <a:solidFill>
                  <a:srgbClr val="002060"/>
                </a:solidFill>
                <a:latin typeface="Arial Unicode MS" pitchFamily="34" charset="-128"/>
                <a:ea typeface="Arial Unicode MS" pitchFamily="34" charset="-128"/>
                <a:cs typeface="Arial Unicode MS" pitchFamily="34" charset="-128"/>
              </a:rPr>
              <a:t>che le aziende sono responsabili dell’efficiente </a:t>
            </a:r>
            <a:r>
              <a:rPr lang="it-IT" sz="1200" kern="0" dirty="0">
                <a:solidFill>
                  <a:srgbClr val="002060"/>
                </a:solidFill>
                <a:latin typeface="Arial Unicode MS" pitchFamily="34" charset="-128"/>
                <a:ea typeface="Arial Unicode MS" pitchFamily="34" charset="-128"/>
                <a:cs typeface="Arial Unicode MS" pitchFamily="34" charset="-128"/>
              </a:rPr>
              <a:t>utilizzo delle risorse per un’appropriata erogazione dei livelli essenziali di </a:t>
            </a:r>
            <a:r>
              <a:rPr lang="it-IT" sz="1200" kern="0" dirty="0" smtClean="0">
                <a:solidFill>
                  <a:srgbClr val="002060"/>
                </a:solidFill>
                <a:latin typeface="Arial Unicode MS" pitchFamily="34" charset="-128"/>
                <a:ea typeface="Arial Unicode MS" pitchFamily="34" charset="-128"/>
                <a:cs typeface="Arial Unicode MS" pitchFamily="34" charset="-128"/>
              </a:rPr>
              <a:t>assistenza.</a:t>
            </a:r>
          </a:p>
          <a:p>
            <a:pPr algn="just">
              <a:spcBef>
                <a:spcPts val="277"/>
              </a:spcBef>
              <a:buSzPct val="105000"/>
              <a:defRPr/>
            </a:pPr>
            <a:endParaRPr lang="it-IT" sz="900" kern="0" dirty="0" smtClean="0">
              <a:solidFill>
                <a:srgbClr val="002060"/>
              </a:solidFill>
              <a:latin typeface="Arial Unicode MS" pitchFamily="34" charset="-128"/>
              <a:ea typeface="Arial Unicode MS" pitchFamily="34" charset="-128"/>
              <a:cs typeface="Arial Unicode MS" pitchFamily="34" charset="-128"/>
            </a:endParaRPr>
          </a:p>
          <a:p>
            <a:pPr algn="just">
              <a:spcBef>
                <a:spcPts val="277"/>
              </a:spcBef>
              <a:buSzPct val="105000"/>
              <a:defRPr/>
            </a:pPr>
            <a:endParaRPr lang="it-IT" sz="1200" b="1" i="1" kern="0" dirty="0" smtClean="0">
              <a:solidFill>
                <a:srgbClr val="002060"/>
              </a:solidFill>
              <a:latin typeface="Arial Unicode MS" pitchFamily="34" charset="-128"/>
              <a:ea typeface="Arial Unicode MS" pitchFamily="34" charset="-128"/>
              <a:cs typeface="Arial Unicode MS" pitchFamily="34" charset="-128"/>
            </a:endParaRPr>
          </a:p>
          <a:p>
            <a:pPr algn="just">
              <a:spcBef>
                <a:spcPts val="277"/>
              </a:spcBef>
              <a:buSzPct val="105000"/>
              <a:defRPr/>
            </a:pPr>
            <a:r>
              <a:rPr lang="it-IT" sz="1200" b="1" i="1" kern="0" dirty="0" smtClean="0">
                <a:solidFill>
                  <a:srgbClr val="002060"/>
                </a:solidFill>
                <a:latin typeface="Arial Unicode MS" pitchFamily="34" charset="-128"/>
                <a:ea typeface="Arial Unicode MS" pitchFamily="34" charset="-128"/>
                <a:cs typeface="Arial Unicode MS" pitchFamily="34" charset="-128"/>
              </a:rPr>
              <a:t>Riorganizzazione dell’assistenza territoriale</a:t>
            </a:r>
          </a:p>
          <a:p>
            <a:pPr algn="just">
              <a:spcBef>
                <a:spcPts val="277"/>
              </a:spcBef>
              <a:buSzPct val="105000"/>
              <a:defRPr/>
            </a:pPr>
            <a:endParaRPr lang="it-IT" sz="500" kern="0" dirty="0">
              <a:solidFill>
                <a:srgbClr val="002060"/>
              </a:solidFill>
              <a:latin typeface="Arial Unicode MS" pitchFamily="34" charset="-128"/>
              <a:ea typeface="Arial Unicode MS" pitchFamily="34" charset="-128"/>
              <a:cs typeface="Arial Unicode MS" pitchFamily="34" charset="-128"/>
            </a:endParaRPr>
          </a:p>
          <a:p>
            <a:pPr marL="171450" indent="-171450" algn="just">
              <a:spcBef>
                <a:spcPts val="277"/>
              </a:spcBef>
              <a:buSzPct val="105000"/>
              <a:buFont typeface="Wingdings" panose="05000000000000000000" pitchFamily="2" charset="2"/>
              <a:buChar char="§"/>
              <a:defRPr/>
            </a:pPr>
            <a:r>
              <a:rPr lang="it-IT" sz="1200" kern="0" dirty="0">
                <a:solidFill>
                  <a:srgbClr val="002060"/>
                </a:solidFill>
                <a:latin typeface="Arial Unicode MS" pitchFamily="34" charset="-128"/>
                <a:ea typeface="Arial Unicode MS" pitchFamily="34" charset="-128"/>
                <a:cs typeface="Arial Unicode MS" pitchFamily="34" charset="-128"/>
              </a:rPr>
              <a:t>Il riequilibrio dei </a:t>
            </a:r>
            <a:r>
              <a:rPr lang="it-IT" sz="1200" b="1" kern="0" dirty="0">
                <a:solidFill>
                  <a:srgbClr val="002060"/>
                </a:solidFill>
                <a:latin typeface="Arial Unicode MS" pitchFamily="34" charset="-128"/>
                <a:ea typeface="Arial Unicode MS" pitchFamily="34" charset="-128"/>
                <a:cs typeface="Arial Unicode MS" pitchFamily="34" charset="-128"/>
              </a:rPr>
              <a:t>ruoli tra ospedale e territorio </a:t>
            </a:r>
            <a:r>
              <a:rPr lang="it-IT" sz="1200" kern="0" dirty="0" smtClean="0">
                <a:solidFill>
                  <a:srgbClr val="002060"/>
                </a:solidFill>
                <a:latin typeface="Arial Unicode MS" pitchFamily="34" charset="-128"/>
                <a:ea typeface="Arial Unicode MS" pitchFamily="34" charset="-128"/>
                <a:cs typeface="Arial Unicode MS" pitchFamily="34" charset="-128"/>
              </a:rPr>
              <a:t>costituisce uno dei principali obiettivi </a:t>
            </a:r>
            <a:r>
              <a:rPr lang="it-IT" sz="1200" kern="0" dirty="0">
                <a:solidFill>
                  <a:srgbClr val="002060"/>
                </a:solidFill>
                <a:latin typeface="Arial Unicode MS" pitchFamily="34" charset="-128"/>
                <a:ea typeface="Arial Unicode MS" pitchFamily="34" charset="-128"/>
                <a:cs typeface="Arial Unicode MS" pitchFamily="34" charset="-128"/>
              </a:rPr>
              <a:t>di </a:t>
            </a:r>
            <a:r>
              <a:rPr lang="it-IT" sz="1200" kern="0" dirty="0" smtClean="0">
                <a:solidFill>
                  <a:srgbClr val="002060"/>
                </a:solidFill>
                <a:latin typeface="Arial Unicode MS" pitchFamily="34" charset="-128"/>
                <a:ea typeface="Arial Unicode MS" pitchFamily="34" charset="-128"/>
                <a:cs typeface="Arial Unicode MS" pitchFamily="34" charset="-128"/>
              </a:rPr>
              <a:t>politica sanitaria. Il </a:t>
            </a:r>
            <a:r>
              <a:rPr lang="it-IT" sz="1200" kern="0" dirty="0">
                <a:solidFill>
                  <a:srgbClr val="002060"/>
                </a:solidFill>
                <a:latin typeface="Arial Unicode MS" pitchFamily="34" charset="-128"/>
                <a:ea typeface="Arial Unicode MS" pitchFamily="34" charset="-128"/>
                <a:cs typeface="Arial Unicode MS" pitchFamily="34" charset="-128"/>
              </a:rPr>
              <a:t>raggiungimento di tali obiettivi richiede di costruire un sistema </a:t>
            </a:r>
            <a:r>
              <a:rPr lang="it-IT" sz="1200" kern="0" dirty="0" smtClean="0">
                <a:solidFill>
                  <a:srgbClr val="002060"/>
                </a:solidFill>
                <a:latin typeface="Arial Unicode MS" pitchFamily="34" charset="-128"/>
                <a:ea typeface="Arial Unicode MS" pitchFamily="34" charset="-128"/>
                <a:cs typeface="Arial Unicode MS" pitchFamily="34" charset="-128"/>
              </a:rPr>
              <a:t>basato sull'</a:t>
            </a:r>
            <a:r>
              <a:rPr lang="it-IT" sz="1200" b="1" kern="0" dirty="0" smtClean="0">
                <a:solidFill>
                  <a:srgbClr val="002060"/>
                </a:solidFill>
                <a:latin typeface="Arial Unicode MS" pitchFamily="34" charset="-128"/>
                <a:ea typeface="Arial Unicode MS" pitchFamily="34" charset="-128"/>
                <a:cs typeface="Arial Unicode MS" pitchFamily="34" charset="-128"/>
              </a:rPr>
              <a:t>integrazione della </a:t>
            </a:r>
            <a:r>
              <a:rPr lang="it-IT" sz="1200" b="1" kern="0" dirty="0">
                <a:solidFill>
                  <a:srgbClr val="002060"/>
                </a:solidFill>
                <a:latin typeface="Arial Unicode MS" pitchFamily="34" charset="-128"/>
                <a:ea typeface="Arial Unicode MS" pitchFamily="34" charset="-128"/>
                <a:cs typeface="Arial Unicode MS" pitchFamily="34" charset="-128"/>
              </a:rPr>
              <a:t>rete ospedaliera con la rete dei servizi territoriali</a:t>
            </a:r>
            <a:r>
              <a:rPr lang="it-IT" sz="1200" kern="0" dirty="0" smtClean="0">
                <a:solidFill>
                  <a:srgbClr val="002060"/>
                </a:solidFill>
                <a:latin typeface="Arial Unicode MS" pitchFamily="34" charset="-128"/>
                <a:ea typeface="Arial Unicode MS" pitchFamily="34" charset="-128"/>
                <a:cs typeface="Arial Unicode MS" pitchFamily="34" charset="-128"/>
              </a:rPr>
              <a:t>.</a:t>
            </a:r>
          </a:p>
          <a:p>
            <a:pPr marL="171450" indent="-171450" algn="just">
              <a:spcBef>
                <a:spcPts val="277"/>
              </a:spcBef>
              <a:buSzPct val="105000"/>
              <a:buFont typeface="Wingdings" panose="05000000000000000000" pitchFamily="2" charset="2"/>
              <a:buChar char="§"/>
              <a:defRPr/>
            </a:pPr>
            <a:r>
              <a:rPr lang="it-IT" sz="1200" kern="0" dirty="0" smtClean="0">
                <a:solidFill>
                  <a:srgbClr val="002060"/>
                </a:solidFill>
                <a:latin typeface="Arial Unicode MS" pitchFamily="34" charset="-128"/>
                <a:ea typeface="Arial Unicode MS" pitchFamily="34" charset="-128"/>
                <a:cs typeface="Arial Unicode MS" pitchFamily="34" charset="-128"/>
              </a:rPr>
              <a:t>In tal senso il DM 70/2015 </a:t>
            </a:r>
            <a:r>
              <a:rPr lang="it-IT" sz="1200" kern="0" dirty="0">
                <a:solidFill>
                  <a:srgbClr val="002060"/>
                </a:solidFill>
                <a:latin typeface="Arial Unicode MS" pitchFamily="34" charset="-128"/>
                <a:ea typeface="Arial Unicode MS" pitchFamily="34" charset="-128"/>
                <a:cs typeface="Arial Unicode MS" pitchFamily="34" charset="-128"/>
              </a:rPr>
              <a:t>ha </a:t>
            </a:r>
            <a:r>
              <a:rPr lang="it-IT" sz="1200" kern="0" dirty="0" smtClean="0">
                <a:solidFill>
                  <a:srgbClr val="002060"/>
                </a:solidFill>
                <a:latin typeface="Arial Unicode MS" pitchFamily="34" charset="-128"/>
                <a:ea typeface="Arial Unicode MS" pitchFamily="34" charset="-128"/>
                <a:cs typeface="Arial Unicode MS" pitchFamily="34" charset="-128"/>
              </a:rPr>
              <a:t>definito gli standard </a:t>
            </a:r>
            <a:r>
              <a:rPr lang="it-IT" sz="1200" kern="0" dirty="0">
                <a:solidFill>
                  <a:srgbClr val="002060"/>
                </a:solidFill>
                <a:latin typeface="Arial Unicode MS" pitchFamily="34" charset="-128"/>
                <a:ea typeface="Arial Unicode MS" pitchFamily="34" charset="-128"/>
                <a:cs typeface="Arial Unicode MS" pitchFamily="34" charset="-128"/>
              </a:rPr>
              <a:t>qualitativi, strutturali, tecnologici </a:t>
            </a:r>
            <a:r>
              <a:rPr lang="it-IT" sz="1200" kern="0" dirty="0" smtClean="0">
                <a:solidFill>
                  <a:srgbClr val="002060"/>
                </a:solidFill>
                <a:latin typeface="Arial Unicode MS" pitchFamily="34" charset="-128"/>
                <a:ea typeface="Arial Unicode MS" pitchFamily="34" charset="-128"/>
                <a:cs typeface="Arial Unicode MS" pitchFamily="34" charset="-128"/>
              </a:rPr>
              <a:t>e quantitativi </a:t>
            </a:r>
            <a:r>
              <a:rPr lang="it-IT" sz="1200" kern="0" dirty="0">
                <a:solidFill>
                  <a:srgbClr val="002060"/>
                </a:solidFill>
                <a:latin typeface="Arial Unicode MS" pitchFamily="34" charset="-128"/>
                <a:ea typeface="Arial Unicode MS" pitchFamily="34" charset="-128"/>
                <a:cs typeface="Arial Unicode MS" pitchFamily="34" charset="-128"/>
              </a:rPr>
              <a:t>relativi all'assistenza ospedaliera. </a:t>
            </a:r>
            <a:r>
              <a:rPr lang="it-IT" sz="1200" kern="0" dirty="0" smtClean="0">
                <a:solidFill>
                  <a:srgbClr val="002060"/>
                </a:solidFill>
                <a:latin typeface="Arial Unicode MS" pitchFamily="34" charset="-128"/>
                <a:ea typeface="Arial Unicode MS" pitchFamily="34" charset="-128"/>
                <a:cs typeface="Arial Unicode MS" pitchFamily="34" charset="-128"/>
              </a:rPr>
              <a:t>Al fine di permettere una corretta integrazione tra ospedale e territorio, si prevede di intervenire a livello territoriale avviando il </a:t>
            </a:r>
            <a:r>
              <a:rPr lang="it-IT" sz="1200" b="1" kern="0" dirty="0">
                <a:solidFill>
                  <a:srgbClr val="002060"/>
                </a:solidFill>
                <a:latin typeface="Arial Unicode MS" pitchFamily="34" charset="-128"/>
                <a:ea typeface="Arial Unicode MS" pitchFamily="34" charset="-128"/>
                <a:cs typeface="Arial Unicode MS" pitchFamily="34" charset="-128"/>
              </a:rPr>
              <a:t>processo di riorganizzazione delle reti strutturali di assistenza in relazione all’assistenza </a:t>
            </a:r>
            <a:r>
              <a:rPr lang="it-IT" sz="1200" b="1" kern="0" dirty="0" smtClean="0">
                <a:solidFill>
                  <a:srgbClr val="002060"/>
                </a:solidFill>
                <a:latin typeface="Arial Unicode MS" pitchFamily="34" charset="-128"/>
                <a:ea typeface="Arial Unicode MS" pitchFamily="34" charset="-128"/>
                <a:cs typeface="Arial Unicode MS" pitchFamily="34" charset="-128"/>
              </a:rPr>
              <a:t>territoriale</a:t>
            </a:r>
            <a:r>
              <a:rPr lang="it-IT" sz="1200" kern="0" dirty="0" smtClean="0">
                <a:solidFill>
                  <a:srgbClr val="002060"/>
                </a:solidFill>
                <a:latin typeface="Arial Unicode MS" pitchFamily="34" charset="-128"/>
                <a:ea typeface="Arial Unicode MS" pitchFamily="34" charset="-128"/>
                <a:cs typeface="Arial Unicode MS" pitchFamily="34" charset="-128"/>
              </a:rPr>
              <a:t>, come già fatto per l’assistenza ospedaliera.</a:t>
            </a:r>
            <a:endParaRPr lang="it-IT" sz="1200" kern="0" dirty="0">
              <a:solidFill>
                <a:srgbClr val="002060"/>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4023640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itle 41"/>
          <p:cNvSpPr>
            <a:spLocks noGrp="1"/>
          </p:cNvSpPr>
          <p:nvPr>
            <p:ph type="title"/>
          </p:nvPr>
        </p:nvSpPr>
        <p:spPr>
          <a:xfrm>
            <a:off x="304999" y="222575"/>
            <a:ext cx="8524875" cy="307777"/>
          </a:xfrm>
        </p:spPr>
        <p:txBody>
          <a:bodyPr/>
          <a:lstStyle/>
          <a:p>
            <a:r>
              <a:rPr lang="it-IT" dirty="0"/>
              <a:t>L’anno zero della Sanità italiana: nel 2007 il SSN in sostanziale </a:t>
            </a:r>
            <a:r>
              <a:rPr lang="it-IT" dirty="0" smtClean="0"/>
              <a:t>default</a:t>
            </a:r>
            <a:endParaRPr lang="it-IT" dirty="0"/>
          </a:p>
        </p:txBody>
      </p:sp>
      <p:sp>
        <p:nvSpPr>
          <p:cNvPr id="4" name="Slide Number Placeholder 3"/>
          <p:cNvSpPr>
            <a:spLocks noGrp="1"/>
          </p:cNvSpPr>
          <p:nvPr>
            <p:ph type="sldNum" sz="quarter" idx="12"/>
          </p:nvPr>
        </p:nvSpPr>
        <p:spPr/>
        <p:txBody>
          <a:bodyPr/>
          <a:lstStyle/>
          <a:p>
            <a:fld id="{F06B2653-D1AD-46BA-BB88-3123B5BA212E}" type="slidenum">
              <a:rPr lang="en-US" smtClean="0"/>
              <a:pPr/>
              <a:t>2</a:t>
            </a:fld>
            <a:endParaRPr lang="en-US"/>
          </a:p>
        </p:txBody>
      </p:sp>
      <p:sp>
        <p:nvSpPr>
          <p:cNvPr id="5" name="Text Box 8"/>
          <p:cNvSpPr txBox="1">
            <a:spLocks noChangeArrowheads="1"/>
          </p:cNvSpPr>
          <p:nvPr>
            <p:custDataLst>
              <p:tags r:id="rId1"/>
            </p:custDataLst>
          </p:nvPr>
        </p:nvSpPr>
        <p:spPr bwMode="auto">
          <a:xfrm>
            <a:off x="307281" y="4331175"/>
            <a:ext cx="8522593" cy="200055"/>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just">
              <a:spcAft>
                <a:spcPts val="600"/>
              </a:spcAft>
              <a:defRPr sz="105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it-IT" sz="700" b="1" i="1" dirty="0"/>
              <a:t>Fonti</a:t>
            </a:r>
            <a:r>
              <a:rPr lang="it-IT" sz="700" i="1" dirty="0"/>
              <a:t>: Conto economico degli enti sanitari locali (CE); Annuario Statistico 2007; Griglia LEA 2007; Rapporto annuale sull’attività di ricovero ospedaliero, Dati SDO 2007</a:t>
            </a:r>
          </a:p>
        </p:txBody>
      </p:sp>
      <p:grpSp>
        <p:nvGrpSpPr>
          <p:cNvPr id="6" name="Group 5"/>
          <p:cNvGrpSpPr/>
          <p:nvPr/>
        </p:nvGrpSpPr>
        <p:grpSpPr>
          <a:xfrm>
            <a:off x="511554" y="1460805"/>
            <a:ext cx="8120892" cy="2693172"/>
            <a:chOff x="1635297" y="1579030"/>
            <a:chExt cx="5546679" cy="2693172"/>
          </a:xfrm>
        </p:grpSpPr>
        <p:sp>
          <p:nvSpPr>
            <p:cNvPr id="7" name="CasellaDiTesto 9"/>
            <p:cNvSpPr txBox="1"/>
            <p:nvPr/>
          </p:nvSpPr>
          <p:spPr>
            <a:xfrm>
              <a:off x="3710370" y="1605479"/>
              <a:ext cx="1284747" cy="216755"/>
            </a:xfrm>
            <a:prstGeom prst="rect">
              <a:avLst/>
            </a:prstGeom>
            <a:noFill/>
          </p:spPr>
          <p:txBody>
            <a:bodyPr wrap="square" lIns="54610" tIns="54610" rIns="54610" bIns="54610" rtlCol="0">
              <a:noAutofit/>
            </a:bodyPr>
            <a:lstStyle/>
            <a:p>
              <a:pPr lvl="0" algn="ctr">
                <a:spcAft>
                  <a:spcPts val="600"/>
                </a:spcAft>
              </a:pPr>
              <a:endParaRPr lang="it-IT" sz="6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8" name="Gruppo 79"/>
            <p:cNvGrpSpPr/>
            <p:nvPr/>
          </p:nvGrpSpPr>
          <p:grpSpPr>
            <a:xfrm>
              <a:off x="1635297" y="1584889"/>
              <a:ext cx="1764202" cy="1280502"/>
              <a:chOff x="827013" y="2072497"/>
              <a:chExt cx="2348152" cy="1704348"/>
            </a:xfrm>
          </p:grpSpPr>
          <p:sp>
            <p:nvSpPr>
              <p:cNvPr id="33" name="Rettangolo 16"/>
              <p:cNvSpPr/>
              <p:nvPr/>
            </p:nvSpPr>
            <p:spPr>
              <a:xfrm>
                <a:off x="827013" y="2072498"/>
                <a:ext cx="2340000" cy="1704347"/>
              </a:xfrm>
              <a:prstGeom prst="rect">
                <a:avLst/>
              </a:prstGeom>
              <a:solidFill>
                <a:schemeClr val="bg1"/>
              </a:solidFill>
              <a:ln w="9525" cap="flat" cmpd="sng" algn="ctr">
                <a:solidFill>
                  <a:schemeClr val="tx2"/>
                </a:solidFill>
                <a:prstDash val="solid"/>
                <a:round/>
                <a:headEnd type="none" w="med" len="med"/>
                <a:tailEnd type="none" w="med" len="med"/>
              </a:ln>
              <a:effectLst>
                <a:outerShdw blurRad="50800" dist="38100" algn="l" rotWithShape="0">
                  <a:prstClr val="black">
                    <a:alpha val="40000"/>
                  </a:prstClr>
                </a:outerShdw>
              </a:effectLst>
            </p:spPr>
            <p:txBody>
              <a:bodyPr vert="horz" lIns="0" tIns="0" rIns="0" bIns="0" anchor="ctr" anchorCtr="0"/>
              <a:lstStyle/>
              <a:p>
                <a:pPr algn="ctr">
                  <a:lnSpc>
                    <a:spcPts val="1700"/>
                  </a:lnSpc>
                </a:pPr>
                <a:endParaRPr lang="it-IT" sz="400" b="1" i="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4" name="CasellaDiTesto 17"/>
              <p:cNvSpPr txBox="1"/>
              <p:nvPr/>
            </p:nvSpPr>
            <p:spPr>
              <a:xfrm>
                <a:off x="835165" y="2072497"/>
                <a:ext cx="2340000" cy="858233"/>
              </a:xfrm>
              <a:prstGeom prst="rect">
                <a:avLst/>
              </a:prstGeom>
              <a:noFill/>
            </p:spPr>
            <p:txBody>
              <a:bodyPr wrap="square" lIns="54610" tIns="54610" rIns="54610" bIns="54610" rtlCol="0">
                <a:noAutofit/>
              </a:bodyPr>
              <a:lstStyle/>
              <a:p>
                <a:pPr algn="ctr">
                  <a:spcAft>
                    <a:spcPts val="600"/>
                  </a:spcAft>
                </a:pPr>
                <a:endPar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spcAft>
                    <a:spcPts val="600"/>
                  </a:spcAft>
                </a:pP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Il 72,3% del disavanzo era concentrato in 7 Regioni (Abruzzo, Campania, Lazio, Liguria, Molise, Sicilia e Sardegna)</a:t>
                </a:r>
              </a:p>
            </p:txBody>
          </p:sp>
          <p:sp>
            <p:nvSpPr>
              <p:cNvPr id="35" name="TextBox 69"/>
              <p:cNvSpPr txBox="1"/>
              <p:nvPr/>
            </p:nvSpPr>
            <p:spPr>
              <a:xfrm>
                <a:off x="970179" y="2077648"/>
                <a:ext cx="2045132" cy="327228"/>
              </a:xfrm>
              <a:prstGeom prst="rect">
                <a:avLst/>
              </a:prstGeom>
              <a:noFill/>
            </p:spPr>
            <p:txBody>
              <a:bodyPr wrap="square" lIns="54000" tIns="54000" rIns="54000" bIns="54000" rtlCol="0">
                <a:noAutofit/>
              </a:bodyPr>
              <a:lstStyle/>
              <a:p>
                <a:pPr algn="ctr">
                  <a:spcAft>
                    <a:spcPts val="600"/>
                  </a:spcAft>
                </a:pPr>
                <a:r>
                  <a:rPr lang="it-IT" sz="10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Risultato di esercizio</a:t>
                </a:r>
              </a:p>
            </p:txBody>
          </p:sp>
          <p:sp>
            <p:nvSpPr>
              <p:cNvPr id="36" name="CasellaDiTesto 205"/>
              <p:cNvSpPr txBox="1"/>
              <p:nvPr/>
            </p:nvSpPr>
            <p:spPr>
              <a:xfrm>
                <a:off x="890243" y="2953354"/>
                <a:ext cx="1016312" cy="820104"/>
              </a:xfrm>
              <a:prstGeom prst="rect">
                <a:avLst/>
              </a:prstGeom>
              <a:noFill/>
            </p:spPr>
            <p:txBody>
              <a:bodyPr wrap="square" lIns="54001" tIns="54001" rIns="54001" bIns="54001" rtlCol="0">
                <a:noAutofit/>
              </a:bodyPr>
              <a:lstStyle/>
              <a:p>
                <a:pPr algn="ctr">
                  <a:lnSpc>
                    <a:spcPts val="1500"/>
                  </a:lnSpc>
                </a:pPr>
                <a:r>
                  <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-5,05</a:t>
                </a:r>
              </a:p>
              <a:p>
                <a:pPr algn="ctr">
                  <a:lnSpc>
                    <a:spcPts val="1500"/>
                  </a:lnSpc>
                </a:pP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900" dirty="0" err="1">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Mld</a:t>
                </a: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2007 Italia</a:t>
                </a:r>
              </a:p>
            </p:txBody>
          </p:sp>
          <p:sp>
            <p:nvSpPr>
              <p:cNvPr id="37" name="CasellaDiTesto 205"/>
              <p:cNvSpPr txBox="1"/>
              <p:nvPr/>
            </p:nvSpPr>
            <p:spPr>
              <a:xfrm>
                <a:off x="2103345" y="2965151"/>
                <a:ext cx="1057567" cy="796510"/>
              </a:xfrm>
              <a:prstGeom prst="rect">
                <a:avLst/>
              </a:prstGeom>
              <a:noFill/>
            </p:spPr>
            <p:txBody>
              <a:bodyPr wrap="square" lIns="54001" tIns="54001" rIns="54001" bIns="54001" rtlCol="0">
                <a:noAutofit/>
              </a:bodyPr>
              <a:lstStyle/>
              <a:p>
                <a:pPr algn="ctr">
                  <a:lnSpc>
                    <a:spcPts val="1500"/>
                  </a:lnSpc>
                </a:pPr>
                <a:r>
                  <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16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3,65</a:t>
                </a:r>
              </a:p>
              <a:p>
                <a:pPr algn="ctr">
                  <a:lnSpc>
                    <a:spcPts val="1500"/>
                  </a:lnSpc>
                </a:pP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900" dirty="0" err="1">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Mld</a:t>
                </a: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2007</a:t>
                </a:r>
              </a:p>
              <a:p>
                <a:pPr algn="ctr">
                  <a:lnSpc>
                    <a:spcPts val="1500"/>
                  </a:lnSpc>
                </a:pP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Regioni </a:t>
                </a:r>
                <a:r>
                  <a:rPr lang="it-IT" sz="900" dirty="0" err="1">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PdR</a:t>
                </a: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a:t>
                </a:r>
              </a:p>
            </p:txBody>
          </p:sp>
          <p:sp>
            <p:nvSpPr>
              <p:cNvPr id="38" name="CasellaDiTesto 46"/>
              <p:cNvSpPr txBox="1"/>
              <p:nvPr/>
            </p:nvSpPr>
            <p:spPr>
              <a:xfrm>
                <a:off x="1886500" y="3248836"/>
                <a:ext cx="360000" cy="229141"/>
              </a:xfrm>
              <a:prstGeom prst="rect">
                <a:avLst/>
              </a:prstGeom>
              <a:noFill/>
            </p:spPr>
            <p:txBody>
              <a:bodyPr wrap="square" lIns="54610" tIns="54610" rIns="54610" bIns="54610" rtlCol="0">
                <a:noAutofit/>
              </a:bodyPr>
              <a:lstStyle/>
              <a:p>
                <a:pPr>
                  <a:spcAft>
                    <a:spcPts val="600"/>
                  </a:spcAft>
                </a:pPr>
                <a:r>
                  <a:rPr lang="it-IT" sz="7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di cui</a:t>
                </a:r>
              </a:p>
            </p:txBody>
          </p:sp>
        </p:grpSp>
        <p:grpSp>
          <p:nvGrpSpPr>
            <p:cNvPr id="9" name="Gruppo 82"/>
            <p:cNvGrpSpPr/>
            <p:nvPr/>
          </p:nvGrpSpPr>
          <p:grpSpPr>
            <a:xfrm>
              <a:off x="5423900" y="2969684"/>
              <a:ext cx="1758076" cy="1295613"/>
              <a:chOff x="5869645" y="3915659"/>
              <a:chExt cx="2339999" cy="1724461"/>
            </a:xfrm>
          </p:grpSpPr>
          <p:sp>
            <p:nvSpPr>
              <p:cNvPr id="30" name="Rettangolo 75"/>
              <p:cNvSpPr/>
              <p:nvPr/>
            </p:nvSpPr>
            <p:spPr>
              <a:xfrm>
                <a:off x="5869645" y="3937319"/>
                <a:ext cx="2339999" cy="1702801"/>
              </a:xfrm>
              <a:prstGeom prst="rect">
                <a:avLst/>
              </a:prstGeom>
              <a:solidFill>
                <a:schemeClr val="bg1"/>
              </a:solidFill>
              <a:ln w="9525" cap="flat" cmpd="sng" algn="ctr">
                <a:solidFill>
                  <a:schemeClr val="tx2"/>
                </a:solidFill>
                <a:prstDash val="solid"/>
                <a:round/>
                <a:headEnd type="none" w="med" len="med"/>
                <a:tailEnd type="none" w="med" len="med"/>
              </a:ln>
              <a:effectLst>
                <a:outerShdw blurRad="50800" dist="38100" algn="l" rotWithShape="0">
                  <a:prstClr val="black">
                    <a:alpha val="40000"/>
                  </a:prstClr>
                </a:outerShdw>
              </a:effectLst>
            </p:spPr>
            <p:txBody>
              <a:bodyPr vert="horz" lIns="0" tIns="0" rIns="0" bIns="0" anchor="ctr" anchorCtr="0"/>
              <a:lstStyle/>
              <a:p>
                <a:pPr algn="ctr">
                  <a:lnSpc>
                    <a:spcPts val="1700"/>
                  </a:lnSpc>
                </a:pPr>
                <a:endParaRPr lang="it-IT" sz="400" b="1" i="1" dirty="0" err="1">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1" name="TextBox 69"/>
              <p:cNvSpPr txBox="1"/>
              <p:nvPr/>
            </p:nvSpPr>
            <p:spPr>
              <a:xfrm>
                <a:off x="5906339" y="3915659"/>
                <a:ext cx="2272961" cy="838550"/>
              </a:xfrm>
              <a:prstGeom prst="rect">
                <a:avLst/>
              </a:prstGeom>
              <a:noFill/>
            </p:spPr>
            <p:txBody>
              <a:bodyPr wrap="square" lIns="54000" tIns="54000" rIns="54000" bIns="54000" rtlCol="0">
                <a:noAutofit/>
              </a:bodyPr>
              <a:lstStyle/>
              <a:p>
                <a:pPr algn="ctr">
                  <a:spcAft>
                    <a:spcPts val="600"/>
                  </a:spcAft>
                </a:pPr>
                <a:r>
                  <a:rPr lang="it-IT" sz="10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Giornate di degenza</a:t>
                </a:r>
              </a:p>
              <a:p>
                <a:pPr algn="ctr">
                  <a:spcAft>
                    <a:spcPts val="600"/>
                  </a:spcAft>
                </a:pP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Le giornate di degenza per 1.000 abitanti definiscono la propensione al ricorso all'ospedale </a:t>
                </a:r>
              </a:p>
              <a:p>
                <a:pPr algn="ctr">
                  <a:spcAft>
                    <a:spcPts val="600"/>
                  </a:spcAft>
                </a:pPr>
                <a:endPar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2" name="CasellaDiTesto 205"/>
              <p:cNvSpPr txBox="1"/>
              <p:nvPr/>
            </p:nvSpPr>
            <p:spPr>
              <a:xfrm>
                <a:off x="6183288" y="4871420"/>
                <a:ext cx="1623491" cy="629457"/>
              </a:xfrm>
              <a:prstGeom prst="rect">
                <a:avLst/>
              </a:prstGeom>
              <a:noFill/>
            </p:spPr>
            <p:txBody>
              <a:bodyPr wrap="square" lIns="54001" tIns="54001" rIns="54001" bIns="54001" rtlCol="0">
                <a:noAutofit/>
              </a:bodyPr>
              <a:lstStyle/>
              <a:p>
                <a:pPr algn="ctr">
                  <a:lnSpc>
                    <a:spcPts val="1500"/>
                  </a:lnSpc>
                </a:pPr>
                <a:r>
                  <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1.229,4 </a:t>
                </a:r>
              </a:p>
              <a:p>
                <a:pPr algn="ctr">
                  <a:lnSpc>
                    <a:spcPts val="1500"/>
                  </a:lnSpc>
                </a:pP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per 1.000 abitanti </a:t>
                </a:r>
              </a:p>
            </p:txBody>
          </p:sp>
        </p:grpSp>
        <p:sp>
          <p:nvSpPr>
            <p:cNvPr id="10" name="CasellaDiTesto 60"/>
            <p:cNvSpPr txBox="1"/>
            <p:nvPr/>
          </p:nvSpPr>
          <p:spPr>
            <a:xfrm>
              <a:off x="3417558" y="1584425"/>
              <a:ext cx="1284747" cy="588790"/>
            </a:xfrm>
            <a:prstGeom prst="rect">
              <a:avLst/>
            </a:prstGeom>
            <a:noFill/>
          </p:spPr>
          <p:txBody>
            <a:bodyPr wrap="square" lIns="54610" tIns="54610" rIns="54610" bIns="54610" rtlCol="0">
              <a:noAutofit/>
            </a:bodyPr>
            <a:lstStyle/>
            <a:p>
              <a:pPr algn="ctr">
                <a:spcAft>
                  <a:spcPts val="600"/>
                </a:spcAft>
              </a:pPr>
              <a:endParaRPr lang="it-IT" sz="6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11" name="Gruppo 80"/>
            <p:cNvGrpSpPr/>
            <p:nvPr/>
          </p:nvGrpSpPr>
          <p:grpSpPr>
            <a:xfrm>
              <a:off x="3526536" y="1579030"/>
              <a:ext cx="1758077" cy="1285897"/>
              <a:chOff x="3344253" y="2064700"/>
              <a:chExt cx="2340000" cy="1711528"/>
            </a:xfrm>
          </p:grpSpPr>
          <p:sp>
            <p:nvSpPr>
              <p:cNvPr id="27" name="Rettangolo 59"/>
              <p:cNvSpPr/>
              <p:nvPr/>
            </p:nvSpPr>
            <p:spPr>
              <a:xfrm>
                <a:off x="3344253" y="2071881"/>
                <a:ext cx="2340000" cy="1704347"/>
              </a:xfrm>
              <a:prstGeom prst="rect">
                <a:avLst/>
              </a:prstGeom>
              <a:solidFill>
                <a:schemeClr val="bg1"/>
              </a:solidFill>
              <a:ln w="9525" cap="flat" cmpd="sng" algn="ctr">
                <a:solidFill>
                  <a:schemeClr val="tx2"/>
                </a:solidFill>
                <a:prstDash val="solid"/>
                <a:round/>
                <a:headEnd type="none" w="med" len="med"/>
                <a:tailEnd type="none" w="med" len="med"/>
              </a:ln>
              <a:effectLst>
                <a:outerShdw blurRad="50800" dist="38100" algn="l" rotWithShape="0">
                  <a:prstClr val="black">
                    <a:alpha val="40000"/>
                  </a:prstClr>
                </a:outerShdw>
              </a:effectLst>
            </p:spPr>
            <p:txBody>
              <a:bodyPr vert="horz" lIns="0" tIns="0" rIns="0" bIns="0" anchor="ctr" anchorCtr="0"/>
              <a:lstStyle/>
              <a:p>
                <a:pPr algn="ctr">
                  <a:lnSpc>
                    <a:spcPts val="1700"/>
                  </a:lnSpc>
                </a:pPr>
                <a:endParaRPr lang="it-IT" sz="400" b="1" i="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8" name="TextBox 69"/>
              <p:cNvSpPr txBox="1"/>
              <p:nvPr/>
            </p:nvSpPr>
            <p:spPr>
              <a:xfrm>
                <a:off x="3491687" y="2064700"/>
                <a:ext cx="2045132" cy="312027"/>
              </a:xfrm>
              <a:prstGeom prst="rect">
                <a:avLst/>
              </a:prstGeom>
              <a:noFill/>
            </p:spPr>
            <p:txBody>
              <a:bodyPr wrap="square" lIns="54000" tIns="54000" rIns="54000" bIns="54000" rtlCol="0">
                <a:noAutofit/>
              </a:bodyPr>
              <a:lstStyle/>
              <a:p>
                <a:pPr algn="ctr">
                  <a:spcAft>
                    <a:spcPts val="600"/>
                  </a:spcAft>
                </a:pPr>
                <a:r>
                  <a:rPr lang="it-IT" sz="10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Fondo Sanitario Nazionale</a:t>
                </a:r>
              </a:p>
              <a:p>
                <a:pPr algn="ctr">
                  <a:spcAft>
                    <a:spcPts val="600"/>
                  </a:spcAft>
                </a:pP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Il FSN era in grado di coprire il 95% della spesa sanitaria</a:t>
                </a:r>
              </a:p>
            </p:txBody>
          </p:sp>
          <p:sp>
            <p:nvSpPr>
              <p:cNvPr id="29" name="CasellaDiTesto 205"/>
              <p:cNvSpPr txBox="1"/>
              <p:nvPr/>
            </p:nvSpPr>
            <p:spPr>
              <a:xfrm>
                <a:off x="3702508" y="2967748"/>
                <a:ext cx="1623491" cy="655310"/>
              </a:xfrm>
              <a:prstGeom prst="rect">
                <a:avLst/>
              </a:prstGeom>
              <a:noFill/>
            </p:spPr>
            <p:txBody>
              <a:bodyPr wrap="square" lIns="54001" tIns="54001" rIns="54001" bIns="54001" rtlCol="0">
                <a:noAutofit/>
              </a:bodyPr>
              <a:lstStyle/>
              <a:p>
                <a:pPr algn="ctr">
                  <a:lnSpc>
                    <a:spcPts val="1500"/>
                  </a:lnSpc>
                </a:pPr>
                <a:r>
                  <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98</a:t>
                </a:r>
              </a:p>
              <a:p>
                <a:pPr algn="ctr">
                  <a:lnSpc>
                    <a:spcPts val="1500"/>
                  </a:lnSpc>
                </a:pP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900" dirty="0" err="1">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Mld</a:t>
                </a: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2007</a:t>
                </a:r>
              </a:p>
            </p:txBody>
          </p:sp>
        </p:grpSp>
        <p:grpSp>
          <p:nvGrpSpPr>
            <p:cNvPr id="12" name="Gruppo 84"/>
            <p:cNvGrpSpPr/>
            <p:nvPr/>
          </p:nvGrpSpPr>
          <p:grpSpPr>
            <a:xfrm>
              <a:off x="1641422" y="2937928"/>
              <a:ext cx="1758077" cy="1334274"/>
              <a:chOff x="835166" y="3873393"/>
              <a:chExt cx="2340000" cy="1775919"/>
            </a:xfrm>
          </p:grpSpPr>
          <p:sp>
            <p:nvSpPr>
              <p:cNvPr id="23" name="Rettangolo 76"/>
              <p:cNvSpPr/>
              <p:nvPr/>
            </p:nvSpPr>
            <p:spPr>
              <a:xfrm>
                <a:off x="835166" y="3944965"/>
                <a:ext cx="2340000" cy="1704347"/>
              </a:xfrm>
              <a:prstGeom prst="rect">
                <a:avLst/>
              </a:prstGeom>
              <a:solidFill>
                <a:schemeClr val="bg1"/>
              </a:solidFill>
              <a:ln w="9525" cap="flat" cmpd="sng" algn="ctr">
                <a:solidFill>
                  <a:schemeClr val="tx2"/>
                </a:solidFill>
                <a:prstDash val="solid"/>
                <a:round/>
                <a:headEnd type="none" w="med" len="med"/>
                <a:tailEnd type="none" w="med" len="med"/>
              </a:ln>
              <a:effectLst>
                <a:outerShdw blurRad="50800" dist="38100" algn="l" rotWithShape="0">
                  <a:prstClr val="black">
                    <a:alpha val="40000"/>
                  </a:prstClr>
                </a:outerShdw>
              </a:effectLst>
            </p:spPr>
            <p:txBody>
              <a:bodyPr vert="horz" lIns="0" tIns="0" rIns="0" bIns="0" anchor="ctr" anchorCtr="0"/>
              <a:lstStyle/>
              <a:p>
                <a:pPr algn="ctr">
                  <a:lnSpc>
                    <a:spcPts val="1700"/>
                  </a:lnSpc>
                </a:pPr>
                <a:endParaRPr lang="it-IT" sz="400" b="1" i="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4" name="CasellaDiTesto 52"/>
              <p:cNvSpPr txBox="1"/>
              <p:nvPr/>
            </p:nvSpPr>
            <p:spPr>
              <a:xfrm>
                <a:off x="1020761" y="3873393"/>
                <a:ext cx="1709999" cy="783679"/>
              </a:xfrm>
              <a:prstGeom prst="rect">
                <a:avLst/>
              </a:prstGeom>
              <a:noFill/>
            </p:spPr>
            <p:txBody>
              <a:bodyPr wrap="square" lIns="54610" tIns="54610" rIns="54610" bIns="54610" rtlCol="0">
                <a:noAutofit/>
              </a:bodyPr>
              <a:lstStyle/>
              <a:p>
                <a:pPr algn="ctr">
                  <a:spcAft>
                    <a:spcPts val="600"/>
                  </a:spcAft>
                </a:pPr>
                <a:endParaRPr lang="it-IT" sz="6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5" name="TextBox 69"/>
              <p:cNvSpPr txBox="1"/>
              <p:nvPr/>
            </p:nvSpPr>
            <p:spPr>
              <a:xfrm>
                <a:off x="982600" y="3941345"/>
                <a:ext cx="2045132" cy="216358"/>
              </a:xfrm>
              <a:prstGeom prst="rect">
                <a:avLst/>
              </a:prstGeom>
              <a:noFill/>
            </p:spPr>
            <p:txBody>
              <a:bodyPr wrap="square" lIns="54000" tIns="54000" rIns="54000" bIns="54000" rtlCol="0">
                <a:noAutofit/>
              </a:bodyPr>
              <a:lstStyle/>
              <a:p>
                <a:pPr algn="ctr">
                  <a:spcAft>
                    <a:spcPts val="600"/>
                  </a:spcAft>
                </a:pPr>
                <a:r>
                  <a:rPr lang="it-IT" sz="10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Posti letto</a:t>
                </a:r>
              </a:p>
              <a:p>
                <a:pPr algn="ctr">
                  <a:spcAft>
                    <a:spcPts val="600"/>
                  </a:spcAft>
                </a:pP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Il numero di posti letto complessivo ammontava a 259.476</a:t>
                </a:r>
              </a:p>
            </p:txBody>
          </p:sp>
          <p:sp>
            <p:nvSpPr>
              <p:cNvPr id="26" name="CasellaDiTesto 205"/>
              <p:cNvSpPr txBox="1"/>
              <p:nvPr/>
            </p:nvSpPr>
            <p:spPr>
              <a:xfrm>
                <a:off x="1193421" y="4831870"/>
                <a:ext cx="1623491" cy="579109"/>
              </a:xfrm>
              <a:prstGeom prst="rect">
                <a:avLst/>
              </a:prstGeom>
              <a:noFill/>
            </p:spPr>
            <p:txBody>
              <a:bodyPr wrap="square" lIns="54001" tIns="54001" rIns="54001" bIns="54001" rtlCol="0">
                <a:noAutofit/>
              </a:bodyPr>
              <a:lstStyle/>
              <a:p>
                <a:pPr algn="ctr">
                  <a:lnSpc>
                    <a:spcPts val="1500"/>
                  </a:lnSpc>
                </a:pPr>
                <a:r>
                  <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4,3</a:t>
                </a:r>
              </a:p>
              <a:p>
                <a:pPr algn="ctr">
                  <a:lnSpc>
                    <a:spcPts val="1500"/>
                  </a:lnSpc>
                </a:pP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per 1.000 abitanti</a:t>
                </a:r>
              </a:p>
            </p:txBody>
          </p:sp>
        </p:grpSp>
        <p:grpSp>
          <p:nvGrpSpPr>
            <p:cNvPr id="13" name="Gruppo 81"/>
            <p:cNvGrpSpPr/>
            <p:nvPr/>
          </p:nvGrpSpPr>
          <p:grpSpPr>
            <a:xfrm>
              <a:off x="5417775" y="1579145"/>
              <a:ext cx="1758077" cy="1279339"/>
              <a:chOff x="5861492" y="2064853"/>
              <a:chExt cx="2340000" cy="1702800"/>
            </a:xfrm>
          </p:grpSpPr>
          <p:sp>
            <p:nvSpPr>
              <p:cNvPr id="18" name="Rettangolo 7"/>
              <p:cNvSpPr/>
              <p:nvPr/>
            </p:nvSpPr>
            <p:spPr>
              <a:xfrm>
                <a:off x="5861492" y="2064853"/>
                <a:ext cx="2340000" cy="1702800"/>
              </a:xfrm>
              <a:prstGeom prst="rect">
                <a:avLst/>
              </a:prstGeom>
              <a:solidFill>
                <a:schemeClr val="bg1"/>
              </a:solidFill>
              <a:ln w="9525" cap="flat" cmpd="sng" algn="ctr">
                <a:solidFill>
                  <a:schemeClr val="tx2"/>
                </a:solidFill>
                <a:prstDash val="solid"/>
                <a:round/>
                <a:headEnd type="none" w="med" len="med"/>
                <a:tailEnd type="none" w="med" len="med"/>
              </a:ln>
              <a:effectLst>
                <a:outerShdw blurRad="50800" dist="38100" algn="l" rotWithShape="0">
                  <a:prstClr val="black">
                    <a:alpha val="40000"/>
                  </a:prstClr>
                </a:outerShdw>
              </a:effectLst>
            </p:spPr>
            <p:txBody>
              <a:bodyPr vert="horz" lIns="0" tIns="0" rIns="0" bIns="0" anchor="ctr" anchorCtr="0"/>
              <a:lstStyle/>
              <a:p>
                <a:pPr algn="ctr">
                  <a:lnSpc>
                    <a:spcPts val="1700"/>
                  </a:lnSpc>
                </a:pPr>
                <a:endParaRPr lang="it-IT" sz="400" b="1" i="1" dirty="0" err="1">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9" name="TextBox 69"/>
              <p:cNvSpPr txBox="1"/>
              <p:nvPr/>
            </p:nvSpPr>
            <p:spPr>
              <a:xfrm>
                <a:off x="5972468" y="2065487"/>
                <a:ext cx="2045132" cy="216358"/>
              </a:xfrm>
              <a:prstGeom prst="rect">
                <a:avLst/>
              </a:prstGeom>
              <a:noFill/>
            </p:spPr>
            <p:txBody>
              <a:bodyPr wrap="square" lIns="54000" tIns="54000" rIns="54000" bIns="54000" rtlCol="0">
                <a:noAutofit/>
              </a:bodyPr>
              <a:lstStyle/>
              <a:p>
                <a:pPr algn="ctr">
                  <a:spcAft>
                    <a:spcPts val="600"/>
                  </a:spcAft>
                </a:pPr>
                <a:r>
                  <a:rPr lang="it-IT" sz="10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Griglia LEA</a:t>
                </a:r>
              </a:p>
              <a:p>
                <a:pPr lvl="0" algn="ctr">
                  <a:spcAft>
                    <a:spcPts val="600"/>
                  </a:spcAft>
                </a:pP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Punteggio assegnato alle Regioni in sede Monitoraggio all'adempimento "Mantenimento dell'erogazione dei LEA"</a:t>
                </a:r>
              </a:p>
              <a:p>
                <a:pPr algn="ctr">
                  <a:spcAft>
                    <a:spcPts val="600"/>
                  </a:spcAft>
                </a:pPr>
                <a:endParaRPr lang="it-IT" sz="9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0" name="CasellaDiTesto 205"/>
              <p:cNvSpPr txBox="1"/>
              <p:nvPr/>
            </p:nvSpPr>
            <p:spPr>
              <a:xfrm>
                <a:off x="6021143" y="3003207"/>
                <a:ext cx="920319" cy="703177"/>
              </a:xfrm>
              <a:prstGeom prst="rect">
                <a:avLst/>
              </a:prstGeom>
              <a:noFill/>
            </p:spPr>
            <p:txBody>
              <a:bodyPr wrap="square" lIns="54001" tIns="54001" rIns="54001" bIns="54001" rtlCol="0">
                <a:noAutofit/>
              </a:bodyPr>
              <a:lstStyle/>
              <a:p>
                <a:pPr algn="ctr">
                  <a:lnSpc>
                    <a:spcPts val="1500"/>
                  </a:lnSpc>
                </a:pPr>
                <a:r>
                  <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156</a:t>
                </a:r>
              </a:p>
              <a:p>
                <a:pPr algn="ct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Punteggio medio Italia</a:t>
                </a:r>
              </a:p>
            </p:txBody>
          </p:sp>
          <p:sp>
            <p:nvSpPr>
              <p:cNvPr id="21" name="CasellaDiTesto 205"/>
              <p:cNvSpPr txBox="1"/>
              <p:nvPr/>
            </p:nvSpPr>
            <p:spPr>
              <a:xfrm>
                <a:off x="7074645" y="2982939"/>
                <a:ext cx="1018287" cy="743709"/>
              </a:xfrm>
              <a:prstGeom prst="rect">
                <a:avLst/>
              </a:prstGeom>
              <a:noFill/>
            </p:spPr>
            <p:txBody>
              <a:bodyPr wrap="square" lIns="54001" tIns="54001" rIns="54001" bIns="54001" rtlCol="0">
                <a:noAutofit/>
              </a:bodyPr>
              <a:lstStyle/>
              <a:p>
                <a:pPr algn="ctr">
                  <a:lnSpc>
                    <a:spcPts val="1500"/>
                  </a:lnSpc>
                </a:pPr>
                <a:r>
                  <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1600" dirty="0" smtClean="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141</a:t>
                </a:r>
                <a:endPar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Punteggio medio Regioni </a:t>
                </a:r>
                <a:r>
                  <a:rPr lang="it-IT" sz="900" dirty="0" err="1">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PdR</a:t>
                </a:r>
                <a:r>
                  <a:rPr lang="it-IT" sz="9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a:t>
                </a:r>
              </a:p>
            </p:txBody>
          </p:sp>
          <p:sp>
            <p:nvSpPr>
              <p:cNvPr id="22" name="CasellaDiTesto 73"/>
              <p:cNvSpPr txBox="1"/>
              <p:nvPr/>
            </p:nvSpPr>
            <p:spPr>
              <a:xfrm>
                <a:off x="6913468" y="3195034"/>
                <a:ext cx="223532" cy="319520"/>
              </a:xfrm>
              <a:prstGeom prst="rect">
                <a:avLst/>
              </a:prstGeom>
              <a:noFill/>
            </p:spPr>
            <p:txBody>
              <a:bodyPr wrap="square" lIns="54610" tIns="54610" rIns="54610" bIns="54610" rtlCol="0">
                <a:noAutofit/>
              </a:bodyPr>
              <a:lstStyle/>
              <a:p>
                <a:pPr>
                  <a:spcAft>
                    <a:spcPts val="600"/>
                  </a:spcAft>
                </a:pPr>
                <a:r>
                  <a:rPr lang="it-IT" sz="7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vs</a:t>
                </a:r>
              </a:p>
            </p:txBody>
          </p:sp>
        </p:grpSp>
        <p:grpSp>
          <p:nvGrpSpPr>
            <p:cNvPr id="14" name="Gruppo 83"/>
            <p:cNvGrpSpPr/>
            <p:nvPr/>
          </p:nvGrpSpPr>
          <p:grpSpPr>
            <a:xfrm>
              <a:off x="3532662" y="2989988"/>
              <a:ext cx="1758076" cy="1281751"/>
              <a:chOff x="3352406" y="3942685"/>
              <a:chExt cx="2339999" cy="1706010"/>
            </a:xfrm>
          </p:grpSpPr>
          <p:sp>
            <p:nvSpPr>
              <p:cNvPr id="15" name="Rettangolo 77"/>
              <p:cNvSpPr/>
              <p:nvPr/>
            </p:nvSpPr>
            <p:spPr>
              <a:xfrm>
                <a:off x="3352406" y="3944347"/>
                <a:ext cx="2339999" cy="1704348"/>
              </a:xfrm>
              <a:prstGeom prst="rect">
                <a:avLst/>
              </a:prstGeom>
              <a:solidFill>
                <a:schemeClr val="bg1"/>
              </a:solidFill>
              <a:ln w="9525" cap="flat" cmpd="sng" algn="ctr">
                <a:solidFill>
                  <a:schemeClr val="tx2"/>
                </a:solidFill>
                <a:prstDash val="solid"/>
                <a:round/>
                <a:headEnd type="none" w="med" len="med"/>
                <a:tailEnd type="none" w="med" len="med"/>
              </a:ln>
              <a:effectLst>
                <a:outerShdw blurRad="50800" dist="38100" algn="l" rotWithShape="0">
                  <a:prstClr val="black">
                    <a:alpha val="40000"/>
                  </a:prstClr>
                </a:outerShdw>
              </a:effectLst>
            </p:spPr>
            <p:txBody>
              <a:bodyPr vert="horz" lIns="0" tIns="0" rIns="0" bIns="0" anchor="ctr" anchorCtr="0"/>
              <a:lstStyle/>
              <a:p>
                <a:pPr algn="ctr">
                  <a:lnSpc>
                    <a:spcPts val="1700"/>
                  </a:lnSpc>
                </a:pPr>
                <a:endParaRPr lang="it-IT" sz="400" b="1" i="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6" name="CasellaDiTesto 205"/>
              <p:cNvSpPr txBox="1"/>
              <p:nvPr/>
            </p:nvSpPr>
            <p:spPr>
              <a:xfrm>
                <a:off x="3710661" y="4828539"/>
                <a:ext cx="1623491" cy="229136"/>
              </a:xfrm>
              <a:prstGeom prst="rect">
                <a:avLst/>
              </a:prstGeom>
              <a:noFill/>
            </p:spPr>
            <p:txBody>
              <a:bodyPr wrap="square" lIns="54001" tIns="54001" rIns="54001" bIns="54001" rtlCol="0">
                <a:noAutofit/>
              </a:bodyPr>
              <a:lstStyle/>
              <a:p>
                <a:pPr algn="ctr">
                  <a:lnSpc>
                    <a:spcPts val="1500"/>
                  </a:lnSpc>
                </a:pPr>
                <a:r>
                  <a:rPr lang="it-IT" sz="1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1.197</a:t>
                </a:r>
              </a:p>
            </p:txBody>
          </p:sp>
          <p:sp>
            <p:nvSpPr>
              <p:cNvPr id="17" name="TextBox 69"/>
              <p:cNvSpPr txBox="1"/>
              <p:nvPr/>
            </p:nvSpPr>
            <p:spPr>
              <a:xfrm>
                <a:off x="3499839" y="3942685"/>
                <a:ext cx="2045132" cy="216358"/>
              </a:xfrm>
              <a:prstGeom prst="rect">
                <a:avLst/>
              </a:prstGeom>
              <a:noFill/>
            </p:spPr>
            <p:txBody>
              <a:bodyPr wrap="square" lIns="54000" tIns="54000" rIns="54000" bIns="54000" rtlCol="0">
                <a:noAutofit/>
              </a:bodyPr>
              <a:lstStyle/>
              <a:p>
                <a:pPr algn="ctr">
                  <a:spcAft>
                    <a:spcPts val="600"/>
                  </a:spcAft>
                </a:pPr>
                <a:r>
                  <a:rPr lang="it-IT" sz="10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Numero di strutture</a:t>
                </a:r>
              </a:p>
              <a:p>
                <a:pPr algn="ctr">
                  <a:spcAft>
                    <a:spcPts val="600"/>
                  </a:spcAft>
                </a:pPr>
                <a:r>
                  <a:rPr lang="it-IT" sz="800" b="1"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Il numero di strutture di ricovero pubbliche e private era pari a </a:t>
                </a:r>
              </a:p>
            </p:txBody>
          </p:sp>
        </p:grpSp>
      </p:grpSp>
      <p:sp>
        <p:nvSpPr>
          <p:cNvPr id="39" name="Segnaposto testo 4"/>
          <p:cNvSpPr txBox="1">
            <a:spLocks/>
          </p:cNvSpPr>
          <p:nvPr/>
        </p:nvSpPr>
        <p:spPr>
          <a:xfrm>
            <a:off x="307281" y="897975"/>
            <a:ext cx="8529439" cy="415498"/>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just">
              <a:spcAft>
                <a:spcPts val="600"/>
              </a:spcAft>
              <a:defRPr sz="105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stStyle>
          <a:p>
            <a:r>
              <a:rPr lang="it-IT" b="1" dirty="0"/>
              <a:t>I conti sono fuori controllo </a:t>
            </a:r>
            <a:r>
              <a:rPr lang="it-IT" dirty="0"/>
              <a:t>in molte Regioni. Si rileva un </a:t>
            </a:r>
            <a:r>
              <a:rPr lang="it-IT" b="1" dirty="0"/>
              <a:t>eccessivo ricorso all'ospedale</a:t>
            </a:r>
            <a:r>
              <a:rPr lang="it-IT" dirty="0"/>
              <a:t>. </a:t>
            </a:r>
            <a:r>
              <a:rPr lang="it-IT" b="1" dirty="0"/>
              <a:t>I LEA non sono garantiti in modo uniforme </a:t>
            </a:r>
            <a:r>
              <a:rPr lang="it-IT" dirty="0"/>
              <a:t>sul territorio nazionale. </a:t>
            </a:r>
          </a:p>
        </p:txBody>
      </p:sp>
    </p:spTree>
    <p:extLst>
      <p:ext uri="{BB962C8B-B14F-4D97-AF65-F5344CB8AC3E}">
        <p14:creationId xmlns:p14="http://schemas.microsoft.com/office/powerpoint/2010/main" val="1424649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73086" y="981427"/>
            <a:ext cx="8656589" cy="1481443"/>
          </a:xfrm>
        </p:spPr>
        <p:txBody>
          <a:bodyPr/>
          <a:lstStyle/>
          <a:p>
            <a:pPr marL="171450" indent="-171450" algn="just" eaLnBrk="0" fontAlgn="base" hangingPunct="0">
              <a:lnSpc>
                <a:spcPct val="100000"/>
              </a:lnSpc>
              <a:spcBef>
                <a:spcPct val="40000"/>
              </a:spcBef>
              <a:spcAft>
                <a:spcPct val="0"/>
              </a:spcAft>
              <a:buSzPct val="105000"/>
              <a:buFont typeface="Arial" pitchFamily="34" charset="0"/>
              <a:buChar char="•"/>
            </a:pPr>
            <a:r>
              <a:rPr lang="it-IT" sz="1100" b="1" u="sng" kern="0" dirty="0" smtClean="0"/>
              <a:t>La spesa del SSN: </a:t>
            </a:r>
            <a:r>
              <a:rPr lang="it-IT" sz="1100" kern="0" dirty="0" smtClean="0"/>
              <a:t>la spesa complessiva </a:t>
            </a:r>
            <a:r>
              <a:rPr lang="it-IT" sz="1100" b="1" kern="0" dirty="0" smtClean="0"/>
              <a:t>2017</a:t>
            </a:r>
            <a:r>
              <a:rPr lang="it-IT" sz="1100" kern="0" dirty="0" smtClean="0"/>
              <a:t> è stata pari a </a:t>
            </a:r>
            <a:r>
              <a:rPr lang="it-IT" sz="1100" b="1" kern="0" dirty="0" smtClean="0"/>
              <a:t>117,634 </a:t>
            </a:r>
            <a:r>
              <a:rPr lang="it-IT" sz="1100" b="1" kern="0" dirty="0" err="1" smtClean="0"/>
              <a:t>mld</a:t>
            </a:r>
            <a:r>
              <a:rPr lang="it-IT" sz="1100" b="1" kern="0" dirty="0" smtClean="0"/>
              <a:t>/€ </a:t>
            </a:r>
            <a:r>
              <a:rPr lang="it-IT" sz="1100" kern="0" dirty="0" smtClean="0"/>
              <a:t>con un incremento dell’1,5% rispetto all’anno precedente. La dinamica della spesa ha avuto un significativo rallentamento.</a:t>
            </a:r>
          </a:p>
          <a:p>
            <a:pPr marL="171450" lvl="0" indent="-171450" algn="just" eaLnBrk="0" fontAlgn="base" hangingPunct="0">
              <a:lnSpc>
                <a:spcPct val="100000"/>
              </a:lnSpc>
              <a:spcBef>
                <a:spcPct val="40000"/>
              </a:spcBef>
              <a:spcAft>
                <a:spcPct val="0"/>
              </a:spcAft>
              <a:buSzPct val="105000"/>
              <a:buFont typeface="Arial" pitchFamily="34" charset="0"/>
              <a:buChar char="•"/>
            </a:pPr>
            <a:r>
              <a:rPr lang="it-IT" sz="1100" b="1" u="sng" kern="0" dirty="0" smtClean="0">
                <a:latin typeface="Arial Unicode MS"/>
                <a:ea typeface="Arial Unicode MS"/>
                <a:cs typeface="Arial Unicode MS"/>
              </a:rPr>
              <a:t>Il Finanziamento del SSN: </a:t>
            </a:r>
            <a:r>
              <a:rPr lang="it-IT" sz="1100" kern="0" dirty="0" smtClean="0">
                <a:latin typeface="Arial Unicode MS"/>
                <a:ea typeface="Arial Unicode MS"/>
                <a:cs typeface="Arial Unicode MS"/>
              </a:rPr>
              <a:t>le risorse stanziate per l’anno </a:t>
            </a:r>
            <a:r>
              <a:rPr lang="it-IT" sz="1100" b="1" kern="0" dirty="0" smtClean="0">
                <a:latin typeface="Arial Unicode MS"/>
                <a:ea typeface="Arial Unicode MS"/>
                <a:cs typeface="Arial Unicode MS"/>
              </a:rPr>
              <a:t>2018 </a:t>
            </a:r>
            <a:r>
              <a:rPr lang="it-IT" sz="1100" kern="0" dirty="0" smtClean="0">
                <a:latin typeface="Arial Unicode MS"/>
                <a:ea typeface="Arial Unicode MS"/>
                <a:cs typeface="Arial Unicode MS"/>
              </a:rPr>
              <a:t>sono state pari a </a:t>
            </a:r>
            <a:r>
              <a:rPr lang="it-IT" sz="1100" b="1" kern="0" dirty="0" smtClean="0">
                <a:latin typeface="Arial Unicode MS"/>
                <a:ea typeface="Arial Unicode MS"/>
                <a:cs typeface="Arial Unicode MS"/>
              </a:rPr>
              <a:t>113,404 </a:t>
            </a:r>
            <a:r>
              <a:rPr lang="it-IT" sz="1100" b="1" kern="0" dirty="0" err="1" smtClean="0">
                <a:latin typeface="Arial Unicode MS"/>
                <a:ea typeface="Arial Unicode MS"/>
                <a:cs typeface="Arial Unicode MS"/>
              </a:rPr>
              <a:t>mld</a:t>
            </a:r>
            <a:r>
              <a:rPr lang="it-IT" sz="1100" b="1" kern="0" dirty="0" smtClean="0">
                <a:latin typeface="Arial Unicode MS"/>
                <a:ea typeface="Arial Unicode MS"/>
                <a:cs typeface="Arial Unicode MS"/>
              </a:rPr>
              <a:t>/€</a:t>
            </a:r>
            <a:r>
              <a:rPr lang="it-IT" sz="1100" kern="0" dirty="0" smtClean="0">
                <a:latin typeface="Arial Unicode MS"/>
                <a:ea typeface="Arial Unicode MS"/>
                <a:cs typeface="Arial Unicode MS"/>
              </a:rPr>
              <a:t>, il livello di finanziamento mantiene un andamento tendenzialmente incrementale su base annua, nel rispetto del principio in base al quale le variazioni percentuali su base annua del livello di finanziamento a carico dello Stato, devono essere ancorate alla variazione % del PIL nominale. Il rapporto tra finanziamento complessivo del SSN e PIL è pari al </a:t>
            </a:r>
            <a:r>
              <a:rPr lang="it-IT" sz="1100" b="1" kern="0" dirty="0" smtClean="0">
                <a:latin typeface="Arial Unicode MS"/>
                <a:ea typeface="Arial Unicode MS"/>
                <a:cs typeface="Arial Unicode MS"/>
              </a:rPr>
              <a:t>6,4%</a:t>
            </a:r>
            <a:r>
              <a:rPr lang="it-IT" sz="1100" kern="0" dirty="0" smtClean="0">
                <a:latin typeface="Arial Unicode MS"/>
                <a:ea typeface="Arial Unicode MS"/>
                <a:cs typeface="Arial Unicode MS"/>
              </a:rPr>
              <a:t>, sostanzialmente costante negli ultimi anni.</a:t>
            </a:r>
          </a:p>
        </p:txBody>
      </p:sp>
      <p:sp>
        <p:nvSpPr>
          <p:cNvPr id="7" name="CasellaDiTesto 6"/>
          <p:cNvSpPr txBox="1"/>
          <p:nvPr/>
        </p:nvSpPr>
        <p:spPr>
          <a:xfrm>
            <a:off x="6901132" y="2481525"/>
            <a:ext cx="65" cy="217598"/>
          </a:xfrm>
          <a:prstGeom prst="rect">
            <a:avLst/>
          </a:prstGeom>
          <a:noFill/>
        </p:spPr>
        <p:txBody>
          <a:bodyPr wrap="none" lIns="0" tIns="0" rIns="0" bIns="0" rtlCol="0">
            <a:spAutoFit/>
          </a:bodyPr>
          <a:lstStyle/>
          <a:p>
            <a:endParaRPr lang="it-IT" sz="1400" dirty="0" smtClean="0"/>
          </a:p>
        </p:txBody>
      </p:sp>
      <p:sp>
        <p:nvSpPr>
          <p:cNvPr id="4" name="TextBox 3"/>
          <p:cNvSpPr txBox="1"/>
          <p:nvPr/>
        </p:nvSpPr>
        <p:spPr>
          <a:xfrm>
            <a:off x="7724536" y="2648388"/>
            <a:ext cx="1194520" cy="615553"/>
          </a:xfrm>
          <a:prstGeom prst="rect">
            <a:avLst/>
          </a:prstGeom>
          <a:noFill/>
        </p:spPr>
        <p:txBody>
          <a:bodyPr wrap="square" lIns="0" tIns="0" rIns="0" bIns="0" rtlCol="0">
            <a:spAutoFit/>
          </a:bodyPr>
          <a:lstStyle/>
          <a:p>
            <a:r>
              <a:rPr lang="it-IT" sz="1000" kern="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Variazione media annua (2001-2006)</a:t>
            </a:r>
          </a:p>
          <a:p>
            <a:r>
              <a:rPr lang="it-IT" sz="1000" b="1" kern="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+ 6%</a:t>
            </a:r>
          </a:p>
          <a:p>
            <a:endParaRPr lang="it-IT" sz="1000" kern="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0350" y="2369453"/>
            <a:ext cx="7331279" cy="2340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7655662" y="3167570"/>
            <a:ext cx="1263393" cy="553998"/>
          </a:xfrm>
          <a:prstGeom prst="rect">
            <a:avLst/>
          </a:prstGeom>
        </p:spPr>
        <p:txBody>
          <a:bodyPr wrap="square">
            <a:spAutoFit/>
          </a:bodyPr>
          <a:lstStyle/>
          <a:p>
            <a:r>
              <a:rPr lang="it-IT" sz="1000" kern="0" dirty="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Variazione media annua </a:t>
            </a:r>
            <a:r>
              <a:rPr lang="it-IT" sz="1000" kern="0" dirty="0" smtClean="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it-IT" sz="1000" kern="0" dirty="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2007-2017) </a:t>
            </a:r>
            <a:r>
              <a:rPr lang="it-IT" sz="1000" b="1" kern="0" dirty="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+1,5%</a:t>
            </a:r>
            <a:endParaRPr lang="it-IT" sz="10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9364" y="2817621"/>
            <a:ext cx="23483" cy="1709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5696" y="3493126"/>
            <a:ext cx="2044304" cy="49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8582" y="3896725"/>
            <a:ext cx="1175888" cy="491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Slide Number Placeholder 8"/>
          <p:cNvSpPr>
            <a:spLocks noGrp="1"/>
          </p:cNvSpPr>
          <p:nvPr>
            <p:ph type="sldNum" sz="quarter" idx="12"/>
          </p:nvPr>
        </p:nvSpPr>
        <p:spPr/>
        <p:txBody>
          <a:bodyPr/>
          <a:lstStyle/>
          <a:p>
            <a:fld id="{F06B2653-D1AD-46BA-BB88-3123B5BA212E}" type="slidenum">
              <a:rPr lang="en-US" smtClean="0"/>
              <a:t>3</a:t>
            </a:fld>
            <a:endParaRPr lang="en-US"/>
          </a:p>
        </p:txBody>
      </p:sp>
      <p:sp>
        <p:nvSpPr>
          <p:cNvPr id="22" name="Title 2"/>
          <p:cNvSpPr txBox="1">
            <a:spLocks/>
          </p:cNvSpPr>
          <p:nvPr/>
        </p:nvSpPr>
        <p:spPr>
          <a:xfrm>
            <a:off x="304999" y="222575"/>
            <a:ext cx="8524875" cy="307777"/>
          </a:xfrm>
          <a:prstGeom prst="rect">
            <a:avLst/>
          </a:prstGeom>
        </p:spPr>
        <p:txBody>
          <a:bodyPr vert="horz" wrap="square" lIns="0" tIns="0" rIns="0" bIns="0" rtlCol="0" anchor="b" anchorCtr="0">
            <a:spAutoFit/>
          </a:bodyPr>
          <a:lstStyle>
            <a:lvl1pPr algn="l" defTabSz="914400" rtl="0" eaLnBrk="1" latinLnBrk="0" hangingPunct="1">
              <a:spcBef>
                <a:spcPct val="0"/>
              </a:spcBef>
              <a:buNone/>
              <a:defRPr sz="2000" b="1" i="1" kern="120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defRPr>
            </a:lvl1pPr>
          </a:lstStyle>
          <a:p>
            <a:r>
              <a:rPr lang="it-IT" dirty="0"/>
              <a:t>L’andamento della spesa e del finanziamento dal 2001 ad oggi</a:t>
            </a:r>
          </a:p>
        </p:txBody>
      </p:sp>
    </p:spTree>
    <p:extLst>
      <p:ext uri="{BB962C8B-B14F-4D97-AF65-F5344CB8AC3E}">
        <p14:creationId xmlns:p14="http://schemas.microsoft.com/office/powerpoint/2010/main" val="3811074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smtClean="0"/>
              <a:t>Nel 2007 nascono i Piani di Rientro</a:t>
            </a:r>
            <a:endParaRPr lang="it-IT" dirty="0"/>
          </a:p>
        </p:txBody>
      </p:sp>
      <p:sp>
        <p:nvSpPr>
          <p:cNvPr id="2" name="Slide Number Placeholder 1"/>
          <p:cNvSpPr>
            <a:spLocks noGrp="1"/>
          </p:cNvSpPr>
          <p:nvPr>
            <p:ph type="sldNum" sz="quarter" idx="12"/>
          </p:nvPr>
        </p:nvSpPr>
        <p:spPr/>
        <p:txBody>
          <a:bodyPr/>
          <a:lstStyle/>
          <a:p>
            <a:fld id="{F06B2653-D1AD-46BA-BB88-3123B5BA212E}" type="slidenum">
              <a:rPr lang="en-US" smtClean="0"/>
              <a:pPr/>
              <a:t>4</a:t>
            </a:fld>
            <a:endParaRPr lang="en-US"/>
          </a:p>
        </p:txBody>
      </p:sp>
      <p:grpSp>
        <p:nvGrpSpPr>
          <p:cNvPr id="7" name="Group 6"/>
          <p:cNvGrpSpPr/>
          <p:nvPr/>
        </p:nvGrpSpPr>
        <p:grpSpPr>
          <a:xfrm>
            <a:off x="1002217" y="2015551"/>
            <a:ext cx="7139567" cy="2933998"/>
            <a:chOff x="818336" y="1530848"/>
            <a:chExt cx="6490515" cy="2667271"/>
          </a:xfrm>
        </p:grpSpPr>
        <p:grpSp>
          <p:nvGrpSpPr>
            <p:cNvPr id="8" name="Group 7"/>
            <p:cNvGrpSpPr/>
            <p:nvPr/>
          </p:nvGrpSpPr>
          <p:grpSpPr>
            <a:xfrm>
              <a:off x="818336" y="1530848"/>
              <a:ext cx="3154522" cy="2667271"/>
              <a:chOff x="1275537" y="1530848"/>
              <a:chExt cx="3154522" cy="2667271"/>
            </a:xfrm>
          </p:grpSpPr>
          <p:sp>
            <p:nvSpPr>
              <p:cNvPr id="20" name="Rettangolo 6"/>
              <p:cNvSpPr/>
              <p:nvPr/>
            </p:nvSpPr>
            <p:spPr>
              <a:xfrm>
                <a:off x="1275537" y="1530848"/>
                <a:ext cx="2452401" cy="400110"/>
              </a:xfrm>
              <a:prstGeom prst="rect">
                <a:avLst/>
              </a:prstGeom>
            </p:spPr>
            <p:txBody>
              <a:bodyPr wrap="square">
                <a:spAutoFit/>
              </a:bodyPr>
              <a:lstStyle/>
              <a:p>
                <a:r>
                  <a:rPr lang="it-IT" sz="10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Hanno coinvolto dieci Regioni su venti</a:t>
                </a:r>
              </a:p>
              <a:p>
                <a:r>
                  <a:rPr lang="it-IT" sz="10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a partire dal 28 febbraio 2007</a:t>
                </a:r>
              </a:p>
            </p:txBody>
          </p:sp>
          <p:grpSp>
            <p:nvGrpSpPr>
              <p:cNvPr id="21" name="Gruppo 9"/>
              <p:cNvGrpSpPr/>
              <p:nvPr/>
            </p:nvGrpSpPr>
            <p:grpSpPr>
              <a:xfrm>
                <a:off x="2947816" y="2091536"/>
                <a:ext cx="1482243" cy="915794"/>
                <a:chOff x="3078688" y="4550903"/>
                <a:chExt cx="1793514" cy="1108111"/>
              </a:xfrm>
            </p:grpSpPr>
            <p:sp>
              <p:nvSpPr>
                <p:cNvPr id="63" name="Rettangolo 10"/>
                <p:cNvSpPr/>
                <p:nvPr/>
              </p:nvSpPr>
              <p:spPr>
                <a:xfrm>
                  <a:off x="3078688" y="5237636"/>
                  <a:ext cx="108000" cy="10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it-IT" sz="1100" dirty="0" err="1">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4" name="TextBox 24"/>
                <p:cNvSpPr txBox="1"/>
                <p:nvPr/>
              </p:nvSpPr>
              <p:spPr>
                <a:xfrm>
                  <a:off x="3216689" y="5172761"/>
                  <a:ext cx="1615892" cy="192207"/>
                </a:xfrm>
                <a:prstGeom prst="rect">
                  <a:avLst/>
                </a:prstGeom>
                <a:noFill/>
              </p:spPr>
              <p:txBody>
                <a:bodyPr wrap="square" lIns="54000" tIns="54000" rIns="54000" bIns="54000" rtlCol="0">
                  <a:noAutofit/>
                </a:bodyPr>
                <a:lstStyle/>
                <a:p>
                  <a:r>
                    <a:rPr lang="it-IT" sz="500" dirty="0">
                      <a:latin typeface="Arial Unicode MS" panose="020B0604020202020204" pitchFamily="34" charset="-128"/>
                      <a:ea typeface="Arial Unicode MS" panose="020B0604020202020204" pitchFamily="34" charset="-128"/>
                      <a:cs typeface="Arial Unicode MS" panose="020B0604020202020204" pitchFamily="34" charset="-128"/>
                    </a:rPr>
                    <a:t>Regioni uscite dal PdR nel 2010</a:t>
                  </a:r>
                </a:p>
              </p:txBody>
            </p:sp>
            <p:sp>
              <p:nvSpPr>
                <p:cNvPr id="65" name="Rettangolo 12"/>
                <p:cNvSpPr/>
                <p:nvPr/>
              </p:nvSpPr>
              <p:spPr>
                <a:xfrm>
                  <a:off x="3078688" y="5025701"/>
                  <a:ext cx="108000" cy="10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it-IT" sz="1100" dirty="0" err="1">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6" name="TextBox 24"/>
                <p:cNvSpPr txBox="1"/>
                <p:nvPr/>
              </p:nvSpPr>
              <p:spPr>
                <a:xfrm>
                  <a:off x="3222416" y="4967449"/>
                  <a:ext cx="1649786" cy="192588"/>
                </a:xfrm>
                <a:prstGeom prst="rect">
                  <a:avLst/>
                </a:prstGeom>
                <a:noFill/>
              </p:spPr>
              <p:txBody>
                <a:bodyPr wrap="square" lIns="54000" tIns="54000" rIns="54000" bIns="54000" rtlCol="0">
                  <a:noAutofit/>
                </a:bodyPr>
                <a:lstStyle/>
                <a:p>
                  <a:r>
                    <a:rPr lang="it-IT" sz="500" dirty="0">
                      <a:latin typeface="Arial Unicode MS" panose="020B0604020202020204" pitchFamily="34" charset="-128"/>
                      <a:ea typeface="Arial Unicode MS" panose="020B0604020202020204" pitchFamily="34" charset="-128"/>
                      <a:cs typeface="Arial Unicode MS" panose="020B0604020202020204" pitchFamily="34" charset="-128"/>
                    </a:rPr>
                    <a:t>Regioni uscite dal PdR nel 2016</a:t>
                  </a:r>
                </a:p>
              </p:txBody>
            </p:sp>
            <p:sp>
              <p:nvSpPr>
                <p:cNvPr id="67" name="TextBox 24"/>
                <p:cNvSpPr txBox="1"/>
                <p:nvPr/>
              </p:nvSpPr>
              <p:spPr>
                <a:xfrm>
                  <a:off x="3222416" y="4768103"/>
                  <a:ext cx="1538104" cy="184024"/>
                </a:xfrm>
                <a:prstGeom prst="rect">
                  <a:avLst/>
                </a:prstGeom>
                <a:noFill/>
              </p:spPr>
              <p:txBody>
                <a:bodyPr wrap="square" lIns="54000" tIns="54000" rIns="54000" bIns="54000" rtlCol="0">
                  <a:noAutofit/>
                </a:bodyPr>
                <a:lstStyle/>
                <a:p>
                  <a:r>
                    <a:rPr lang="it-IT" sz="500" dirty="0">
                      <a:latin typeface="Arial Unicode MS" panose="020B0604020202020204" pitchFamily="34" charset="-128"/>
                      <a:ea typeface="Arial Unicode MS" panose="020B0604020202020204" pitchFamily="34" charset="-128"/>
                      <a:cs typeface="Arial Unicode MS" panose="020B0604020202020204" pitchFamily="34" charset="-128"/>
                    </a:rPr>
                    <a:t>Regioni in PdR "leggero"</a:t>
                  </a:r>
                </a:p>
              </p:txBody>
            </p:sp>
            <p:sp>
              <p:nvSpPr>
                <p:cNvPr id="68" name="TextBox 24"/>
                <p:cNvSpPr txBox="1"/>
                <p:nvPr/>
              </p:nvSpPr>
              <p:spPr>
                <a:xfrm>
                  <a:off x="3222416" y="4550903"/>
                  <a:ext cx="1538104" cy="195320"/>
                </a:xfrm>
                <a:prstGeom prst="rect">
                  <a:avLst/>
                </a:prstGeom>
                <a:noFill/>
              </p:spPr>
              <p:txBody>
                <a:bodyPr wrap="square" lIns="54000" tIns="54000" rIns="54000" bIns="54000" rtlCol="0">
                  <a:noAutofit/>
                </a:bodyPr>
                <a:lstStyle/>
                <a:p>
                  <a:r>
                    <a:rPr lang="it-IT" sz="500" dirty="0">
                      <a:latin typeface="Arial Unicode MS" panose="020B0604020202020204" pitchFamily="34" charset="-128"/>
                      <a:ea typeface="Arial Unicode MS" panose="020B0604020202020204" pitchFamily="34" charset="-128"/>
                      <a:cs typeface="Arial Unicode MS" panose="020B0604020202020204" pitchFamily="34" charset="-128"/>
                    </a:rPr>
                    <a:t>Regioni in PdR </a:t>
                  </a:r>
                </a:p>
              </p:txBody>
            </p:sp>
            <p:sp>
              <p:nvSpPr>
                <p:cNvPr id="69" name="Rettangolo 16"/>
                <p:cNvSpPr/>
                <p:nvPr/>
              </p:nvSpPr>
              <p:spPr>
                <a:xfrm>
                  <a:off x="3078688" y="5449570"/>
                  <a:ext cx="108000" cy="10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it-IT" sz="1100" dirty="0" err="1">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0" name="TextBox 24"/>
                <p:cNvSpPr txBox="1"/>
                <p:nvPr/>
              </p:nvSpPr>
              <p:spPr>
                <a:xfrm>
                  <a:off x="3222416" y="5375545"/>
                  <a:ext cx="1538104" cy="283469"/>
                </a:xfrm>
                <a:prstGeom prst="rect">
                  <a:avLst/>
                </a:prstGeom>
                <a:noFill/>
              </p:spPr>
              <p:txBody>
                <a:bodyPr wrap="square" lIns="54000" tIns="54000" rIns="54000" bIns="54000" rtlCol="0">
                  <a:noAutofit/>
                </a:bodyPr>
                <a:lstStyle/>
                <a:p>
                  <a:r>
                    <a:rPr lang="it-IT" sz="500" dirty="0">
                      <a:latin typeface="Arial Unicode MS" panose="020B0604020202020204" pitchFamily="34" charset="-128"/>
                      <a:ea typeface="Arial Unicode MS" panose="020B0604020202020204" pitchFamily="34" charset="-128"/>
                      <a:cs typeface="Arial Unicode MS" panose="020B0604020202020204" pitchFamily="34" charset="-128"/>
                    </a:rPr>
                    <a:t>Regioni NON in PdR </a:t>
                  </a:r>
                </a:p>
              </p:txBody>
            </p:sp>
            <p:sp>
              <p:nvSpPr>
                <p:cNvPr id="71" name="Rettangolo 18"/>
                <p:cNvSpPr/>
                <p:nvPr/>
              </p:nvSpPr>
              <p:spPr>
                <a:xfrm>
                  <a:off x="3078688" y="4601831"/>
                  <a:ext cx="108000" cy="10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it-IT" sz="1100" dirty="0" err="1">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2" name="Rettangolo 19"/>
                <p:cNvSpPr/>
                <p:nvPr/>
              </p:nvSpPr>
              <p:spPr>
                <a:xfrm>
                  <a:off x="3078688" y="4813766"/>
                  <a:ext cx="108000" cy="10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it-IT" sz="1100" dirty="0" err="1">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grpSp>
            <p:nvGrpSpPr>
              <p:cNvPr id="22" name="Group 76"/>
              <p:cNvGrpSpPr>
                <a:grpSpLocks noChangeAspect="1"/>
              </p:cNvGrpSpPr>
              <p:nvPr/>
            </p:nvGrpSpPr>
            <p:grpSpPr>
              <a:xfrm>
                <a:off x="1353157" y="2054660"/>
                <a:ext cx="1931526" cy="2143459"/>
                <a:chOff x="804225" y="1895704"/>
                <a:chExt cx="2088232" cy="2365927"/>
              </a:xfrm>
              <a:solidFill>
                <a:schemeClr val="tx2"/>
              </a:solidFill>
            </p:grpSpPr>
            <p:sp>
              <p:nvSpPr>
                <p:cNvPr id="23" name="Freeform 233"/>
                <p:cNvSpPr>
                  <a:spLocks/>
                </p:cNvSpPr>
                <p:nvPr/>
              </p:nvSpPr>
              <p:spPr bwMode="auto">
                <a:xfrm>
                  <a:off x="870870" y="2130814"/>
                  <a:ext cx="175871" cy="99969"/>
                </a:xfrm>
                <a:custGeom>
                  <a:avLst/>
                  <a:gdLst/>
                  <a:ahLst/>
                  <a:cxnLst>
                    <a:cxn ang="0">
                      <a:pos x="0" y="16"/>
                    </a:cxn>
                    <a:cxn ang="0">
                      <a:pos x="3" y="16"/>
                    </a:cxn>
                    <a:cxn ang="0">
                      <a:pos x="8" y="16"/>
                    </a:cxn>
                    <a:cxn ang="0">
                      <a:pos x="9" y="13"/>
                    </a:cxn>
                    <a:cxn ang="0">
                      <a:pos x="11" y="13"/>
                    </a:cxn>
                    <a:cxn ang="0">
                      <a:pos x="15" y="11"/>
                    </a:cxn>
                    <a:cxn ang="0">
                      <a:pos x="19" y="5"/>
                    </a:cxn>
                    <a:cxn ang="0">
                      <a:pos x="24" y="6"/>
                    </a:cxn>
                    <a:cxn ang="0">
                      <a:pos x="27" y="11"/>
                    </a:cxn>
                    <a:cxn ang="0">
                      <a:pos x="31" y="13"/>
                    </a:cxn>
                    <a:cxn ang="0">
                      <a:pos x="36" y="11"/>
                    </a:cxn>
                    <a:cxn ang="0">
                      <a:pos x="46" y="5"/>
                    </a:cxn>
                    <a:cxn ang="0">
                      <a:pos x="51" y="6"/>
                    </a:cxn>
                    <a:cxn ang="0">
                      <a:pos x="58" y="5"/>
                    </a:cxn>
                    <a:cxn ang="0">
                      <a:pos x="66" y="1"/>
                    </a:cxn>
                    <a:cxn ang="0">
                      <a:pos x="71" y="3"/>
                    </a:cxn>
                    <a:cxn ang="0">
                      <a:pos x="76" y="0"/>
                    </a:cxn>
                    <a:cxn ang="0">
                      <a:pos x="82" y="5"/>
                    </a:cxn>
                    <a:cxn ang="0">
                      <a:pos x="93" y="8"/>
                    </a:cxn>
                    <a:cxn ang="0">
                      <a:pos x="93" y="13"/>
                    </a:cxn>
                    <a:cxn ang="0">
                      <a:pos x="91" y="19"/>
                    </a:cxn>
                    <a:cxn ang="0">
                      <a:pos x="95" y="29"/>
                    </a:cxn>
                    <a:cxn ang="0">
                      <a:pos x="93" y="32"/>
                    </a:cxn>
                    <a:cxn ang="0">
                      <a:pos x="95" y="36"/>
                    </a:cxn>
                    <a:cxn ang="0">
                      <a:pos x="94" y="43"/>
                    </a:cxn>
                    <a:cxn ang="0">
                      <a:pos x="86" y="46"/>
                    </a:cxn>
                    <a:cxn ang="0">
                      <a:pos x="78" y="51"/>
                    </a:cxn>
                    <a:cxn ang="0">
                      <a:pos x="74" y="51"/>
                    </a:cxn>
                    <a:cxn ang="0">
                      <a:pos x="66" y="48"/>
                    </a:cxn>
                    <a:cxn ang="0">
                      <a:pos x="58" y="47"/>
                    </a:cxn>
                    <a:cxn ang="0">
                      <a:pos x="47" y="51"/>
                    </a:cxn>
                    <a:cxn ang="0">
                      <a:pos x="42" y="49"/>
                    </a:cxn>
                    <a:cxn ang="0">
                      <a:pos x="40" y="49"/>
                    </a:cxn>
                    <a:cxn ang="0">
                      <a:pos x="36" y="52"/>
                    </a:cxn>
                    <a:cxn ang="0">
                      <a:pos x="28" y="54"/>
                    </a:cxn>
                    <a:cxn ang="0">
                      <a:pos x="26" y="52"/>
                    </a:cxn>
                    <a:cxn ang="0">
                      <a:pos x="19" y="53"/>
                    </a:cxn>
                    <a:cxn ang="0">
                      <a:pos x="14" y="51"/>
                    </a:cxn>
                    <a:cxn ang="0">
                      <a:pos x="16" y="38"/>
                    </a:cxn>
                    <a:cxn ang="0">
                      <a:pos x="9" y="37"/>
                    </a:cxn>
                    <a:cxn ang="0">
                      <a:pos x="6" y="33"/>
                    </a:cxn>
                    <a:cxn ang="0">
                      <a:pos x="3" y="31"/>
                    </a:cxn>
                    <a:cxn ang="0">
                      <a:pos x="0" y="29"/>
                    </a:cxn>
                    <a:cxn ang="0">
                      <a:pos x="0" y="16"/>
                    </a:cxn>
                  </a:cxnLst>
                  <a:rect l="0" t="0" r="r" b="b"/>
                  <a:pathLst>
                    <a:path w="95" h="54">
                      <a:moveTo>
                        <a:pt x="0" y="16"/>
                      </a:moveTo>
                      <a:lnTo>
                        <a:pt x="3" y="16"/>
                      </a:lnTo>
                      <a:lnTo>
                        <a:pt x="8" y="16"/>
                      </a:lnTo>
                      <a:lnTo>
                        <a:pt x="9" y="13"/>
                      </a:lnTo>
                      <a:lnTo>
                        <a:pt x="11" y="13"/>
                      </a:lnTo>
                      <a:lnTo>
                        <a:pt x="15" y="11"/>
                      </a:lnTo>
                      <a:lnTo>
                        <a:pt x="19" y="5"/>
                      </a:lnTo>
                      <a:lnTo>
                        <a:pt x="24" y="6"/>
                      </a:lnTo>
                      <a:lnTo>
                        <a:pt x="27" y="11"/>
                      </a:lnTo>
                      <a:lnTo>
                        <a:pt x="31" y="13"/>
                      </a:lnTo>
                      <a:lnTo>
                        <a:pt x="36" y="11"/>
                      </a:lnTo>
                      <a:lnTo>
                        <a:pt x="46" y="5"/>
                      </a:lnTo>
                      <a:lnTo>
                        <a:pt x="51" y="6"/>
                      </a:lnTo>
                      <a:lnTo>
                        <a:pt x="58" y="5"/>
                      </a:lnTo>
                      <a:lnTo>
                        <a:pt x="66" y="1"/>
                      </a:lnTo>
                      <a:lnTo>
                        <a:pt x="71" y="3"/>
                      </a:lnTo>
                      <a:lnTo>
                        <a:pt x="76" y="0"/>
                      </a:lnTo>
                      <a:lnTo>
                        <a:pt x="82" y="5"/>
                      </a:lnTo>
                      <a:lnTo>
                        <a:pt x="93" y="8"/>
                      </a:lnTo>
                      <a:lnTo>
                        <a:pt x="93" y="13"/>
                      </a:lnTo>
                      <a:lnTo>
                        <a:pt x="91" y="19"/>
                      </a:lnTo>
                      <a:lnTo>
                        <a:pt x="95" y="29"/>
                      </a:lnTo>
                      <a:lnTo>
                        <a:pt x="93" y="32"/>
                      </a:lnTo>
                      <a:lnTo>
                        <a:pt x="95" y="36"/>
                      </a:lnTo>
                      <a:lnTo>
                        <a:pt x="94" y="43"/>
                      </a:lnTo>
                      <a:lnTo>
                        <a:pt x="86" y="46"/>
                      </a:lnTo>
                      <a:lnTo>
                        <a:pt x="78" y="51"/>
                      </a:lnTo>
                      <a:lnTo>
                        <a:pt x="74" y="51"/>
                      </a:lnTo>
                      <a:lnTo>
                        <a:pt x="66" y="48"/>
                      </a:lnTo>
                      <a:lnTo>
                        <a:pt x="58" y="47"/>
                      </a:lnTo>
                      <a:lnTo>
                        <a:pt x="47" y="51"/>
                      </a:lnTo>
                      <a:lnTo>
                        <a:pt x="42" y="49"/>
                      </a:lnTo>
                      <a:lnTo>
                        <a:pt x="40" y="49"/>
                      </a:lnTo>
                      <a:lnTo>
                        <a:pt x="36" y="52"/>
                      </a:lnTo>
                      <a:lnTo>
                        <a:pt x="28" y="54"/>
                      </a:lnTo>
                      <a:lnTo>
                        <a:pt x="26" y="52"/>
                      </a:lnTo>
                      <a:lnTo>
                        <a:pt x="19" y="53"/>
                      </a:lnTo>
                      <a:lnTo>
                        <a:pt x="14" y="51"/>
                      </a:lnTo>
                      <a:lnTo>
                        <a:pt x="16" y="38"/>
                      </a:lnTo>
                      <a:lnTo>
                        <a:pt x="9" y="37"/>
                      </a:lnTo>
                      <a:lnTo>
                        <a:pt x="6" y="33"/>
                      </a:lnTo>
                      <a:lnTo>
                        <a:pt x="3" y="31"/>
                      </a:lnTo>
                      <a:lnTo>
                        <a:pt x="0" y="29"/>
                      </a:lnTo>
                      <a:lnTo>
                        <a:pt x="0" y="16"/>
                      </a:lnTo>
                    </a:path>
                  </a:pathLst>
                </a:custGeom>
                <a:solidFill>
                  <a:schemeClr val="bg1">
                    <a:lumMod val="50000"/>
                  </a:schemeClr>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24" name="Group 241"/>
                <p:cNvGrpSpPr>
                  <a:grpSpLocks/>
                </p:cNvGrpSpPr>
                <p:nvPr/>
              </p:nvGrpSpPr>
              <p:grpSpPr bwMode="auto">
                <a:xfrm>
                  <a:off x="830143" y="2025293"/>
                  <a:ext cx="420240" cy="538720"/>
                  <a:chOff x="1140" y="599"/>
                  <a:chExt cx="227" cy="291"/>
                </a:xfrm>
                <a:grpFill/>
              </p:grpSpPr>
              <p:sp>
                <p:nvSpPr>
                  <p:cNvPr id="61" name="Freeform 239"/>
                  <p:cNvSpPr>
                    <a:spLocks/>
                  </p:cNvSpPr>
                  <p:nvPr/>
                </p:nvSpPr>
                <p:spPr bwMode="auto">
                  <a:xfrm>
                    <a:off x="1140" y="599"/>
                    <a:ext cx="227" cy="291"/>
                  </a:xfrm>
                  <a:custGeom>
                    <a:avLst/>
                    <a:gdLst/>
                    <a:ahLst/>
                    <a:cxnLst>
                      <a:cxn ang="0">
                        <a:pos x="36" y="216"/>
                      </a:cxn>
                      <a:cxn ang="0">
                        <a:pos x="25" y="216"/>
                      </a:cxn>
                      <a:cxn ang="0">
                        <a:pos x="17" y="228"/>
                      </a:cxn>
                      <a:cxn ang="0">
                        <a:pos x="17" y="238"/>
                      </a:cxn>
                      <a:cxn ang="0">
                        <a:pos x="18" y="248"/>
                      </a:cxn>
                      <a:cxn ang="0">
                        <a:pos x="26" y="269"/>
                      </a:cxn>
                      <a:cxn ang="0">
                        <a:pos x="45" y="276"/>
                      </a:cxn>
                      <a:cxn ang="0">
                        <a:pos x="58" y="282"/>
                      </a:cxn>
                      <a:cxn ang="0">
                        <a:pos x="83" y="279"/>
                      </a:cxn>
                      <a:cxn ang="0">
                        <a:pos x="90" y="291"/>
                      </a:cxn>
                      <a:cxn ang="0">
                        <a:pos x="108" y="288"/>
                      </a:cxn>
                      <a:cxn ang="0">
                        <a:pos x="118" y="286"/>
                      </a:cxn>
                      <a:cxn ang="0">
                        <a:pos x="122" y="269"/>
                      </a:cxn>
                      <a:cxn ang="0">
                        <a:pos x="127" y="258"/>
                      </a:cxn>
                      <a:cxn ang="0">
                        <a:pos x="137" y="243"/>
                      </a:cxn>
                      <a:cxn ang="0">
                        <a:pos x="150" y="243"/>
                      </a:cxn>
                      <a:cxn ang="0">
                        <a:pos x="170" y="237"/>
                      </a:cxn>
                      <a:cxn ang="0">
                        <a:pos x="186" y="239"/>
                      </a:cxn>
                      <a:cxn ang="0">
                        <a:pos x="198" y="226"/>
                      </a:cxn>
                      <a:cxn ang="0">
                        <a:pos x="210" y="228"/>
                      </a:cxn>
                      <a:cxn ang="0">
                        <a:pos x="222" y="239"/>
                      </a:cxn>
                      <a:cxn ang="0">
                        <a:pos x="227" y="223"/>
                      </a:cxn>
                      <a:cxn ang="0">
                        <a:pos x="214" y="199"/>
                      </a:cxn>
                      <a:cxn ang="0">
                        <a:pos x="202" y="180"/>
                      </a:cxn>
                      <a:cxn ang="0">
                        <a:pos x="180" y="178"/>
                      </a:cxn>
                      <a:cxn ang="0">
                        <a:pos x="172" y="156"/>
                      </a:cxn>
                      <a:cxn ang="0">
                        <a:pos x="173" y="139"/>
                      </a:cxn>
                      <a:cxn ang="0">
                        <a:pos x="186" y="148"/>
                      </a:cxn>
                      <a:cxn ang="0">
                        <a:pos x="192" y="138"/>
                      </a:cxn>
                      <a:cxn ang="0">
                        <a:pos x="192" y="119"/>
                      </a:cxn>
                      <a:cxn ang="0">
                        <a:pos x="184" y="97"/>
                      </a:cxn>
                      <a:cxn ang="0">
                        <a:pos x="180" y="74"/>
                      </a:cxn>
                      <a:cxn ang="0">
                        <a:pos x="195" y="48"/>
                      </a:cxn>
                      <a:cxn ang="0">
                        <a:pos x="177" y="29"/>
                      </a:cxn>
                      <a:cxn ang="0">
                        <a:pos x="174" y="5"/>
                      </a:cxn>
                      <a:cxn ang="0">
                        <a:pos x="166" y="0"/>
                      </a:cxn>
                      <a:cxn ang="0">
                        <a:pos x="137" y="25"/>
                      </a:cxn>
                      <a:cxn ang="0">
                        <a:pos x="132" y="45"/>
                      </a:cxn>
                      <a:cxn ang="0">
                        <a:pos x="118" y="57"/>
                      </a:cxn>
                      <a:cxn ang="0">
                        <a:pos x="113" y="76"/>
                      </a:cxn>
                      <a:cxn ang="0">
                        <a:pos x="117" y="92"/>
                      </a:cxn>
                      <a:cxn ang="0">
                        <a:pos x="99" y="107"/>
                      </a:cxn>
                      <a:cxn ang="0">
                        <a:pos x="80" y="104"/>
                      </a:cxn>
                      <a:cxn ang="0">
                        <a:pos x="61" y="106"/>
                      </a:cxn>
                      <a:cxn ang="0">
                        <a:pos x="47" y="109"/>
                      </a:cxn>
                      <a:cxn ang="0">
                        <a:pos x="49" y="123"/>
                      </a:cxn>
                      <a:cxn ang="0">
                        <a:pos x="47" y="142"/>
                      </a:cxn>
                      <a:cxn ang="0">
                        <a:pos x="31" y="149"/>
                      </a:cxn>
                      <a:cxn ang="0">
                        <a:pos x="25" y="156"/>
                      </a:cxn>
                      <a:cxn ang="0">
                        <a:pos x="0" y="158"/>
                      </a:cxn>
                      <a:cxn ang="0">
                        <a:pos x="9" y="171"/>
                      </a:cxn>
                      <a:cxn ang="0">
                        <a:pos x="16" y="191"/>
                      </a:cxn>
                      <a:cxn ang="0">
                        <a:pos x="31" y="200"/>
                      </a:cxn>
                    </a:cxnLst>
                    <a:rect l="0" t="0" r="r" b="b"/>
                    <a:pathLst>
                      <a:path w="227" h="291">
                        <a:moveTo>
                          <a:pt x="34" y="208"/>
                        </a:moveTo>
                        <a:lnTo>
                          <a:pt x="38" y="214"/>
                        </a:lnTo>
                        <a:lnTo>
                          <a:pt x="36" y="216"/>
                        </a:lnTo>
                        <a:lnTo>
                          <a:pt x="32" y="214"/>
                        </a:lnTo>
                        <a:lnTo>
                          <a:pt x="26" y="212"/>
                        </a:lnTo>
                        <a:lnTo>
                          <a:pt x="25" y="216"/>
                        </a:lnTo>
                        <a:lnTo>
                          <a:pt x="24" y="222"/>
                        </a:lnTo>
                        <a:lnTo>
                          <a:pt x="20" y="228"/>
                        </a:lnTo>
                        <a:lnTo>
                          <a:pt x="17" y="228"/>
                        </a:lnTo>
                        <a:lnTo>
                          <a:pt x="16" y="232"/>
                        </a:lnTo>
                        <a:lnTo>
                          <a:pt x="17" y="237"/>
                        </a:lnTo>
                        <a:lnTo>
                          <a:pt x="17" y="238"/>
                        </a:lnTo>
                        <a:lnTo>
                          <a:pt x="20" y="242"/>
                        </a:lnTo>
                        <a:lnTo>
                          <a:pt x="18" y="244"/>
                        </a:lnTo>
                        <a:lnTo>
                          <a:pt x="18" y="248"/>
                        </a:lnTo>
                        <a:lnTo>
                          <a:pt x="16" y="252"/>
                        </a:lnTo>
                        <a:lnTo>
                          <a:pt x="25" y="261"/>
                        </a:lnTo>
                        <a:lnTo>
                          <a:pt x="26" y="269"/>
                        </a:lnTo>
                        <a:lnTo>
                          <a:pt x="39" y="274"/>
                        </a:lnTo>
                        <a:lnTo>
                          <a:pt x="42" y="273"/>
                        </a:lnTo>
                        <a:lnTo>
                          <a:pt x="45" y="276"/>
                        </a:lnTo>
                        <a:lnTo>
                          <a:pt x="48" y="276"/>
                        </a:lnTo>
                        <a:lnTo>
                          <a:pt x="53" y="282"/>
                        </a:lnTo>
                        <a:lnTo>
                          <a:pt x="58" y="282"/>
                        </a:lnTo>
                        <a:lnTo>
                          <a:pt x="69" y="280"/>
                        </a:lnTo>
                        <a:lnTo>
                          <a:pt x="79" y="284"/>
                        </a:lnTo>
                        <a:lnTo>
                          <a:pt x="83" y="279"/>
                        </a:lnTo>
                        <a:lnTo>
                          <a:pt x="87" y="282"/>
                        </a:lnTo>
                        <a:lnTo>
                          <a:pt x="86" y="286"/>
                        </a:lnTo>
                        <a:lnTo>
                          <a:pt x="90" y="291"/>
                        </a:lnTo>
                        <a:lnTo>
                          <a:pt x="99" y="288"/>
                        </a:lnTo>
                        <a:lnTo>
                          <a:pt x="102" y="290"/>
                        </a:lnTo>
                        <a:lnTo>
                          <a:pt x="108" y="288"/>
                        </a:lnTo>
                        <a:lnTo>
                          <a:pt x="112" y="286"/>
                        </a:lnTo>
                        <a:lnTo>
                          <a:pt x="115" y="286"/>
                        </a:lnTo>
                        <a:lnTo>
                          <a:pt x="118" y="286"/>
                        </a:lnTo>
                        <a:lnTo>
                          <a:pt x="122" y="283"/>
                        </a:lnTo>
                        <a:lnTo>
                          <a:pt x="120" y="273"/>
                        </a:lnTo>
                        <a:lnTo>
                          <a:pt x="122" y="269"/>
                        </a:lnTo>
                        <a:lnTo>
                          <a:pt x="124" y="264"/>
                        </a:lnTo>
                        <a:lnTo>
                          <a:pt x="124" y="260"/>
                        </a:lnTo>
                        <a:lnTo>
                          <a:pt x="127" y="258"/>
                        </a:lnTo>
                        <a:lnTo>
                          <a:pt x="132" y="251"/>
                        </a:lnTo>
                        <a:lnTo>
                          <a:pt x="134" y="249"/>
                        </a:lnTo>
                        <a:lnTo>
                          <a:pt x="137" y="243"/>
                        </a:lnTo>
                        <a:lnTo>
                          <a:pt x="143" y="237"/>
                        </a:lnTo>
                        <a:lnTo>
                          <a:pt x="148" y="243"/>
                        </a:lnTo>
                        <a:lnTo>
                          <a:pt x="150" y="243"/>
                        </a:lnTo>
                        <a:lnTo>
                          <a:pt x="156" y="240"/>
                        </a:lnTo>
                        <a:lnTo>
                          <a:pt x="163" y="240"/>
                        </a:lnTo>
                        <a:lnTo>
                          <a:pt x="170" y="237"/>
                        </a:lnTo>
                        <a:lnTo>
                          <a:pt x="176" y="235"/>
                        </a:lnTo>
                        <a:lnTo>
                          <a:pt x="182" y="235"/>
                        </a:lnTo>
                        <a:lnTo>
                          <a:pt x="186" y="239"/>
                        </a:lnTo>
                        <a:lnTo>
                          <a:pt x="190" y="239"/>
                        </a:lnTo>
                        <a:lnTo>
                          <a:pt x="196" y="231"/>
                        </a:lnTo>
                        <a:lnTo>
                          <a:pt x="198" y="226"/>
                        </a:lnTo>
                        <a:lnTo>
                          <a:pt x="200" y="226"/>
                        </a:lnTo>
                        <a:lnTo>
                          <a:pt x="205" y="226"/>
                        </a:lnTo>
                        <a:lnTo>
                          <a:pt x="210" y="228"/>
                        </a:lnTo>
                        <a:lnTo>
                          <a:pt x="211" y="235"/>
                        </a:lnTo>
                        <a:lnTo>
                          <a:pt x="218" y="239"/>
                        </a:lnTo>
                        <a:lnTo>
                          <a:pt x="222" y="239"/>
                        </a:lnTo>
                        <a:lnTo>
                          <a:pt x="224" y="238"/>
                        </a:lnTo>
                        <a:lnTo>
                          <a:pt x="223" y="231"/>
                        </a:lnTo>
                        <a:lnTo>
                          <a:pt x="227" y="223"/>
                        </a:lnTo>
                        <a:lnTo>
                          <a:pt x="227" y="218"/>
                        </a:lnTo>
                        <a:lnTo>
                          <a:pt x="224" y="211"/>
                        </a:lnTo>
                        <a:lnTo>
                          <a:pt x="214" y="199"/>
                        </a:lnTo>
                        <a:lnTo>
                          <a:pt x="210" y="194"/>
                        </a:lnTo>
                        <a:lnTo>
                          <a:pt x="208" y="188"/>
                        </a:lnTo>
                        <a:lnTo>
                          <a:pt x="202" y="180"/>
                        </a:lnTo>
                        <a:lnTo>
                          <a:pt x="197" y="178"/>
                        </a:lnTo>
                        <a:lnTo>
                          <a:pt x="185" y="180"/>
                        </a:lnTo>
                        <a:lnTo>
                          <a:pt x="180" y="178"/>
                        </a:lnTo>
                        <a:lnTo>
                          <a:pt x="177" y="175"/>
                        </a:lnTo>
                        <a:lnTo>
                          <a:pt x="172" y="164"/>
                        </a:lnTo>
                        <a:lnTo>
                          <a:pt x="172" y="156"/>
                        </a:lnTo>
                        <a:lnTo>
                          <a:pt x="172" y="151"/>
                        </a:lnTo>
                        <a:lnTo>
                          <a:pt x="173" y="145"/>
                        </a:lnTo>
                        <a:lnTo>
                          <a:pt x="173" y="139"/>
                        </a:lnTo>
                        <a:lnTo>
                          <a:pt x="181" y="141"/>
                        </a:lnTo>
                        <a:lnTo>
                          <a:pt x="184" y="148"/>
                        </a:lnTo>
                        <a:lnTo>
                          <a:pt x="186" y="148"/>
                        </a:lnTo>
                        <a:lnTo>
                          <a:pt x="188" y="146"/>
                        </a:lnTo>
                        <a:lnTo>
                          <a:pt x="188" y="140"/>
                        </a:lnTo>
                        <a:lnTo>
                          <a:pt x="192" y="138"/>
                        </a:lnTo>
                        <a:lnTo>
                          <a:pt x="197" y="136"/>
                        </a:lnTo>
                        <a:lnTo>
                          <a:pt x="195" y="124"/>
                        </a:lnTo>
                        <a:lnTo>
                          <a:pt x="192" y="119"/>
                        </a:lnTo>
                        <a:lnTo>
                          <a:pt x="187" y="115"/>
                        </a:lnTo>
                        <a:lnTo>
                          <a:pt x="184" y="104"/>
                        </a:lnTo>
                        <a:lnTo>
                          <a:pt x="184" y="97"/>
                        </a:lnTo>
                        <a:lnTo>
                          <a:pt x="179" y="91"/>
                        </a:lnTo>
                        <a:lnTo>
                          <a:pt x="177" y="80"/>
                        </a:lnTo>
                        <a:lnTo>
                          <a:pt x="180" y="74"/>
                        </a:lnTo>
                        <a:lnTo>
                          <a:pt x="180" y="69"/>
                        </a:lnTo>
                        <a:lnTo>
                          <a:pt x="187" y="62"/>
                        </a:lnTo>
                        <a:lnTo>
                          <a:pt x="195" y="48"/>
                        </a:lnTo>
                        <a:lnTo>
                          <a:pt x="193" y="45"/>
                        </a:lnTo>
                        <a:lnTo>
                          <a:pt x="185" y="43"/>
                        </a:lnTo>
                        <a:lnTo>
                          <a:pt x="177" y="29"/>
                        </a:lnTo>
                        <a:lnTo>
                          <a:pt x="172" y="25"/>
                        </a:lnTo>
                        <a:lnTo>
                          <a:pt x="170" y="23"/>
                        </a:lnTo>
                        <a:lnTo>
                          <a:pt x="174" y="5"/>
                        </a:lnTo>
                        <a:lnTo>
                          <a:pt x="172" y="0"/>
                        </a:lnTo>
                        <a:lnTo>
                          <a:pt x="168" y="0"/>
                        </a:lnTo>
                        <a:lnTo>
                          <a:pt x="166" y="0"/>
                        </a:lnTo>
                        <a:lnTo>
                          <a:pt x="157" y="10"/>
                        </a:lnTo>
                        <a:lnTo>
                          <a:pt x="138" y="22"/>
                        </a:lnTo>
                        <a:lnTo>
                          <a:pt x="137" y="25"/>
                        </a:lnTo>
                        <a:lnTo>
                          <a:pt x="142" y="36"/>
                        </a:lnTo>
                        <a:lnTo>
                          <a:pt x="140" y="40"/>
                        </a:lnTo>
                        <a:lnTo>
                          <a:pt x="132" y="45"/>
                        </a:lnTo>
                        <a:lnTo>
                          <a:pt x="130" y="48"/>
                        </a:lnTo>
                        <a:lnTo>
                          <a:pt x="128" y="54"/>
                        </a:lnTo>
                        <a:lnTo>
                          <a:pt x="118" y="57"/>
                        </a:lnTo>
                        <a:lnTo>
                          <a:pt x="115" y="64"/>
                        </a:lnTo>
                        <a:lnTo>
                          <a:pt x="115" y="70"/>
                        </a:lnTo>
                        <a:lnTo>
                          <a:pt x="113" y="76"/>
                        </a:lnTo>
                        <a:lnTo>
                          <a:pt x="117" y="85"/>
                        </a:lnTo>
                        <a:lnTo>
                          <a:pt x="115" y="88"/>
                        </a:lnTo>
                        <a:lnTo>
                          <a:pt x="117" y="92"/>
                        </a:lnTo>
                        <a:lnTo>
                          <a:pt x="116" y="100"/>
                        </a:lnTo>
                        <a:lnTo>
                          <a:pt x="108" y="103"/>
                        </a:lnTo>
                        <a:lnTo>
                          <a:pt x="99" y="107"/>
                        </a:lnTo>
                        <a:lnTo>
                          <a:pt x="96" y="108"/>
                        </a:lnTo>
                        <a:lnTo>
                          <a:pt x="88" y="105"/>
                        </a:lnTo>
                        <a:lnTo>
                          <a:pt x="80" y="104"/>
                        </a:lnTo>
                        <a:lnTo>
                          <a:pt x="68" y="107"/>
                        </a:lnTo>
                        <a:lnTo>
                          <a:pt x="64" y="106"/>
                        </a:lnTo>
                        <a:lnTo>
                          <a:pt x="61" y="106"/>
                        </a:lnTo>
                        <a:lnTo>
                          <a:pt x="58" y="109"/>
                        </a:lnTo>
                        <a:lnTo>
                          <a:pt x="50" y="111"/>
                        </a:lnTo>
                        <a:lnTo>
                          <a:pt x="47" y="109"/>
                        </a:lnTo>
                        <a:lnTo>
                          <a:pt x="40" y="110"/>
                        </a:lnTo>
                        <a:lnTo>
                          <a:pt x="42" y="116"/>
                        </a:lnTo>
                        <a:lnTo>
                          <a:pt x="49" y="123"/>
                        </a:lnTo>
                        <a:lnTo>
                          <a:pt x="51" y="129"/>
                        </a:lnTo>
                        <a:lnTo>
                          <a:pt x="45" y="136"/>
                        </a:lnTo>
                        <a:lnTo>
                          <a:pt x="47" y="142"/>
                        </a:lnTo>
                        <a:lnTo>
                          <a:pt x="42" y="148"/>
                        </a:lnTo>
                        <a:lnTo>
                          <a:pt x="34" y="148"/>
                        </a:lnTo>
                        <a:lnTo>
                          <a:pt x="31" y="149"/>
                        </a:lnTo>
                        <a:lnTo>
                          <a:pt x="29" y="151"/>
                        </a:lnTo>
                        <a:lnTo>
                          <a:pt x="23" y="154"/>
                        </a:lnTo>
                        <a:lnTo>
                          <a:pt x="25" y="156"/>
                        </a:lnTo>
                        <a:lnTo>
                          <a:pt x="22" y="158"/>
                        </a:lnTo>
                        <a:lnTo>
                          <a:pt x="13" y="154"/>
                        </a:lnTo>
                        <a:lnTo>
                          <a:pt x="0" y="158"/>
                        </a:lnTo>
                        <a:lnTo>
                          <a:pt x="2" y="164"/>
                        </a:lnTo>
                        <a:lnTo>
                          <a:pt x="2" y="170"/>
                        </a:lnTo>
                        <a:lnTo>
                          <a:pt x="9" y="171"/>
                        </a:lnTo>
                        <a:lnTo>
                          <a:pt x="9" y="179"/>
                        </a:lnTo>
                        <a:lnTo>
                          <a:pt x="11" y="184"/>
                        </a:lnTo>
                        <a:lnTo>
                          <a:pt x="16" y="191"/>
                        </a:lnTo>
                        <a:lnTo>
                          <a:pt x="26" y="192"/>
                        </a:lnTo>
                        <a:lnTo>
                          <a:pt x="32" y="196"/>
                        </a:lnTo>
                        <a:lnTo>
                          <a:pt x="31" y="200"/>
                        </a:lnTo>
                        <a:lnTo>
                          <a:pt x="32" y="206"/>
                        </a:lnTo>
                        <a:lnTo>
                          <a:pt x="34" y="208"/>
                        </a:lnTo>
                        <a:close/>
                      </a:path>
                    </a:pathLst>
                  </a:custGeom>
                  <a:grpFill/>
                  <a:ln w="9525">
                    <a:solidFill>
                      <a:sysClr val="window" lastClr="FFFF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2" name="Freeform 240"/>
                  <p:cNvSpPr>
                    <a:spLocks/>
                  </p:cNvSpPr>
                  <p:nvPr/>
                </p:nvSpPr>
                <p:spPr bwMode="auto">
                  <a:xfrm>
                    <a:off x="1140" y="599"/>
                    <a:ext cx="227" cy="291"/>
                  </a:xfrm>
                  <a:custGeom>
                    <a:avLst/>
                    <a:gdLst/>
                    <a:ahLst/>
                    <a:cxnLst>
                      <a:cxn ang="0">
                        <a:pos x="36" y="216"/>
                      </a:cxn>
                      <a:cxn ang="0">
                        <a:pos x="25" y="216"/>
                      </a:cxn>
                      <a:cxn ang="0">
                        <a:pos x="17" y="228"/>
                      </a:cxn>
                      <a:cxn ang="0">
                        <a:pos x="17" y="238"/>
                      </a:cxn>
                      <a:cxn ang="0">
                        <a:pos x="18" y="248"/>
                      </a:cxn>
                      <a:cxn ang="0">
                        <a:pos x="26" y="269"/>
                      </a:cxn>
                      <a:cxn ang="0">
                        <a:pos x="45" y="276"/>
                      </a:cxn>
                      <a:cxn ang="0">
                        <a:pos x="58" y="282"/>
                      </a:cxn>
                      <a:cxn ang="0">
                        <a:pos x="83" y="279"/>
                      </a:cxn>
                      <a:cxn ang="0">
                        <a:pos x="90" y="291"/>
                      </a:cxn>
                      <a:cxn ang="0">
                        <a:pos x="108" y="288"/>
                      </a:cxn>
                      <a:cxn ang="0">
                        <a:pos x="118" y="286"/>
                      </a:cxn>
                      <a:cxn ang="0">
                        <a:pos x="122" y="269"/>
                      </a:cxn>
                      <a:cxn ang="0">
                        <a:pos x="127" y="258"/>
                      </a:cxn>
                      <a:cxn ang="0">
                        <a:pos x="137" y="243"/>
                      </a:cxn>
                      <a:cxn ang="0">
                        <a:pos x="150" y="243"/>
                      </a:cxn>
                      <a:cxn ang="0">
                        <a:pos x="170" y="237"/>
                      </a:cxn>
                      <a:cxn ang="0">
                        <a:pos x="186" y="239"/>
                      </a:cxn>
                      <a:cxn ang="0">
                        <a:pos x="198" y="226"/>
                      </a:cxn>
                      <a:cxn ang="0">
                        <a:pos x="210" y="228"/>
                      </a:cxn>
                      <a:cxn ang="0">
                        <a:pos x="222" y="239"/>
                      </a:cxn>
                      <a:cxn ang="0">
                        <a:pos x="227" y="223"/>
                      </a:cxn>
                      <a:cxn ang="0">
                        <a:pos x="214" y="199"/>
                      </a:cxn>
                      <a:cxn ang="0">
                        <a:pos x="202" y="180"/>
                      </a:cxn>
                      <a:cxn ang="0">
                        <a:pos x="180" y="178"/>
                      </a:cxn>
                      <a:cxn ang="0">
                        <a:pos x="172" y="156"/>
                      </a:cxn>
                      <a:cxn ang="0">
                        <a:pos x="173" y="139"/>
                      </a:cxn>
                      <a:cxn ang="0">
                        <a:pos x="186" y="148"/>
                      </a:cxn>
                      <a:cxn ang="0">
                        <a:pos x="192" y="138"/>
                      </a:cxn>
                      <a:cxn ang="0">
                        <a:pos x="192" y="119"/>
                      </a:cxn>
                      <a:cxn ang="0">
                        <a:pos x="184" y="97"/>
                      </a:cxn>
                      <a:cxn ang="0">
                        <a:pos x="180" y="74"/>
                      </a:cxn>
                      <a:cxn ang="0">
                        <a:pos x="195" y="48"/>
                      </a:cxn>
                      <a:cxn ang="0">
                        <a:pos x="177" y="29"/>
                      </a:cxn>
                      <a:cxn ang="0">
                        <a:pos x="174" y="5"/>
                      </a:cxn>
                      <a:cxn ang="0">
                        <a:pos x="166" y="0"/>
                      </a:cxn>
                      <a:cxn ang="0">
                        <a:pos x="137" y="25"/>
                      </a:cxn>
                      <a:cxn ang="0">
                        <a:pos x="132" y="45"/>
                      </a:cxn>
                      <a:cxn ang="0">
                        <a:pos x="118" y="57"/>
                      </a:cxn>
                      <a:cxn ang="0">
                        <a:pos x="113" y="76"/>
                      </a:cxn>
                      <a:cxn ang="0">
                        <a:pos x="117" y="92"/>
                      </a:cxn>
                      <a:cxn ang="0">
                        <a:pos x="99" y="107"/>
                      </a:cxn>
                      <a:cxn ang="0">
                        <a:pos x="80" y="104"/>
                      </a:cxn>
                      <a:cxn ang="0">
                        <a:pos x="61" y="106"/>
                      </a:cxn>
                      <a:cxn ang="0">
                        <a:pos x="47" y="109"/>
                      </a:cxn>
                      <a:cxn ang="0">
                        <a:pos x="49" y="123"/>
                      </a:cxn>
                      <a:cxn ang="0">
                        <a:pos x="47" y="142"/>
                      </a:cxn>
                      <a:cxn ang="0">
                        <a:pos x="31" y="149"/>
                      </a:cxn>
                      <a:cxn ang="0">
                        <a:pos x="25" y="156"/>
                      </a:cxn>
                      <a:cxn ang="0">
                        <a:pos x="0" y="158"/>
                      </a:cxn>
                      <a:cxn ang="0">
                        <a:pos x="9" y="171"/>
                      </a:cxn>
                      <a:cxn ang="0">
                        <a:pos x="16" y="191"/>
                      </a:cxn>
                      <a:cxn ang="0">
                        <a:pos x="31" y="200"/>
                      </a:cxn>
                    </a:cxnLst>
                    <a:rect l="0" t="0" r="r" b="b"/>
                    <a:pathLst>
                      <a:path w="227" h="291">
                        <a:moveTo>
                          <a:pt x="34" y="208"/>
                        </a:moveTo>
                        <a:lnTo>
                          <a:pt x="38" y="214"/>
                        </a:lnTo>
                        <a:lnTo>
                          <a:pt x="36" y="216"/>
                        </a:lnTo>
                        <a:lnTo>
                          <a:pt x="32" y="214"/>
                        </a:lnTo>
                        <a:lnTo>
                          <a:pt x="26" y="212"/>
                        </a:lnTo>
                        <a:lnTo>
                          <a:pt x="25" y="216"/>
                        </a:lnTo>
                        <a:lnTo>
                          <a:pt x="24" y="222"/>
                        </a:lnTo>
                        <a:lnTo>
                          <a:pt x="20" y="228"/>
                        </a:lnTo>
                        <a:lnTo>
                          <a:pt x="17" y="228"/>
                        </a:lnTo>
                        <a:lnTo>
                          <a:pt x="16" y="232"/>
                        </a:lnTo>
                        <a:lnTo>
                          <a:pt x="17" y="237"/>
                        </a:lnTo>
                        <a:lnTo>
                          <a:pt x="17" y="238"/>
                        </a:lnTo>
                        <a:lnTo>
                          <a:pt x="20" y="242"/>
                        </a:lnTo>
                        <a:lnTo>
                          <a:pt x="18" y="244"/>
                        </a:lnTo>
                        <a:lnTo>
                          <a:pt x="18" y="248"/>
                        </a:lnTo>
                        <a:lnTo>
                          <a:pt x="16" y="252"/>
                        </a:lnTo>
                        <a:lnTo>
                          <a:pt x="25" y="261"/>
                        </a:lnTo>
                        <a:lnTo>
                          <a:pt x="26" y="269"/>
                        </a:lnTo>
                        <a:lnTo>
                          <a:pt x="39" y="274"/>
                        </a:lnTo>
                        <a:lnTo>
                          <a:pt x="42" y="273"/>
                        </a:lnTo>
                        <a:lnTo>
                          <a:pt x="45" y="276"/>
                        </a:lnTo>
                        <a:lnTo>
                          <a:pt x="48" y="276"/>
                        </a:lnTo>
                        <a:lnTo>
                          <a:pt x="53" y="282"/>
                        </a:lnTo>
                        <a:lnTo>
                          <a:pt x="58" y="282"/>
                        </a:lnTo>
                        <a:lnTo>
                          <a:pt x="69" y="280"/>
                        </a:lnTo>
                        <a:lnTo>
                          <a:pt x="79" y="284"/>
                        </a:lnTo>
                        <a:lnTo>
                          <a:pt x="83" y="279"/>
                        </a:lnTo>
                        <a:lnTo>
                          <a:pt x="87" y="282"/>
                        </a:lnTo>
                        <a:lnTo>
                          <a:pt x="86" y="286"/>
                        </a:lnTo>
                        <a:lnTo>
                          <a:pt x="90" y="291"/>
                        </a:lnTo>
                        <a:lnTo>
                          <a:pt x="99" y="288"/>
                        </a:lnTo>
                        <a:lnTo>
                          <a:pt x="102" y="290"/>
                        </a:lnTo>
                        <a:lnTo>
                          <a:pt x="108" y="288"/>
                        </a:lnTo>
                        <a:lnTo>
                          <a:pt x="112" y="286"/>
                        </a:lnTo>
                        <a:lnTo>
                          <a:pt x="115" y="286"/>
                        </a:lnTo>
                        <a:lnTo>
                          <a:pt x="118" y="286"/>
                        </a:lnTo>
                        <a:lnTo>
                          <a:pt x="122" y="283"/>
                        </a:lnTo>
                        <a:lnTo>
                          <a:pt x="120" y="273"/>
                        </a:lnTo>
                        <a:lnTo>
                          <a:pt x="122" y="269"/>
                        </a:lnTo>
                        <a:lnTo>
                          <a:pt x="124" y="264"/>
                        </a:lnTo>
                        <a:lnTo>
                          <a:pt x="124" y="260"/>
                        </a:lnTo>
                        <a:lnTo>
                          <a:pt x="127" y="258"/>
                        </a:lnTo>
                        <a:lnTo>
                          <a:pt x="132" y="251"/>
                        </a:lnTo>
                        <a:lnTo>
                          <a:pt x="134" y="249"/>
                        </a:lnTo>
                        <a:lnTo>
                          <a:pt x="137" y="243"/>
                        </a:lnTo>
                        <a:lnTo>
                          <a:pt x="143" y="237"/>
                        </a:lnTo>
                        <a:lnTo>
                          <a:pt x="148" y="243"/>
                        </a:lnTo>
                        <a:lnTo>
                          <a:pt x="150" y="243"/>
                        </a:lnTo>
                        <a:lnTo>
                          <a:pt x="156" y="240"/>
                        </a:lnTo>
                        <a:lnTo>
                          <a:pt x="163" y="240"/>
                        </a:lnTo>
                        <a:lnTo>
                          <a:pt x="170" y="237"/>
                        </a:lnTo>
                        <a:lnTo>
                          <a:pt x="176" y="235"/>
                        </a:lnTo>
                        <a:lnTo>
                          <a:pt x="182" y="235"/>
                        </a:lnTo>
                        <a:lnTo>
                          <a:pt x="186" y="239"/>
                        </a:lnTo>
                        <a:lnTo>
                          <a:pt x="190" y="239"/>
                        </a:lnTo>
                        <a:lnTo>
                          <a:pt x="196" y="231"/>
                        </a:lnTo>
                        <a:lnTo>
                          <a:pt x="198" y="226"/>
                        </a:lnTo>
                        <a:lnTo>
                          <a:pt x="200" y="226"/>
                        </a:lnTo>
                        <a:lnTo>
                          <a:pt x="205" y="226"/>
                        </a:lnTo>
                        <a:lnTo>
                          <a:pt x="210" y="228"/>
                        </a:lnTo>
                        <a:lnTo>
                          <a:pt x="211" y="235"/>
                        </a:lnTo>
                        <a:lnTo>
                          <a:pt x="218" y="239"/>
                        </a:lnTo>
                        <a:lnTo>
                          <a:pt x="222" y="239"/>
                        </a:lnTo>
                        <a:lnTo>
                          <a:pt x="224" y="238"/>
                        </a:lnTo>
                        <a:lnTo>
                          <a:pt x="223" y="231"/>
                        </a:lnTo>
                        <a:lnTo>
                          <a:pt x="227" y="223"/>
                        </a:lnTo>
                        <a:lnTo>
                          <a:pt x="227" y="218"/>
                        </a:lnTo>
                        <a:lnTo>
                          <a:pt x="224" y="211"/>
                        </a:lnTo>
                        <a:lnTo>
                          <a:pt x="214" y="199"/>
                        </a:lnTo>
                        <a:lnTo>
                          <a:pt x="210" y="194"/>
                        </a:lnTo>
                        <a:lnTo>
                          <a:pt x="208" y="188"/>
                        </a:lnTo>
                        <a:lnTo>
                          <a:pt x="202" y="180"/>
                        </a:lnTo>
                        <a:lnTo>
                          <a:pt x="197" y="178"/>
                        </a:lnTo>
                        <a:lnTo>
                          <a:pt x="185" y="180"/>
                        </a:lnTo>
                        <a:lnTo>
                          <a:pt x="180" y="178"/>
                        </a:lnTo>
                        <a:lnTo>
                          <a:pt x="177" y="175"/>
                        </a:lnTo>
                        <a:lnTo>
                          <a:pt x="172" y="164"/>
                        </a:lnTo>
                        <a:lnTo>
                          <a:pt x="172" y="156"/>
                        </a:lnTo>
                        <a:lnTo>
                          <a:pt x="172" y="151"/>
                        </a:lnTo>
                        <a:lnTo>
                          <a:pt x="173" y="145"/>
                        </a:lnTo>
                        <a:lnTo>
                          <a:pt x="173" y="139"/>
                        </a:lnTo>
                        <a:lnTo>
                          <a:pt x="181" y="141"/>
                        </a:lnTo>
                        <a:lnTo>
                          <a:pt x="184" y="148"/>
                        </a:lnTo>
                        <a:lnTo>
                          <a:pt x="186" y="148"/>
                        </a:lnTo>
                        <a:lnTo>
                          <a:pt x="188" y="146"/>
                        </a:lnTo>
                        <a:lnTo>
                          <a:pt x="188" y="140"/>
                        </a:lnTo>
                        <a:lnTo>
                          <a:pt x="192" y="138"/>
                        </a:lnTo>
                        <a:lnTo>
                          <a:pt x="197" y="136"/>
                        </a:lnTo>
                        <a:lnTo>
                          <a:pt x="195" y="124"/>
                        </a:lnTo>
                        <a:lnTo>
                          <a:pt x="192" y="119"/>
                        </a:lnTo>
                        <a:lnTo>
                          <a:pt x="187" y="115"/>
                        </a:lnTo>
                        <a:lnTo>
                          <a:pt x="184" y="104"/>
                        </a:lnTo>
                        <a:lnTo>
                          <a:pt x="184" y="97"/>
                        </a:lnTo>
                        <a:lnTo>
                          <a:pt x="179" y="91"/>
                        </a:lnTo>
                        <a:lnTo>
                          <a:pt x="177" y="80"/>
                        </a:lnTo>
                        <a:lnTo>
                          <a:pt x="180" y="74"/>
                        </a:lnTo>
                        <a:lnTo>
                          <a:pt x="180" y="69"/>
                        </a:lnTo>
                        <a:lnTo>
                          <a:pt x="187" y="62"/>
                        </a:lnTo>
                        <a:lnTo>
                          <a:pt x="195" y="48"/>
                        </a:lnTo>
                        <a:lnTo>
                          <a:pt x="193" y="45"/>
                        </a:lnTo>
                        <a:lnTo>
                          <a:pt x="185" y="43"/>
                        </a:lnTo>
                        <a:lnTo>
                          <a:pt x="177" y="29"/>
                        </a:lnTo>
                        <a:lnTo>
                          <a:pt x="172" y="25"/>
                        </a:lnTo>
                        <a:lnTo>
                          <a:pt x="170" y="23"/>
                        </a:lnTo>
                        <a:lnTo>
                          <a:pt x="174" y="5"/>
                        </a:lnTo>
                        <a:lnTo>
                          <a:pt x="172" y="0"/>
                        </a:lnTo>
                        <a:lnTo>
                          <a:pt x="168" y="0"/>
                        </a:lnTo>
                        <a:lnTo>
                          <a:pt x="166" y="0"/>
                        </a:lnTo>
                        <a:lnTo>
                          <a:pt x="157" y="10"/>
                        </a:lnTo>
                        <a:lnTo>
                          <a:pt x="138" y="22"/>
                        </a:lnTo>
                        <a:lnTo>
                          <a:pt x="137" y="25"/>
                        </a:lnTo>
                        <a:lnTo>
                          <a:pt x="142" y="36"/>
                        </a:lnTo>
                        <a:lnTo>
                          <a:pt x="140" y="40"/>
                        </a:lnTo>
                        <a:lnTo>
                          <a:pt x="132" y="45"/>
                        </a:lnTo>
                        <a:lnTo>
                          <a:pt x="130" y="48"/>
                        </a:lnTo>
                        <a:lnTo>
                          <a:pt x="128" y="54"/>
                        </a:lnTo>
                        <a:lnTo>
                          <a:pt x="118" y="57"/>
                        </a:lnTo>
                        <a:lnTo>
                          <a:pt x="115" y="64"/>
                        </a:lnTo>
                        <a:lnTo>
                          <a:pt x="115" y="70"/>
                        </a:lnTo>
                        <a:lnTo>
                          <a:pt x="113" y="76"/>
                        </a:lnTo>
                        <a:lnTo>
                          <a:pt x="117" y="85"/>
                        </a:lnTo>
                        <a:lnTo>
                          <a:pt x="115" y="88"/>
                        </a:lnTo>
                        <a:lnTo>
                          <a:pt x="117" y="92"/>
                        </a:lnTo>
                        <a:lnTo>
                          <a:pt x="116" y="100"/>
                        </a:lnTo>
                        <a:lnTo>
                          <a:pt x="108" y="103"/>
                        </a:lnTo>
                        <a:lnTo>
                          <a:pt x="99" y="107"/>
                        </a:lnTo>
                        <a:lnTo>
                          <a:pt x="96" y="108"/>
                        </a:lnTo>
                        <a:lnTo>
                          <a:pt x="88" y="105"/>
                        </a:lnTo>
                        <a:lnTo>
                          <a:pt x="80" y="104"/>
                        </a:lnTo>
                        <a:lnTo>
                          <a:pt x="68" y="107"/>
                        </a:lnTo>
                        <a:lnTo>
                          <a:pt x="64" y="106"/>
                        </a:lnTo>
                        <a:lnTo>
                          <a:pt x="61" y="106"/>
                        </a:lnTo>
                        <a:lnTo>
                          <a:pt x="58" y="109"/>
                        </a:lnTo>
                        <a:lnTo>
                          <a:pt x="50" y="111"/>
                        </a:lnTo>
                        <a:lnTo>
                          <a:pt x="47" y="109"/>
                        </a:lnTo>
                        <a:lnTo>
                          <a:pt x="40" y="110"/>
                        </a:lnTo>
                        <a:lnTo>
                          <a:pt x="42" y="116"/>
                        </a:lnTo>
                        <a:lnTo>
                          <a:pt x="49" y="123"/>
                        </a:lnTo>
                        <a:lnTo>
                          <a:pt x="51" y="129"/>
                        </a:lnTo>
                        <a:lnTo>
                          <a:pt x="45" y="136"/>
                        </a:lnTo>
                        <a:lnTo>
                          <a:pt x="47" y="142"/>
                        </a:lnTo>
                        <a:lnTo>
                          <a:pt x="42" y="148"/>
                        </a:lnTo>
                        <a:lnTo>
                          <a:pt x="34" y="148"/>
                        </a:lnTo>
                        <a:lnTo>
                          <a:pt x="31" y="149"/>
                        </a:lnTo>
                        <a:lnTo>
                          <a:pt x="29" y="151"/>
                        </a:lnTo>
                        <a:lnTo>
                          <a:pt x="23" y="154"/>
                        </a:lnTo>
                        <a:lnTo>
                          <a:pt x="25" y="156"/>
                        </a:lnTo>
                        <a:lnTo>
                          <a:pt x="22" y="158"/>
                        </a:lnTo>
                        <a:lnTo>
                          <a:pt x="13" y="154"/>
                        </a:lnTo>
                        <a:lnTo>
                          <a:pt x="0" y="158"/>
                        </a:lnTo>
                        <a:lnTo>
                          <a:pt x="2" y="164"/>
                        </a:lnTo>
                        <a:lnTo>
                          <a:pt x="2" y="170"/>
                        </a:lnTo>
                        <a:lnTo>
                          <a:pt x="9" y="171"/>
                        </a:lnTo>
                        <a:lnTo>
                          <a:pt x="9" y="179"/>
                        </a:lnTo>
                        <a:lnTo>
                          <a:pt x="11" y="184"/>
                        </a:lnTo>
                        <a:lnTo>
                          <a:pt x="16" y="191"/>
                        </a:lnTo>
                        <a:lnTo>
                          <a:pt x="26" y="192"/>
                        </a:lnTo>
                        <a:lnTo>
                          <a:pt x="32" y="196"/>
                        </a:lnTo>
                        <a:lnTo>
                          <a:pt x="31" y="200"/>
                        </a:lnTo>
                        <a:lnTo>
                          <a:pt x="32" y="206"/>
                        </a:lnTo>
                        <a:lnTo>
                          <a:pt x="34" y="208"/>
                        </a:lnTo>
                      </a:path>
                    </a:pathLst>
                  </a:custGeom>
                  <a:solidFill>
                    <a:schemeClr val="accent2"/>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grpSp>
              <p:nvGrpSpPr>
                <p:cNvPr id="25" name="Group 249"/>
                <p:cNvGrpSpPr>
                  <a:grpSpLocks/>
                </p:cNvGrpSpPr>
                <p:nvPr/>
              </p:nvGrpSpPr>
              <p:grpSpPr bwMode="auto">
                <a:xfrm>
                  <a:off x="1146710" y="1995673"/>
                  <a:ext cx="470223" cy="440604"/>
                  <a:chOff x="1311" y="583"/>
                  <a:chExt cx="254" cy="238"/>
                </a:xfrm>
                <a:grpFill/>
              </p:grpSpPr>
              <p:sp>
                <p:nvSpPr>
                  <p:cNvPr id="59" name="Freeform 247"/>
                  <p:cNvSpPr>
                    <a:spLocks/>
                  </p:cNvSpPr>
                  <p:nvPr/>
                </p:nvSpPr>
                <p:spPr bwMode="auto">
                  <a:xfrm>
                    <a:off x="1311" y="583"/>
                    <a:ext cx="254" cy="238"/>
                  </a:xfrm>
                  <a:custGeom>
                    <a:avLst/>
                    <a:gdLst/>
                    <a:ahLst/>
                    <a:cxnLst>
                      <a:cxn ang="0">
                        <a:pos x="24" y="141"/>
                      </a:cxn>
                      <a:cxn ang="0">
                        <a:pos x="17" y="156"/>
                      </a:cxn>
                      <a:cxn ang="0">
                        <a:pos x="12" y="164"/>
                      </a:cxn>
                      <a:cxn ang="0">
                        <a:pos x="2" y="161"/>
                      </a:cxn>
                      <a:cxn ang="0">
                        <a:pos x="0" y="180"/>
                      </a:cxn>
                      <a:cxn ang="0">
                        <a:pos x="14" y="196"/>
                      </a:cxn>
                      <a:cxn ang="0">
                        <a:pos x="37" y="204"/>
                      </a:cxn>
                      <a:cxn ang="0">
                        <a:pos x="53" y="228"/>
                      </a:cxn>
                      <a:cxn ang="0">
                        <a:pos x="66" y="236"/>
                      </a:cxn>
                      <a:cxn ang="0">
                        <a:pos x="71" y="218"/>
                      </a:cxn>
                      <a:cxn ang="0">
                        <a:pos x="69" y="200"/>
                      </a:cxn>
                      <a:cxn ang="0">
                        <a:pos x="89" y="191"/>
                      </a:cxn>
                      <a:cxn ang="0">
                        <a:pos x="99" y="186"/>
                      </a:cxn>
                      <a:cxn ang="0">
                        <a:pos x="106" y="194"/>
                      </a:cxn>
                      <a:cxn ang="0">
                        <a:pos x="118" y="194"/>
                      </a:cxn>
                      <a:cxn ang="0">
                        <a:pos x="127" y="189"/>
                      </a:cxn>
                      <a:cxn ang="0">
                        <a:pos x="141" y="200"/>
                      </a:cxn>
                      <a:cxn ang="0">
                        <a:pos x="168" y="208"/>
                      </a:cxn>
                      <a:cxn ang="0">
                        <a:pos x="186" y="216"/>
                      </a:cxn>
                      <a:cxn ang="0">
                        <a:pos x="198" y="206"/>
                      </a:cxn>
                      <a:cxn ang="0">
                        <a:pos x="209" y="213"/>
                      </a:cxn>
                      <a:cxn ang="0">
                        <a:pos x="233" y="208"/>
                      </a:cxn>
                      <a:cxn ang="0">
                        <a:pos x="254" y="207"/>
                      </a:cxn>
                      <a:cxn ang="0">
                        <a:pos x="240" y="191"/>
                      </a:cxn>
                      <a:cxn ang="0">
                        <a:pos x="214" y="183"/>
                      </a:cxn>
                      <a:cxn ang="0">
                        <a:pos x="198" y="161"/>
                      </a:cxn>
                      <a:cxn ang="0">
                        <a:pos x="195" y="126"/>
                      </a:cxn>
                      <a:cxn ang="0">
                        <a:pos x="210" y="100"/>
                      </a:cxn>
                      <a:cxn ang="0">
                        <a:pos x="183" y="98"/>
                      </a:cxn>
                      <a:cxn ang="0">
                        <a:pos x="176" y="70"/>
                      </a:cxn>
                      <a:cxn ang="0">
                        <a:pos x="185" y="41"/>
                      </a:cxn>
                      <a:cxn ang="0">
                        <a:pos x="191" y="24"/>
                      </a:cxn>
                      <a:cxn ang="0">
                        <a:pos x="178" y="10"/>
                      </a:cxn>
                      <a:cxn ang="0">
                        <a:pos x="160" y="2"/>
                      </a:cxn>
                      <a:cxn ang="0">
                        <a:pos x="144" y="5"/>
                      </a:cxn>
                      <a:cxn ang="0">
                        <a:pos x="141" y="21"/>
                      </a:cxn>
                      <a:cxn ang="0">
                        <a:pos x="147" y="33"/>
                      </a:cxn>
                      <a:cxn ang="0">
                        <a:pos x="147" y="49"/>
                      </a:cxn>
                      <a:cxn ang="0">
                        <a:pos x="141" y="40"/>
                      </a:cxn>
                      <a:cxn ang="0">
                        <a:pos x="136" y="28"/>
                      </a:cxn>
                      <a:cxn ang="0">
                        <a:pos x="117" y="29"/>
                      </a:cxn>
                      <a:cxn ang="0">
                        <a:pos x="101" y="39"/>
                      </a:cxn>
                      <a:cxn ang="0">
                        <a:pos x="88" y="21"/>
                      </a:cxn>
                      <a:cxn ang="0">
                        <a:pos x="81" y="13"/>
                      </a:cxn>
                      <a:cxn ang="0">
                        <a:pos x="70" y="25"/>
                      </a:cxn>
                      <a:cxn ang="0">
                        <a:pos x="71" y="46"/>
                      </a:cxn>
                      <a:cxn ang="0">
                        <a:pos x="48" y="71"/>
                      </a:cxn>
                      <a:cxn ang="0">
                        <a:pos x="49" y="89"/>
                      </a:cxn>
                      <a:cxn ang="0">
                        <a:pos x="45" y="100"/>
                      </a:cxn>
                      <a:cxn ang="0">
                        <a:pos x="41" y="86"/>
                      </a:cxn>
                      <a:cxn ang="0">
                        <a:pos x="33" y="63"/>
                      </a:cxn>
                      <a:cxn ang="0">
                        <a:pos x="24" y="65"/>
                      </a:cxn>
                      <a:cxn ang="0">
                        <a:pos x="9" y="91"/>
                      </a:cxn>
                      <a:cxn ang="0">
                        <a:pos x="12" y="114"/>
                      </a:cxn>
                    </a:cxnLst>
                    <a:rect l="0" t="0" r="r" b="b"/>
                    <a:pathLst>
                      <a:path w="254" h="238">
                        <a:moveTo>
                          <a:pt x="16" y="132"/>
                        </a:moveTo>
                        <a:lnTo>
                          <a:pt x="20" y="136"/>
                        </a:lnTo>
                        <a:lnTo>
                          <a:pt x="24" y="141"/>
                        </a:lnTo>
                        <a:lnTo>
                          <a:pt x="26" y="152"/>
                        </a:lnTo>
                        <a:lnTo>
                          <a:pt x="20" y="154"/>
                        </a:lnTo>
                        <a:lnTo>
                          <a:pt x="17" y="156"/>
                        </a:lnTo>
                        <a:lnTo>
                          <a:pt x="17" y="162"/>
                        </a:lnTo>
                        <a:lnTo>
                          <a:pt x="15" y="164"/>
                        </a:lnTo>
                        <a:lnTo>
                          <a:pt x="12" y="164"/>
                        </a:lnTo>
                        <a:lnTo>
                          <a:pt x="10" y="158"/>
                        </a:lnTo>
                        <a:lnTo>
                          <a:pt x="2" y="155"/>
                        </a:lnTo>
                        <a:lnTo>
                          <a:pt x="2" y="161"/>
                        </a:lnTo>
                        <a:lnTo>
                          <a:pt x="0" y="168"/>
                        </a:lnTo>
                        <a:lnTo>
                          <a:pt x="0" y="172"/>
                        </a:lnTo>
                        <a:lnTo>
                          <a:pt x="0" y="180"/>
                        </a:lnTo>
                        <a:lnTo>
                          <a:pt x="5" y="191"/>
                        </a:lnTo>
                        <a:lnTo>
                          <a:pt x="9" y="195"/>
                        </a:lnTo>
                        <a:lnTo>
                          <a:pt x="14" y="196"/>
                        </a:lnTo>
                        <a:lnTo>
                          <a:pt x="26" y="195"/>
                        </a:lnTo>
                        <a:lnTo>
                          <a:pt x="31" y="196"/>
                        </a:lnTo>
                        <a:lnTo>
                          <a:pt x="37" y="204"/>
                        </a:lnTo>
                        <a:lnTo>
                          <a:pt x="38" y="211"/>
                        </a:lnTo>
                        <a:lnTo>
                          <a:pt x="43" y="215"/>
                        </a:lnTo>
                        <a:lnTo>
                          <a:pt x="53" y="228"/>
                        </a:lnTo>
                        <a:lnTo>
                          <a:pt x="55" y="234"/>
                        </a:lnTo>
                        <a:lnTo>
                          <a:pt x="64" y="238"/>
                        </a:lnTo>
                        <a:lnTo>
                          <a:pt x="66" y="236"/>
                        </a:lnTo>
                        <a:lnTo>
                          <a:pt x="63" y="225"/>
                        </a:lnTo>
                        <a:lnTo>
                          <a:pt x="64" y="223"/>
                        </a:lnTo>
                        <a:lnTo>
                          <a:pt x="71" y="218"/>
                        </a:lnTo>
                        <a:lnTo>
                          <a:pt x="67" y="208"/>
                        </a:lnTo>
                        <a:lnTo>
                          <a:pt x="67" y="205"/>
                        </a:lnTo>
                        <a:lnTo>
                          <a:pt x="69" y="200"/>
                        </a:lnTo>
                        <a:lnTo>
                          <a:pt x="79" y="194"/>
                        </a:lnTo>
                        <a:lnTo>
                          <a:pt x="82" y="191"/>
                        </a:lnTo>
                        <a:lnTo>
                          <a:pt x="89" y="191"/>
                        </a:lnTo>
                        <a:lnTo>
                          <a:pt x="90" y="185"/>
                        </a:lnTo>
                        <a:lnTo>
                          <a:pt x="96" y="187"/>
                        </a:lnTo>
                        <a:lnTo>
                          <a:pt x="99" y="186"/>
                        </a:lnTo>
                        <a:lnTo>
                          <a:pt x="102" y="188"/>
                        </a:lnTo>
                        <a:lnTo>
                          <a:pt x="101" y="192"/>
                        </a:lnTo>
                        <a:lnTo>
                          <a:pt x="106" y="194"/>
                        </a:lnTo>
                        <a:lnTo>
                          <a:pt x="111" y="190"/>
                        </a:lnTo>
                        <a:lnTo>
                          <a:pt x="114" y="196"/>
                        </a:lnTo>
                        <a:lnTo>
                          <a:pt x="118" y="194"/>
                        </a:lnTo>
                        <a:lnTo>
                          <a:pt x="124" y="194"/>
                        </a:lnTo>
                        <a:lnTo>
                          <a:pt x="121" y="186"/>
                        </a:lnTo>
                        <a:lnTo>
                          <a:pt x="127" y="189"/>
                        </a:lnTo>
                        <a:lnTo>
                          <a:pt x="132" y="188"/>
                        </a:lnTo>
                        <a:lnTo>
                          <a:pt x="135" y="197"/>
                        </a:lnTo>
                        <a:lnTo>
                          <a:pt x="141" y="200"/>
                        </a:lnTo>
                        <a:lnTo>
                          <a:pt x="151" y="200"/>
                        </a:lnTo>
                        <a:lnTo>
                          <a:pt x="161" y="208"/>
                        </a:lnTo>
                        <a:lnTo>
                          <a:pt x="168" y="208"/>
                        </a:lnTo>
                        <a:lnTo>
                          <a:pt x="169" y="211"/>
                        </a:lnTo>
                        <a:lnTo>
                          <a:pt x="173" y="213"/>
                        </a:lnTo>
                        <a:lnTo>
                          <a:pt x="186" y="216"/>
                        </a:lnTo>
                        <a:lnTo>
                          <a:pt x="192" y="207"/>
                        </a:lnTo>
                        <a:lnTo>
                          <a:pt x="196" y="206"/>
                        </a:lnTo>
                        <a:lnTo>
                          <a:pt x="198" y="206"/>
                        </a:lnTo>
                        <a:lnTo>
                          <a:pt x="200" y="210"/>
                        </a:lnTo>
                        <a:lnTo>
                          <a:pt x="205" y="210"/>
                        </a:lnTo>
                        <a:lnTo>
                          <a:pt x="209" y="213"/>
                        </a:lnTo>
                        <a:lnTo>
                          <a:pt x="225" y="208"/>
                        </a:lnTo>
                        <a:lnTo>
                          <a:pt x="229" y="210"/>
                        </a:lnTo>
                        <a:lnTo>
                          <a:pt x="233" y="208"/>
                        </a:lnTo>
                        <a:lnTo>
                          <a:pt x="239" y="211"/>
                        </a:lnTo>
                        <a:lnTo>
                          <a:pt x="244" y="210"/>
                        </a:lnTo>
                        <a:lnTo>
                          <a:pt x="254" y="207"/>
                        </a:lnTo>
                        <a:lnTo>
                          <a:pt x="246" y="196"/>
                        </a:lnTo>
                        <a:lnTo>
                          <a:pt x="242" y="196"/>
                        </a:lnTo>
                        <a:lnTo>
                          <a:pt x="240" y="191"/>
                        </a:lnTo>
                        <a:lnTo>
                          <a:pt x="226" y="187"/>
                        </a:lnTo>
                        <a:lnTo>
                          <a:pt x="224" y="183"/>
                        </a:lnTo>
                        <a:lnTo>
                          <a:pt x="214" y="183"/>
                        </a:lnTo>
                        <a:lnTo>
                          <a:pt x="209" y="172"/>
                        </a:lnTo>
                        <a:lnTo>
                          <a:pt x="205" y="168"/>
                        </a:lnTo>
                        <a:lnTo>
                          <a:pt x="198" y="161"/>
                        </a:lnTo>
                        <a:lnTo>
                          <a:pt x="197" y="158"/>
                        </a:lnTo>
                        <a:lnTo>
                          <a:pt x="192" y="155"/>
                        </a:lnTo>
                        <a:lnTo>
                          <a:pt x="195" y="126"/>
                        </a:lnTo>
                        <a:lnTo>
                          <a:pt x="198" y="124"/>
                        </a:lnTo>
                        <a:lnTo>
                          <a:pt x="210" y="105"/>
                        </a:lnTo>
                        <a:lnTo>
                          <a:pt x="210" y="100"/>
                        </a:lnTo>
                        <a:lnTo>
                          <a:pt x="203" y="97"/>
                        </a:lnTo>
                        <a:lnTo>
                          <a:pt x="190" y="100"/>
                        </a:lnTo>
                        <a:lnTo>
                          <a:pt x="183" y="98"/>
                        </a:lnTo>
                        <a:lnTo>
                          <a:pt x="180" y="94"/>
                        </a:lnTo>
                        <a:lnTo>
                          <a:pt x="178" y="85"/>
                        </a:lnTo>
                        <a:lnTo>
                          <a:pt x="176" y="70"/>
                        </a:lnTo>
                        <a:lnTo>
                          <a:pt x="186" y="55"/>
                        </a:lnTo>
                        <a:lnTo>
                          <a:pt x="188" y="49"/>
                        </a:lnTo>
                        <a:lnTo>
                          <a:pt x="185" y="41"/>
                        </a:lnTo>
                        <a:lnTo>
                          <a:pt x="187" y="35"/>
                        </a:lnTo>
                        <a:lnTo>
                          <a:pt x="185" y="31"/>
                        </a:lnTo>
                        <a:lnTo>
                          <a:pt x="191" y="24"/>
                        </a:lnTo>
                        <a:lnTo>
                          <a:pt x="189" y="18"/>
                        </a:lnTo>
                        <a:lnTo>
                          <a:pt x="183" y="15"/>
                        </a:lnTo>
                        <a:lnTo>
                          <a:pt x="178" y="10"/>
                        </a:lnTo>
                        <a:lnTo>
                          <a:pt x="170" y="11"/>
                        </a:lnTo>
                        <a:lnTo>
                          <a:pt x="161" y="10"/>
                        </a:lnTo>
                        <a:lnTo>
                          <a:pt x="160" y="2"/>
                        </a:lnTo>
                        <a:lnTo>
                          <a:pt x="154" y="0"/>
                        </a:lnTo>
                        <a:lnTo>
                          <a:pt x="148" y="1"/>
                        </a:lnTo>
                        <a:lnTo>
                          <a:pt x="144" y="5"/>
                        </a:lnTo>
                        <a:lnTo>
                          <a:pt x="141" y="8"/>
                        </a:lnTo>
                        <a:lnTo>
                          <a:pt x="144" y="12"/>
                        </a:lnTo>
                        <a:lnTo>
                          <a:pt x="141" y="21"/>
                        </a:lnTo>
                        <a:lnTo>
                          <a:pt x="150" y="24"/>
                        </a:lnTo>
                        <a:lnTo>
                          <a:pt x="151" y="29"/>
                        </a:lnTo>
                        <a:lnTo>
                          <a:pt x="147" y="33"/>
                        </a:lnTo>
                        <a:lnTo>
                          <a:pt x="151" y="40"/>
                        </a:lnTo>
                        <a:lnTo>
                          <a:pt x="151" y="46"/>
                        </a:lnTo>
                        <a:lnTo>
                          <a:pt x="147" y="49"/>
                        </a:lnTo>
                        <a:lnTo>
                          <a:pt x="141" y="49"/>
                        </a:lnTo>
                        <a:lnTo>
                          <a:pt x="139" y="44"/>
                        </a:lnTo>
                        <a:lnTo>
                          <a:pt x="141" y="40"/>
                        </a:lnTo>
                        <a:lnTo>
                          <a:pt x="139" y="36"/>
                        </a:lnTo>
                        <a:lnTo>
                          <a:pt x="134" y="33"/>
                        </a:lnTo>
                        <a:lnTo>
                          <a:pt x="136" y="28"/>
                        </a:lnTo>
                        <a:lnTo>
                          <a:pt x="133" y="27"/>
                        </a:lnTo>
                        <a:lnTo>
                          <a:pt x="129" y="29"/>
                        </a:lnTo>
                        <a:lnTo>
                          <a:pt x="117" y="29"/>
                        </a:lnTo>
                        <a:lnTo>
                          <a:pt x="114" y="32"/>
                        </a:lnTo>
                        <a:lnTo>
                          <a:pt x="114" y="38"/>
                        </a:lnTo>
                        <a:lnTo>
                          <a:pt x="101" y="39"/>
                        </a:lnTo>
                        <a:lnTo>
                          <a:pt x="97" y="38"/>
                        </a:lnTo>
                        <a:lnTo>
                          <a:pt x="87" y="26"/>
                        </a:lnTo>
                        <a:lnTo>
                          <a:pt x="88" y="21"/>
                        </a:lnTo>
                        <a:lnTo>
                          <a:pt x="88" y="17"/>
                        </a:lnTo>
                        <a:lnTo>
                          <a:pt x="85" y="13"/>
                        </a:lnTo>
                        <a:lnTo>
                          <a:pt x="81" y="13"/>
                        </a:lnTo>
                        <a:lnTo>
                          <a:pt x="75" y="17"/>
                        </a:lnTo>
                        <a:lnTo>
                          <a:pt x="70" y="19"/>
                        </a:lnTo>
                        <a:lnTo>
                          <a:pt x="70" y="25"/>
                        </a:lnTo>
                        <a:lnTo>
                          <a:pt x="70" y="32"/>
                        </a:lnTo>
                        <a:lnTo>
                          <a:pt x="74" y="39"/>
                        </a:lnTo>
                        <a:lnTo>
                          <a:pt x="71" y="46"/>
                        </a:lnTo>
                        <a:lnTo>
                          <a:pt x="66" y="53"/>
                        </a:lnTo>
                        <a:lnTo>
                          <a:pt x="61" y="59"/>
                        </a:lnTo>
                        <a:lnTo>
                          <a:pt x="48" y="71"/>
                        </a:lnTo>
                        <a:lnTo>
                          <a:pt x="47" y="74"/>
                        </a:lnTo>
                        <a:lnTo>
                          <a:pt x="50" y="85"/>
                        </a:lnTo>
                        <a:lnTo>
                          <a:pt x="49" y="89"/>
                        </a:lnTo>
                        <a:lnTo>
                          <a:pt x="50" y="94"/>
                        </a:lnTo>
                        <a:lnTo>
                          <a:pt x="48" y="100"/>
                        </a:lnTo>
                        <a:lnTo>
                          <a:pt x="45" y="100"/>
                        </a:lnTo>
                        <a:lnTo>
                          <a:pt x="38" y="96"/>
                        </a:lnTo>
                        <a:lnTo>
                          <a:pt x="43" y="90"/>
                        </a:lnTo>
                        <a:lnTo>
                          <a:pt x="41" y="86"/>
                        </a:lnTo>
                        <a:lnTo>
                          <a:pt x="27" y="74"/>
                        </a:lnTo>
                        <a:lnTo>
                          <a:pt x="34" y="67"/>
                        </a:lnTo>
                        <a:lnTo>
                          <a:pt x="33" y="63"/>
                        </a:lnTo>
                        <a:lnTo>
                          <a:pt x="29" y="61"/>
                        </a:lnTo>
                        <a:lnTo>
                          <a:pt x="21" y="62"/>
                        </a:lnTo>
                        <a:lnTo>
                          <a:pt x="24" y="65"/>
                        </a:lnTo>
                        <a:lnTo>
                          <a:pt x="16" y="79"/>
                        </a:lnTo>
                        <a:lnTo>
                          <a:pt x="9" y="85"/>
                        </a:lnTo>
                        <a:lnTo>
                          <a:pt x="9" y="91"/>
                        </a:lnTo>
                        <a:lnTo>
                          <a:pt x="5" y="97"/>
                        </a:lnTo>
                        <a:lnTo>
                          <a:pt x="7" y="108"/>
                        </a:lnTo>
                        <a:lnTo>
                          <a:pt x="12" y="114"/>
                        </a:lnTo>
                        <a:lnTo>
                          <a:pt x="12" y="120"/>
                        </a:lnTo>
                        <a:lnTo>
                          <a:pt x="16" y="132"/>
                        </a:lnTo>
                        <a:close/>
                      </a:path>
                    </a:pathLst>
                  </a:custGeom>
                  <a:grpFill/>
                  <a:ln w="9525">
                    <a:solidFill>
                      <a:sysClr val="window" lastClr="FFFF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0" name="Freeform 248"/>
                  <p:cNvSpPr>
                    <a:spLocks/>
                  </p:cNvSpPr>
                  <p:nvPr/>
                </p:nvSpPr>
                <p:spPr bwMode="auto">
                  <a:xfrm>
                    <a:off x="1311" y="583"/>
                    <a:ext cx="254" cy="238"/>
                  </a:xfrm>
                  <a:custGeom>
                    <a:avLst/>
                    <a:gdLst/>
                    <a:ahLst/>
                    <a:cxnLst>
                      <a:cxn ang="0">
                        <a:pos x="24" y="141"/>
                      </a:cxn>
                      <a:cxn ang="0">
                        <a:pos x="17" y="156"/>
                      </a:cxn>
                      <a:cxn ang="0">
                        <a:pos x="12" y="164"/>
                      </a:cxn>
                      <a:cxn ang="0">
                        <a:pos x="2" y="161"/>
                      </a:cxn>
                      <a:cxn ang="0">
                        <a:pos x="0" y="180"/>
                      </a:cxn>
                      <a:cxn ang="0">
                        <a:pos x="14" y="196"/>
                      </a:cxn>
                      <a:cxn ang="0">
                        <a:pos x="37" y="204"/>
                      </a:cxn>
                      <a:cxn ang="0">
                        <a:pos x="53" y="228"/>
                      </a:cxn>
                      <a:cxn ang="0">
                        <a:pos x="66" y="236"/>
                      </a:cxn>
                      <a:cxn ang="0">
                        <a:pos x="71" y="218"/>
                      </a:cxn>
                      <a:cxn ang="0">
                        <a:pos x="69" y="200"/>
                      </a:cxn>
                      <a:cxn ang="0">
                        <a:pos x="89" y="191"/>
                      </a:cxn>
                      <a:cxn ang="0">
                        <a:pos x="99" y="186"/>
                      </a:cxn>
                      <a:cxn ang="0">
                        <a:pos x="106" y="194"/>
                      </a:cxn>
                      <a:cxn ang="0">
                        <a:pos x="118" y="194"/>
                      </a:cxn>
                      <a:cxn ang="0">
                        <a:pos x="127" y="189"/>
                      </a:cxn>
                      <a:cxn ang="0">
                        <a:pos x="141" y="200"/>
                      </a:cxn>
                      <a:cxn ang="0">
                        <a:pos x="168" y="208"/>
                      </a:cxn>
                      <a:cxn ang="0">
                        <a:pos x="186" y="216"/>
                      </a:cxn>
                      <a:cxn ang="0">
                        <a:pos x="198" y="206"/>
                      </a:cxn>
                      <a:cxn ang="0">
                        <a:pos x="209" y="213"/>
                      </a:cxn>
                      <a:cxn ang="0">
                        <a:pos x="233" y="208"/>
                      </a:cxn>
                      <a:cxn ang="0">
                        <a:pos x="254" y="207"/>
                      </a:cxn>
                      <a:cxn ang="0">
                        <a:pos x="240" y="191"/>
                      </a:cxn>
                      <a:cxn ang="0">
                        <a:pos x="214" y="183"/>
                      </a:cxn>
                      <a:cxn ang="0">
                        <a:pos x="198" y="161"/>
                      </a:cxn>
                      <a:cxn ang="0">
                        <a:pos x="195" y="126"/>
                      </a:cxn>
                      <a:cxn ang="0">
                        <a:pos x="210" y="100"/>
                      </a:cxn>
                      <a:cxn ang="0">
                        <a:pos x="183" y="98"/>
                      </a:cxn>
                      <a:cxn ang="0">
                        <a:pos x="176" y="70"/>
                      </a:cxn>
                      <a:cxn ang="0">
                        <a:pos x="185" y="41"/>
                      </a:cxn>
                      <a:cxn ang="0">
                        <a:pos x="191" y="24"/>
                      </a:cxn>
                      <a:cxn ang="0">
                        <a:pos x="178" y="10"/>
                      </a:cxn>
                      <a:cxn ang="0">
                        <a:pos x="160" y="2"/>
                      </a:cxn>
                      <a:cxn ang="0">
                        <a:pos x="144" y="5"/>
                      </a:cxn>
                      <a:cxn ang="0">
                        <a:pos x="141" y="21"/>
                      </a:cxn>
                      <a:cxn ang="0">
                        <a:pos x="147" y="33"/>
                      </a:cxn>
                      <a:cxn ang="0">
                        <a:pos x="147" y="49"/>
                      </a:cxn>
                      <a:cxn ang="0">
                        <a:pos x="141" y="40"/>
                      </a:cxn>
                      <a:cxn ang="0">
                        <a:pos x="136" y="28"/>
                      </a:cxn>
                      <a:cxn ang="0">
                        <a:pos x="117" y="29"/>
                      </a:cxn>
                      <a:cxn ang="0">
                        <a:pos x="101" y="39"/>
                      </a:cxn>
                      <a:cxn ang="0">
                        <a:pos x="88" y="21"/>
                      </a:cxn>
                      <a:cxn ang="0">
                        <a:pos x="81" y="13"/>
                      </a:cxn>
                      <a:cxn ang="0">
                        <a:pos x="70" y="25"/>
                      </a:cxn>
                      <a:cxn ang="0">
                        <a:pos x="71" y="46"/>
                      </a:cxn>
                      <a:cxn ang="0">
                        <a:pos x="48" y="71"/>
                      </a:cxn>
                      <a:cxn ang="0">
                        <a:pos x="49" y="89"/>
                      </a:cxn>
                      <a:cxn ang="0">
                        <a:pos x="45" y="100"/>
                      </a:cxn>
                      <a:cxn ang="0">
                        <a:pos x="41" y="86"/>
                      </a:cxn>
                      <a:cxn ang="0">
                        <a:pos x="33" y="63"/>
                      </a:cxn>
                      <a:cxn ang="0">
                        <a:pos x="24" y="65"/>
                      </a:cxn>
                      <a:cxn ang="0">
                        <a:pos x="9" y="91"/>
                      </a:cxn>
                      <a:cxn ang="0">
                        <a:pos x="12" y="114"/>
                      </a:cxn>
                    </a:cxnLst>
                    <a:rect l="0" t="0" r="r" b="b"/>
                    <a:pathLst>
                      <a:path w="254" h="238">
                        <a:moveTo>
                          <a:pt x="16" y="132"/>
                        </a:moveTo>
                        <a:lnTo>
                          <a:pt x="20" y="136"/>
                        </a:lnTo>
                        <a:lnTo>
                          <a:pt x="24" y="141"/>
                        </a:lnTo>
                        <a:lnTo>
                          <a:pt x="26" y="152"/>
                        </a:lnTo>
                        <a:lnTo>
                          <a:pt x="20" y="154"/>
                        </a:lnTo>
                        <a:lnTo>
                          <a:pt x="17" y="156"/>
                        </a:lnTo>
                        <a:lnTo>
                          <a:pt x="17" y="162"/>
                        </a:lnTo>
                        <a:lnTo>
                          <a:pt x="15" y="164"/>
                        </a:lnTo>
                        <a:lnTo>
                          <a:pt x="12" y="164"/>
                        </a:lnTo>
                        <a:lnTo>
                          <a:pt x="10" y="158"/>
                        </a:lnTo>
                        <a:lnTo>
                          <a:pt x="2" y="155"/>
                        </a:lnTo>
                        <a:lnTo>
                          <a:pt x="2" y="161"/>
                        </a:lnTo>
                        <a:lnTo>
                          <a:pt x="0" y="168"/>
                        </a:lnTo>
                        <a:lnTo>
                          <a:pt x="0" y="172"/>
                        </a:lnTo>
                        <a:lnTo>
                          <a:pt x="0" y="180"/>
                        </a:lnTo>
                        <a:lnTo>
                          <a:pt x="5" y="191"/>
                        </a:lnTo>
                        <a:lnTo>
                          <a:pt x="9" y="195"/>
                        </a:lnTo>
                        <a:lnTo>
                          <a:pt x="14" y="196"/>
                        </a:lnTo>
                        <a:lnTo>
                          <a:pt x="26" y="195"/>
                        </a:lnTo>
                        <a:lnTo>
                          <a:pt x="31" y="196"/>
                        </a:lnTo>
                        <a:lnTo>
                          <a:pt x="37" y="204"/>
                        </a:lnTo>
                        <a:lnTo>
                          <a:pt x="38" y="211"/>
                        </a:lnTo>
                        <a:lnTo>
                          <a:pt x="43" y="215"/>
                        </a:lnTo>
                        <a:lnTo>
                          <a:pt x="53" y="228"/>
                        </a:lnTo>
                        <a:lnTo>
                          <a:pt x="55" y="234"/>
                        </a:lnTo>
                        <a:lnTo>
                          <a:pt x="64" y="238"/>
                        </a:lnTo>
                        <a:lnTo>
                          <a:pt x="66" y="236"/>
                        </a:lnTo>
                        <a:lnTo>
                          <a:pt x="63" y="225"/>
                        </a:lnTo>
                        <a:lnTo>
                          <a:pt x="64" y="223"/>
                        </a:lnTo>
                        <a:lnTo>
                          <a:pt x="71" y="218"/>
                        </a:lnTo>
                        <a:lnTo>
                          <a:pt x="67" y="208"/>
                        </a:lnTo>
                        <a:lnTo>
                          <a:pt x="67" y="205"/>
                        </a:lnTo>
                        <a:lnTo>
                          <a:pt x="69" y="200"/>
                        </a:lnTo>
                        <a:lnTo>
                          <a:pt x="79" y="194"/>
                        </a:lnTo>
                        <a:lnTo>
                          <a:pt x="82" y="191"/>
                        </a:lnTo>
                        <a:lnTo>
                          <a:pt x="89" y="191"/>
                        </a:lnTo>
                        <a:lnTo>
                          <a:pt x="90" y="185"/>
                        </a:lnTo>
                        <a:lnTo>
                          <a:pt x="96" y="187"/>
                        </a:lnTo>
                        <a:lnTo>
                          <a:pt x="99" y="186"/>
                        </a:lnTo>
                        <a:lnTo>
                          <a:pt x="102" y="188"/>
                        </a:lnTo>
                        <a:lnTo>
                          <a:pt x="101" y="192"/>
                        </a:lnTo>
                        <a:lnTo>
                          <a:pt x="106" y="194"/>
                        </a:lnTo>
                        <a:lnTo>
                          <a:pt x="111" y="190"/>
                        </a:lnTo>
                        <a:lnTo>
                          <a:pt x="114" y="196"/>
                        </a:lnTo>
                        <a:lnTo>
                          <a:pt x="118" y="194"/>
                        </a:lnTo>
                        <a:lnTo>
                          <a:pt x="124" y="194"/>
                        </a:lnTo>
                        <a:lnTo>
                          <a:pt x="121" y="186"/>
                        </a:lnTo>
                        <a:lnTo>
                          <a:pt x="127" y="189"/>
                        </a:lnTo>
                        <a:lnTo>
                          <a:pt x="132" y="188"/>
                        </a:lnTo>
                        <a:lnTo>
                          <a:pt x="135" y="197"/>
                        </a:lnTo>
                        <a:lnTo>
                          <a:pt x="141" y="200"/>
                        </a:lnTo>
                        <a:lnTo>
                          <a:pt x="151" y="200"/>
                        </a:lnTo>
                        <a:lnTo>
                          <a:pt x="161" y="208"/>
                        </a:lnTo>
                        <a:lnTo>
                          <a:pt x="168" y="208"/>
                        </a:lnTo>
                        <a:lnTo>
                          <a:pt x="169" y="211"/>
                        </a:lnTo>
                        <a:lnTo>
                          <a:pt x="173" y="213"/>
                        </a:lnTo>
                        <a:lnTo>
                          <a:pt x="186" y="216"/>
                        </a:lnTo>
                        <a:lnTo>
                          <a:pt x="192" y="207"/>
                        </a:lnTo>
                        <a:lnTo>
                          <a:pt x="196" y="206"/>
                        </a:lnTo>
                        <a:lnTo>
                          <a:pt x="198" y="206"/>
                        </a:lnTo>
                        <a:lnTo>
                          <a:pt x="200" y="210"/>
                        </a:lnTo>
                        <a:lnTo>
                          <a:pt x="205" y="210"/>
                        </a:lnTo>
                        <a:lnTo>
                          <a:pt x="209" y="213"/>
                        </a:lnTo>
                        <a:lnTo>
                          <a:pt x="225" y="208"/>
                        </a:lnTo>
                        <a:lnTo>
                          <a:pt x="229" y="210"/>
                        </a:lnTo>
                        <a:lnTo>
                          <a:pt x="233" y="208"/>
                        </a:lnTo>
                        <a:lnTo>
                          <a:pt x="239" y="211"/>
                        </a:lnTo>
                        <a:lnTo>
                          <a:pt x="244" y="210"/>
                        </a:lnTo>
                        <a:lnTo>
                          <a:pt x="254" y="207"/>
                        </a:lnTo>
                        <a:lnTo>
                          <a:pt x="246" y="196"/>
                        </a:lnTo>
                        <a:lnTo>
                          <a:pt x="242" y="196"/>
                        </a:lnTo>
                        <a:lnTo>
                          <a:pt x="240" y="191"/>
                        </a:lnTo>
                        <a:lnTo>
                          <a:pt x="226" y="187"/>
                        </a:lnTo>
                        <a:lnTo>
                          <a:pt x="224" y="183"/>
                        </a:lnTo>
                        <a:lnTo>
                          <a:pt x="214" y="183"/>
                        </a:lnTo>
                        <a:lnTo>
                          <a:pt x="209" y="172"/>
                        </a:lnTo>
                        <a:lnTo>
                          <a:pt x="205" y="168"/>
                        </a:lnTo>
                        <a:lnTo>
                          <a:pt x="198" y="161"/>
                        </a:lnTo>
                        <a:lnTo>
                          <a:pt x="197" y="158"/>
                        </a:lnTo>
                        <a:lnTo>
                          <a:pt x="192" y="155"/>
                        </a:lnTo>
                        <a:lnTo>
                          <a:pt x="195" y="126"/>
                        </a:lnTo>
                        <a:lnTo>
                          <a:pt x="198" y="124"/>
                        </a:lnTo>
                        <a:lnTo>
                          <a:pt x="210" y="105"/>
                        </a:lnTo>
                        <a:lnTo>
                          <a:pt x="210" y="100"/>
                        </a:lnTo>
                        <a:lnTo>
                          <a:pt x="203" y="97"/>
                        </a:lnTo>
                        <a:lnTo>
                          <a:pt x="190" y="100"/>
                        </a:lnTo>
                        <a:lnTo>
                          <a:pt x="183" y="98"/>
                        </a:lnTo>
                        <a:lnTo>
                          <a:pt x="180" y="94"/>
                        </a:lnTo>
                        <a:lnTo>
                          <a:pt x="178" y="85"/>
                        </a:lnTo>
                        <a:lnTo>
                          <a:pt x="176" y="70"/>
                        </a:lnTo>
                        <a:lnTo>
                          <a:pt x="186" y="55"/>
                        </a:lnTo>
                        <a:lnTo>
                          <a:pt x="188" y="49"/>
                        </a:lnTo>
                        <a:lnTo>
                          <a:pt x="185" y="41"/>
                        </a:lnTo>
                        <a:lnTo>
                          <a:pt x="187" y="35"/>
                        </a:lnTo>
                        <a:lnTo>
                          <a:pt x="185" y="31"/>
                        </a:lnTo>
                        <a:lnTo>
                          <a:pt x="191" y="24"/>
                        </a:lnTo>
                        <a:lnTo>
                          <a:pt x="189" y="18"/>
                        </a:lnTo>
                        <a:lnTo>
                          <a:pt x="183" y="15"/>
                        </a:lnTo>
                        <a:lnTo>
                          <a:pt x="178" y="10"/>
                        </a:lnTo>
                        <a:lnTo>
                          <a:pt x="170" y="11"/>
                        </a:lnTo>
                        <a:lnTo>
                          <a:pt x="161" y="10"/>
                        </a:lnTo>
                        <a:lnTo>
                          <a:pt x="160" y="2"/>
                        </a:lnTo>
                        <a:lnTo>
                          <a:pt x="154" y="0"/>
                        </a:lnTo>
                        <a:lnTo>
                          <a:pt x="148" y="1"/>
                        </a:lnTo>
                        <a:lnTo>
                          <a:pt x="144" y="5"/>
                        </a:lnTo>
                        <a:lnTo>
                          <a:pt x="141" y="8"/>
                        </a:lnTo>
                        <a:lnTo>
                          <a:pt x="144" y="12"/>
                        </a:lnTo>
                        <a:lnTo>
                          <a:pt x="141" y="21"/>
                        </a:lnTo>
                        <a:lnTo>
                          <a:pt x="150" y="24"/>
                        </a:lnTo>
                        <a:lnTo>
                          <a:pt x="151" y="29"/>
                        </a:lnTo>
                        <a:lnTo>
                          <a:pt x="147" y="33"/>
                        </a:lnTo>
                        <a:lnTo>
                          <a:pt x="151" y="40"/>
                        </a:lnTo>
                        <a:lnTo>
                          <a:pt x="151" y="46"/>
                        </a:lnTo>
                        <a:lnTo>
                          <a:pt x="147" y="49"/>
                        </a:lnTo>
                        <a:lnTo>
                          <a:pt x="141" y="49"/>
                        </a:lnTo>
                        <a:lnTo>
                          <a:pt x="139" y="44"/>
                        </a:lnTo>
                        <a:lnTo>
                          <a:pt x="141" y="40"/>
                        </a:lnTo>
                        <a:lnTo>
                          <a:pt x="139" y="36"/>
                        </a:lnTo>
                        <a:lnTo>
                          <a:pt x="134" y="33"/>
                        </a:lnTo>
                        <a:lnTo>
                          <a:pt x="136" y="28"/>
                        </a:lnTo>
                        <a:lnTo>
                          <a:pt x="133" y="27"/>
                        </a:lnTo>
                        <a:lnTo>
                          <a:pt x="129" y="29"/>
                        </a:lnTo>
                        <a:lnTo>
                          <a:pt x="117" y="29"/>
                        </a:lnTo>
                        <a:lnTo>
                          <a:pt x="114" y="32"/>
                        </a:lnTo>
                        <a:lnTo>
                          <a:pt x="114" y="38"/>
                        </a:lnTo>
                        <a:lnTo>
                          <a:pt x="101" y="39"/>
                        </a:lnTo>
                        <a:lnTo>
                          <a:pt x="97" y="38"/>
                        </a:lnTo>
                        <a:lnTo>
                          <a:pt x="87" y="26"/>
                        </a:lnTo>
                        <a:lnTo>
                          <a:pt x="88" y="21"/>
                        </a:lnTo>
                        <a:lnTo>
                          <a:pt x="88" y="17"/>
                        </a:lnTo>
                        <a:lnTo>
                          <a:pt x="85" y="13"/>
                        </a:lnTo>
                        <a:lnTo>
                          <a:pt x="81" y="13"/>
                        </a:lnTo>
                        <a:lnTo>
                          <a:pt x="75" y="17"/>
                        </a:lnTo>
                        <a:lnTo>
                          <a:pt x="70" y="19"/>
                        </a:lnTo>
                        <a:lnTo>
                          <a:pt x="70" y="25"/>
                        </a:lnTo>
                        <a:lnTo>
                          <a:pt x="70" y="32"/>
                        </a:lnTo>
                        <a:lnTo>
                          <a:pt x="74" y="39"/>
                        </a:lnTo>
                        <a:lnTo>
                          <a:pt x="71" y="46"/>
                        </a:lnTo>
                        <a:lnTo>
                          <a:pt x="66" y="53"/>
                        </a:lnTo>
                        <a:lnTo>
                          <a:pt x="61" y="59"/>
                        </a:lnTo>
                        <a:lnTo>
                          <a:pt x="48" y="71"/>
                        </a:lnTo>
                        <a:lnTo>
                          <a:pt x="47" y="74"/>
                        </a:lnTo>
                        <a:lnTo>
                          <a:pt x="50" y="85"/>
                        </a:lnTo>
                        <a:lnTo>
                          <a:pt x="49" y="89"/>
                        </a:lnTo>
                        <a:lnTo>
                          <a:pt x="50" y="94"/>
                        </a:lnTo>
                        <a:lnTo>
                          <a:pt x="48" y="100"/>
                        </a:lnTo>
                        <a:lnTo>
                          <a:pt x="45" y="100"/>
                        </a:lnTo>
                        <a:lnTo>
                          <a:pt x="38" y="96"/>
                        </a:lnTo>
                        <a:lnTo>
                          <a:pt x="43" y="90"/>
                        </a:lnTo>
                        <a:lnTo>
                          <a:pt x="41" y="86"/>
                        </a:lnTo>
                        <a:lnTo>
                          <a:pt x="27" y="74"/>
                        </a:lnTo>
                        <a:lnTo>
                          <a:pt x="34" y="67"/>
                        </a:lnTo>
                        <a:lnTo>
                          <a:pt x="33" y="63"/>
                        </a:lnTo>
                        <a:lnTo>
                          <a:pt x="29" y="61"/>
                        </a:lnTo>
                        <a:lnTo>
                          <a:pt x="21" y="62"/>
                        </a:lnTo>
                        <a:lnTo>
                          <a:pt x="24" y="65"/>
                        </a:lnTo>
                        <a:lnTo>
                          <a:pt x="16" y="79"/>
                        </a:lnTo>
                        <a:lnTo>
                          <a:pt x="9" y="85"/>
                        </a:lnTo>
                        <a:lnTo>
                          <a:pt x="9" y="91"/>
                        </a:lnTo>
                        <a:lnTo>
                          <a:pt x="5" y="97"/>
                        </a:lnTo>
                        <a:lnTo>
                          <a:pt x="7" y="108"/>
                        </a:lnTo>
                        <a:lnTo>
                          <a:pt x="12" y="114"/>
                        </a:lnTo>
                        <a:lnTo>
                          <a:pt x="12" y="120"/>
                        </a:lnTo>
                        <a:lnTo>
                          <a:pt x="16" y="132"/>
                        </a:lnTo>
                      </a:path>
                    </a:pathLst>
                  </a:custGeom>
                  <a:solidFill>
                    <a:schemeClr val="bg1">
                      <a:lumMod val="50000"/>
                    </a:schemeClr>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grpSp>
              <p:nvGrpSpPr>
                <p:cNvPr id="26" name="Group 257"/>
                <p:cNvGrpSpPr>
                  <a:grpSpLocks/>
                </p:cNvGrpSpPr>
                <p:nvPr/>
              </p:nvGrpSpPr>
              <p:grpSpPr bwMode="auto">
                <a:xfrm>
                  <a:off x="1502155" y="1984566"/>
                  <a:ext cx="410981" cy="433199"/>
                  <a:chOff x="1503" y="577"/>
                  <a:chExt cx="222" cy="234"/>
                </a:xfrm>
                <a:grpFill/>
              </p:grpSpPr>
              <p:sp>
                <p:nvSpPr>
                  <p:cNvPr id="57" name="Freeform 255"/>
                  <p:cNvSpPr>
                    <a:spLocks/>
                  </p:cNvSpPr>
                  <p:nvPr/>
                </p:nvSpPr>
                <p:spPr bwMode="auto">
                  <a:xfrm>
                    <a:off x="1503" y="577"/>
                    <a:ext cx="222" cy="234"/>
                  </a:xfrm>
                  <a:custGeom>
                    <a:avLst/>
                    <a:gdLst/>
                    <a:ahLst/>
                    <a:cxnLst>
                      <a:cxn ang="0">
                        <a:pos x="46" y="110"/>
                      </a:cxn>
                      <a:cxn ang="0">
                        <a:pos x="65" y="92"/>
                      </a:cxn>
                      <a:cxn ang="0">
                        <a:pos x="79" y="87"/>
                      </a:cxn>
                      <a:cxn ang="0">
                        <a:pos x="87" y="71"/>
                      </a:cxn>
                      <a:cxn ang="0">
                        <a:pos x="103" y="65"/>
                      </a:cxn>
                      <a:cxn ang="0">
                        <a:pos x="113" y="50"/>
                      </a:cxn>
                      <a:cxn ang="0">
                        <a:pos x="108" y="29"/>
                      </a:cxn>
                      <a:cxn ang="0">
                        <a:pos x="118" y="15"/>
                      </a:cxn>
                      <a:cxn ang="0">
                        <a:pos x="134" y="9"/>
                      </a:cxn>
                      <a:cxn ang="0">
                        <a:pos x="152" y="0"/>
                      </a:cxn>
                      <a:cxn ang="0">
                        <a:pos x="179" y="17"/>
                      </a:cxn>
                      <a:cxn ang="0">
                        <a:pos x="159" y="37"/>
                      </a:cxn>
                      <a:cxn ang="0">
                        <a:pos x="151" y="59"/>
                      </a:cxn>
                      <a:cxn ang="0">
                        <a:pos x="155" y="76"/>
                      </a:cxn>
                      <a:cxn ang="0">
                        <a:pos x="154" y="87"/>
                      </a:cxn>
                      <a:cxn ang="0">
                        <a:pos x="165" y="95"/>
                      </a:cxn>
                      <a:cxn ang="0">
                        <a:pos x="175" y="104"/>
                      </a:cxn>
                      <a:cxn ang="0">
                        <a:pos x="207" y="101"/>
                      </a:cxn>
                      <a:cxn ang="0">
                        <a:pos x="214" y="118"/>
                      </a:cxn>
                      <a:cxn ang="0">
                        <a:pos x="216" y="127"/>
                      </a:cxn>
                      <a:cxn ang="0">
                        <a:pos x="206" y="132"/>
                      </a:cxn>
                      <a:cxn ang="0">
                        <a:pos x="158" y="156"/>
                      </a:cxn>
                      <a:cxn ang="0">
                        <a:pos x="160" y="152"/>
                      </a:cxn>
                      <a:cxn ang="0">
                        <a:pos x="166" y="143"/>
                      </a:cxn>
                      <a:cxn ang="0">
                        <a:pos x="158" y="146"/>
                      </a:cxn>
                      <a:cxn ang="0">
                        <a:pos x="146" y="150"/>
                      </a:cxn>
                      <a:cxn ang="0">
                        <a:pos x="136" y="178"/>
                      </a:cxn>
                      <a:cxn ang="0">
                        <a:pos x="142" y="183"/>
                      </a:cxn>
                      <a:cxn ang="0">
                        <a:pos x="146" y="198"/>
                      </a:cxn>
                      <a:cxn ang="0">
                        <a:pos x="155" y="204"/>
                      </a:cxn>
                      <a:cxn ang="0">
                        <a:pos x="164" y="214"/>
                      </a:cxn>
                      <a:cxn ang="0">
                        <a:pos x="161" y="228"/>
                      </a:cxn>
                      <a:cxn ang="0">
                        <a:pos x="154" y="225"/>
                      </a:cxn>
                      <a:cxn ang="0">
                        <a:pos x="149" y="231"/>
                      </a:cxn>
                      <a:cxn ang="0">
                        <a:pos x="142" y="218"/>
                      </a:cxn>
                      <a:cxn ang="0">
                        <a:pos x="130" y="214"/>
                      </a:cxn>
                      <a:cxn ang="0">
                        <a:pos x="98" y="216"/>
                      </a:cxn>
                      <a:cxn ang="0">
                        <a:pos x="74" y="218"/>
                      </a:cxn>
                      <a:cxn ang="0">
                        <a:pos x="50" y="202"/>
                      </a:cxn>
                      <a:cxn ang="0">
                        <a:pos x="31" y="189"/>
                      </a:cxn>
                      <a:cxn ang="0">
                        <a:pos x="12" y="174"/>
                      </a:cxn>
                      <a:cxn ang="0">
                        <a:pos x="0" y="161"/>
                      </a:cxn>
                      <a:cxn ang="0">
                        <a:pos x="18" y="110"/>
                      </a:cxn>
                    </a:cxnLst>
                    <a:rect l="0" t="0" r="r" b="b"/>
                    <a:pathLst>
                      <a:path w="222" h="234">
                        <a:moveTo>
                          <a:pt x="39" y="118"/>
                        </a:moveTo>
                        <a:lnTo>
                          <a:pt x="44" y="117"/>
                        </a:lnTo>
                        <a:lnTo>
                          <a:pt x="46" y="110"/>
                        </a:lnTo>
                        <a:lnTo>
                          <a:pt x="57" y="99"/>
                        </a:lnTo>
                        <a:lnTo>
                          <a:pt x="62" y="97"/>
                        </a:lnTo>
                        <a:lnTo>
                          <a:pt x="65" y="92"/>
                        </a:lnTo>
                        <a:lnTo>
                          <a:pt x="71" y="91"/>
                        </a:lnTo>
                        <a:lnTo>
                          <a:pt x="77" y="88"/>
                        </a:lnTo>
                        <a:lnTo>
                          <a:pt x="79" y="87"/>
                        </a:lnTo>
                        <a:lnTo>
                          <a:pt x="87" y="87"/>
                        </a:lnTo>
                        <a:lnTo>
                          <a:pt x="88" y="81"/>
                        </a:lnTo>
                        <a:lnTo>
                          <a:pt x="87" y="71"/>
                        </a:lnTo>
                        <a:lnTo>
                          <a:pt x="90" y="70"/>
                        </a:lnTo>
                        <a:lnTo>
                          <a:pt x="97" y="68"/>
                        </a:lnTo>
                        <a:lnTo>
                          <a:pt x="103" y="65"/>
                        </a:lnTo>
                        <a:lnTo>
                          <a:pt x="108" y="61"/>
                        </a:lnTo>
                        <a:lnTo>
                          <a:pt x="112" y="55"/>
                        </a:lnTo>
                        <a:lnTo>
                          <a:pt x="113" y="50"/>
                        </a:lnTo>
                        <a:lnTo>
                          <a:pt x="105" y="42"/>
                        </a:lnTo>
                        <a:lnTo>
                          <a:pt x="106" y="33"/>
                        </a:lnTo>
                        <a:lnTo>
                          <a:pt x="108" y="29"/>
                        </a:lnTo>
                        <a:lnTo>
                          <a:pt x="110" y="22"/>
                        </a:lnTo>
                        <a:lnTo>
                          <a:pt x="112" y="17"/>
                        </a:lnTo>
                        <a:lnTo>
                          <a:pt x="118" y="15"/>
                        </a:lnTo>
                        <a:lnTo>
                          <a:pt x="124" y="11"/>
                        </a:lnTo>
                        <a:lnTo>
                          <a:pt x="128" y="6"/>
                        </a:lnTo>
                        <a:lnTo>
                          <a:pt x="134" y="9"/>
                        </a:lnTo>
                        <a:lnTo>
                          <a:pt x="140" y="8"/>
                        </a:lnTo>
                        <a:lnTo>
                          <a:pt x="147" y="6"/>
                        </a:lnTo>
                        <a:lnTo>
                          <a:pt x="152" y="0"/>
                        </a:lnTo>
                        <a:lnTo>
                          <a:pt x="169" y="6"/>
                        </a:lnTo>
                        <a:lnTo>
                          <a:pt x="179" y="7"/>
                        </a:lnTo>
                        <a:lnTo>
                          <a:pt x="179" y="17"/>
                        </a:lnTo>
                        <a:lnTo>
                          <a:pt x="164" y="28"/>
                        </a:lnTo>
                        <a:lnTo>
                          <a:pt x="164" y="33"/>
                        </a:lnTo>
                        <a:lnTo>
                          <a:pt x="159" y="37"/>
                        </a:lnTo>
                        <a:lnTo>
                          <a:pt x="158" y="45"/>
                        </a:lnTo>
                        <a:lnTo>
                          <a:pt x="152" y="54"/>
                        </a:lnTo>
                        <a:lnTo>
                          <a:pt x="151" y="59"/>
                        </a:lnTo>
                        <a:lnTo>
                          <a:pt x="155" y="67"/>
                        </a:lnTo>
                        <a:lnTo>
                          <a:pt x="156" y="71"/>
                        </a:lnTo>
                        <a:lnTo>
                          <a:pt x="155" y="76"/>
                        </a:lnTo>
                        <a:lnTo>
                          <a:pt x="153" y="80"/>
                        </a:lnTo>
                        <a:lnTo>
                          <a:pt x="152" y="84"/>
                        </a:lnTo>
                        <a:lnTo>
                          <a:pt x="154" y="87"/>
                        </a:lnTo>
                        <a:lnTo>
                          <a:pt x="158" y="90"/>
                        </a:lnTo>
                        <a:lnTo>
                          <a:pt x="162" y="92"/>
                        </a:lnTo>
                        <a:lnTo>
                          <a:pt x="165" y="95"/>
                        </a:lnTo>
                        <a:lnTo>
                          <a:pt x="167" y="100"/>
                        </a:lnTo>
                        <a:lnTo>
                          <a:pt x="170" y="102"/>
                        </a:lnTo>
                        <a:lnTo>
                          <a:pt x="175" y="104"/>
                        </a:lnTo>
                        <a:lnTo>
                          <a:pt x="190" y="99"/>
                        </a:lnTo>
                        <a:lnTo>
                          <a:pt x="196" y="99"/>
                        </a:lnTo>
                        <a:lnTo>
                          <a:pt x="207" y="101"/>
                        </a:lnTo>
                        <a:lnTo>
                          <a:pt x="210" y="107"/>
                        </a:lnTo>
                        <a:lnTo>
                          <a:pt x="212" y="116"/>
                        </a:lnTo>
                        <a:lnTo>
                          <a:pt x="214" y="118"/>
                        </a:lnTo>
                        <a:lnTo>
                          <a:pt x="213" y="123"/>
                        </a:lnTo>
                        <a:lnTo>
                          <a:pt x="222" y="123"/>
                        </a:lnTo>
                        <a:lnTo>
                          <a:pt x="216" y="127"/>
                        </a:lnTo>
                        <a:lnTo>
                          <a:pt x="213" y="130"/>
                        </a:lnTo>
                        <a:lnTo>
                          <a:pt x="211" y="131"/>
                        </a:lnTo>
                        <a:lnTo>
                          <a:pt x="206" y="132"/>
                        </a:lnTo>
                        <a:lnTo>
                          <a:pt x="188" y="141"/>
                        </a:lnTo>
                        <a:lnTo>
                          <a:pt x="174" y="148"/>
                        </a:lnTo>
                        <a:lnTo>
                          <a:pt x="158" y="156"/>
                        </a:lnTo>
                        <a:lnTo>
                          <a:pt x="155" y="156"/>
                        </a:lnTo>
                        <a:lnTo>
                          <a:pt x="154" y="154"/>
                        </a:lnTo>
                        <a:lnTo>
                          <a:pt x="160" y="152"/>
                        </a:lnTo>
                        <a:lnTo>
                          <a:pt x="162" y="148"/>
                        </a:lnTo>
                        <a:lnTo>
                          <a:pt x="167" y="146"/>
                        </a:lnTo>
                        <a:lnTo>
                          <a:pt x="166" y="143"/>
                        </a:lnTo>
                        <a:lnTo>
                          <a:pt x="163" y="142"/>
                        </a:lnTo>
                        <a:lnTo>
                          <a:pt x="161" y="146"/>
                        </a:lnTo>
                        <a:lnTo>
                          <a:pt x="158" y="146"/>
                        </a:lnTo>
                        <a:lnTo>
                          <a:pt x="156" y="148"/>
                        </a:lnTo>
                        <a:lnTo>
                          <a:pt x="149" y="148"/>
                        </a:lnTo>
                        <a:lnTo>
                          <a:pt x="146" y="150"/>
                        </a:lnTo>
                        <a:lnTo>
                          <a:pt x="141" y="153"/>
                        </a:lnTo>
                        <a:lnTo>
                          <a:pt x="136" y="171"/>
                        </a:lnTo>
                        <a:lnTo>
                          <a:pt x="136" y="178"/>
                        </a:lnTo>
                        <a:lnTo>
                          <a:pt x="140" y="185"/>
                        </a:lnTo>
                        <a:lnTo>
                          <a:pt x="140" y="186"/>
                        </a:lnTo>
                        <a:lnTo>
                          <a:pt x="142" y="183"/>
                        </a:lnTo>
                        <a:lnTo>
                          <a:pt x="144" y="184"/>
                        </a:lnTo>
                        <a:lnTo>
                          <a:pt x="145" y="192"/>
                        </a:lnTo>
                        <a:lnTo>
                          <a:pt x="146" y="198"/>
                        </a:lnTo>
                        <a:lnTo>
                          <a:pt x="151" y="202"/>
                        </a:lnTo>
                        <a:lnTo>
                          <a:pt x="152" y="204"/>
                        </a:lnTo>
                        <a:lnTo>
                          <a:pt x="155" y="204"/>
                        </a:lnTo>
                        <a:lnTo>
                          <a:pt x="158" y="208"/>
                        </a:lnTo>
                        <a:lnTo>
                          <a:pt x="163" y="210"/>
                        </a:lnTo>
                        <a:lnTo>
                          <a:pt x="164" y="214"/>
                        </a:lnTo>
                        <a:lnTo>
                          <a:pt x="162" y="220"/>
                        </a:lnTo>
                        <a:lnTo>
                          <a:pt x="162" y="224"/>
                        </a:lnTo>
                        <a:lnTo>
                          <a:pt x="161" y="228"/>
                        </a:lnTo>
                        <a:lnTo>
                          <a:pt x="159" y="229"/>
                        </a:lnTo>
                        <a:lnTo>
                          <a:pt x="156" y="226"/>
                        </a:lnTo>
                        <a:lnTo>
                          <a:pt x="154" y="225"/>
                        </a:lnTo>
                        <a:lnTo>
                          <a:pt x="154" y="231"/>
                        </a:lnTo>
                        <a:lnTo>
                          <a:pt x="151" y="234"/>
                        </a:lnTo>
                        <a:lnTo>
                          <a:pt x="149" y="231"/>
                        </a:lnTo>
                        <a:lnTo>
                          <a:pt x="147" y="228"/>
                        </a:lnTo>
                        <a:lnTo>
                          <a:pt x="146" y="221"/>
                        </a:lnTo>
                        <a:lnTo>
                          <a:pt x="142" y="218"/>
                        </a:lnTo>
                        <a:lnTo>
                          <a:pt x="140" y="216"/>
                        </a:lnTo>
                        <a:lnTo>
                          <a:pt x="135" y="216"/>
                        </a:lnTo>
                        <a:lnTo>
                          <a:pt x="130" y="214"/>
                        </a:lnTo>
                        <a:lnTo>
                          <a:pt x="108" y="213"/>
                        </a:lnTo>
                        <a:lnTo>
                          <a:pt x="103" y="214"/>
                        </a:lnTo>
                        <a:lnTo>
                          <a:pt x="98" y="216"/>
                        </a:lnTo>
                        <a:lnTo>
                          <a:pt x="92" y="220"/>
                        </a:lnTo>
                        <a:lnTo>
                          <a:pt x="82" y="222"/>
                        </a:lnTo>
                        <a:lnTo>
                          <a:pt x="74" y="218"/>
                        </a:lnTo>
                        <a:lnTo>
                          <a:pt x="62" y="213"/>
                        </a:lnTo>
                        <a:lnTo>
                          <a:pt x="54" y="202"/>
                        </a:lnTo>
                        <a:lnTo>
                          <a:pt x="50" y="202"/>
                        </a:lnTo>
                        <a:lnTo>
                          <a:pt x="48" y="197"/>
                        </a:lnTo>
                        <a:lnTo>
                          <a:pt x="34" y="193"/>
                        </a:lnTo>
                        <a:lnTo>
                          <a:pt x="31" y="189"/>
                        </a:lnTo>
                        <a:lnTo>
                          <a:pt x="21" y="189"/>
                        </a:lnTo>
                        <a:lnTo>
                          <a:pt x="16" y="178"/>
                        </a:lnTo>
                        <a:lnTo>
                          <a:pt x="12" y="174"/>
                        </a:lnTo>
                        <a:lnTo>
                          <a:pt x="4" y="167"/>
                        </a:lnTo>
                        <a:lnTo>
                          <a:pt x="4" y="164"/>
                        </a:lnTo>
                        <a:lnTo>
                          <a:pt x="0" y="161"/>
                        </a:lnTo>
                        <a:lnTo>
                          <a:pt x="2" y="132"/>
                        </a:lnTo>
                        <a:lnTo>
                          <a:pt x="4" y="130"/>
                        </a:lnTo>
                        <a:lnTo>
                          <a:pt x="18" y="110"/>
                        </a:lnTo>
                        <a:lnTo>
                          <a:pt x="24" y="118"/>
                        </a:lnTo>
                        <a:lnTo>
                          <a:pt x="39" y="118"/>
                        </a:lnTo>
                        <a:close/>
                      </a:path>
                    </a:pathLst>
                  </a:custGeom>
                  <a:grpFill/>
                  <a:ln w="9525">
                    <a:solidFill>
                      <a:sysClr val="window" lastClr="FFFF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8" name="Freeform 256"/>
                  <p:cNvSpPr>
                    <a:spLocks/>
                  </p:cNvSpPr>
                  <p:nvPr/>
                </p:nvSpPr>
                <p:spPr bwMode="auto">
                  <a:xfrm>
                    <a:off x="1503" y="577"/>
                    <a:ext cx="222" cy="234"/>
                  </a:xfrm>
                  <a:custGeom>
                    <a:avLst/>
                    <a:gdLst/>
                    <a:ahLst/>
                    <a:cxnLst>
                      <a:cxn ang="0">
                        <a:pos x="46" y="110"/>
                      </a:cxn>
                      <a:cxn ang="0">
                        <a:pos x="65" y="92"/>
                      </a:cxn>
                      <a:cxn ang="0">
                        <a:pos x="79" y="87"/>
                      </a:cxn>
                      <a:cxn ang="0">
                        <a:pos x="87" y="71"/>
                      </a:cxn>
                      <a:cxn ang="0">
                        <a:pos x="103" y="65"/>
                      </a:cxn>
                      <a:cxn ang="0">
                        <a:pos x="113" y="50"/>
                      </a:cxn>
                      <a:cxn ang="0">
                        <a:pos x="108" y="29"/>
                      </a:cxn>
                      <a:cxn ang="0">
                        <a:pos x="118" y="15"/>
                      </a:cxn>
                      <a:cxn ang="0">
                        <a:pos x="134" y="9"/>
                      </a:cxn>
                      <a:cxn ang="0">
                        <a:pos x="152" y="0"/>
                      </a:cxn>
                      <a:cxn ang="0">
                        <a:pos x="179" y="17"/>
                      </a:cxn>
                      <a:cxn ang="0">
                        <a:pos x="159" y="37"/>
                      </a:cxn>
                      <a:cxn ang="0">
                        <a:pos x="151" y="59"/>
                      </a:cxn>
                      <a:cxn ang="0">
                        <a:pos x="155" y="76"/>
                      </a:cxn>
                      <a:cxn ang="0">
                        <a:pos x="154" y="87"/>
                      </a:cxn>
                      <a:cxn ang="0">
                        <a:pos x="165" y="95"/>
                      </a:cxn>
                      <a:cxn ang="0">
                        <a:pos x="175" y="104"/>
                      </a:cxn>
                      <a:cxn ang="0">
                        <a:pos x="207" y="101"/>
                      </a:cxn>
                      <a:cxn ang="0">
                        <a:pos x="214" y="118"/>
                      </a:cxn>
                      <a:cxn ang="0">
                        <a:pos x="216" y="127"/>
                      </a:cxn>
                      <a:cxn ang="0">
                        <a:pos x="206" y="132"/>
                      </a:cxn>
                      <a:cxn ang="0">
                        <a:pos x="158" y="156"/>
                      </a:cxn>
                      <a:cxn ang="0">
                        <a:pos x="160" y="152"/>
                      </a:cxn>
                      <a:cxn ang="0">
                        <a:pos x="166" y="143"/>
                      </a:cxn>
                      <a:cxn ang="0">
                        <a:pos x="158" y="146"/>
                      </a:cxn>
                      <a:cxn ang="0">
                        <a:pos x="146" y="150"/>
                      </a:cxn>
                      <a:cxn ang="0">
                        <a:pos x="136" y="178"/>
                      </a:cxn>
                      <a:cxn ang="0">
                        <a:pos x="142" y="183"/>
                      </a:cxn>
                      <a:cxn ang="0">
                        <a:pos x="146" y="198"/>
                      </a:cxn>
                      <a:cxn ang="0">
                        <a:pos x="155" y="204"/>
                      </a:cxn>
                      <a:cxn ang="0">
                        <a:pos x="164" y="214"/>
                      </a:cxn>
                      <a:cxn ang="0">
                        <a:pos x="161" y="228"/>
                      </a:cxn>
                      <a:cxn ang="0">
                        <a:pos x="154" y="225"/>
                      </a:cxn>
                      <a:cxn ang="0">
                        <a:pos x="149" y="231"/>
                      </a:cxn>
                      <a:cxn ang="0">
                        <a:pos x="142" y="218"/>
                      </a:cxn>
                      <a:cxn ang="0">
                        <a:pos x="130" y="214"/>
                      </a:cxn>
                      <a:cxn ang="0">
                        <a:pos x="98" y="216"/>
                      </a:cxn>
                      <a:cxn ang="0">
                        <a:pos x="74" y="218"/>
                      </a:cxn>
                      <a:cxn ang="0">
                        <a:pos x="50" y="202"/>
                      </a:cxn>
                      <a:cxn ang="0">
                        <a:pos x="31" y="189"/>
                      </a:cxn>
                      <a:cxn ang="0">
                        <a:pos x="12" y="174"/>
                      </a:cxn>
                      <a:cxn ang="0">
                        <a:pos x="0" y="161"/>
                      </a:cxn>
                      <a:cxn ang="0">
                        <a:pos x="18" y="110"/>
                      </a:cxn>
                    </a:cxnLst>
                    <a:rect l="0" t="0" r="r" b="b"/>
                    <a:pathLst>
                      <a:path w="222" h="234">
                        <a:moveTo>
                          <a:pt x="39" y="118"/>
                        </a:moveTo>
                        <a:lnTo>
                          <a:pt x="44" y="117"/>
                        </a:lnTo>
                        <a:lnTo>
                          <a:pt x="46" y="110"/>
                        </a:lnTo>
                        <a:lnTo>
                          <a:pt x="57" y="99"/>
                        </a:lnTo>
                        <a:lnTo>
                          <a:pt x="62" y="97"/>
                        </a:lnTo>
                        <a:lnTo>
                          <a:pt x="65" y="92"/>
                        </a:lnTo>
                        <a:lnTo>
                          <a:pt x="71" y="91"/>
                        </a:lnTo>
                        <a:lnTo>
                          <a:pt x="77" y="88"/>
                        </a:lnTo>
                        <a:lnTo>
                          <a:pt x="79" y="87"/>
                        </a:lnTo>
                        <a:lnTo>
                          <a:pt x="87" y="87"/>
                        </a:lnTo>
                        <a:lnTo>
                          <a:pt x="88" y="81"/>
                        </a:lnTo>
                        <a:lnTo>
                          <a:pt x="87" y="71"/>
                        </a:lnTo>
                        <a:lnTo>
                          <a:pt x="90" y="70"/>
                        </a:lnTo>
                        <a:lnTo>
                          <a:pt x="97" y="68"/>
                        </a:lnTo>
                        <a:lnTo>
                          <a:pt x="103" y="65"/>
                        </a:lnTo>
                        <a:lnTo>
                          <a:pt x="108" y="61"/>
                        </a:lnTo>
                        <a:lnTo>
                          <a:pt x="112" y="55"/>
                        </a:lnTo>
                        <a:lnTo>
                          <a:pt x="113" y="50"/>
                        </a:lnTo>
                        <a:lnTo>
                          <a:pt x="105" y="42"/>
                        </a:lnTo>
                        <a:lnTo>
                          <a:pt x="106" y="33"/>
                        </a:lnTo>
                        <a:lnTo>
                          <a:pt x="108" y="29"/>
                        </a:lnTo>
                        <a:lnTo>
                          <a:pt x="110" y="22"/>
                        </a:lnTo>
                        <a:lnTo>
                          <a:pt x="112" y="17"/>
                        </a:lnTo>
                        <a:lnTo>
                          <a:pt x="118" y="15"/>
                        </a:lnTo>
                        <a:lnTo>
                          <a:pt x="124" y="11"/>
                        </a:lnTo>
                        <a:lnTo>
                          <a:pt x="128" y="6"/>
                        </a:lnTo>
                        <a:lnTo>
                          <a:pt x="134" y="9"/>
                        </a:lnTo>
                        <a:lnTo>
                          <a:pt x="140" y="8"/>
                        </a:lnTo>
                        <a:lnTo>
                          <a:pt x="147" y="6"/>
                        </a:lnTo>
                        <a:lnTo>
                          <a:pt x="152" y="0"/>
                        </a:lnTo>
                        <a:lnTo>
                          <a:pt x="169" y="6"/>
                        </a:lnTo>
                        <a:lnTo>
                          <a:pt x="179" y="7"/>
                        </a:lnTo>
                        <a:lnTo>
                          <a:pt x="179" y="17"/>
                        </a:lnTo>
                        <a:lnTo>
                          <a:pt x="164" y="28"/>
                        </a:lnTo>
                        <a:lnTo>
                          <a:pt x="164" y="33"/>
                        </a:lnTo>
                        <a:lnTo>
                          <a:pt x="159" y="37"/>
                        </a:lnTo>
                        <a:lnTo>
                          <a:pt x="158" y="45"/>
                        </a:lnTo>
                        <a:lnTo>
                          <a:pt x="152" y="54"/>
                        </a:lnTo>
                        <a:lnTo>
                          <a:pt x="151" y="59"/>
                        </a:lnTo>
                        <a:lnTo>
                          <a:pt x="155" y="67"/>
                        </a:lnTo>
                        <a:lnTo>
                          <a:pt x="156" y="71"/>
                        </a:lnTo>
                        <a:lnTo>
                          <a:pt x="155" y="76"/>
                        </a:lnTo>
                        <a:lnTo>
                          <a:pt x="153" y="80"/>
                        </a:lnTo>
                        <a:lnTo>
                          <a:pt x="152" y="84"/>
                        </a:lnTo>
                        <a:lnTo>
                          <a:pt x="154" y="87"/>
                        </a:lnTo>
                        <a:lnTo>
                          <a:pt x="158" y="90"/>
                        </a:lnTo>
                        <a:lnTo>
                          <a:pt x="162" y="92"/>
                        </a:lnTo>
                        <a:lnTo>
                          <a:pt x="165" y="95"/>
                        </a:lnTo>
                        <a:lnTo>
                          <a:pt x="167" y="100"/>
                        </a:lnTo>
                        <a:lnTo>
                          <a:pt x="170" y="102"/>
                        </a:lnTo>
                        <a:lnTo>
                          <a:pt x="175" y="104"/>
                        </a:lnTo>
                        <a:lnTo>
                          <a:pt x="190" y="99"/>
                        </a:lnTo>
                        <a:lnTo>
                          <a:pt x="196" y="99"/>
                        </a:lnTo>
                        <a:lnTo>
                          <a:pt x="207" y="101"/>
                        </a:lnTo>
                        <a:lnTo>
                          <a:pt x="210" y="107"/>
                        </a:lnTo>
                        <a:lnTo>
                          <a:pt x="212" y="116"/>
                        </a:lnTo>
                        <a:lnTo>
                          <a:pt x="214" y="118"/>
                        </a:lnTo>
                        <a:lnTo>
                          <a:pt x="213" y="123"/>
                        </a:lnTo>
                        <a:lnTo>
                          <a:pt x="222" y="123"/>
                        </a:lnTo>
                        <a:lnTo>
                          <a:pt x="216" y="127"/>
                        </a:lnTo>
                        <a:lnTo>
                          <a:pt x="213" y="130"/>
                        </a:lnTo>
                        <a:lnTo>
                          <a:pt x="211" y="131"/>
                        </a:lnTo>
                        <a:lnTo>
                          <a:pt x="206" y="132"/>
                        </a:lnTo>
                        <a:lnTo>
                          <a:pt x="188" y="141"/>
                        </a:lnTo>
                        <a:lnTo>
                          <a:pt x="174" y="148"/>
                        </a:lnTo>
                        <a:lnTo>
                          <a:pt x="158" y="156"/>
                        </a:lnTo>
                        <a:lnTo>
                          <a:pt x="155" y="156"/>
                        </a:lnTo>
                        <a:lnTo>
                          <a:pt x="154" y="154"/>
                        </a:lnTo>
                        <a:lnTo>
                          <a:pt x="160" y="152"/>
                        </a:lnTo>
                        <a:lnTo>
                          <a:pt x="162" y="148"/>
                        </a:lnTo>
                        <a:lnTo>
                          <a:pt x="167" y="146"/>
                        </a:lnTo>
                        <a:lnTo>
                          <a:pt x="166" y="143"/>
                        </a:lnTo>
                        <a:lnTo>
                          <a:pt x="163" y="142"/>
                        </a:lnTo>
                        <a:lnTo>
                          <a:pt x="161" y="146"/>
                        </a:lnTo>
                        <a:lnTo>
                          <a:pt x="158" y="146"/>
                        </a:lnTo>
                        <a:lnTo>
                          <a:pt x="156" y="148"/>
                        </a:lnTo>
                        <a:lnTo>
                          <a:pt x="149" y="148"/>
                        </a:lnTo>
                        <a:lnTo>
                          <a:pt x="146" y="150"/>
                        </a:lnTo>
                        <a:lnTo>
                          <a:pt x="141" y="153"/>
                        </a:lnTo>
                        <a:lnTo>
                          <a:pt x="136" y="171"/>
                        </a:lnTo>
                        <a:lnTo>
                          <a:pt x="136" y="178"/>
                        </a:lnTo>
                        <a:lnTo>
                          <a:pt x="140" y="185"/>
                        </a:lnTo>
                        <a:lnTo>
                          <a:pt x="140" y="186"/>
                        </a:lnTo>
                        <a:lnTo>
                          <a:pt x="142" y="183"/>
                        </a:lnTo>
                        <a:lnTo>
                          <a:pt x="144" y="184"/>
                        </a:lnTo>
                        <a:lnTo>
                          <a:pt x="145" y="192"/>
                        </a:lnTo>
                        <a:lnTo>
                          <a:pt x="146" y="198"/>
                        </a:lnTo>
                        <a:lnTo>
                          <a:pt x="151" y="202"/>
                        </a:lnTo>
                        <a:lnTo>
                          <a:pt x="152" y="204"/>
                        </a:lnTo>
                        <a:lnTo>
                          <a:pt x="155" y="204"/>
                        </a:lnTo>
                        <a:lnTo>
                          <a:pt x="158" y="208"/>
                        </a:lnTo>
                        <a:lnTo>
                          <a:pt x="163" y="210"/>
                        </a:lnTo>
                        <a:lnTo>
                          <a:pt x="164" y="214"/>
                        </a:lnTo>
                        <a:lnTo>
                          <a:pt x="162" y="220"/>
                        </a:lnTo>
                        <a:lnTo>
                          <a:pt x="162" y="224"/>
                        </a:lnTo>
                        <a:lnTo>
                          <a:pt x="161" y="228"/>
                        </a:lnTo>
                        <a:lnTo>
                          <a:pt x="159" y="229"/>
                        </a:lnTo>
                        <a:lnTo>
                          <a:pt x="156" y="226"/>
                        </a:lnTo>
                        <a:lnTo>
                          <a:pt x="154" y="225"/>
                        </a:lnTo>
                        <a:lnTo>
                          <a:pt x="154" y="231"/>
                        </a:lnTo>
                        <a:lnTo>
                          <a:pt x="151" y="234"/>
                        </a:lnTo>
                        <a:lnTo>
                          <a:pt x="149" y="231"/>
                        </a:lnTo>
                        <a:lnTo>
                          <a:pt x="147" y="228"/>
                        </a:lnTo>
                        <a:lnTo>
                          <a:pt x="146" y="221"/>
                        </a:lnTo>
                        <a:lnTo>
                          <a:pt x="142" y="218"/>
                        </a:lnTo>
                        <a:lnTo>
                          <a:pt x="140" y="216"/>
                        </a:lnTo>
                        <a:lnTo>
                          <a:pt x="135" y="216"/>
                        </a:lnTo>
                        <a:lnTo>
                          <a:pt x="130" y="214"/>
                        </a:lnTo>
                        <a:lnTo>
                          <a:pt x="108" y="213"/>
                        </a:lnTo>
                        <a:lnTo>
                          <a:pt x="103" y="214"/>
                        </a:lnTo>
                        <a:lnTo>
                          <a:pt x="98" y="216"/>
                        </a:lnTo>
                        <a:lnTo>
                          <a:pt x="92" y="220"/>
                        </a:lnTo>
                        <a:lnTo>
                          <a:pt x="82" y="222"/>
                        </a:lnTo>
                        <a:lnTo>
                          <a:pt x="74" y="218"/>
                        </a:lnTo>
                        <a:lnTo>
                          <a:pt x="62" y="213"/>
                        </a:lnTo>
                        <a:lnTo>
                          <a:pt x="54" y="202"/>
                        </a:lnTo>
                        <a:lnTo>
                          <a:pt x="50" y="202"/>
                        </a:lnTo>
                        <a:lnTo>
                          <a:pt x="48" y="197"/>
                        </a:lnTo>
                        <a:lnTo>
                          <a:pt x="34" y="193"/>
                        </a:lnTo>
                        <a:lnTo>
                          <a:pt x="31" y="189"/>
                        </a:lnTo>
                        <a:lnTo>
                          <a:pt x="21" y="189"/>
                        </a:lnTo>
                        <a:lnTo>
                          <a:pt x="16" y="178"/>
                        </a:lnTo>
                        <a:lnTo>
                          <a:pt x="12" y="174"/>
                        </a:lnTo>
                        <a:lnTo>
                          <a:pt x="4" y="167"/>
                        </a:lnTo>
                        <a:lnTo>
                          <a:pt x="4" y="164"/>
                        </a:lnTo>
                        <a:lnTo>
                          <a:pt x="0" y="161"/>
                        </a:lnTo>
                        <a:lnTo>
                          <a:pt x="2" y="132"/>
                        </a:lnTo>
                        <a:lnTo>
                          <a:pt x="4" y="130"/>
                        </a:lnTo>
                        <a:lnTo>
                          <a:pt x="18" y="110"/>
                        </a:lnTo>
                        <a:lnTo>
                          <a:pt x="24" y="118"/>
                        </a:lnTo>
                        <a:lnTo>
                          <a:pt x="39" y="118"/>
                        </a:lnTo>
                      </a:path>
                    </a:pathLst>
                  </a:custGeom>
                  <a:solidFill>
                    <a:schemeClr val="bg1">
                      <a:lumMod val="50000"/>
                    </a:schemeClr>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grpSp>
              <p:nvGrpSpPr>
                <p:cNvPr id="27" name="Group 265"/>
                <p:cNvGrpSpPr>
                  <a:grpSpLocks/>
                </p:cNvGrpSpPr>
                <p:nvPr/>
              </p:nvGrpSpPr>
              <p:grpSpPr bwMode="auto">
                <a:xfrm>
                  <a:off x="959732" y="2441830"/>
                  <a:ext cx="427645" cy="188829"/>
                  <a:chOff x="1210" y="824"/>
                  <a:chExt cx="231" cy="102"/>
                </a:xfrm>
                <a:grpFill/>
              </p:grpSpPr>
              <p:sp>
                <p:nvSpPr>
                  <p:cNvPr id="55" name="Freeform 263"/>
                  <p:cNvSpPr>
                    <a:spLocks/>
                  </p:cNvSpPr>
                  <p:nvPr/>
                </p:nvSpPr>
                <p:spPr bwMode="auto">
                  <a:xfrm>
                    <a:off x="1210" y="824"/>
                    <a:ext cx="231" cy="102"/>
                  </a:xfrm>
                  <a:custGeom>
                    <a:avLst/>
                    <a:gdLst/>
                    <a:ahLst/>
                    <a:cxnLst>
                      <a:cxn ang="0">
                        <a:pos x="62" y="74"/>
                      </a:cxn>
                      <a:cxn ang="0">
                        <a:pos x="70" y="63"/>
                      </a:cxn>
                      <a:cxn ang="0">
                        <a:pos x="84" y="53"/>
                      </a:cxn>
                      <a:cxn ang="0">
                        <a:pos x="94" y="37"/>
                      </a:cxn>
                      <a:cxn ang="0">
                        <a:pos x="112" y="28"/>
                      </a:cxn>
                      <a:cxn ang="0">
                        <a:pos x="120" y="26"/>
                      </a:cxn>
                      <a:cxn ang="0">
                        <a:pos x="152" y="37"/>
                      </a:cxn>
                      <a:cxn ang="0">
                        <a:pos x="156" y="42"/>
                      </a:cxn>
                      <a:cxn ang="0">
                        <a:pos x="159" y="38"/>
                      </a:cxn>
                      <a:cxn ang="0">
                        <a:pos x="165" y="42"/>
                      </a:cxn>
                      <a:cxn ang="0">
                        <a:pos x="177" y="51"/>
                      </a:cxn>
                      <a:cxn ang="0">
                        <a:pos x="186" y="53"/>
                      </a:cxn>
                      <a:cxn ang="0">
                        <a:pos x="204" y="67"/>
                      </a:cxn>
                      <a:cxn ang="0">
                        <a:pos x="213" y="76"/>
                      </a:cxn>
                      <a:cxn ang="0">
                        <a:pos x="213" y="70"/>
                      </a:cxn>
                      <a:cxn ang="0">
                        <a:pos x="217" y="69"/>
                      </a:cxn>
                      <a:cxn ang="0">
                        <a:pos x="226" y="78"/>
                      </a:cxn>
                      <a:cxn ang="0">
                        <a:pos x="230" y="72"/>
                      </a:cxn>
                      <a:cxn ang="0">
                        <a:pos x="230" y="67"/>
                      </a:cxn>
                      <a:cxn ang="0">
                        <a:pos x="225" y="63"/>
                      </a:cxn>
                      <a:cxn ang="0">
                        <a:pos x="217" y="58"/>
                      </a:cxn>
                      <a:cxn ang="0">
                        <a:pos x="214" y="50"/>
                      </a:cxn>
                      <a:cxn ang="0">
                        <a:pos x="203" y="41"/>
                      </a:cxn>
                      <a:cxn ang="0">
                        <a:pos x="195" y="32"/>
                      </a:cxn>
                      <a:cxn ang="0">
                        <a:pos x="183" y="31"/>
                      </a:cxn>
                      <a:cxn ang="0">
                        <a:pos x="180" y="16"/>
                      </a:cxn>
                      <a:cxn ang="0">
                        <a:pos x="168" y="15"/>
                      </a:cxn>
                      <a:cxn ang="0">
                        <a:pos x="159" y="11"/>
                      </a:cxn>
                      <a:cxn ang="0">
                        <a:pos x="152" y="14"/>
                      </a:cxn>
                      <a:cxn ang="0">
                        <a:pos x="141" y="9"/>
                      </a:cxn>
                      <a:cxn ang="0">
                        <a:pos x="135" y="0"/>
                      </a:cxn>
                      <a:cxn ang="0">
                        <a:pos x="128" y="0"/>
                      </a:cxn>
                      <a:cxn ang="0">
                        <a:pos x="120" y="14"/>
                      </a:cxn>
                      <a:cxn ang="0">
                        <a:pos x="112" y="9"/>
                      </a:cxn>
                      <a:cxn ang="0">
                        <a:pos x="100" y="11"/>
                      </a:cxn>
                      <a:cxn ang="0">
                        <a:pos x="86" y="14"/>
                      </a:cxn>
                      <a:cxn ang="0">
                        <a:pos x="78" y="17"/>
                      </a:cxn>
                      <a:cxn ang="0">
                        <a:pos x="68" y="17"/>
                      </a:cxn>
                      <a:cxn ang="0">
                        <a:pos x="62" y="25"/>
                      </a:cxn>
                      <a:cxn ang="0">
                        <a:pos x="54" y="34"/>
                      </a:cxn>
                      <a:cxn ang="0">
                        <a:pos x="52" y="43"/>
                      </a:cxn>
                      <a:cxn ang="0">
                        <a:pos x="52" y="57"/>
                      </a:cxn>
                      <a:cxn ang="0">
                        <a:pos x="46" y="60"/>
                      </a:cxn>
                      <a:cxn ang="0">
                        <a:pos x="38" y="62"/>
                      </a:cxn>
                      <a:cxn ang="0">
                        <a:pos x="30" y="62"/>
                      </a:cxn>
                      <a:cxn ang="0">
                        <a:pos x="22" y="66"/>
                      </a:cxn>
                      <a:cxn ang="0">
                        <a:pos x="21" y="71"/>
                      </a:cxn>
                      <a:cxn ang="0">
                        <a:pos x="16" y="74"/>
                      </a:cxn>
                      <a:cxn ang="0">
                        <a:pos x="7" y="80"/>
                      </a:cxn>
                      <a:cxn ang="0">
                        <a:pos x="0" y="88"/>
                      </a:cxn>
                      <a:cxn ang="0">
                        <a:pos x="4" y="101"/>
                      </a:cxn>
                      <a:cxn ang="0">
                        <a:pos x="11" y="102"/>
                      </a:cxn>
                      <a:cxn ang="0">
                        <a:pos x="17" y="100"/>
                      </a:cxn>
                      <a:cxn ang="0">
                        <a:pos x="33" y="96"/>
                      </a:cxn>
                      <a:cxn ang="0">
                        <a:pos x="42" y="95"/>
                      </a:cxn>
                      <a:cxn ang="0">
                        <a:pos x="60" y="79"/>
                      </a:cxn>
                    </a:cxnLst>
                    <a:rect l="0" t="0" r="r" b="b"/>
                    <a:pathLst>
                      <a:path w="231" h="102">
                        <a:moveTo>
                          <a:pt x="60" y="79"/>
                        </a:moveTo>
                        <a:lnTo>
                          <a:pt x="62" y="74"/>
                        </a:lnTo>
                        <a:lnTo>
                          <a:pt x="66" y="70"/>
                        </a:lnTo>
                        <a:lnTo>
                          <a:pt x="70" y="63"/>
                        </a:lnTo>
                        <a:lnTo>
                          <a:pt x="73" y="60"/>
                        </a:lnTo>
                        <a:lnTo>
                          <a:pt x="84" y="53"/>
                        </a:lnTo>
                        <a:lnTo>
                          <a:pt x="86" y="53"/>
                        </a:lnTo>
                        <a:lnTo>
                          <a:pt x="94" y="37"/>
                        </a:lnTo>
                        <a:lnTo>
                          <a:pt x="104" y="32"/>
                        </a:lnTo>
                        <a:lnTo>
                          <a:pt x="112" y="28"/>
                        </a:lnTo>
                        <a:lnTo>
                          <a:pt x="116" y="26"/>
                        </a:lnTo>
                        <a:lnTo>
                          <a:pt x="120" y="26"/>
                        </a:lnTo>
                        <a:lnTo>
                          <a:pt x="126" y="26"/>
                        </a:lnTo>
                        <a:lnTo>
                          <a:pt x="152" y="37"/>
                        </a:lnTo>
                        <a:lnTo>
                          <a:pt x="154" y="41"/>
                        </a:lnTo>
                        <a:lnTo>
                          <a:pt x="156" y="42"/>
                        </a:lnTo>
                        <a:lnTo>
                          <a:pt x="159" y="41"/>
                        </a:lnTo>
                        <a:lnTo>
                          <a:pt x="159" y="38"/>
                        </a:lnTo>
                        <a:lnTo>
                          <a:pt x="161" y="37"/>
                        </a:lnTo>
                        <a:lnTo>
                          <a:pt x="165" y="42"/>
                        </a:lnTo>
                        <a:lnTo>
                          <a:pt x="175" y="47"/>
                        </a:lnTo>
                        <a:lnTo>
                          <a:pt x="177" y="51"/>
                        </a:lnTo>
                        <a:lnTo>
                          <a:pt x="181" y="53"/>
                        </a:lnTo>
                        <a:lnTo>
                          <a:pt x="186" y="53"/>
                        </a:lnTo>
                        <a:lnTo>
                          <a:pt x="194" y="66"/>
                        </a:lnTo>
                        <a:lnTo>
                          <a:pt x="204" y="67"/>
                        </a:lnTo>
                        <a:lnTo>
                          <a:pt x="209" y="72"/>
                        </a:lnTo>
                        <a:lnTo>
                          <a:pt x="213" y="76"/>
                        </a:lnTo>
                        <a:lnTo>
                          <a:pt x="213" y="73"/>
                        </a:lnTo>
                        <a:lnTo>
                          <a:pt x="213" y="70"/>
                        </a:lnTo>
                        <a:lnTo>
                          <a:pt x="214" y="69"/>
                        </a:lnTo>
                        <a:lnTo>
                          <a:pt x="217" y="69"/>
                        </a:lnTo>
                        <a:lnTo>
                          <a:pt x="221" y="73"/>
                        </a:lnTo>
                        <a:lnTo>
                          <a:pt x="226" y="78"/>
                        </a:lnTo>
                        <a:lnTo>
                          <a:pt x="230" y="77"/>
                        </a:lnTo>
                        <a:lnTo>
                          <a:pt x="230" y="72"/>
                        </a:lnTo>
                        <a:lnTo>
                          <a:pt x="231" y="69"/>
                        </a:lnTo>
                        <a:lnTo>
                          <a:pt x="230" y="67"/>
                        </a:lnTo>
                        <a:lnTo>
                          <a:pt x="227" y="66"/>
                        </a:lnTo>
                        <a:lnTo>
                          <a:pt x="225" y="63"/>
                        </a:lnTo>
                        <a:lnTo>
                          <a:pt x="220" y="62"/>
                        </a:lnTo>
                        <a:lnTo>
                          <a:pt x="217" y="58"/>
                        </a:lnTo>
                        <a:lnTo>
                          <a:pt x="217" y="55"/>
                        </a:lnTo>
                        <a:lnTo>
                          <a:pt x="214" y="50"/>
                        </a:lnTo>
                        <a:lnTo>
                          <a:pt x="209" y="50"/>
                        </a:lnTo>
                        <a:lnTo>
                          <a:pt x="203" y="41"/>
                        </a:lnTo>
                        <a:lnTo>
                          <a:pt x="200" y="35"/>
                        </a:lnTo>
                        <a:lnTo>
                          <a:pt x="195" y="32"/>
                        </a:lnTo>
                        <a:lnTo>
                          <a:pt x="191" y="30"/>
                        </a:lnTo>
                        <a:lnTo>
                          <a:pt x="183" y="31"/>
                        </a:lnTo>
                        <a:lnTo>
                          <a:pt x="178" y="25"/>
                        </a:lnTo>
                        <a:lnTo>
                          <a:pt x="180" y="16"/>
                        </a:lnTo>
                        <a:lnTo>
                          <a:pt x="175" y="14"/>
                        </a:lnTo>
                        <a:lnTo>
                          <a:pt x="168" y="15"/>
                        </a:lnTo>
                        <a:lnTo>
                          <a:pt x="163" y="14"/>
                        </a:lnTo>
                        <a:lnTo>
                          <a:pt x="159" y="11"/>
                        </a:lnTo>
                        <a:lnTo>
                          <a:pt x="154" y="13"/>
                        </a:lnTo>
                        <a:lnTo>
                          <a:pt x="152" y="14"/>
                        </a:lnTo>
                        <a:lnTo>
                          <a:pt x="148" y="14"/>
                        </a:lnTo>
                        <a:lnTo>
                          <a:pt x="141" y="9"/>
                        </a:lnTo>
                        <a:lnTo>
                          <a:pt x="139" y="2"/>
                        </a:lnTo>
                        <a:lnTo>
                          <a:pt x="135" y="0"/>
                        </a:lnTo>
                        <a:lnTo>
                          <a:pt x="130" y="0"/>
                        </a:lnTo>
                        <a:lnTo>
                          <a:pt x="128" y="0"/>
                        </a:lnTo>
                        <a:lnTo>
                          <a:pt x="126" y="5"/>
                        </a:lnTo>
                        <a:lnTo>
                          <a:pt x="120" y="14"/>
                        </a:lnTo>
                        <a:lnTo>
                          <a:pt x="116" y="14"/>
                        </a:lnTo>
                        <a:lnTo>
                          <a:pt x="112" y="9"/>
                        </a:lnTo>
                        <a:lnTo>
                          <a:pt x="106" y="9"/>
                        </a:lnTo>
                        <a:lnTo>
                          <a:pt x="100" y="11"/>
                        </a:lnTo>
                        <a:lnTo>
                          <a:pt x="93" y="14"/>
                        </a:lnTo>
                        <a:lnTo>
                          <a:pt x="86" y="14"/>
                        </a:lnTo>
                        <a:lnTo>
                          <a:pt x="80" y="17"/>
                        </a:lnTo>
                        <a:lnTo>
                          <a:pt x="78" y="17"/>
                        </a:lnTo>
                        <a:lnTo>
                          <a:pt x="73" y="11"/>
                        </a:lnTo>
                        <a:lnTo>
                          <a:pt x="68" y="17"/>
                        </a:lnTo>
                        <a:lnTo>
                          <a:pt x="65" y="23"/>
                        </a:lnTo>
                        <a:lnTo>
                          <a:pt x="62" y="25"/>
                        </a:lnTo>
                        <a:lnTo>
                          <a:pt x="57" y="32"/>
                        </a:lnTo>
                        <a:lnTo>
                          <a:pt x="54" y="34"/>
                        </a:lnTo>
                        <a:lnTo>
                          <a:pt x="54" y="38"/>
                        </a:lnTo>
                        <a:lnTo>
                          <a:pt x="52" y="43"/>
                        </a:lnTo>
                        <a:lnTo>
                          <a:pt x="51" y="48"/>
                        </a:lnTo>
                        <a:lnTo>
                          <a:pt x="52" y="57"/>
                        </a:lnTo>
                        <a:lnTo>
                          <a:pt x="49" y="60"/>
                        </a:lnTo>
                        <a:lnTo>
                          <a:pt x="46" y="60"/>
                        </a:lnTo>
                        <a:lnTo>
                          <a:pt x="42" y="60"/>
                        </a:lnTo>
                        <a:lnTo>
                          <a:pt x="38" y="62"/>
                        </a:lnTo>
                        <a:lnTo>
                          <a:pt x="33" y="64"/>
                        </a:lnTo>
                        <a:lnTo>
                          <a:pt x="30" y="62"/>
                        </a:lnTo>
                        <a:lnTo>
                          <a:pt x="21" y="65"/>
                        </a:lnTo>
                        <a:lnTo>
                          <a:pt x="22" y="66"/>
                        </a:lnTo>
                        <a:lnTo>
                          <a:pt x="22" y="70"/>
                        </a:lnTo>
                        <a:lnTo>
                          <a:pt x="21" y="71"/>
                        </a:lnTo>
                        <a:lnTo>
                          <a:pt x="16" y="71"/>
                        </a:lnTo>
                        <a:lnTo>
                          <a:pt x="16" y="74"/>
                        </a:lnTo>
                        <a:lnTo>
                          <a:pt x="12" y="79"/>
                        </a:lnTo>
                        <a:lnTo>
                          <a:pt x="7" y="80"/>
                        </a:lnTo>
                        <a:lnTo>
                          <a:pt x="6" y="86"/>
                        </a:lnTo>
                        <a:lnTo>
                          <a:pt x="0" y="88"/>
                        </a:lnTo>
                        <a:lnTo>
                          <a:pt x="1" y="96"/>
                        </a:lnTo>
                        <a:lnTo>
                          <a:pt x="4" y="101"/>
                        </a:lnTo>
                        <a:lnTo>
                          <a:pt x="10" y="100"/>
                        </a:lnTo>
                        <a:lnTo>
                          <a:pt x="11" y="102"/>
                        </a:lnTo>
                        <a:lnTo>
                          <a:pt x="14" y="102"/>
                        </a:lnTo>
                        <a:lnTo>
                          <a:pt x="17" y="100"/>
                        </a:lnTo>
                        <a:lnTo>
                          <a:pt x="23" y="100"/>
                        </a:lnTo>
                        <a:lnTo>
                          <a:pt x="33" y="96"/>
                        </a:lnTo>
                        <a:lnTo>
                          <a:pt x="37" y="96"/>
                        </a:lnTo>
                        <a:lnTo>
                          <a:pt x="42" y="95"/>
                        </a:lnTo>
                        <a:lnTo>
                          <a:pt x="55" y="86"/>
                        </a:lnTo>
                        <a:lnTo>
                          <a:pt x="60" y="79"/>
                        </a:lnTo>
                        <a:close/>
                      </a:path>
                    </a:pathLst>
                  </a:custGeom>
                  <a:grpFill/>
                  <a:ln w="9525">
                    <a:solidFill>
                      <a:sysClr val="window" lastClr="FFFF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6" name="Freeform 264"/>
                  <p:cNvSpPr>
                    <a:spLocks/>
                  </p:cNvSpPr>
                  <p:nvPr/>
                </p:nvSpPr>
                <p:spPr bwMode="auto">
                  <a:xfrm>
                    <a:off x="1210" y="824"/>
                    <a:ext cx="231" cy="102"/>
                  </a:xfrm>
                  <a:custGeom>
                    <a:avLst/>
                    <a:gdLst/>
                    <a:ahLst/>
                    <a:cxnLst>
                      <a:cxn ang="0">
                        <a:pos x="62" y="74"/>
                      </a:cxn>
                      <a:cxn ang="0">
                        <a:pos x="70" y="63"/>
                      </a:cxn>
                      <a:cxn ang="0">
                        <a:pos x="84" y="53"/>
                      </a:cxn>
                      <a:cxn ang="0">
                        <a:pos x="94" y="37"/>
                      </a:cxn>
                      <a:cxn ang="0">
                        <a:pos x="112" y="28"/>
                      </a:cxn>
                      <a:cxn ang="0">
                        <a:pos x="120" y="26"/>
                      </a:cxn>
                      <a:cxn ang="0">
                        <a:pos x="152" y="37"/>
                      </a:cxn>
                      <a:cxn ang="0">
                        <a:pos x="156" y="42"/>
                      </a:cxn>
                      <a:cxn ang="0">
                        <a:pos x="159" y="38"/>
                      </a:cxn>
                      <a:cxn ang="0">
                        <a:pos x="165" y="42"/>
                      </a:cxn>
                      <a:cxn ang="0">
                        <a:pos x="177" y="51"/>
                      </a:cxn>
                      <a:cxn ang="0">
                        <a:pos x="186" y="53"/>
                      </a:cxn>
                      <a:cxn ang="0">
                        <a:pos x="204" y="67"/>
                      </a:cxn>
                      <a:cxn ang="0">
                        <a:pos x="213" y="76"/>
                      </a:cxn>
                      <a:cxn ang="0">
                        <a:pos x="213" y="70"/>
                      </a:cxn>
                      <a:cxn ang="0">
                        <a:pos x="217" y="69"/>
                      </a:cxn>
                      <a:cxn ang="0">
                        <a:pos x="226" y="78"/>
                      </a:cxn>
                      <a:cxn ang="0">
                        <a:pos x="230" y="72"/>
                      </a:cxn>
                      <a:cxn ang="0">
                        <a:pos x="230" y="67"/>
                      </a:cxn>
                      <a:cxn ang="0">
                        <a:pos x="225" y="63"/>
                      </a:cxn>
                      <a:cxn ang="0">
                        <a:pos x="217" y="58"/>
                      </a:cxn>
                      <a:cxn ang="0">
                        <a:pos x="214" y="50"/>
                      </a:cxn>
                      <a:cxn ang="0">
                        <a:pos x="203" y="41"/>
                      </a:cxn>
                      <a:cxn ang="0">
                        <a:pos x="195" y="32"/>
                      </a:cxn>
                      <a:cxn ang="0">
                        <a:pos x="183" y="31"/>
                      </a:cxn>
                      <a:cxn ang="0">
                        <a:pos x="180" y="16"/>
                      </a:cxn>
                      <a:cxn ang="0">
                        <a:pos x="168" y="15"/>
                      </a:cxn>
                      <a:cxn ang="0">
                        <a:pos x="159" y="11"/>
                      </a:cxn>
                      <a:cxn ang="0">
                        <a:pos x="152" y="14"/>
                      </a:cxn>
                      <a:cxn ang="0">
                        <a:pos x="141" y="9"/>
                      </a:cxn>
                      <a:cxn ang="0">
                        <a:pos x="135" y="0"/>
                      </a:cxn>
                      <a:cxn ang="0">
                        <a:pos x="128" y="0"/>
                      </a:cxn>
                      <a:cxn ang="0">
                        <a:pos x="120" y="14"/>
                      </a:cxn>
                      <a:cxn ang="0">
                        <a:pos x="112" y="9"/>
                      </a:cxn>
                      <a:cxn ang="0">
                        <a:pos x="100" y="11"/>
                      </a:cxn>
                      <a:cxn ang="0">
                        <a:pos x="86" y="14"/>
                      </a:cxn>
                      <a:cxn ang="0">
                        <a:pos x="78" y="17"/>
                      </a:cxn>
                      <a:cxn ang="0">
                        <a:pos x="68" y="17"/>
                      </a:cxn>
                      <a:cxn ang="0">
                        <a:pos x="62" y="25"/>
                      </a:cxn>
                      <a:cxn ang="0">
                        <a:pos x="54" y="34"/>
                      </a:cxn>
                      <a:cxn ang="0">
                        <a:pos x="52" y="43"/>
                      </a:cxn>
                      <a:cxn ang="0">
                        <a:pos x="52" y="57"/>
                      </a:cxn>
                      <a:cxn ang="0">
                        <a:pos x="46" y="60"/>
                      </a:cxn>
                      <a:cxn ang="0">
                        <a:pos x="38" y="62"/>
                      </a:cxn>
                      <a:cxn ang="0">
                        <a:pos x="30" y="62"/>
                      </a:cxn>
                      <a:cxn ang="0">
                        <a:pos x="22" y="66"/>
                      </a:cxn>
                      <a:cxn ang="0">
                        <a:pos x="21" y="71"/>
                      </a:cxn>
                      <a:cxn ang="0">
                        <a:pos x="16" y="74"/>
                      </a:cxn>
                      <a:cxn ang="0">
                        <a:pos x="7" y="80"/>
                      </a:cxn>
                      <a:cxn ang="0">
                        <a:pos x="0" y="88"/>
                      </a:cxn>
                      <a:cxn ang="0">
                        <a:pos x="4" y="101"/>
                      </a:cxn>
                      <a:cxn ang="0">
                        <a:pos x="11" y="102"/>
                      </a:cxn>
                      <a:cxn ang="0">
                        <a:pos x="17" y="100"/>
                      </a:cxn>
                      <a:cxn ang="0">
                        <a:pos x="33" y="96"/>
                      </a:cxn>
                      <a:cxn ang="0">
                        <a:pos x="42" y="95"/>
                      </a:cxn>
                      <a:cxn ang="0">
                        <a:pos x="60" y="79"/>
                      </a:cxn>
                    </a:cxnLst>
                    <a:rect l="0" t="0" r="r" b="b"/>
                    <a:pathLst>
                      <a:path w="231" h="102">
                        <a:moveTo>
                          <a:pt x="60" y="79"/>
                        </a:moveTo>
                        <a:lnTo>
                          <a:pt x="62" y="74"/>
                        </a:lnTo>
                        <a:lnTo>
                          <a:pt x="66" y="70"/>
                        </a:lnTo>
                        <a:lnTo>
                          <a:pt x="70" y="63"/>
                        </a:lnTo>
                        <a:lnTo>
                          <a:pt x="73" y="60"/>
                        </a:lnTo>
                        <a:lnTo>
                          <a:pt x="84" y="53"/>
                        </a:lnTo>
                        <a:lnTo>
                          <a:pt x="86" y="53"/>
                        </a:lnTo>
                        <a:lnTo>
                          <a:pt x="94" y="37"/>
                        </a:lnTo>
                        <a:lnTo>
                          <a:pt x="104" y="32"/>
                        </a:lnTo>
                        <a:lnTo>
                          <a:pt x="112" y="28"/>
                        </a:lnTo>
                        <a:lnTo>
                          <a:pt x="116" y="26"/>
                        </a:lnTo>
                        <a:lnTo>
                          <a:pt x="120" y="26"/>
                        </a:lnTo>
                        <a:lnTo>
                          <a:pt x="126" y="26"/>
                        </a:lnTo>
                        <a:lnTo>
                          <a:pt x="152" y="37"/>
                        </a:lnTo>
                        <a:lnTo>
                          <a:pt x="154" y="41"/>
                        </a:lnTo>
                        <a:lnTo>
                          <a:pt x="156" y="42"/>
                        </a:lnTo>
                        <a:lnTo>
                          <a:pt x="159" y="41"/>
                        </a:lnTo>
                        <a:lnTo>
                          <a:pt x="159" y="38"/>
                        </a:lnTo>
                        <a:lnTo>
                          <a:pt x="161" y="37"/>
                        </a:lnTo>
                        <a:lnTo>
                          <a:pt x="165" y="42"/>
                        </a:lnTo>
                        <a:lnTo>
                          <a:pt x="175" y="47"/>
                        </a:lnTo>
                        <a:lnTo>
                          <a:pt x="177" y="51"/>
                        </a:lnTo>
                        <a:lnTo>
                          <a:pt x="181" y="53"/>
                        </a:lnTo>
                        <a:lnTo>
                          <a:pt x="186" y="53"/>
                        </a:lnTo>
                        <a:lnTo>
                          <a:pt x="194" y="66"/>
                        </a:lnTo>
                        <a:lnTo>
                          <a:pt x="204" y="67"/>
                        </a:lnTo>
                        <a:lnTo>
                          <a:pt x="209" y="72"/>
                        </a:lnTo>
                        <a:lnTo>
                          <a:pt x="213" y="76"/>
                        </a:lnTo>
                        <a:lnTo>
                          <a:pt x="213" y="73"/>
                        </a:lnTo>
                        <a:lnTo>
                          <a:pt x="213" y="70"/>
                        </a:lnTo>
                        <a:lnTo>
                          <a:pt x="214" y="69"/>
                        </a:lnTo>
                        <a:lnTo>
                          <a:pt x="217" y="69"/>
                        </a:lnTo>
                        <a:lnTo>
                          <a:pt x="221" y="73"/>
                        </a:lnTo>
                        <a:lnTo>
                          <a:pt x="226" y="78"/>
                        </a:lnTo>
                        <a:lnTo>
                          <a:pt x="230" y="77"/>
                        </a:lnTo>
                        <a:lnTo>
                          <a:pt x="230" y="72"/>
                        </a:lnTo>
                        <a:lnTo>
                          <a:pt x="231" y="69"/>
                        </a:lnTo>
                        <a:lnTo>
                          <a:pt x="230" y="67"/>
                        </a:lnTo>
                        <a:lnTo>
                          <a:pt x="227" y="66"/>
                        </a:lnTo>
                        <a:lnTo>
                          <a:pt x="225" y="63"/>
                        </a:lnTo>
                        <a:lnTo>
                          <a:pt x="220" y="62"/>
                        </a:lnTo>
                        <a:lnTo>
                          <a:pt x="217" y="58"/>
                        </a:lnTo>
                        <a:lnTo>
                          <a:pt x="217" y="55"/>
                        </a:lnTo>
                        <a:lnTo>
                          <a:pt x="214" y="50"/>
                        </a:lnTo>
                        <a:lnTo>
                          <a:pt x="209" y="50"/>
                        </a:lnTo>
                        <a:lnTo>
                          <a:pt x="203" y="41"/>
                        </a:lnTo>
                        <a:lnTo>
                          <a:pt x="200" y="35"/>
                        </a:lnTo>
                        <a:lnTo>
                          <a:pt x="195" y="32"/>
                        </a:lnTo>
                        <a:lnTo>
                          <a:pt x="191" y="30"/>
                        </a:lnTo>
                        <a:lnTo>
                          <a:pt x="183" y="31"/>
                        </a:lnTo>
                        <a:lnTo>
                          <a:pt x="178" y="25"/>
                        </a:lnTo>
                        <a:lnTo>
                          <a:pt x="180" y="16"/>
                        </a:lnTo>
                        <a:lnTo>
                          <a:pt x="175" y="14"/>
                        </a:lnTo>
                        <a:lnTo>
                          <a:pt x="168" y="15"/>
                        </a:lnTo>
                        <a:lnTo>
                          <a:pt x="163" y="14"/>
                        </a:lnTo>
                        <a:lnTo>
                          <a:pt x="159" y="11"/>
                        </a:lnTo>
                        <a:lnTo>
                          <a:pt x="154" y="13"/>
                        </a:lnTo>
                        <a:lnTo>
                          <a:pt x="152" y="14"/>
                        </a:lnTo>
                        <a:lnTo>
                          <a:pt x="148" y="14"/>
                        </a:lnTo>
                        <a:lnTo>
                          <a:pt x="141" y="9"/>
                        </a:lnTo>
                        <a:lnTo>
                          <a:pt x="139" y="2"/>
                        </a:lnTo>
                        <a:lnTo>
                          <a:pt x="135" y="0"/>
                        </a:lnTo>
                        <a:lnTo>
                          <a:pt x="130" y="0"/>
                        </a:lnTo>
                        <a:lnTo>
                          <a:pt x="128" y="0"/>
                        </a:lnTo>
                        <a:lnTo>
                          <a:pt x="126" y="5"/>
                        </a:lnTo>
                        <a:lnTo>
                          <a:pt x="120" y="14"/>
                        </a:lnTo>
                        <a:lnTo>
                          <a:pt x="116" y="14"/>
                        </a:lnTo>
                        <a:lnTo>
                          <a:pt x="112" y="9"/>
                        </a:lnTo>
                        <a:lnTo>
                          <a:pt x="106" y="9"/>
                        </a:lnTo>
                        <a:lnTo>
                          <a:pt x="100" y="11"/>
                        </a:lnTo>
                        <a:lnTo>
                          <a:pt x="93" y="14"/>
                        </a:lnTo>
                        <a:lnTo>
                          <a:pt x="86" y="14"/>
                        </a:lnTo>
                        <a:lnTo>
                          <a:pt x="80" y="17"/>
                        </a:lnTo>
                        <a:lnTo>
                          <a:pt x="78" y="17"/>
                        </a:lnTo>
                        <a:lnTo>
                          <a:pt x="73" y="11"/>
                        </a:lnTo>
                        <a:lnTo>
                          <a:pt x="68" y="17"/>
                        </a:lnTo>
                        <a:lnTo>
                          <a:pt x="65" y="23"/>
                        </a:lnTo>
                        <a:lnTo>
                          <a:pt x="62" y="25"/>
                        </a:lnTo>
                        <a:lnTo>
                          <a:pt x="57" y="32"/>
                        </a:lnTo>
                        <a:lnTo>
                          <a:pt x="54" y="34"/>
                        </a:lnTo>
                        <a:lnTo>
                          <a:pt x="54" y="38"/>
                        </a:lnTo>
                        <a:lnTo>
                          <a:pt x="52" y="43"/>
                        </a:lnTo>
                        <a:lnTo>
                          <a:pt x="51" y="48"/>
                        </a:lnTo>
                        <a:lnTo>
                          <a:pt x="52" y="57"/>
                        </a:lnTo>
                        <a:lnTo>
                          <a:pt x="49" y="60"/>
                        </a:lnTo>
                        <a:lnTo>
                          <a:pt x="46" y="60"/>
                        </a:lnTo>
                        <a:lnTo>
                          <a:pt x="42" y="60"/>
                        </a:lnTo>
                        <a:lnTo>
                          <a:pt x="38" y="62"/>
                        </a:lnTo>
                        <a:lnTo>
                          <a:pt x="33" y="64"/>
                        </a:lnTo>
                        <a:lnTo>
                          <a:pt x="30" y="62"/>
                        </a:lnTo>
                        <a:lnTo>
                          <a:pt x="21" y="65"/>
                        </a:lnTo>
                        <a:lnTo>
                          <a:pt x="22" y="66"/>
                        </a:lnTo>
                        <a:lnTo>
                          <a:pt x="22" y="70"/>
                        </a:lnTo>
                        <a:lnTo>
                          <a:pt x="21" y="71"/>
                        </a:lnTo>
                        <a:lnTo>
                          <a:pt x="16" y="71"/>
                        </a:lnTo>
                        <a:lnTo>
                          <a:pt x="16" y="74"/>
                        </a:lnTo>
                        <a:lnTo>
                          <a:pt x="12" y="79"/>
                        </a:lnTo>
                        <a:lnTo>
                          <a:pt x="7" y="80"/>
                        </a:lnTo>
                        <a:lnTo>
                          <a:pt x="6" y="86"/>
                        </a:lnTo>
                        <a:lnTo>
                          <a:pt x="0" y="88"/>
                        </a:lnTo>
                        <a:lnTo>
                          <a:pt x="1" y="96"/>
                        </a:lnTo>
                        <a:lnTo>
                          <a:pt x="4" y="101"/>
                        </a:lnTo>
                        <a:lnTo>
                          <a:pt x="10" y="100"/>
                        </a:lnTo>
                        <a:lnTo>
                          <a:pt x="11" y="102"/>
                        </a:lnTo>
                        <a:lnTo>
                          <a:pt x="14" y="102"/>
                        </a:lnTo>
                        <a:lnTo>
                          <a:pt x="17" y="100"/>
                        </a:lnTo>
                        <a:lnTo>
                          <a:pt x="23" y="100"/>
                        </a:lnTo>
                        <a:lnTo>
                          <a:pt x="33" y="96"/>
                        </a:lnTo>
                        <a:lnTo>
                          <a:pt x="37" y="96"/>
                        </a:lnTo>
                        <a:lnTo>
                          <a:pt x="42" y="95"/>
                        </a:lnTo>
                        <a:lnTo>
                          <a:pt x="55" y="86"/>
                        </a:lnTo>
                        <a:lnTo>
                          <a:pt x="60" y="79"/>
                        </a:lnTo>
                      </a:path>
                    </a:pathLst>
                  </a:custGeom>
                  <a:solidFill>
                    <a:schemeClr val="accent1"/>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grpSp>
              <p:nvGrpSpPr>
                <p:cNvPr id="28" name="Group 273"/>
                <p:cNvGrpSpPr>
                  <a:grpSpLocks/>
                </p:cNvGrpSpPr>
                <p:nvPr/>
              </p:nvGrpSpPr>
              <p:grpSpPr bwMode="auto">
                <a:xfrm>
                  <a:off x="1242977" y="2338159"/>
                  <a:ext cx="610918" cy="309164"/>
                  <a:chOff x="1363" y="768"/>
                  <a:chExt cx="330" cy="167"/>
                </a:xfrm>
                <a:grpFill/>
              </p:grpSpPr>
              <p:sp>
                <p:nvSpPr>
                  <p:cNvPr id="53" name="Freeform 271"/>
                  <p:cNvSpPr>
                    <a:spLocks/>
                  </p:cNvSpPr>
                  <p:nvPr/>
                </p:nvSpPr>
                <p:spPr bwMode="auto">
                  <a:xfrm>
                    <a:off x="1363" y="768"/>
                    <a:ext cx="330" cy="167"/>
                  </a:xfrm>
                  <a:custGeom>
                    <a:avLst/>
                    <a:gdLst/>
                    <a:ahLst/>
                    <a:cxnLst>
                      <a:cxn ang="0">
                        <a:pos x="30" y="87"/>
                      </a:cxn>
                      <a:cxn ang="0">
                        <a:pos x="48" y="91"/>
                      </a:cxn>
                      <a:cxn ang="0">
                        <a:pos x="63" y="81"/>
                      </a:cxn>
                      <a:cxn ang="0">
                        <a:pos x="79" y="89"/>
                      </a:cxn>
                      <a:cxn ang="0">
                        <a:pos x="91" y="94"/>
                      </a:cxn>
                      <a:cxn ang="0">
                        <a:pos x="111" y="102"/>
                      </a:cxn>
                      <a:cxn ang="0">
                        <a:pos x="124" y="115"/>
                      </a:cxn>
                      <a:cxn ang="0">
                        <a:pos x="141" y="118"/>
                      </a:cxn>
                      <a:cxn ang="0">
                        <a:pos x="158" y="128"/>
                      </a:cxn>
                      <a:cxn ang="0">
                        <a:pos x="174" y="128"/>
                      </a:cxn>
                      <a:cxn ang="0">
                        <a:pos x="184" y="123"/>
                      </a:cxn>
                      <a:cxn ang="0">
                        <a:pos x="199" y="115"/>
                      </a:cxn>
                      <a:cxn ang="0">
                        <a:pos x="214" y="129"/>
                      </a:cxn>
                      <a:cxn ang="0">
                        <a:pos x="224" y="136"/>
                      </a:cxn>
                      <a:cxn ang="0">
                        <a:pos x="233" y="154"/>
                      </a:cxn>
                      <a:cxn ang="0">
                        <a:pos x="255" y="165"/>
                      </a:cxn>
                      <a:cxn ang="0">
                        <a:pos x="277" y="160"/>
                      </a:cxn>
                      <a:cxn ang="0">
                        <a:pos x="298" y="146"/>
                      </a:cxn>
                      <a:cxn ang="0">
                        <a:pos x="312" y="156"/>
                      </a:cxn>
                      <a:cxn ang="0">
                        <a:pos x="324" y="162"/>
                      </a:cxn>
                      <a:cxn ang="0">
                        <a:pos x="321" y="140"/>
                      </a:cxn>
                      <a:cxn ang="0">
                        <a:pos x="288" y="101"/>
                      </a:cxn>
                      <a:cxn ang="0">
                        <a:pos x="282" y="85"/>
                      </a:cxn>
                      <a:cxn ang="0">
                        <a:pos x="283" y="68"/>
                      </a:cxn>
                      <a:cxn ang="0">
                        <a:pos x="278" y="55"/>
                      </a:cxn>
                      <a:cxn ang="0">
                        <a:pos x="280" y="43"/>
                      </a:cxn>
                      <a:cxn ang="0">
                        <a:pos x="288" y="37"/>
                      </a:cxn>
                      <a:cxn ang="0">
                        <a:pos x="280" y="25"/>
                      </a:cxn>
                      <a:cxn ang="0">
                        <a:pos x="249" y="22"/>
                      </a:cxn>
                      <a:cxn ang="0">
                        <a:pos x="233" y="29"/>
                      </a:cxn>
                      <a:cxn ang="0">
                        <a:pos x="202" y="22"/>
                      </a:cxn>
                      <a:cxn ang="0">
                        <a:pos x="181" y="23"/>
                      </a:cxn>
                      <a:cxn ang="0">
                        <a:pos x="157" y="28"/>
                      </a:cxn>
                      <a:cxn ang="0">
                        <a:pos x="146" y="21"/>
                      </a:cxn>
                      <a:cxn ang="0">
                        <a:pos x="134" y="31"/>
                      </a:cxn>
                      <a:cxn ang="0">
                        <a:pos x="116" y="23"/>
                      </a:cxn>
                      <a:cxn ang="0">
                        <a:pos x="89" y="15"/>
                      </a:cxn>
                      <a:cxn ang="0">
                        <a:pos x="76" y="4"/>
                      </a:cxn>
                      <a:cxn ang="0">
                        <a:pos x="66" y="9"/>
                      </a:cxn>
                      <a:cxn ang="0">
                        <a:pos x="54" y="9"/>
                      </a:cxn>
                      <a:cxn ang="0">
                        <a:pos x="47" y="1"/>
                      </a:cxn>
                      <a:cxn ang="0">
                        <a:pos x="37" y="6"/>
                      </a:cxn>
                      <a:cxn ang="0">
                        <a:pos x="17" y="15"/>
                      </a:cxn>
                      <a:cxn ang="0">
                        <a:pos x="20" y="33"/>
                      </a:cxn>
                      <a:cxn ang="0">
                        <a:pos x="14" y="50"/>
                      </a:cxn>
                      <a:cxn ang="0">
                        <a:pos x="3" y="53"/>
                      </a:cxn>
                      <a:cxn ang="0">
                        <a:pos x="6" y="68"/>
                      </a:cxn>
                      <a:cxn ang="0">
                        <a:pos x="22" y="70"/>
                      </a:cxn>
                    </a:cxnLst>
                    <a:rect l="0" t="0" r="r" b="b"/>
                    <a:pathLst>
                      <a:path w="330" h="167">
                        <a:moveTo>
                          <a:pt x="27" y="73"/>
                        </a:moveTo>
                        <a:lnTo>
                          <a:pt x="26" y="81"/>
                        </a:lnTo>
                        <a:lnTo>
                          <a:pt x="30" y="87"/>
                        </a:lnTo>
                        <a:lnTo>
                          <a:pt x="39" y="86"/>
                        </a:lnTo>
                        <a:lnTo>
                          <a:pt x="43" y="88"/>
                        </a:lnTo>
                        <a:lnTo>
                          <a:pt x="48" y="91"/>
                        </a:lnTo>
                        <a:lnTo>
                          <a:pt x="53" y="85"/>
                        </a:lnTo>
                        <a:lnTo>
                          <a:pt x="59" y="82"/>
                        </a:lnTo>
                        <a:lnTo>
                          <a:pt x="63" y="81"/>
                        </a:lnTo>
                        <a:lnTo>
                          <a:pt x="72" y="82"/>
                        </a:lnTo>
                        <a:lnTo>
                          <a:pt x="76" y="84"/>
                        </a:lnTo>
                        <a:lnTo>
                          <a:pt x="79" y="89"/>
                        </a:lnTo>
                        <a:lnTo>
                          <a:pt x="83" y="90"/>
                        </a:lnTo>
                        <a:lnTo>
                          <a:pt x="86" y="91"/>
                        </a:lnTo>
                        <a:lnTo>
                          <a:pt x="91" y="94"/>
                        </a:lnTo>
                        <a:lnTo>
                          <a:pt x="97" y="98"/>
                        </a:lnTo>
                        <a:lnTo>
                          <a:pt x="102" y="100"/>
                        </a:lnTo>
                        <a:lnTo>
                          <a:pt x="111" y="102"/>
                        </a:lnTo>
                        <a:lnTo>
                          <a:pt x="115" y="104"/>
                        </a:lnTo>
                        <a:lnTo>
                          <a:pt x="120" y="109"/>
                        </a:lnTo>
                        <a:lnTo>
                          <a:pt x="124" y="115"/>
                        </a:lnTo>
                        <a:lnTo>
                          <a:pt x="128" y="117"/>
                        </a:lnTo>
                        <a:lnTo>
                          <a:pt x="135" y="118"/>
                        </a:lnTo>
                        <a:lnTo>
                          <a:pt x="141" y="118"/>
                        </a:lnTo>
                        <a:lnTo>
                          <a:pt x="146" y="123"/>
                        </a:lnTo>
                        <a:lnTo>
                          <a:pt x="151" y="129"/>
                        </a:lnTo>
                        <a:lnTo>
                          <a:pt x="158" y="128"/>
                        </a:lnTo>
                        <a:lnTo>
                          <a:pt x="166" y="129"/>
                        </a:lnTo>
                        <a:lnTo>
                          <a:pt x="171" y="129"/>
                        </a:lnTo>
                        <a:lnTo>
                          <a:pt x="174" y="128"/>
                        </a:lnTo>
                        <a:lnTo>
                          <a:pt x="179" y="129"/>
                        </a:lnTo>
                        <a:lnTo>
                          <a:pt x="183" y="127"/>
                        </a:lnTo>
                        <a:lnTo>
                          <a:pt x="184" y="123"/>
                        </a:lnTo>
                        <a:lnTo>
                          <a:pt x="187" y="119"/>
                        </a:lnTo>
                        <a:lnTo>
                          <a:pt x="194" y="117"/>
                        </a:lnTo>
                        <a:lnTo>
                          <a:pt x="199" y="115"/>
                        </a:lnTo>
                        <a:lnTo>
                          <a:pt x="207" y="119"/>
                        </a:lnTo>
                        <a:lnTo>
                          <a:pt x="211" y="124"/>
                        </a:lnTo>
                        <a:lnTo>
                          <a:pt x="214" y="129"/>
                        </a:lnTo>
                        <a:lnTo>
                          <a:pt x="218" y="129"/>
                        </a:lnTo>
                        <a:lnTo>
                          <a:pt x="226" y="130"/>
                        </a:lnTo>
                        <a:lnTo>
                          <a:pt x="224" y="136"/>
                        </a:lnTo>
                        <a:lnTo>
                          <a:pt x="226" y="141"/>
                        </a:lnTo>
                        <a:lnTo>
                          <a:pt x="227" y="146"/>
                        </a:lnTo>
                        <a:lnTo>
                          <a:pt x="233" y="154"/>
                        </a:lnTo>
                        <a:lnTo>
                          <a:pt x="240" y="157"/>
                        </a:lnTo>
                        <a:lnTo>
                          <a:pt x="246" y="162"/>
                        </a:lnTo>
                        <a:lnTo>
                          <a:pt x="255" y="165"/>
                        </a:lnTo>
                        <a:lnTo>
                          <a:pt x="271" y="167"/>
                        </a:lnTo>
                        <a:lnTo>
                          <a:pt x="274" y="163"/>
                        </a:lnTo>
                        <a:lnTo>
                          <a:pt x="277" y="160"/>
                        </a:lnTo>
                        <a:lnTo>
                          <a:pt x="283" y="153"/>
                        </a:lnTo>
                        <a:lnTo>
                          <a:pt x="291" y="150"/>
                        </a:lnTo>
                        <a:lnTo>
                          <a:pt x="298" y="146"/>
                        </a:lnTo>
                        <a:lnTo>
                          <a:pt x="308" y="148"/>
                        </a:lnTo>
                        <a:lnTo>
                          <a:pt x="310" y="150"/>
                        </a:lnTo>
                        <a:lnTo>
                          <a:pt x="312" y="156"/>
                        </a:lnTo>
                        <a:lnTo>
                          <a:pt x="318" y="158"/>
                        </a:lnTo>
                        <a:lnTo>
                          <a:pt x="320" y="161"/>
                        </a:lnTo>
                        <a:lnTo>
                          <a:pt x="324" y="162"/>
                        </a:lnTo>
                        <a:lnTo>
                          <a:pt x="326" y="160"/>
                        </a:lnTo>
                        <a:lnTo>
                          <a:pt x="330" y="145"/>
                        </a:lnTo>
                        <a:lnTo>
                          <a:pt x="321" y="140"/>
                        </a:lnTo>
                        <a:lnTo>
                          <a:pt x="299" y="121"/>
                        </a:lnTo>
                        <a:lnTo>
                          <a:pt x="295" y="115"/>
                        </a:lnTo>
                        <a:lnTo>
                          <a:pt x="288" y="101"/>
                        </a:lnTo>
                        <a:lnTo>
                          <a:pt x="285" y="94"/>
                        </a:lnTo>
                        <a:lnTo>
                          <a:pt x="284" y="88"/>
                        </a:lnTo>
                        <a:lnTo>
                          <a:pt x="282" y="85"/>
                        </a:lnTo>
                        <a:lnTo>
                          <a:pt x="282" y="81"/>
                        </a:lnTo>
                        <a:lnTo>
                          <a:pt x="283" y="71"/>
                        </a:lnTo>
                        <a:lnTo>
                          <a:pt x="283" y="68"/>
                        </a:lnTo>
                        <a:lnTo>
                          <a:pt x="281" y="65"/>
                        </a:lnTo>
                        <a:lnTo>
                          <a:pt x="278" y="60"/>
                        </a:lnTo>
                        <a:lnTo>
                          <a:pt x="278" y="55"/>
                        </a:lnTo>
                        <a:lnTo>
                          <a:pt x="277" y="51"/>
                        </a:lnTo>
                        <a:lnTo>
                          <a:pt x="279" y="50"/>
                        </a:lnTo>
                        <a:lnTo>
                          <a:pt x="280" y="43"/>
                        </a:lnTo>
                        <a:lnTo>
                          <a:pt x="279" y="40"/>
                        </a:lnTo>
                        <a:lnTo>
                          <a:pt x="290" y="40"/>
                        </a:lnTo>
                        <a:lnTo>
                          <a:pt x="288" y="37"/>
                        </a:lnTo>
                        <a:lnTo>
                          <a:pt x="286" y="30"/>
                        </a:lnTo>
                        <a:lnTo>
                          <a:pt x="283" y="27"/>
                        </a:lnTo>
                        <a:lnTo>
                          <a:pt x="280" y="25"/>
                        </a:lnTo>
                        <a:lnTo>
                          <a:pt x="276" y="25"/>
                        </a:lnTo>
                        <a:lnTo>
                          <a:pt x="270" y="23"/>
                        </a:lnTo>
                        <a:lnTo>
                          <a:pt x="249" y="22"/>
                        </a:lnTo>
                        <a:lnTo>
                          <a:pt x="244" y="23"/>
                        </a:lnTo>
                        <a:lnTo>
                          <a:pt x="238" y="25"/>
                        </a:lnTo>
                        <a:lnTo>
                          <a:pt x="233" y="29"/>
                        </a:lnTo>
                        <a:lnTo>
                          <a:pt x="222" y="31"/>
                        </a:lnTo>
                        <a:lnTo>
                          <a:pt x="215" y="27"/>
                        </a:lnTo>
                        <a:lnTo>
                          <a:pt x="202" y="22"/>
                        </a:lnTo>
                        <a:lnTo>
                          <a:pt x="192" y="25"/>
                        </a:lnTo>
                        <a:lnTo>
                          <a:pt x="187" y="25"/>
                        </a:lnTo>
                        <a:lnTo>
                          <a:pt x="181" y="23"/>
                        </a:lnTo>
                        <a:lnTo>
                          <a:pt x="177" y="25"/>
                        </a:lnTo>
                        <a:lnTo>
                          <a:pt x="174" y="23"/>
                        </a:lnTo>
                        <a:lnTo>
                          <a:pt x="157" y="28"/>
                        </a:lnTo>
                        <a:lnTo>
                          <a:pt x="154" y="25"/>
                        </a:lnTo>
                        <a:lnTo>
                          <a:pt x="148" y="25"/>
                        </a:lnTo>
                        <a:lnTo>
                          <a:pt x="146" y="21"/>
                        </a:lnTo>
                        <a:lnTo>
                          <a:pt x="144" y="21"/>
                        </a:lnTo>
                        <a:lnTo>
                          <a:pt x="141" y="22"/>
                        </a:lnTo>
                        <a:lnTo>
                          <a:pt x="134" y="31"/>
                        </a:lnTo>
                        <a:lnTo>
                          <a:pt x="121" y="28"/>
                        </a:lnTo>
                        <a:lnTo>
                          <a:pt x="117" y="25"/>
                        </a:lnTo>
                        <a:lnTo>
                          <a:pt x="116" y="23"/>
                        </a:lnTo>
                        <a:lnTo>
                          <a:pt x="109" y="23"/>
                        </a:lnTo>
                        <a:lnTo>
                          <a:pt x="99" y="14"/>
                        </a:lnTo>
                        <a:lnTo>
                          <a:pt x="89" y="15"/>
                        </a:lnTo>
                        <a:lnTo>
                          <a:pt x="84" y="12"/>
                        </a:lnTo>
                        <a:lnTo>
                          <a:pt x="80" y="3"/>
                        </a:lnTo>
                        <a:lnTo>
                          <a:pt x="76" y="4"/>
                        </a:lnTo>
                        <a:lnTo>
                          <a:pt x="70" y="1"/>
                        </a:lnTo>
                        <a:lnTo>
                          <a:pt x="72" y="9"/>
                        </a:lnTo>
                        <a:lnTo>
                          <a:pt x="66" y="9"/>
                        </a:lnTo>
                        <a:lnTo>
                          <a:pt x="63" y="11"/>
                        </a:lnTo>
                        <a:lnTo>
                          <a:pt x="59" y="5"/>
                        </a:lnTo>
                        <a:lnTo>
                          <a:pt x="54" y="9"/>
                        </a:lnTo>
                        <a:lnTo>
                          <a:pt x="49" y="7"/>
                        </a:lnTo>
                        <a:lnTo>
                          <a:pt x="50" y="3"/>
                        </a:lnTo>
                        <a:lnTo>
                          <a:pt x="47" y="1"/>
                        </a:lnTo>
                        <a:lnTo>
                          <a:pt x="44" y="2"/>
                        </a:lnTo>
                        <a:lnTo>
                          <a:pt x="39" y="0"/>
                        </a:lnTo>
                        <a:lnTo>
                          <a:pt x="37" y="6"/>
                        </a:lnTo>
                        <a:lnTo>
                          <a:pt x="30" y="6"/>
                        </a:lnTo>
                        <a:lnTo>
                          <a:pt x="27" y="9"/>
                        </a:lnTo>
                        <a:lnTo>
                          <a:pt x="17" y="15"/>
                        </a:lnTo>
                        <a:lnTo>
                          <a:pt x="15" y="20"/>
                        </a:lnTo>
                        <a:lnTo>
                          <a:pt x="15" y="23"/>
                        </a:lnTo>
                        <a:lnTo>
                          <a:pt x="20" y="33"/>
                        </a:lnTo>
                        <a:lnTo>
                          <a:pt x="13" y="38"/>
                        </a:lnTo>
                        <a:lnTo>
                          <a:pt x="11" y="40"/>
                        </a:lnTo>
                        <a:lnTo>
                          <a:pt x="14" y="50"/>
                        </a:lnTo>
                        <a:lnTo>
                          <a:pt x="13" y="52"/>
                        </a:lnTo>
                        <a:lnTo>
                          <a:pt x="3" y="49"/>
                        </a:lnTo>
                        <a:lnTo>
                          <a:pt x="3" y="53"/>
                        </a:lnTo>
                        <a:lnTo>
                          <a:pt x="0" y="61"/>
                        </a:lnTo>
                        <a:lnTo>
                          <a:pt x="1" y="69"/>
                        </a:lnTo>
                        <a:lnTo>
                          <a:pt x="6" y="68"/>
                        </a:lnTo>
                        <a:lnTo>
                          <a:pt x="10" y="70"/>
                        </a:lnTo>
                        <a:lnTo>
                          <a:pt x="15" y="71"/>
                        </a:lnTo>
                        <a:lnTo>
                          <a:pt x="22" y="70"/>
                        </a:lnTo>
                        <a:lnTo>
                          <a:pt x="27" y="73"/>
                        </a:lnTo>
                        <a:close/>
                      </a:path>
                    </a:pathLst>
                  </a:custGeom>
                  <a:grpFill/>
                  <a:ln w="9525">
                    <a:solidFill>
                      <a:sysClr val="window" lastClr="FFFF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4" name="Freeform 272"/>
                  <p:cNvSpPr>
                    <a:spLocks/>
                  </p:cNvSpPr>
                  <p:nvPr/>
                </p:nvSpPr>
                <p:spPr bwMode="auto">
                  <a:xfrm>
                    <a:off x="1363" y="768"/>
                    <a:ext cx="330" cy="167"/>
                  </a:xfrm>
                  <a:custGeom>
                    <a:avLst/>
                    <a:gdLst/>
                    <a:ahLst/>
                    <a:cxnLst>
                      <a:cxn ang="0">
                        <a:pos x="30" y="87"/>
                      </a:cxn>
                      <a:cxn ang="0">
                        <a:pos x="48" y="91"/>
                      </a:cxn>
                      <a:cxn ang="0">
                        <a:pos x="63" y="81"/>
                      </a:cxn>
                      <a:cxn ang="0">
                        <a:pos x="79" y="89"/>
                      </a:cxn>
                      <a:cxn ang="0">
                        <a:pos x="91" y="94"/>
                      </a:cxn>
                      <a:cxn ang="0">
                        <a:pos x="111" y="102"/>
                      </a:cxn>
                      <a:cxn ang="0">
                        <a:pos x="124" y="115"/>
                      </a:cxn>
                      <a:cxn ang="0">
                        <a:pos x="141" y="118"/>
                      </a:cxn>
                      <a:cxn ang="0">
                        <a:pos x="158" y="128"/>
                      </a:cxn>
                      <a:cxn ang="0">
                        <a:pos x="174" y="128"/>
                      </a:cxn>
                      <a:cxn ang="0">
                        <a:pos x="184" y="123"/>
                      </a:cxn>
                      <a:cxn ang="0">
                        <a:pos x="199" y="115"/>
                      </a:cxn>
                      <a:cxn ang="0">
                        <a:pos x="214" y="129"/>
                      </a:cxn>
                      <a:cxn ang="0">
                        <a:pos x="224" y="136"/>
                      </a:cxn>
                      <a:cxn ang="0">
                        <a:pos x="233" y="154"/>
                      </a:cxn>
                      <a:cxn ang="0">
                        <a:pos x="255" y="165"/>
                      </a:cxn>
                      <a:cxn ang="0">
                        <a:pos x="277" y="160"/>
                      </a:cxn>
                      <a:cxn ang="0">
                        <a:pos x="298" y="146"/>
                      </a:cxn>
                      <a:cxn ang="0">
                        <a:pos x="312" y="156"/>
                      </a:cxn>
                      <a:cxn ang="0">
                        <a:pos x="324" y="162"/>
                      </a:cxn>
                      <a:cxn ang="0">
                        <a:pos x="321" y="140"/>
                      </a:cxn>
                      <a:cxn ang="0">
                        <a:pos x="288" y="101"/>
                      </a:cxn>
                      <a:cxn ang="0">
                        <a:pos x="282" y="85"/>
                      </a:cxn>
                      <a:cxn ang="0">
                        <a:pos x="283" y="68"/>
                      </a:cxn>
                      <a:cxn ang="0">
                        <a:pos x="278" y="55"/>
                      </a:cxn>
                      <a:cxn ang="0">
                        <a:pos x="280" y="43"/>
                      </a:cxn>
                      <a:cxn ang="0">
                        <a:pos x="288" y="37"/>
                      </a:cxn>
                      <a:cxn ang="0">
                        <a:pos x="280" y="25"/>
                      </a:cxn>
                      <a:cxn ang="0">
                        <a:pos x="249" y="22"/>
                      </a:cxn>
                      <a:cxn ang="0">
                        <a:pos x="233" y="29"/>
                      </a:cxn>
                      <a:cxn ang="0">
                        <a:pos x="202" y="22"/>
                      </a:cxn>
                      <a:cxn ang="0">
                        <a:pos x="181" y="23"/>
                      </a:cxn>
                      <a:cxn ang="0">
                        <a:pos x="157" y="28"/>
                      </a:cxn>
                      <a:cxn ang="0">
                        <a:pos x="146" y="21"/>
                      </a:cxn>
                      <a:cxn ang="0">
                        <a:pos x="134" y="31"/>
                      </a:cxn>
                      <a:cxn ang="0">
                        <a:pos x="116" y="23"/>
                      </a:cxn>
                      <a:cxn ang="0">
                        <a:pos x="89" y="15"/>
                      </a:cxn>
                      <a:cxn ang="0">
                        <a:pos x="76" y="4"/>
                      </a:cxn>
                      <a:cxn ang="0">
                        <a:pos x="66" y="9"/>
                      </a:cxn>
                      <a:cxn ang="0">
                        <a:pos x="54" y="9"/>
                      </a:cxn>
                      <a:cxn ang="0">
                        <a:pos x="47" y="1"/>
                      </a:cxn>
                      <a:cxn ang="0">
                        <a:pos x="37" y="6"/>
                      </a:cxn>
                      <a:cxn ang="0">
                        <a:pos x="17" y="15"/>
                      </a:cxn>
                      <a:cxn ang="0">
                        <a:pos x="20" y="33"/>
                      </a:cxn>
                      <a:cxn ang="0">
                        <a:pos x="14" y="50"/>
                      </a:cxn>
                      <a:cxn ang="0">
                        <a:pos x="3" y="53"/>
                      </a:cxn>
                      <a:cxn ang="0">
                        <a:pos x="6" y="68"/>
                      </a:cxn>
                      <a:cxn ang="0">
                        <a:pos x="22" y="70"/>
                      </a:cxn>
                    </a:cxnLst>
                    <a:rect l="0" t="0" r="r" b="b"/>
                    <a:pathLst>
                      <a:path w="330" h="167">
                        <a:moveTo>
                          <a:pt x="27" y="73"/>
                        </a:moveTo>
                        <a:lnTo>
                          <a:pt x="26" y="81"/>
                        </a:lnTo>
                        <a:lnTo>
                          <a:pt x="30" y="87"/>
                        </a:lnTo>
                        <a:lnTo>
                          <a:pt x="39" y="86"/>
                        </a:lnTo>
                        <a:lnTo>
                          <a:pt x="43" y="88"/>
                        </a:lnTo>
                        <a:lnTo>
                          <a:pt x="48" y="91"/>
                        </a:lnTo>
                        <a:lnTo>
                          <a:pt x="53" y="85"/>
                        </a:lnTo>
                        <a:lnTo>
                          <a:pt x="59" y="82"/>
                        </a:lnTo>
                        <a:lnTo>
                          <a:pt x="63" y="81"/>
                        </a:lnTo>
                        <a:lnTo>
                          <a:pt x="72" y="82"/>
                        </a:lnTo>
                        <a:lnTo>
                          <a:pt x="76" y="84"/>
                        </a:lnTo>
                        <a:lnTo>
                          <a:pt x="79" y="89"/>
                        </a:lnTo>
                        <a:lnTo>
                          <a:pt x="83" y="90"/>
                        </a:lnTo>
                        <a:lnTo>
                          <a:pt x="86" y="91"/>
                        </a:lnTo>
                        <a:lnTo>
                          <a:pt x="91" y="94"/>
                        </a:lnTo>
                        <a:lnTo>
                          <a:pt x="97" y="98"/>
                        </a:lnTo>
                        <a:lnTo>
                          <a:pt x="102" y="100"/>
                        </a:lnTo>
                        <a:lnTo>
                          <a:pt x="111" y="102"/>
                        </a:lnTo>
                        <a:lnTo>
                          <a:pt x="115" y="104"/>
                        </a:lnTo>
                        <a:lnTo>
                          <a:pt x="120" y="109"/>
                        </a:lnTo>
                        <a:lnTo>
                          <a:pt x="124" y="115"/>
                        </a:lnTo>
                        <a:lnTo>
                          <a:pt x="128" y="117"/>
                        </a:lnTo>
                        <a:lnTo>
                          <a:pt x="135" y="118"/>
                        </a:lnTo>
                        <a:lnTo>
                          <a:pt x="141" y="118"/>
                        </a:lnTo>
                        <a:lnTo>
                          <a:pt x="146" y="123"/>
                        </a:lnTo>
                        <a:lnTo>
                          <a:pt x="151" y="129"/>
                        </a:lnTo>
                        <a:lnTo>
                          <a:pt x="158" y="128"/>
                        </a:lnTo>
                        <a:lnTo>
                          <a:pt x="166" y="129"/>
                        </a:lnTo>
                        <a:lnTo>
                          <a:pt x="171" y="129"/>
                        </a:lnTo>
                        <a:lnTo>
                          <a:pt x="174" y="128"/>
                        </a:lnTo>
                        <a:lnTo>
                          <a:pt x="179" y="129"/>
                        </a:lnTo>
                        <a:lnTo>
                          <a:pt x="183" y="127"/>
                        </a:lnTo>
                        <a:lnTo>
                          <a:pt x="184" y="123"/>
                        </a:lnTo>
                        <a:lnTo>
                          <a:pt x="187" y="119"/>
                        </a:lnTo>
                        <a:lnTo>
                          <a:pt x="194" y="117"/>
                        </a:lnTo>
                        <a:lnTo>
                          <a:pt x="199" y="115"/>
                        </a:lnTo>
                        <a:lnTo>
                          <a:pt x="207" y="119"/>
                        </a:lnTo>
                        <a:lnTo>
                          <a:pt x="211" y="124"/>
                        </a:lnTo>
                        <a:lnTo>
                          <a:pt x="214" y="129"/>
                        </a:lnTo>
                        <a:lnTo>
                          <a:pt x="218" y="129"/>
                        </a:lnTo>
                        <a:lnTo>
                          <a:pt x="226" y="130"/>
                        </a:lnTo>
                        <a:lnTo>
                          <a:pt x="224" y="136"/>
                        </a:lnTo>
                        <a:lnTo>
                          <a:pt x="226" y="141"/>
                        </a:lnTo>
                        <a:lnTo>
                          <a:pt x="227" y="146"/>
                        </a:lnTo>
                        <a:lnTo>
                          <a:pt x="233" y="154"/>
                        </a:lnTo>
                        <a:lnTo>
                          <a:pt x="240" y="157"/>
                        </a:lnTo>
                        <a:lnTo>
                          <a:pt x="246" y="162"/>
                        </a:lnTo>
                        <a:lnTo>
                          <a:pt x="255" y="165"/>
                        </a:lnTo>
                        <a:lnTo>
                          <a:pt x="271" y="167"/>
                        </a:lnTo>
                        <a:lnTo>
                          <a:pt x="274" y="163"/>
                        </a:lnTo>
                        <a:lnTo>
                          <a:pt x="277" y="160"/>
                        </a:lnTo>
                        <a:lnTo>
                          <a:pt x="283" y="153"/>
                        </a:lnTo>
                        <a:lnTo>
                          <a:pt x="291" y="150"/>
                        </a:lnTo>
                        <a:lnTo>
                          <a:pt x="298" y="146"/>
                        </a:lnTo>
                        <a:lnTo>
                          <a:pt x="308" y="148"/>
                        </a:lnTo>
                        <a:lnTo>
                          <a:pt x="310" y="150"/>
                        </a:lnTo>
                        <a:lnTo>
                          <a:pt x="312" y="156"/>
                        </a:lnTo>
                        <a:lnTo>
                          <a:pt x="318" y="158"/>
                        </a:lnTo>
                        <a:lnTo>
                          <a:pt x="320" y="161"/>
                        </a:lnTo>
                        <a:lnTo>
                          <a:pt x="324" y="162"/>
                        </a:lnTo>
                        <a:lnTo>
                          <a:pt x="326" y="160"/>
                        </a:lnTo>
                        <a:lnTo>
                          <a:pt x="330" y="145"/>
                        </a:lnTo>
                        <a:lnTo>
                          <a:pt x="321" y="140"/>
                        </a:lnTo>
                        <a:lnTo>
                          <a:pt x="299" y="121"/>
                        </a:lnTo>
                        <a:lnTo>
                          <a:pt x="295" y="115"/>
                        </a:lnTo>
                        <a:lnTo>
                          <a:pt x="288" y="101"/>
                        </a:lnTo>
                        <a:lnTo>
                          <a:pt x="285" y="94"/>
                        </a:lnTo>
                        <a:lnTo>
                          <a:pt x="284" y="88"/>
                        </a:lnTo>
                        <a:lnTo>
                          <a:pt x="282" y="85"/>
                        </a:lnTo>
                        <a:lnTo>
                          <a:pt x="282" y="81"/>
                        </a:lnTo>
                        <a:lnTo>
                          <a:pt x="283" y="71"/>
                        </a:lnTo>
                        <a:lnTo>
                          <a:pt x="283" y="68"/>
                        </a:lnTo>
                        <a:lnTo>
                          <a:pt x="281" y="65"/>
                        </a:lnTo>
                        <a:lnTo>
                          <a:pt x="278" y="60"/>
                        </a:lnTo>
                        <a:lnTo>
                          <a:pt x="278" y="55"/>
                        </a:lnTo>
                        <a:lnTo>
                          <a:pt x="277" y="51"/>
                        </a:lnTo>
                        <a:lnTo>
                          <a:pt x="279" y="50"/>
                        </a:lnTo>
                        <a:lnTo>
                          <a:pt x="280" y="43"/>
                        </a:lnTo>
                        <a:lnTo>
                          <a:pt x="279" y="40"/>
                        </a:lnTo>
                        <a:lnTo>
                          <a:pt x="290" y="40"/>
                        </a:lnTo>
                        <a:lnTo>
                          <a:pt x="288" y="37"/>
                        </a:lnTo>
                        <a:lnTo>
                          <a:pt x="286" y="30"/>
                        </a:lnTo>
                        <a:lnTo>
                          <a:pt x="283" y="27"/>
                        </a:lnTo>
                        <a:lnTo>
                          <a:pt x="280" y="25"/>
                        </a:lnTo>
                        <a:lnTo>
                          <a:pt x="276" y="25"/>
                        </a:lnTo>
                        <a:lnTo>
                          <a:pt x="270" y="23"/>
                        </a:lnTo>
                        <a:lnTo>
                          <a:pt x="249" y="22"/>
                        </a:lnTo>
                        <a:lnTo>
                          <a:pt x="244" y="23"/>
                        </a:lnTo>
                        <a:lnTo>
                          <a:pt x="238" y="25"/>
                        </a:lnTo>
                        <a:lnTo>
                          <a:pt x="233" y="29"/>
                        </a:lnTo>
                        <a:lnTo>
                          <a:pt x="222" y="31"/>
                        </a:lnTo>
                        <a:lnTo>
                          <a:pt x="215" y="27"/>
                        </a:lnTo>
                        <a:lnTo>
                          <a:pt x="202" y="22"/>
                        </a:lnTo>
                        <a:lnTo>
                          <a:pt x="192" y="25"/>
                        </a:lnTo>
                        <a:lnTo>
                          <a:pt x="187" y="25"/>
                        </a:lnTo>
                        <a:lnTo>
                          <a:pt x="181" y="23"/>
                        </a:lnTo>
                        <a:lnTo>
                          <a:pt x="177" y="25"/>
                        </a:lnTo>
                        <a:lnTo>
                          <a:pt x="174" y="23"/>
                        </a:lnTo>
                        <a:lnTo>
                          <a:pt x="157" y="28"/>
                        </a:lnTo>
                        <a:lnTo>
                          <a:pt x="154" y="25"/>
                        </a:lnTo>
                        <a:lnTo>
                          <a:pt x="148" y="25"/>
                        </a:lnTo>
                        <a:lnTo>
                          <a:pt x="146" y="21"/>
                        </a:lnTo>
                        <a:lnTo>
                          <a:pt x="144" y="21"/>
                        </a:lnTo>
                        <a:lnTo>
                          <a:pt x="141" y="22"/>
                        </a:lnTo>
                        <a:lnTo>
                          <a:pt x="134" y="31"/>
                        </a:lnTo>
                        <a:lnTo>
                          <a:pt x="121" y="28"/>
                        </a:lnTo>
                        <a:lnTo>
                          <a:pt x="117" y="25"/>
                        </a:lnTo>
                        <a:lnTo>
                          <a:pt x="116" y="23"/>
                        </a:lnTo>
                        <a:lnTo>
                          <a:pt x="109" y="23"/>
                        </a:lnTo>
                        <a:lnTo>
                          <a:pt x="99" y="14"/>
                        </a:lnTo>
                        <a:lnTo>
                          <a:pt x="89" y="15"/>
                        </a:lnTo>
                        <a:lnTo>
                          <a:pt x="84" y="12"/>
                        </a:lnTo>
                        <a:lnTo>
                          <a:pt x="80" y="3"/>
                        </a:lnTo>
                        <a:lnTo>
                          <a:pt x="76" y="4"/>
                        </a:lnTo>
                        <a:lnTo>
                          <a:pt x="70" y="1"/>
                        </a:lnTo>
                        <a:lnTo>
                          <a:pt x="72" y="9"/>
                        </a:lnTo>
                        <a:lnTo>
                          <a:pt x="66" y="9"/>
                        </a:lnTo>
                        <a:lnTo>
                          <a:pt x="63" y="11"/>
                        </a:lnTo>
                        <a:lnTo>
                          <a:pt x="59" y="5"/>
                        </a:lnTo>
                        <a:lnTo>
                          <a:pt x="54" y="9"/>
                        </a:lnTo>
                        <a:lnTo>
                          <a:pt x="49" y="7"/>
                        </a:lnTo>
                        <a:lnTo>
                          <a:pt x="50" y="3"/>
                        </a:lnTo>
                        <a:lnTo>
                          <a:pt x="47" y="1"/>
                        </a:lnTo>
                        <a:lnTo>
                          <a:pt x="44" y="2"/>
                        </a:lnTo>
                        <a:lnTo>
                          <a:pt x="39" y="0"/>
                        </a:lnTo>
                        <a:lnTo>
                          <a:pt x="37" y="6"/>
                        </a:lnTo>
                        <a:lnTo>
                          <a:pt x="30" y="6"/>
                        </a:lnTo>
                        <a:lnTo>
                          <a:pt x="27" y="9"/>
                        </a:lnTo>
                        <a:lnTo>
                          <a:pt x="17" y="15"/>
                        </a:lnTo>
                        <a:lnTo>
                          <a:pt x="15" y="20"/>
                        </a:lnTo>
                        <a:lnTo>
                          <a:pt x="15" y="23"/>
                        </a:lnTo>
                        <a:lnTo>
                          <a:pt x="20" y="33"/>
                        </a:lnTo>
                        <a:lnTo>
                          <a:pt x="13" y="38"/>
                        </a:lnTo>
                        <a:lnTo>
                          <a:pt x="11" y="40"/>
                        </a:lnTo>
                        <a:lnTo>
                          <a:pt x="14" y="50"/>
                        </a:lnTo>
                        <a:lnTo>
                          <a:pt x="13" y="52"/>
                        </a:lnTo>
                        <a:lnTo>
                          <a:pt x="3" y="49"/>
                        </a:lnTo>
                        <a:lnTo>
                          <a:pt x="3" y="53"/>
                        </a:lnTo>
                        <a:lnTo>
                          <a:pt x="0" y="61"/>
                        </a:lnTo>
                        <a:lnTo>
                          <a:pt x="1" y="69"/>
                        </a:lnTo>
                        <a:lnTo>
                          <a:pt x="6" y="68"/>
                        </a:lnTo>
                        <a:lnTo>
                          <a:pt x="10" y="70"/>
                        </a:lnTo>
                        <a:lnTo>
                          <a:pt x="15" y="71"/>
                        </a:lnTo>
                        <a:lnTo>
                          <a:pt x="22" y="70"/>
                        </a:lnTo>
                        <a:lnTo>
                          <a:pt x="27" y="73"/>
                        </a:lnTo>
                      </a:path>
                    </a:pathLst>
                  </a:custGeom>
                  <a:solidFill>
                    <a:schemeClr val="bg1">
                      <a:lumMod val="50000"/>
                    </a:schemeClr>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grpSp>
              <p:nvGrpSpPr>
                <p:cNvPr id="29" name="Group 281"/>
                <p:cNvGrpSpPr>
                  <a:grpSpLocks/>
                </p:cNvGrpSpPr>
                <p:nvPr/>
              </p:nvGrpSpPr>
              <p:grpSpPr bwMode="auto">
                <a:xfrm>
                  <a:off x="1331837" y="2488111"/>
                  <a:ext cx="460966" cy="483182"/>
                  <a:chOff x="1411" y="849"/>
                  <a:chExt cx="249" cy="261"/>
                </a:xfrm>
                <a:grpFill/>
              </p:grpSpPr>
              <p:sp>
                <p:nvSpPr>
                  <p:cNvPr id="51" name="Freeform 279"/>
                  <p:cNvSpPr>
                    <a:spLocks/>
                  </p:cNvSpPr>
                  <p:nvPr/>
                </p:nvSpPr>
                <p:spPr bwMode="auto">
                  <a:xfrm>
                    <a:off x="1411" y="849"/>
                    <a:ext cx="249" cy="261"/>
                  </a:xfrm>
                  <a:custGeom>
                    <a:avLst/>
                    <a:gdLst/>
                    <a:ahLst/>
                    <a:cxnLst>
                      <a:cxn ang="0">
                        <a:pos x="67" y="24"/>
                      </a:cxn>
                      <a:cxn ang="0">
                        <a:pos x="80" y="36"/>
                      </a:cxn>
                      <a:cxn ang="0">
                        <a:pos x="98" y="42"/>
                      </a:cxn>
                      <a:cxn ang="0">
                        <a:pos x="118" y="49"/>
                      </a:cxn>
                      <a:cxn ang="0">
                        <a:pos x="131" y="48"/>
                      </a:cxn>
                      <a:cxn ang="0">
                        <a:pos x="139" y="39"/>
                      </a:cxn>
                      <a:cxn ang="0">
                        <a:pos x="159" y="39"/>
                      </a:cxn>
                      <a:cxn ang="0">
                        <a:pos x="170" y="49"/>
                      </a:cxn>
                      <a:cxn ang="0">
                        <a:pos x="177" y="61"/>
                      </a:cxn>
                      <a:cxn ang="0">
                        <a:pos x="191" y="77"/>
                      </a:cxn>
                      <a:cxn ang="0">
                        <a:pos x="222" y="87"/>
                      </a:cxn>
                      <a:cxn ang="0">
                        <a:pos x="233" y="93"/>
                      </a:cxn>
                      <a:cxn ang="0">
                        <a:pos x="249" y="99"/>
                      </a:cxn>
                      <a:cxn ang="0">
                        <a:pos x="244" y="99"/>
                      </a:cxn>
                      <a:cxn ang="0">
                        <a:pos x="238" y="104"/>
                      </a:cxn>
                      <a:cxn ang="0">
                        <a:pos x="235" y="110"/>
                      </a:cxn>
                      <a:cxn ang="0">
                        <a:pos x="227" y="118"/>
                      </a:cxn>
                      <a:cxn ang="0">
                        <a:pos x="220" y="139"/>
                      </a:cxn>
                      <a:cxn ang="0">
                        <a:pos x="229" y="145"/>
                      </a:cxn>
                      <a:cxn ang="0">
                        <a:pos x="216" y="152"/>
                      </a:cxn>
                      <a:cxn ang="0">
                        <a:pos x="207" y="161"/>
                      </a:cxn>
                      <a:cxn ang="0">
                        <a:pos x="210" y="179"/>
                      </a:cxn>
                      <a:cxn ang="0">
                        <a:pos x="206" y="195"/>
                      </a:cxn>
                      <a:cxn ang="0">
                        <a:pos x="193" y="205"/>
                      </a:cxn>
                      <a:cxn ang="0">
                        <a:pos x="189" y="217"/>
                      </a:cxn>
                      <a:cxn ang="0">
                        <a:pos x="184" y="231"/>
                      </a:cxn>
                      <a:cxn ang="0">
                        <a:pos x="175" y="245"/>
                      </a:cxn>
                      <a:cxn ang="0">
                        <a:pos x="162" y="250"/>
                      </a:cxn>
                      <a:cxn ang="0">
                        <a:pos x="138" y="254"/>
                      </a:cxn>
                      <a:cxn ang="0">
                        <a:pos x="126" y="256"/>
                      </a:cxn>
                      <a:cxn ang="0">
                        <a:pos x="125" y="249"/>
                      </a:cxn>
                      <a:cxn ang="0">
                        <a:pos x="126" y="236"/>
                      </a:cxn>
                      <a:cxn ang="0">
                        <a:pos x="110" y="214"/>
                      </a:cxn>
                      <a:cxn ang="0">
                        <a:pos x="93" y="204"/>
                      </a:cxn>
                      <a:cxn ang="0">
                        <a:pos x="88" y="187"/>
                      </a:cxn>
                      <a:cxn ang="0">
                        <a:pos x="73" y="188"/>
                      </a:cxn>
                      <a:cxn ang="0">
                        <a:pos x="70" y="182"/>
                      </a:cxn>
                      <a:cxn ang="0">
                        <a:pos x="65" y="140"/>
                      </a:cxn>
                      <a:cxn ang="0">
                        <a:pos x="54" y="116"/>
                      </a:cxn>
                      <a:cxn ang="0">
                        <a:pos x="50" y="96"/>
                      </a:cxn>
                      <a:cxn ang="0">
                        <a:pos x="45" y="67"/>
                      </a:cxn>
                      <a:cxn ang="0">
                        <a:pos x="30" y="52"/>
                      </a:cxn>
                      <a:cxn ang="0">
                        <a:pos x="30" y="42"/>
                      </a:cxn>
                      <a:cxn ang="0">
                        <a:pos x="20" y="37"/>
                      </a:cxn>
                      <a:cxn ang="0">
                        <a:pos x="14" y="26"/>
                      </a:cxn>
                      <a:cxn ang="0">
                        <a:pos x="0" y="10"/>
                      </a:cxn>
                      <a:cxn ang="0">
                        <a:pos x="15" y="0"/>
                      </a:cxn>
                      <a:cxn ang="0">
                        <a:pos x="31" y="8"/>
                      </a:cxn>
                      <a:cxn ang="0">
                        <a:pos x="43" y="13"/>
                      </a:cxn>
                    </a:cxnLst>
                    <a:rect l="0" t="0" r="r" b="b"/>
                    <a:pathLst>
                      <a:path w="249" h="261">
                        <a:moveTo>
                          <a:pt x="54" y="20"/>
                        </a:moveTo>
                        <a:lnTo>
                          <a:pt x="63" y="22"/>
                        </a:lnTo>
                        <a:lnTo>
                          <a:pt x="67" y="24"/>
                        </a:lnTo>
                        <a:lnTo>
                          <a:pt x="72" y="29"/>
                        </a:lnTo>
                        <a:lnTo>
                          <a:pt x="76" y="34"/>
                        </a:lnTo>
                        <a:lnTo>
                          <a:pt x="80" y="36"/>
                        </a:lnTo>
                        <a:lnTo>
                          <a:pt x="87" y="38"/>
                        </a:lnTo>
                        <a:lnTo>
                          <a:pt x="93" y="38"/>
                        </a:lnTo>
                        <a:lnTo>
                          <a:pt x="98" y="42"/>
                        </a:lnTo>
                        <a:lnTo>
                          <a:pt x="103" y="49"/>
                        </a:lnTo>
                        <a:lnTo>
                          <a:pt x="110" y="48"/>
                        </a:lnTo>
                        <a:lnTo>
                          <a:pt x="118" y="49"/>
                        </a:lnTo>
                        <a:lnTo>
                          <a:pt x="123" y="48"/>
                        </a:lnTo>
                        <a:lnTo>
                          <a:pt x="126" y="48"/>
                        </a:lnTo>
                        <a:lnTo>
                          <a:pt x="131" y="48"/>
                        </a:lnTo>
                        <a:lnTo>
                          <a:pt x="135" y="46"/>
                        </a:lnTo>
                        <a:lnTo>
                          <a:pt x="136" y="42"/>
                        </a:lnTo>
                        <a:lnTo>
                          <a:pt x="139" y="39"/>
                        </a:lnTo>
                        <a:lnTo>
                          <a:pt x="146" y="36"/>
                        </a:lnTo>
                        <a:lnTo>
                          <a:pt x="150" y="35"/>
                        </a:lnTo>
                        <a:lnTo>
                          <a:pt x="159" y="39"/>
                        </a:lnTo>
                        <a:lnTo>
                          <a:pt x="162" y="44"/>
                        </a:lnTo>
                        <a:lnTo>
                          <a:pt x="166" y="49"/>
                        </a:lnTo>
                        <a:lnTo>
                          <a:pt x="170" y="49"/>
                        </a:lnTo>
                        <a:lnTo>
                          <a:pt x="177" y="50"/>
                        </a:lnTo>
                        <a:lnTo>
                          <a:pt x="176" y="55"/>
                        </a:lnTo>
                        <a:lnTo>
                          <a:pt x="177" y="61"/>
                        </a:lnTo>
                        <a:lnTo>
                          <a:pt x="178" y="66"/>
                        </a:lnTo>
                        <a:lnTo>
                          <a:pt x="184" y="74"/>
                        </a:lnTo>
                        <a:lnTo>
                          <a:pt x="191" y="77"/>
                        </a:lnTo>
                        <a:lnTo>
                          <a:pt x="197" y="82"/>
                        </a:lnTo>
                        <a:lnTo>
                          <a:pt x="206" y="85"/>
                        </a:lnTo>
                        <a:lnTo>
                          <a:pt x="222" y="87"/>
                        </a:lnTo>
                        <a:lnTo>
                          <a:pt x="229" y="95"/>
                        </a:lnTo>
                        <a:lnTo>
                          <a:pt x="231" y="95"/>
                        </a:lnTo>
                        <a:lnTo>
                          <a:pt x="233" y="93"/>
                        </a:lnTo>
                        <a:lnTo>
                          <a:pt x="243" y="93"/>
                        </a:lnTo>
                        <a:lnTo>
                          <a:pt x="246" y="93"/>
                        </a:lnTo>
                        <a:lnTo>
                          <a:pt x="249" y="99"/>
                        </a:lnTo>
                        <a:lnTo>
                          <a:pt x="247" y="103"/>
                        </a:lnTo>
                        <a:lnTo>
                          <a:pt x="244" y="103"/>
                        </a:lnTo>
                        <a:lnTo>
                          <a:pt x="244" y="99"/>
                        </a:lnTo>
                        <a:lnTo>
                          <a:pt x="243" y="101"/>
                        </a:lnTo>
                        <a:lnTo>
                          <a:pt x="242" y="104"/>
                        </a:lnTo>
                        <a:lnTo>
                          <a:pt x="238" y="104"/>
                        </a:lnTo>
                        <a:lnTo>
                          <a:pt x="236" y="107"/>
                        </a:lnTo>
                        <a:lnTo>
                          <a:pt x="235" y="111"/>
                        </a:lnTo>
                        <a:lnTo>
                          <a:pt x="235" y="110"/>
                        </a:lnTo>
                        <a:lnTo>
                          <a:pt x="233" y="115"/>
                        </a:lnTo>
                        <a:lnTo>
                          <a:pt x="230" y="118"/>
                        </a:lnTo>
                        <a:lnTo>
                          <a:pt x="227" y="118"/>
                        </a:lnTo>
                        <a:lnTo>
                          <a:pt x="218" y="122"/>
                        </a:lnTo>
                        <a:lnTo>
                          <a:pt x="218" y="133"/>
                        </a:lnTo>
                        <a:lnTo>
                          <a:pt x="220" y="139"/>
                        </a:lnTo>
                        <a:lnTo>
                          <a:pt x="224" y="141"/>
                        </a:lnTo>
                        <a:lnTo>
                          <a:pt x="226" y="145"/>
                        </a:lnTo>
                        <a:lnTo>
                          <a:pt x="229" y="145"/>
                        </a:lnTo>
                        <a:lnTo>
                          <a:pt x="230" y="148"/>
                        </a:lnTo>
                        <a:lnTo>
                          <a:pt x="228" y="150"/>
                        </a:lnTo>
                        <a:lnTo>
                          <a:pt x="216" y="152"/>
                        </a:lnTo>
                        <a:lnTo>
                          <a:pt x="214" y="156"/>
                        </a:lnTo>
                        <a:lnTo>
                          <a:pt x="211" y="159"/>
                        </a:lnTo>
                        <a:lnTo>
                          <a:pt x="207" y="161"/>
                        </a:lnTo>
                        <a:lnTo>
                          <a:pt x="206" y="167"/>
                        </a:lnTo>
                        <a:lnTo>
                          <a:pt x="211" y="176"/>
                        </a:lnTo>
                        <a:lnTo>
                          <a:pt x="210" y="179"/>
                        </a:lnTo>
                        <a:lnTo>
                          <a:pt x="206" y="186"/>
                        </a:lnTo>
                        <a:lnTo>
                          <a:pt x="208" y="192"/>
                        </a:lnTo>
                        <a:lnTo>
                          <a:pt x="206" y="195"/>
                        </a:lnTo>
                        <a:lnTo>
                          <a:pt x="202" y="201"/>
                        </a:lnTo>
                        <a:lnTo>
                          <a:pt x="196" y="202"/>
                        </a:lnTo>
                        <a:lnTo>
                          <a:pt x="193" y="205"/>
                        </a:lnTo>
                        <a:lnTo>
                          <a:pt x="188" y="207"/>
                        </a:lnTo>
                        <a:lnTo>
                          <a:pt x="189" y="211"/>
                        </a:lnTo>
                        <a:lnTo>
                          <a:pt x="189" y="217"/>
                        </a:lnTo>
                        <a:lnTo>
                          <a:pt x="190" y="223"/>
                        </a:lnTo>
                        <a:lnTo>
                          <a:pt x="186" y="227"/>
                        </a:lnTo>
                        <a:lnTo>
                          <a:pt x="184" y="231"/>
                        </a:lnTo>
                        <a:lnTo>
                          <a:pt x="177" y="234"/>
                        </a:lnTo>
                        <a:lnTo>
                          <a:pt x="174" y="237"/>
                        </a:lnTo>
                        <a:lnTo>
                          <a:pt x="175" y="245"/>
                        </a:lnTo>
                        <a:lnTo>
                          <a:pt x="172" y="248"/>
                        </a:lnTo>
                        <a:lnTo>
                          <a:pt x="168" y="248"/>
                        </a:lnTo>
                        <a:lnTo>
                          <a:pt x="162" y="250"/>
                        </a:lnTo>
                        <a:lnTo>
                          <a:pt x="157" y="259"/>
                        </a:lnTo>
                        <a:lnTo>
                          <a:pt x="144" y="254"/>
                        </a:lnTo>
                        <a:lnTo>
                          <a:pt x="138" y="254"/>
                        </a:lnTo>
                        <a:lnTo>
                          <a:pt x="134" y="261"/>
                        </a:lnTo>
                        <a:lnTo>
                          <a:pt x="132" y="261"/>
                        </a:lnTo>
                        <a:lnTo>
                          <a:pt x="126" y="256"/>
                        </a:lnTo>
                        <a:lnTo>
                          <a:pt x="123" y="253"/>
                        </a:lnTo>
                        <a:lnTo>
                          <a:pt x="123" y="250"/>
                        </a:lnTo>
                        <a:lnTo>
                          <a:pt x="125" y="249"/>
                        </a:lnTo>
                        <a:lnTo>
                          <a:pt x="130" y="248"/>
                        </a:lnTo>
                        <a:lnTo>
                          <a:pt x="131" y="239"/>
                        </a:lnTo>
                        <a:lnTo>
                          <a:pt x="126" y="236"/>
                        </a:lnTo>
                        <a:lnTo>
                          <a:pt x="121" y="225"/>
                        </a:lnTo>
                        <a:lnTo>
                          <a:pt x="116" y="223"/>
                        </a:lnTo>
                        <a:lnTo>
                          <a:pt x="110" y="214"/>
                        </a:lnTo>
                        <a:lnTo>
                          <a:pt x="106" y="212"/>
                        </a:lnTo>
                        <a:lnTo>
                          <a:pt x="96" y="210"/>
                        </a:lnTo>
                        <a:lnTo>
                          <a:pt x="93" y="204"/>
                        </a:lnTo>
                        <a:lnTo>
                          <a:pt x="94" y="201"/>
                        </a:lnTo>
                        <a:lnTo>
                          <a:pt x="95" y="192"/>
                        </a:lnTo>
                        <a:lnTo>
                          <a:pt x="88" y="187"/>
                        </a:lnTo>
                        <a:lnTo>
                          <a:pt x="81" y="186"/>
                        </a:lnTo>
                        <a:lnTo>
                          <a:pt x="77" y="187"/>
                        </a:lnTo>
                        <a:lnTo>
                          <a:pt x="73" y="188"/>
                        </a:lnTo>
                        <a:lnTo>
                          <a:pt x="72" y="188"/>
                        </a:lnTo>
                        <a:lnTo>
                          <a:pt x="70" y="186"/>
                        </a:lnTo>
                        <a:lnTo>
                          <a:pt x="70" y="182"/>
                        </a:lnTo>
                        <a:lnTo>
                          <a:pt x="72" y="179"/>
                        </a:lnTo>
                        <a:lnTo>
                          <a:pt x="74" y="153"/>
                        </a:lnTo>
                        <a:lnTo>
                          <a:pt x="65" y="140"/>
                        </a:lnTo>
                        <a:lnTo>
                          <a:pt x="63" y="132"/>
                        </a:lnTo>
                        <a:lnTo>
                          <a:pt x="59" y="129"/>
                        </a:lnTo>
                        <a:lnTo>
                          <a:pt x="54" y="116"/>
                        </a:lnTo>
                        <a:lnTo>
                          <a:pt x="53" y="108"/>
                        </a:lnTo>
                        <a:lnTo>
                          <a:pt x="51" y="102"/>
                        </a:lnTo>
                        <a:lnTo>
                          <a:pt x="50" y="96"/>
                        </a:lnTo>
                        <a:lnTo>
                          <a:pt x="50" y="79"/>
                        </a:lnTo>
                        <a:lnTo>
                          <a:pt x="47" y="70"/>
                        </a:lnTo>
                        <a:lnTo>
                          <a:pt x="45" y="67"/>
                        </a:lnTo>
                        <a:lnTo>
                          <a:pt x="41" y="61"/>
                        </a:lnTo>
                        <a:lnTo>
                          <a:pt x="37" y="57"/>
                        </a:lnTo>
                        <a:lnTo>
                          <a:pt x="30" y="52"/>
                        </a:lnTo>
                        <a:lnTo>
                          <a:pt x="30" y="48"/>
                        </a:lnTo>
                        <a:lnTo>
                          <a:pt x="31" y="44"/>
                        </a:lnTo>
                        <a:lnTo>
                          <a:pt x="30" y="42"/>
                        </a:lnTo>
                        <a:lnTo>
                          <a:pt x="27" y="41"/>
                        </a:lnTo>
                        <a:lnTo>
                          <a:pt x="25" y="38"/>
                        </a:lnTo>
                        <a:lnTo>
                          <a:pt x="20" y="37"/>
                        </a:lnTo>
                        <a:lnTo>
                          <a:pt x="17" y="33"/>
                        </a:lnTo>
                        <a:lnTo>
                          <a:pt x="17" y="30"/>
                        </a:lnTo>
                        <a:lnTo>
                          <a:pt x="14" y="26"/>
                        </a:lnTo>
                        <a:lnTo>
                          <a:pt x="9" y="25"/>
                        </a:lnTo>
                        <a:lnTo>
                          <a:pt x="3" y="16"/>
                        </a:lnTo>
                        <a:lnTo>
                          <a:pt x="0" y="10"/>
                        </a:lnTo>
                        <a:lnTo>
                          <a:pt x="6" y="4"/>
                        </a:lnTo>
                        <a:lnTo>
                          <a:pt x="12" y="1"/>
                        </a:lnTo>
                        <a:lnTo>
                          <a:pt x="15" y="0"/>
                        </a:lnTo>
                        <a:lnTo>
                          <a:pt x="25" y="1"/>
                        </a:lnTo>
                        <a:lnTo>
                          <a:pt x="28" y="3"/>
                        </a:lnTo>
                        <a:lnTo>
                          <a:pt x="31" y="8"/>
                        </a:lnTo>
                        <a:lnTo>
                          <a:pt x="35" y="9"/>
                        </a:lnTo>
                        <a:lnTo>
                          <a:pt x="38" y="10"/>
                        </a:lnTo>
                        <a:lnTo>
                          <a:pt x="43" y="13"/>
                        </a:lnTo>
                        <a:lnTo>
                          <a:pt x="49" y="17"/>
                        </a:lnTo>
                        <a:lnTo>
                          <a:pt x="54" y="20"/>
                        </a:lnTo>
                        <a:close/>
                      </a:path>
                    </a:pathLst>
                  </a:custGeom>
                  <a:grpFill/>
                  <a:ln w="9525">
                    <a:solidFill>
                      <a:sysClr val="window" lastClr="FFFF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2" name="Freeform 280"/>
                  <p:cNvSpPr>
                    <a:spLocks/>
                  </p:cNvSpPr>
                  <p:nvPr/>
                </p:nvSpPr>
                <p:spPr bwMode="auto">
                  <a:xfrm>
                    <a:off x="1411" y="849"/>
                    <a:ext cx="249" cy="261"/>
                  </a:xfrm>
                  <a:custGeom>
                    <a:avLst/>
                    <a:gdLst/>
                    <a:ahLst/>
                    <a:cxnLst>
                      <a:cxn ang="0">
                        <a:pos x="67" y="24"/>
                      </a:cxn>
                      <a:cxn ang="0">
                        <a:pos x="80" y="36"/>
                      </a:cxn>
                      <a:cxn ang="0">
                        <a:pos x="98" y="42"/>
                      </a:cxn>
                      <a:cxn ang="0">
                        <a:pos x="118" y="49"/>
                      </a:cxn>
                      <a:cxn ang="0">
                        <a:pos x="131" y="48"/>
                      </a:cxn>
                      <a:cxn ang="0">
                        <a:pos x="139" y="39"/>
                      </a:cxn>
                      <a:cxn ang="0">
                        <a:pos x="159" y="39"/>
                      </a:cxn>
                      <a:cxn ang="0">
                        <a:pos x="170" y="49"/>
                      </a:cxn>
                      <a:cxn ang="0">
                        <a:pos x="177" y="61"/>
                      </a:cxn>
                      <a:cxn ang="0">
                        <a:pos x="191" y="77"/>
                      </a:cxn>
                      <a:cxn ang="0">
                        <a:pos x="222" y="87"/>
                      </a:cxn>
                      <a:cxn ang="0">
                        <a:pos x="233" y="93"/>
                      </a:cxn>
                      <a:cxn ang="0">
                        <a:pos x="249" y="99"/>
                      </a:cxn>
                      <a:cxn ang="0">
                        <a:pos x="244" y="99"/>
                      </a:cxn>
                      <a:cxn ang="0">
                        <a:pos x="238" y="104"/>
                      </a:cxn>
                      <a:cxn ang="0">
                        <a:pos x="235" y="110"/>
                      </a:cxn>
                      <a:cxn ang="0">
                        <a:pos x="227" y="118"/>
                      </a:cxn>
                      <a:cxn ang="0">
                        <a:pos x="220" y="139"/>
                      </a:cxn>
                      <a:cxn ang="0">
                        <a:pos x="229" y="145"/>
                      </a:cxn>
                      <a:cxn ang="0">
                        <a:pos x="216" y="152"/>
                      </a:cxn>
                      <a:cxn ang="0">
                        <a:pos x="207" y="161"/>
                      </a:cxn>
                      <a:cxn ang="0">
                        <a:pos x="210" y="179"/>
                      </a:cxn>
                      <a:cxn ang="0">
                        <a:pos x="206" y="195"/>
                      </a:cxn>
                      <a:cxn ang="0">
                        <a:pos x="193" y="205"/>
                      </a:cxn>
                      <a:cxn ang="0">
                        <a:pos x="189" y="217"/>
                      </a:cxn>
                      <a:cxn ang="0">
                        <a:pos x="184" y="231"/>
                      </a:cxn>
                      <a:cxn ang="0">
                        <a:pos x="175" y="245"/>
                      </a:cxn>
                      <a:cxn ang="0">
                        <a:pos x="162" y="250"/>
                      </a:cxn>
                      <a:cxn ang="0">
                        <a:pos x="138" y="254"/>
                      </a:cxn>
                      <a:cxn ang="0">
                        <a:pos x="126" y="256"/>
                      </a:cxn>
                      <a:cxn ang="0">
                        <a:pos x="125" y="249"/>
                      </a:cxn>
                      <a:cxn ang="0">
                        <a:pos x="126" y="236"/>
                      </a:cxn>
                      <a:cxn ang="0">
                        <a:pos x="110" y="214"/>
                      </a:cxn>
                      <a:cxn ang="0">
                        <a:pos x="93" y="204"/>
                      </a:cxn>
                      <a:cxn ang="0">
                        <a:pos x="88" y="187"/>
                      </a:cxn>
                      <a:cxn ang="0">
                        <a:pos x="73" y="188"/>
                      </a:cxn>
                      <a:cxn ang="0">
                        <a:pos x="70" y="182"/>
                      </a:cxn>
                      <a:cxn ang="0">
                        <a:pos x="65" y="140"/>
                      </a:cxn>
                      <a:cxn ang="0">
                        <a:pos x="54" y="116"/>
                      </a:cxn>
                      <a:cxn ang="0">
                        <a:pos x="50" y="96"/>
                      </a:cxn>
                      <a:cxn ang="0">
                        <a:pos x="45" y="67"/>
                      </a:cxn>
                      <a:cxn ang="0">
                        <a:pos x="30" y="52"/>
                      </a:cxn>
                      <a:cxn ang="0">
                        <a:pos x="30" y="42"/>
                      </a:cxn>
                      <a:cxn ang="0">
                        <a:pos x="20" y="37"/>
                      </a:cxn>
                      <a:cxn ang="0">
                        <a:pos x="14" y="26"/>
                      </a:cxn>
                      <a:cxn ang="0">
                        <a:pos x="0" y="10"/>
                      </a:cxn>
                      <a:cxn ang="0">
                        <a:pos x="15" y="0"/>
                      </a:cxn>
                      <a:cxn ang="0">
                        <a:pos x="31" y="8"/>
                      </a:cxn>
                      <a:cxn ang="0">
                        <a:pos x="43" y="13"/>
                      </a:cxn>
                    </a:cxnLst>
                    <a:rect l="0" t="0" r="r" b="b"/>
                    <a:pathLst>
                      <a:path w="249" h="261">
                        <a:moveTo>
                          <a:pt x="54" y="20"/>
                        </a:moveTo>
                        <a:lnTo>
                          <a:pt x="63" y="22"/>
                        </a:lnTo>
                        <a:lnTo>
                          <a:pt x="67" y="24"/>
                        </a:lnTo>
                        <a:lnTo>
                          <a:pt x="72" y="29"/>
                        </a:lnTo>
                        <a:lnTo>
                          <a:pt x="76" y="34"/>
                        </a:lnTo>
                        <a:lnTo>
                          <a:pt x="80" y="36"/>
                        </a:lnTo>
                        <a:lnTo>
                          <a:pt x="87" y="38"/>
                        </a:lnTo>
                        <a:lnTo>
                          <a:pt x="93" y="38"/>
                        </a:lnTo>
                        <a:lnTo>
                          <a:pt x="98" y="42"/>
                        </a:lnTo>
                        <a:lnTo>
                          <a:pt x="103" y="49"/>
                        </a:lnTo>
                        <a:lnTo>
                          <a:pt x="110" y="48"/>
                        </a:lnTo>
                        <a:lnTo>
                          <a:pt x="118" y="49"/>
                        </a:lnTo>
                        <a:lnTo>
                          <a:pt x="123" y="48"/>
                        </a:lnTo>
                        <a:lnTo>
                          <a:pt x="126" y="48"/>
                        </a:lnTo>
                        <a:lnTo>
                          <a:pt x="131" y="48"/>
                        </a:lnTo>
                        <a:lnTo>
                          <a:pt x="135" y="46"/>
                        </a:lnTo>
                        <a:lnTo>
                          <a:pt x="136" y="42"/>
                        </a:lnTo>
                        <a:lnTo>
                          <a:pt x="139" y="39"/>
                        </a:lnTo>
                        <a:lnTo>
                          <a:pt x="146" y="36"/>
                        </a:lnTo>
                        <a:lnTo>
                          <a:pt x="150" y="35"/>
                        </a:lnTo>
                        <a:lnTo>
                          <a:pt x="159" y="39"/>
                        </a:lnTo>
                        <a:lnTo>
                          <a:pt x="162" y="44"/>
                        </a:lnTo>
                        <a:lnTo>
                          <a:pt x="166" y="49"/>
                        </a:lnTo>
                        <a:lnTo>
                          <a:pt x="170" y="49"/>
                        </a:lnTo>
                        <a:lnTo>
                          <a:pt x="177" y="50"/>
                        </a:lnTo>
                        <a:lnTo>
                          <a:pt x="176" y="55"/>
                        </a:lnTo>
                        <a:lnTo>
                          <a:pt x="177" y="61"/>
                        </a:lnTo>
                        <a:lnTo>
                          <a:pt x="178" y="66"/>
                        </a:lnTo>
                        <a:lnTo>
                          <a:pt x="184" y="74"/>
                        </a:lnTo>
                        <a:lnTo>
                          <a:pt x="191" y="77"/>
                        </a:lnTo>
                        <a:lnTo>
                          <a:pt x="197" y="82"/>
                        </a:lnTo>
                        <a:lnTo>
                          <a:pt x="206" y="85"/>
                        </a:lnTo>
                        <a:lnTo>
                          <a:pt x="222" y="87"/>
                        </a:lnTo>
                        <a:lnTo>
                          <a:pt x="229" y="95"/>
                        </a:lnTo>
                        <a:lnTo>
                          <a:pt x="231" y="95"/>
                        </a:lnTo>
                        <a:lnTo>
                          <a:pt x="233" y="93"/>
                        </a:lnTo>
                        <a:lnTo>
                          <a:pt x="243" y="93"/>
                        </a:lnTo>
                        <a:lnTo>
                          <a:pt x="246" y="93"/>
                        </a:lnTo>
                        <a:lnTo>
                          <a:pt x="249" y="99"/>
                        </a:lnTo>
                        <a:lnTo>
                          <a:pt x="247" y="103"/>
                        </a:lnTo>
                        <a:lnTo>
                          <a:pt x="244" y="103"/>
                        </a:lnTo>
                        <a:lnTo>
                          <a:pt x="244" y="99"/>
                        </a:lnTo>
                        <a:lnTo>
                          <a:pt x="243" y="101"/>
                        </a:lnTo>
                        <a:lnTo>
                          <a:pt x="242" y="104"/>
                        </a:lnTo>
                        <a:lnTo>
                          <a:pt x="238" y="104"/>
                        </a:lnTo>
                        <a:lnTo>
                          <a:pt x="236" y="107"/>
                        </a:lnTo>
                        <a:lnTo>
                          <a:pt x="235" y="111"/>
                        </a:lnTo>
                        <a:lnTo>
                          <a:pt x="235" y="110"/>
                        </a:lnTo>
                        <a:lnTo>
                          <a:pt x="233" y="115"/>
                        </a:lnTo>
                        <a:lnTo>
                          <a:pt x="230" y="118"/>
                        </a:lnTo>
                        <a:lnTo>
                          <a:pt x="227" y="118"/>
                        </a:lnTo>
                        <a:lnTo>
                          <a:pt x="218" y="122"/>
                        </a:lnTo>
                        <a:lnTo>
                          <a:pt x="218" y="133"/>
                        </a:lnTo>
                        <a:lnTo>
                          <a:pt x="220" y="139"/>
                        </a:lnTo>
                        <a:lnTo>
                          <a:pt x="224" y="141"/>
                        </a:lnTo>
                        <a:lnTo>
                          <a:pt x="226" y="145"/>
                        </a:lnTo>
                        <a:lnTo>
                          <a:pt x="229" y="145"/>
                        </a:lnTo>
                        <a:lnTo>
                          <a:pt x="230" y="148"/>
                        </a:lnTo>
                        <a:lnTo>
                          <a:pt x="228" y="150"/>
                        </a:lnTo>
                        <a:lnTo>
                          <a:pt x="216" y="152"/>
                        </a:lnTo>
                        <a:lnTo>
                          <a:pt x="214" y="156"/>
                        </a:lnTo>
                        <a:lnTo>
                          <a:pt x="211" y="159"/>
                        </a:lnTo>
                        <a:lnTo>
                          <a:pt x="207" y="161"/>
                        </a:lnTo>
                        <a:lnTo>
                          <a:pt x="206" y="167"/>
                        </a:lnTo>
                        <a:lnTo>
                          <a:pt x="211" y="176"/>
                        </a:lnTo>
                        <a:lnTo>
                          <a:pt x="210" y="179"/>
                        </a:lnTo>
                        <a:lnTo>
                          <a:pt x="206" y="186"/>
                        </a:lnTo>
                        <a:lnTo>
                          <a:pt x="208" y="192"/>
                        </a:lnTo>
                        <a:lnTo>
                          <a:pt x="206" y="195"/>
                        </a:lnTo>
                        <a:lnTo>
                          <a:pt x="202" y="201"/>
                        </a:lnTo>
                        <a:lnTo>
                          <a:pt x="196" y="202"/>
                        </a:lnTo>
                        <a:lnTo>
                          <a:pt x="193" y="205"/>
                        </a:lnTo>
                        <a:lnTo>
                          <a:pt x="188" y="207"/>
                        </a:lnTo>
                        <a:lnTo>
                          <a:pt x="189" y="211"/>
                        </a:lnTo>
                        <a:lnTo>
                          <a:pt x="189" y="217"/>
                        </a:lnTo>
                        <a:lnTo>
                          <a:pt x="190" y="223"/>
                        </a:lnTo>
                        <a:lnTo>
                          <a:pt x="186" y="227"/>
                        </a:lnTo>
                        <a:lnTo>
                          <a:pt x="184" y="231"/>
                        </a:lnTo>
                        <a:lnTo>
                          <a:pt x="177" y="234"/>
                        </a:lnTo>
                        <a:lnTo>
                          <a:pt x="174" y="237"/>
                        </a:lnTo>
                        <a:lnTo>
                          <a:pt x="175" y="245"/>
                        </a:lnTo>
                        <a:lnTo>
                          <a:pt x="172" y="248"/>
                        </a:lnTo>
                        <a:lnTo>
                          <a:pt x="168" y="248"/>
                        </a:lnTo>
                        <a:lnTo>
                          <a:pt x="162" y="250"/>
                        </a:lnTo>
                        <a:lnTo>
                          <a:pt x="157" y="259"/>
                        </a:lnTo>
                        <a:lnTo>
                          <a:pt x="144" y="254"/>
                        </a:lnTo>
                        <a:lnTo>
                          <a:pt x="138" y="254"/>
                        </a:lnTo>
                        <a:lnTo>
                          <a:pt x="134" y="261"/>
                        </a:lnTo>
                        <a:lnTo>
                          <a:pt x="132" y="261"/>
                        </a:lnTo>
                        <a:lnTo>
                          <a:pt x="126" y="256"/>
                        </a:lnTo>
                        <a:lnTo>
                          <a:pt x="123" y="253"/>
                        </a:lnTo>
                        <a:lnTo>
                          <a:pt x="123" y="250"/>
                        </a:lnTo>
                        <a:lnTo>
                          <a:pt x="125" y="249"/>
                        </a:lnTo>
                        <a:lnTo>
                          <a:pt x="130" y="248"/>
                        </a:lnTo>
                        <a:lnTo>
                          <a:pt x="131" y="239"/>
                        </a:lnTo>
                        <a:lnTo>
                          <a:pt x="126" y="236"/>
                        </a:lnTo>
                        <a:lnTo>
                          <a:pt x="121" y="225"/>
                        </a:lnTo>
                        <a:lnTo>
                          <a:pt x="116" y="223"/>
                        </a:lnTo>
                        <a:lnTo>
                          <a:pt x="110" y="214"/>
                        </a:lnTo>
                        <a:lnTo>
                          <a:pt x="106" y="212"/>
                        </a:lnTo>
                        <a:lnTo>
                          <a:pt x="96" y="210"/>
                        </a:lnTo>
                        <a:lnTo>
                          <a:pt x="93" y="204"/>
                        </a:lnTo>
                        <a:lnTo>
                          <a:pt x="94" y="201"/>
                        </a:lnTo>
                        <a:lnTo>
                          <a:pt x="95" y="192"/>
                        </a:lnTo>
                        <a:lnTo>
                          <a:pt x="88" y="187"/>
                        </a:lnTo>
                        <a:lnTo>
                          <a:pt x="81" y="186"/>
                        </a:lnTo>
                        <a:lnTo>
                          <a:pt x="77" y="187"/>
                        </a:lnTo>
                        <a:lnTo>
                          <a:pt x="73" y="188"/>
                        </a:lnTo>
                        <a:lnTo>
                          <a:pt x="72" y="188"/>
                        </a:lnTo>
                        <a:lnTo>
                          <a:pt x="70" y="186"/>
                        </a:lnTo>
                        <a:lnTo>
                          <a:pt x="70" y="182"/>
                        </a:lnTo>
                        <a:lnTo>
                          <a:pt x="72" y="179"/>
                        </a:lnTo>
                        <a:lnTo>
                          <a:pt x="74" y="153"/>
                        </a:lnTo>
                        <a:lnTo>
                          <a:pt x="65" y="140"/>
                        </a:lnTo>
                        <a:lnTo>
                          <a:pt x="63" y="132"/>
                        </a:lnTo>
                        <a:lnTo>
                          <a:pt x="59" y="129"/>
                        </a:lnTo>
                        <a:lnTo>
                          <a:pt x="54" y="116"/>
                        </a:lnTo>
                        <a:lnTo>
                          <a:pt x="53" y="108"/>
                        </a:lnTo>
                        <a:lnTo>
                          <a:pt x="51" y="102"/>
                        </a:lnTo>
                        <a:lnTo>
                          <a:pt x="50" y="96"/>
                        </a:lnTo>
                        <a:lnTo>
                          <a:pt x="50" y="79"/>
                        </a:lnTo>
                        <a:lnTo>
                          <a:pt x="47" y="70"/>
                        </a:lnTo>
                        <a:lnTo>
                          <a:pt x="45" y="67"/>
                        </a:lnTo>
                        <a:lnTo>
                          <a:pt x="41" y="61"/>
                        </a:lnTo>
                        <a:lnTo>
                          <a:pt x="37" y="57"/>
                        </a:lnTo>
                        <a:lnTo>
                          <a:pt x="30" y="52"/>
                        </a:lnTo>
                        <a:lnTo>
                          <a:pt x="30" y="48"/>
                        </a:lnTo>
                        <a:lnTo>
                          <a:pt x="31" y="44"/>
                        </a:lnTo>
                        <a:lnTo>
                          <a:pt x="30" y="42"/>
                        </a:lnTo>
                        <a:lnTo>
                          <a:pt x="27" y="41"/>
                        </a:lnTo>
                        <a:lnTo>
                          <a:pt x="25" y="38"/>
                        </a:lnTo>
                        <a:lnTo>
                          <a:pt x="20" y="37"/>
                        </a:lnTo>
                        <a:lnTo>
                          <a:pt x="17" y="33"/>
                        </a:lnTo>
                        <a:lnTo>
                          <a:pt x="17" y="30"/>
                        </a:lnTo>
                        <a:lnTo>
                          <a:pt x="14" y="26"/>
                        </a:lnTo>
                        <a:lnTo>
                          <a:pt x="9" y="25"/>
                        </a:lnTo>
                        <a:lnTo>
                          <a:pt x="3" y="16"/>
                        </a:lnTo>
                        <a:lnTo>
                          <a:pt x="0" y="10"/>
                        </a:lnTo>
                        <a:lnTo>
                          <a:pt x="6" y="4"/>
                        </a:lnTo>
                        <a:lnTo>
                          <a:pt x="12" y="1"/>
                        </a:lnTo>
                        <a:lnTo>
                          <a:pt x="15" y="0"/>
                        </a:lnTo>
                        <a:lnTo>
                          <a:pt x="25" y="1"/>
                        </a:lnTo>
                        <a:lnTo>
                          <a:pt x="28" y="3"/>
                        </a:lnTo>
                        <a:lnTo>
                          <a:pt x="31" y="8"/>
                        </a:lnTo>
                        <a:lnTo>
                          <a:pt x="35" y="9"/>
                        </a:lnTo>
                        <a:lnTo>
                          <a:pt x="38" y="10"/>
                        </a:lnTo>
                        <a:lnTo>
                          <a:pt x="43" y="13"/>
                        </a:lnTo>
                        <a:lnTo>
                          <a:pt x="49" y="17"/>
                        </a:lnTo>
                        <a:lnTo>
                          <a:pt x="54" y="20"/>
                        </a:lnTo>
                      </a:path>
                    </a:pathLst>
                  </a:custGeom>
                  <a:solidFill>
                    <a:schemeClr val="bg1">
                      <a:lumMod val="50000"/>
                    </a:schemeClr>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sp>
              <p:nvSpPr>
                <p:cNvPr id="30" name="Freeform 285"/>
                <p:cNvSpPr>
                  <a:spLocks/>
                </p:cNvSpPr>
                <p:nvPr/>
              </p:nvSpPr>
              <p:spPr bwMode="auto">
                <a:xfrm>
                  <a:off x="1772439" y="3883971"/>
                  <a:ext cx="594257" cy="377660"/>
                </a:xfrm>
                <a:custGeom>
                  <a:avLst/>
                  <a:gdLst/>
                  <a:ahLst/>
                  <a:cxnLst>
                    <a:cxn ang="0">
                      <a:pos x="63" y="34"/>
                    </a:cxn>
                    <a:cxn ang="0">
                      <a:pos x="61" y="19"/>
                    </a:cxn>
                    <a:cxn ang="0">
                      <a:pos x="75" y="18"/>
                    </a:cxn>
                    <a:cxn ang="0">
                      <a:pos x="86" y="14"/>
                    </a:cxn>
                    <a:cxn ang="0">
                      <a:pos x="92" y="25"/>
                    </a:cxn>
                    <a:cxn ang="0">
                      <a:pos x="109" y="29"/>
                    </a:cxn>
                    <a:cxn ang="0">
                      <a:pos x="118" y="39"/>
                    </a:cxn>
                    <a:cxn ang="0">
                      <a:pos x="135" y="46"/>
                    </a:cxn>
                    <a:cxn ang="0">
                      <a:pos x="157" y="39"/>
                    </a:cxn>
                    <a:cxn ang="0">
                      <a:pos x="190" y="39"/>
                    </a:cxn>
                    <a:cxn ang="0">
                      <a:pos x="204" y="37"/>
                    </a:cxn>
                    <a:cxn ang="0">
                      <a:pos x="227" y="21"/>
                    </a:cxn>
                    <a:cxn ang="0">
                      <a:pos x="247" y="16"/>
                    </a:cxn>
                    <a:cxn ang="0">
                      <a:pos x="258" y="19"/>
                    </a:cxn>
                    <a:cxn ang="0">
                      <a:pos x="273" y="17"/>
                    </a:cxn>
                    <a:cxn ang="0">
                      <a:pos x="277" y="6"/>
                    </a:cxn>
                    <a:cxn ang="0">
                      <a:pos x="280" y="11"/>
                    </a:cxn>
                    <a:cxn ang="0">
                      <a:pos x="305" y="1"/>
                    </a:cxn>
                    <a:cxn ang="0">
                      <a:pos x="318" y="7"/>
                    </a:cxn>
                    <a:cxn ang="0">
                      <a:pos x="294" y="44"/>
                    </a:cxn>
                    <a:cxn ang="0">
                      <a:pos x="282" y="66"/>
                    </a:cxn>
                    <a:cxn ang="0">
                      <a:pos x="280" y="78"/>
                    </a:cxn>
                    <a:cxn ang="0">
                      <a:pos x="275" y="92"/>
                    </a:cxn>
                    <a:cxn ang="0">
                      <a:pos x="268" y="102"/>
                    </a:cxn>
                    <a:cxn ang="0">
                      <a:pos x="273" y="121"/>
                    </a:cxn>
                    <a:cxn ang="0">
                      <a:pos x="278" y="123"/>
                    </a:cxn>
                    <a:cxn ang="0">
                      <a:pos x="284" y="132"/>
                    </a:cxn>
                    <a:cxn ang="0">
                      <a:pos x="282" y="138"/>
                    </a:cxn>
                    <a:cxn ang="0">
                      <a:pos x="287" y="147"/>
                    </a:cxn>
                    <a:cxn ang="0">
                      <a:pos x="292" y="154"/>
                    </a:cxn>
                    <a:cxn ang="0">
                      <a:pos x="291" y="161"/>
                    </a:cxn>
                    <a:cxn ang="0">
                      <a:pos x="280" y="167"/>
                    </a:cxn>
                    <a:cxn ang="0">
                      <a:pos x="269" y="189"/>
                    </a:cxn>
                    <a:cxn ang="0">
                      <a:pos x="273" y="203"/>
                    </a:cxn>
                    <a:cxn ang="0">
                      <a:pos x="260" y="201"/>
                    </a:cxn>
                    <a:cxn ang="0">
                      <a:pos x="244" y="197"/>
                    </a:cxn>
                    <a:cxn ang="0">
                      <a:pos x="230" y="197"/>
                    </a:cxn>
                    <a:cxn ang="0">
                      <a:pos x="211" y="189"/>
                    </a:cxn>
                    <a:cxn ang="0">
                      <a:pos x="196" y="167"/>
                    </a:cxn>
                    <a:cxn ang="0">
                      <a:pos x="169" y="151"/>
                    </a:cxn>
                    <a:cxn ang="0">
                      <a:pos x="149" y="154"/>
                    </a:cxn>
                    <a:cxn ang="0">
                      <a:pos x="132" y="145"/>
                    </a:cxn>
                    <a:cxn ang="0">
                      <a:pos x="118" y="133"/>
                    </a:cxn>
                    <a:cxn ang="0">
                      <a:pos x="101" y="127"/>
                    </a:cxn>
                    <a:cxn ang="0">
                      <a:pos x="86" y="119"/>
                    </a:cxn>
                    <a:cxn ang="0">
                      <a:pos x="66" y="108"/>
                    </a:cxn>
                    <a:cxn ang="0">
                      <a:pos x="54" y="99"/>
                    </a:cxn>
                    <a:cxn ang="0">
                      <a:pos x="26" y="97"/>
                    </a:cxn>
                    <a:cxn ang="0">
                      <a:pos x="16" y="89"/>
                    </a:cxn>
                    <a:cxn ang="0">
                      <a:pos x="6" y="82"/>
                    </a:cxn>
                    <a:cxn ang="0">
                      <a:pos x="2" y="72"/>
                    </a:cxn>
                    <a:cxn ang="0">
                      <a:pos x="0" y="64"/>
                    </a:cxn>
                    <a:cxn ang="0">
                      <a:pos x="2" y="51"/>
                    </a:cxn>
                    <a:cxn ang="0">
                      <a:pos x="9" y="36"/>
                    </a:cxn>
                    <a:cxn ang="0">
                      <a:pos x="25" y="26"/>
                    </a:cxn>
                    <a:cxn ang="0">
                      <a:pos x="29" y="21"/>
                    </a:cxn>
                    <a:cxn ang="0">
                      <a:pos x="35" y="31"/>
                    </a:cxn>
                    <a:cxn ang="0">
                      <a:pos x="56" y="39"/>
                    </a:cxn>
                  </a:cxnLst>
                  <a:rect l="0" t="0" r="r" b="b"/>
                  <a:pathLst>
                    <a:path w="321" h="204">
                      <a:moveTo>
                        <a:pt x="56" y="39"/>
                      </a:moveTo>
                      <a:lnTo>
                        <a:pt x="59" y="36"/>
                      </a:lnTo>
                      <a:lnTo>
                        <a:pt x="63" y="34"/>
                      </a:lnTo>
                      <a:lnTo>
                        <a:pt x="62" y="28"/>
                      </a:lnTo>
                      <a:lnTo>
                        <a:pt x="63" y="23"/>
                      </a:lnTo>
                      <a:lnTo>
                        <a:pt x="61" y="19"/>
                      </a:lnTo>
                      <a:lnTo>
                        <a:pt x="63" y="18"/>
                      </a:lnTo>
                      <a:lnTo>
                        <a:pt x="72" y="19"/>
                      </a:lnTo>
                      <a:lnTo>
                        <a:pt x="75" y="18"/>
                      </a:lnTo>
                      <a:lnTo>
                        <a:pt x="79" y="15"/>
                      </a:lnTo>
                      <a:lnTo>
                        <a:pt x="84" y="14"/>
                      </a:lnTo>
                      <a:lnTo>
                        <a:pt x="86" y="14"/>
                      </a:lnTo>
                      <a:lnTo>
                        <a:pt x="88" y="18"/>
                      </a:lnTo>
                      <a:lnTo>
                        <a:pt x="91" y="22"/>
                      </a:lnTo>
                      <a:lnTo>
                        <a:pt x="92" y="25"/>
                      </a:lnTo>
                      <a:lnTo>
                        <a:pt x="95" y="28"/>
                      </a:lnTo>
                      <a:lnTo>
                        <a:pt x="99" y="31"/>
                      </a:lnTo>
                      <a:lnTo>
                        <a:pt x="109" y="29"/>
                      </a:lnTo>
                      <a:lnTo>
                        <a:pt x="111" y="31"/>
                      </a:lnTo>
                      <a:lnTo>
                        <a:pt x="111" y="35"/>
                      </a:lnTo>
                      <a:lnTo>
                        <a:pt x="118" y="39"/>
                      </a:lnTo>
                      <a:lnTo>
                        <a:pt x="122" y="43"/>
                      </a:lnTo>
                      <a:lnTo>
                        <a:pt x="127" y="46"/>
                      </a:lnTo>
                      <a:lnTo>
                        <a:pt x="135" y="46"/>
                      </a:lnTo>
                      <a:lnTo>
                        <a:pt x="142" y="44"/>
                      </a:lnTo>
                      <a:lnTo>
                        <a:pt x="152" y="39"/>
                      </a:lnTo>
                      <a:lnTo>
                        <a:pt x="157" y="39"/>
                      </a:lnTo>
                      <a:lnTo>
                        <a:pt x="172" y="39"/>
                      </a:lnTo>
                      <a:lnTo>
                        <a:pt x="184" y="39"/>
                      </a:lnTo>
                      <a:lnTo>
                        <a:pt x="190" y="39"/>
                      </a:lnTo>
                      <a:lnTo>
                        <a:pt x="196" y="39"/>
                      </a:lnTo>
                      <a:lnTo>
                        <a:pt x="199" y="37"/>
                      </a:lnTo>
                      <a:lnTo>
                        <a:pt x="204" y="37"/>
                      </a:lnTo>
                      <a:lnTo>
                        <a:pt x="208" y="36"/>
                      </a:lnTo>
                      <a:lnTo>
                        <a:pt x="214" y="34"/>
                      </a:lnTo>
                      <a:lnTo>
                        <a:pt x="227" y="21"/>
                      </a:lnTo>
                      <a:lnTo>
                        <a:pt x="232" y="20"/>
                      </a:lnTo>
                      <a:lnTo>
                        <a:pt x="238" y="19"/>
                      </a:lnTo>
                      <a:lnTo>
                        <a:pt x="247" y="16"/>
                      </a:lnTo>
                      <a:lnTo>
                        <a:pt x="250" y="16"/>
                      </a:lnTo>
                      <a:lnTo>
                        <a:pt x="253" y="19"/>
                      </a:lnTo>
                      <a:lnTo>
                        <a:pt x="258" y="19"/>
                      </a:lnTo>
                      <a:lnTo>
                        <a:pt x="262" y="22"/>
                      </a:lnTo>
                      <a:lnTo>
                        <a:pt x="266" y="22"/>
                      </a:lnTo>
                      <a:lnTo>
                        <a:pt x="273" y="17"/>
                      </a:lnTo>
                      <a:lnTo>
                        <a:pt x="275" y="14"/>
                      </a:lnTo>
                      <a:lnTo>
                        <a:pt x="277" y="9"/>
                      </a:lnTo>
                      <a:lnTo>
                        <a:pt x="277" y="6"/>
                      </a:lnTo>
                      <a:lnTo>
                        <a:pt x="278" y="5"/>
                      </a:lnTo>
                      <a:lnTo>
                        <a:pt x="280" y="7"/>
                      </a:lnTo>
                      <a:lnTo>
                        <a:pt x="280" y="11"/>
                      </a:lnTo>
                      <a:lnTo>
                        <a:pt x="282" y="13"/>
                      </a:lnTo>
                      <a:lnTo>
                        <a:pt x="288" y="12"/>
                      </a:lnTo>
                      <a:lnTo>
                        <a:pt x="305" y="1"/>
                      </a:lnTo>
                      <a:lnTo>
                        <a:pt x="309" y="0"/>
                      </a:lnTo>
                      <a:lnTo>
                        <a:pt x="321" y="5"/>
                      </a:lnTo>
                      <a:lnTo>
                        <a:pt x="318" y="7"/>
                      </a:lnTo>
                      <a:lnTo>
                        <a:pt x="310" y="8"/>
                      </a:lnTo>
                      <a:lnTo>
                        <a:pt x="310" y="14"/>
                      </a:lnTo>
                      <a:lnTo>
                        <a:pt x="294" y="44"/>
                      </a:lnTo>
                      <a:lnTo>
                        <a:pt x="289" y="56"/>
                      </a:lnTo>
                      <a:lnTo>
                        <a:pt x="283" y="62"/>
                      </a:lnTo>
                      <a:lnTo>
                        <a:pt x="282" y="66"/>
                      </a:lnTo>
                      <a:lnTo>
                        <a:pt x="280" y="70"/>
                      </a:lnTo>
                      <a:lnTo>
                        <a:pt x="280" y="75"/>
                      </a:lnTo>
                      <a:lnTo>
                        <a:pt x="280" y="78"/>
                      </a:lnTo>
                      <a:lnTo>
                        <a:pt x="276" y="82"/>
                      </a:lnTo>
                      <a:lnTo>
                        <a:pt x="274" y="84"/>
                      </a:lnTo>
                      <a:lnTo>
                        <a:pt x="275" y="92"/>
                      </a:lnTo>
                      <a:lnTo>
                        <a:pt x="269" y="96"/>
                      </a:lnTo>
                      <a:lnTo>
                        <a:pt x="268" y="100"/>
                      </a:lnTo>
                      <a:lnTo>
                        <a:pt x="268" y="102"/>
                      </a:lnTo>
                      <a:lnTo>
                        <a:pt x="269" y="114"/>
                      </a:lnTo>
                      <a:lnTo>
                        <a:pt x="269" y="119"/>
                      </a:lnTo>
                      <a:lnTo>
                        <a:pt x="273" y="121"/>
                      </a:lnTo>
                      <a:lnTo>
                        <a:pt x="273" y="123"/>
                      </a:lnTo>
                      <a:lnTo>
                        <a:pt x="275" y="125"/>
                      </a:lnTo>
                      <a:lnTo>
                        <a:pt x="278" y="123"/>
                      </a:lnTo>
                      <a:lnTo>
                        <a:pt x="280" y="123"/>
                      </a:lnTo>
                      <a:lnTo>
                        <a:pt x="284" y="129"/>
                      </a:lnTo>
                      <a:lnTo>
                        <a:pt x="284" y="132"/>
                      </a:lnTo>
                      <a:lnTo>
                        <a:pt x="278" y="132"/>
                      </a:lnTo>
                      <a:lnTo>
                        <a:pt x="278" y="137"/>
                      </a:lnTo>
                      <a:lnTo>
                        <a:pt x="282" y="138"/>
                      </a:lnTo>
                      <a:lnTo>
                        <a:pt x="282" y="142"/>
                      </a:lnTo>
                      <a:lnTo>
                        <a:pt x="284" y="144"/>
                      </a:lnTo>
                      <a:lnTo>
                        <a:pt x="287" y="147"/>
                      </a:lnTo>
                      <a:lnTo>
                        <a:pt x="289" y="154"/>
                      </a:lnTo>
                      <a:lnTo>
                        <a:pt x="290" y="156"/>
                      </a:lnTo>
                      <a:lnTo>
                        <a:pt x="292" y="154"/>
                      </a:lnTo>
                      <a:lnTo>
                        <a:pt x="296" y="158"/>
                      </a:lnTo>
                      <a:lnTo>
                        <a:pt x="296" y="161"/>
                      </a:lnTo>
                      <a:lnTo>
                        <a:pt x="291" y="161"/>
                      </a:lnTo>
                      <a:lnTo>
                        <a:pt x="287" y="161"/>
                      </a:lnTo>
                      <a:lnTo>
                        <a:pt x="287" y="164"/>
                      </a:lnTo>
                      <a:lnTo>
                        <a:pt x="280" y="167"/>
                      </a:lnTo>
                      <a:lnTo>
                        <a:pt x="274" y="174"/>
                      </a:lnTo>
                      <a:lnTo>
                        <a:pt x="273" y="178"/>
                      </a:lnTo>
                      <a:lnTo>
                        <a:pt x="269" y="189"/>
                      </a:lnTo>
                      <a:lnTo>
                        <a:pt x="270" y="196"/>
                      </a:lnTo>
                      <a:lnTo>
                        <a:pt x="272" y="198"/>
                      </a:lnTo>
                      <a:lnTo>
                        <a:pt x="273" y="203"/>
                      </a:lnTo>
                      <a:lnTo>
                        <a:pt x="270" y="204"/>
                      </a:lnTo>
                      <a:lnTo>
                        <a:pt x="263" y="203"/>
                      </a:lnTo>
                      <a:lnTo>
                        <a:pt x="260" y="201"/>
                      </a:lnTo>
                      <a:lnTo>
                        <a:pt x="256" y="201"/>
                      </a:lnTo>
                      <a:lnTo>
                        <a:pt x="248" y="197"/>
                      </a:lnTo>
                      <a:lnTo>
                        <a:pt x="244" y="197"/>
                      </a:lnTo>
                      <a:lnTo>
                        <a:pt x="236" y="198"/>
                      </a:lnTo>
                      <a:lnTo>
                        <a:pt x="233" y="196"/>
                      </a:lnTo>
                      <a:lnTo>
                        <a:pt x="230" y="197"/>
                      </a:lnTo>
                      <a:lnTo>
                        <a:pt x="223" y="192"/>
                      </a:lnTo>
                      <a:lnTo>
                        <a:pt x="219" y="190"/>
                      </a:lnTo>
                      <a:lnTo>
                        <a:pt x="211" y="189"/>
                      </a:lnTo>
                      <a:lnTo>
                        <a:pt x="208" y="188"/>
                      </a:lnTo>
                      <a:lnTo>
                        <a:pt x="203" y="174"/>
                      </a:lnTo>
                      <a:lnTo>
                        <a:pt x="196" y="167"/>
                      </a:lnTo>
                      <a:lnTo>
                        <a:pt x="189" y="162"/>
                      </a:lnTo>
                      <a:lnTo>
                        <a:pt x="179" y="155"/>
                      </a:lnTo>
                      <a:lnTo>
                        <a:pt x="169" y="151"/>
                      </a:lnTo>
                      <a:lnTo>
                        <a:pt x="158" y="152"/>
                      </a:lnTo>
                      <a:lnTo>
                        <a:pt x="155" y="154"/>
                      </a:lnTo>
                      <a:lnTo>
                        <a:pt x="149" y="154"/>
                      </a:lnTo>
                      <a:lnTo>
                        <a:pt x="142" y="149"/>
                      </a:lnTo>
                      <a:lnTo>
                        <a:pt x="135" y="147"/>
                      </a:lnTo>
                      <a:lnTo>
                        <a:pt x="132" y="145"/>
                      </a:lnTo>
                      <a:lnTo>
                        <a:pt x="126" y="142"/>
                      </a:lnTo>
                      <a:lnTo>
                        <a:pt x="122" y="139"/>
                      </a:lnTo>
                      <a:lnTo>
                        <a:pt x="118" y="133"/>
                      </a:lnTo>
                      <a:lnTo>
                        <a:pt x="112" y="130"/>
                      </a:lnTo>
                      <a:lnTo>
                        <a:pt x="106" y="129"/>
                      </a:lnTo>
                      <a:lnTo>
                        <a:pt x="101" y="127"/>
                      </a:lnTo>
                      <a:lnTo>
                        <a:pt x="96" y="123"/>
                      </a:lnTo>
                      <a:lnTo>
                        <a:pt x="91" y="122"/>
                      </a:lnTo>
                      <a:lnTo>
                        <a:pt x="86" y="119"/>
                      </a:lnTo>
                      <a:lnTo>
                        <a:pt x="85" y="115"/>
                      </a:lnTo>
                      <a:lnTo>
                        <a:pt x="74" y="108"/>
                      </a:lnTo>
                      <a:lnTo>
                        <a:pt x="66" y="108"/>
                      </a:lnTo>
                      <a:lnTo>
                        <a:pt x="62" y="106"/>
                      </a:lnTo>
                      <a:lnTo>
                        <a:pt x="59" y="106"/>
                      </a:lnTo>
                      <a:lnTo>
                        <a:pt x="54" y="99"/>
                      </a:lnTo>
                      <a:lnTo>
                        <a:pt x="49" y="95"/>
                      </a:lnTo>
                      <a:lnTo>
                        <a:pt x="45" y="95"/>
                      </a:lnTo>
                      <a:lnTo>
                        <a:pt x="26" y="97"/>
                      </a:lnTo>
                      <a:lnTo>
                        <a:pt x="24" y="97"/>
                      </a:lnTo>
                      <a:lnTo>
                        <a:pt x="20" y="90"/>
                      </a:lnTo>
                      <a:lnTo>
                        <a:pt x="16" y="89"/>
                      </a:lnTo>
                      <a:lnTo>
                        <a:pt x="11" y="87"/>
                      </a:lnTo>
                      <a:lnTo>
                        <a:pt x="9" y="85"/>
                      </a:lnTo>
                      <a:lnTo>
                        <a:pt x="6" y="82"/>
                      </a:lnTo>
                      <a:lnTo>
                        <a:pt x="4" y="78"/>
                      </a:lnTo>
                      <a:lnTo>
                        <a:pt x="4" y="75"/>
                      </a:lnTo>
                      <a:lnTo>
                        <a:pt x="2" y="72"/>
                      </a:lnTo>
                      <a:lnTo>
                        <a:pt x="0" y="71"/>
                      </a:lnTo>
                      <a:lnTo>
                        <a:pt x="0" y="69"/>
                      </a:lnTo>
                      <a:lnTo>
                        <a:pt x="0" y="64"/>
                      </a:lnTo>
                      <a:lnTo>
                        <a:pt x="4" y="60"/>
                      </a:lnTo>
                      <a:lnTo>
                        <a:pt x="4" y="57"/>
                      </a:lnTo>
                      <a:lnTo>
                        <a:pt x="2" y="51"/>
                      </a:lnTo>
                      <a:lnTo>
                        <a:pt x="6" y="47"/>
                      </a:lnTo>
                      <a:lnTo>
                        <a:pt x="6" y="39"/>
                      </a:lnTo>
                      <a:lnTo>
                        <a:pt x="9" y="36"/>
                      </a:lnTo>
                      <a:lnTo>
                        <a:pt x="15" y="33"/>
                      </a:lnTo>
                      <a:lnTo>
                        <a:pt x="25" y="28"/>
                      </a:lnTo>
                      <a:lnTo>
                        <a:pt x="25" y="26"/>
                      </a:lnTo>
                      <a:lnTo>
                        <a:pt x="24" y="23"/>
                      </a:lnTo>
                      <a:lnTo>
                        <a:pt x="25" y="21"/>
                      </a:lnTo>
                      <a:lnTo>
                        <a:pt x="29" y="21"/>
                      </a:lnTo>
                      <a:lnTo>
                        <a:pt x="31" y="22"/>
                      </a:lnTo>
                      <a:lnTo>
                        <a:pt x="31" y="27"/>
                      </a:lnTo>
                      <a:lnTo>
                        <a:pt x="35" y="31"/>
                      </a:lnTo>
                      <a:lnTo>
                        <a:pt x="43" y="39"/>
                      </a:lnTo>
                      <a:lnTo>
                        <a:pt x="48" y="39"/>
                      </a:lnTo>
                      <a:lnTo>
                        <a:pt x="56" y="39"/>
                      </a:lnTo>
                    </a:path>
                  </a:pathLst>
                </a:custGeom>
                <a:solidFill>
                  <a:schemeClr val="tx2"/>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31" name="Group 293"/>
                <p:cNvGrpSpPr>
                  <a:grpSpLocks/>
                </p:cNvGrpSpPr>
                <p:nvPr/>
              </p:nvGrpSpPr>
              <p:grpSpPr bwMode="auto">
                <a:xfrm>
                  <a:off x="2022361" y="3160124"/>
                  <a:ext cx="379510" cy="333229"/>
                  <a:chOff x="1784" y="1212"/>
                  <a:chExt cx="205" cy="180"/>
                </a:xfrm>
                <a:grpFill/>
              </p:grpSpPr>
              <p:sp>
                <p:nvSpPr>
                  <p:cNvPr id="49" name="Freeform 291"/>
                  <p:cNvSpPr>
                    <a:spLocks/>
                  </p:cNvSpPr>
                  <p:nvPr/>
                </p:nvSpPr>
                <p:spPr bwMode="auto">
                  <a:xfrm>
                    <a:off x="1784" y="1212"/>
                    <a:ext cx="205" cy="180"/>
                  </a:xfrm>
                  <a:custGeom>
                    <a:avLst/>
                    <a:gdLst/>
                    <a:ahLst/>
                    <a:cxnLst>
                      <a:cxn ang="0">
                        <a:pos x="29" y="79"/>
                      </a:cxn>
                      <a:cxn ang="0">
                        <a:pos x="33" y="91"/>
                      </a:cxn>
                      <a:cxn ang="0">
                        <a:pos x="36" y="87"/>
                      </a:cxn>
                      <a:cxn ang="0">
                        <a:pos x="43" y="85"/>
                      </a:cxn>
                      <a:cxn ang="0">
                        <a:pos x="61" y="84"/>
                      </a:cxn>
                      <a:cxn ang="0">
                        <a:pos x="71" y="95"/>
                      </a:cxn>
                      <a:cxn ang="0">
                        <a:pos x="70" y="102"/>
                      </a:cxn>
                      <a:cxn ang="0">
                        <a:pos x="68" y="107"/>
                      </a:cxn>
                      <a:cxn ang="0">
                        <a:pos x="61" y="113"/>
                      </a:cxn>
                      <a:cxn ang="0">
                        <a:pos x="66" y="112"/>
                      </a:cxn>
                      <a:cxn ang="0">
                        <a:pos x="77" y="109"/>
                      </a:cxn>
                      <a:cxn ang="0">
                        <a:pos x="89" y="106"/>
                      </a:cxn>
                      <a:cxn ang="0">
                        <a:pos x="99" y="101"/>
                      </a:cxn>
                      <a:cxn ang="0">
                        <a:pos x="105" y="103"/>
                      </a:cxn>
                      <a:cxn ang="0">
                        <a:pos x="120" y="126"/>
                      </a:cxn>
                      <a:cxn ang="0">
                        <a:pos x="123" y="141"/>
                      </a:cxn>
                      <a:cxn ang="0">
                        <a:pos x="119" y="148"/>
                      </a:cxn>
                      <a:cxn ang="0">
                        <a:pos x="118" y="152"/>
                      </a:cxn>
                      <a:cxn ang="0">
                        <a:pos x="130" y="162"/>
                      </a:cxn>
                      <a:cxn ang="0">
                        <a:pos x="140" y="165"/>
                      </a:cxn>
                      <a:cxn ang="0">
                        <a:pos x="154" y="175"/>
                      </a:cxn>
                      <a:cxn ang="0">
                        <a:pos x="169" y="180"/>
                      </a:cxn>
                      <a:cxn ang="0">
                        <a:pos x="180" y="174"/>
                      </a:cxn>
                      <a:cxn ang="0">
                        <a:pos x="189" y="174"/>
                      </a:cxn>
                      <a:cxn ang="0">
                        <a:pos x="195" y="171"/>
                      </a:cxn>
                      <a:cxn ang="0">
                        <a:pos x="199" y="161"/>
                      </a:cxn>
                      <a:cxn ang="0">
                        <a:pos x="205" y="155"/>
                      </a:cxn>
                      <a:cxn ang="0">
                        <a:pos x="205" y="147"/>
                      </a:cxn>
                      <a:cxn ang="0">
                        <a:pos x="198" y="145"/>
                      </a:cxn>
                      <a:cxn ang="0">
                        <a:pos x="187" y="129"/>
                      </a:cxn>
                      <a:cxn ang="0">
                        <a:pos x="179" y="115"/>
                      </a:cxn>
                      <a:cxn ang="0">
                        <a:pos x="171" y="103"/>
                      </a:cxn>
                      <a:cxn ang="0">
                        <a:pos x="162" y="92"/>
                      </a:cxn>
                      <a:cxn ang="0">
                        <a:pos x="163" y="80"/>
                      </a:cxn>
                      <a:cxn ang="0">
                        <a:pos x="175" y="68"/>
                      </a:cxn>
                      <a:cxn ang="0">
                        <a:pos x="180" y="55"/>
                      </a:cxn>
                      <a:cxn ang="0">
                        <a:pos x="165" y="45"/>
                      </a:cxn>
                      <a:cxn ang="0">
                        <a:pos x="153" y="45"/>
                      </a:cxn>
                      <a:cxn ang="0">
                        <a:pos x="146" y="36"/>
                      </a:cxn>
                      <a:cxn ang="0">
                        <a:pos x="150" y="27"/>
                      </a:cxn>
                      <a:cxn ang="0">
                        <a:pos x="147" y="21"/>
                      </a:cxn>
                      <a:cxn ang="0">
                        <a:pos x="137" y="25"/>
                      </a:cxn>
                      <a:cxn ang="0">
                        <a:pos x="129" y="17"/>
                      </a:cxn>
                      <a:cxn ang="0">
                        <a:pos x="131" y="8"/>
                      </a:cxn>
                      <a:cxn ang="0">
                        <a:pos x="112" y="3"/>
                      </a:cxn>
                      <a:cxn ang="0">
                        <a:pos x="97" y="5"/>
                      </a:cxn>
                      <a:cxn ang="0">
                        <a:pos x="81" y="15"/>
                      </a:cxn>
                      <a:cxn ang="0">
                        <a:pos x="72" y="9"/>
                      </a:cxn>
                      <a:cxn ang="0">
                        <a:pos x="63" y="7"/>
                      </a:cxn>
                      <a:cxn ang="0">
                        <a:pos x="55" y="2"/>
                      </a:cxn>
                      <a:cxn ang="0">
                        <a:pos x="43" y="2"/>
                      </a:cxn>
                      <a:cxn ang="0">
                        <a:pos x="34" y="1"/>
                      </a:cxn>
                      <a:cxn ang="0">
                        <a:pos x="34" y="10"/>
                      </a:cxn>
                      <a:cxn ang="0">
                        <a:pos x="27" y="12"/>
                      </a:cxn>
                      <a:cxn ang="0">
                        <a:pos x="14" y="8"/>
                      </a:cxn>
                      <a:cxn ang="0">
                        <a:pos x="13" y="18"/>
                      </a:cxn>
                      <a:cxn ang="0">
                        <a:pos x="6" y="28"/>
                      </a:cxn>
                      <a:cxn ang="0">
                        <a:pos x="8" y="47"/>
                      </a:cxn>
                      <a:cxn ang="0">
                        <a:pos x="17" y="63"/>
                      </a:cxn>
                    </a:cxnLst>
                    <a:rect l="0" t="0" r="r" b="b"/>
                    <a:pathLst>
                      <a:path w="205" h="180">
                        <a:moveTo>
                          <a:pt x="27" y="73"/>
                        </a:moveTo>
                        <a:lnTo>
                          <a:pt x="29" y="79"/>
                        </a:lnTo>
                        <a:lnTo>
                          <a:pt x="29" y="87"/>
                        </a:lnTo>
                        <a:lnTo>
                          <a:pt x="33" y="91"/>
                        </a:lnTo>
                        <a:lnTo>
                          <a:pt x="36" y="89"/>
                        </a:lnTo>
                        <a:lnTo>
                          <a:pt x="36" y="87"/>
                        </a:lnTo>
                        <a:lnTo>
                          <a:pt x="42" y="83"/>
                        </a:lnTo>
                        <a:lnTo>
                          <a:pt x="43" y="85"/>
                        </a:lnTo>
                        <a:lnTo>
                          <a:pt x="57" y="83"/>
                        </a:lnTo>
                        <a:lnTo>
                          <a:pt x="61" y="84"/>
                        </a:lnTo>
                        <a:lnTo>
                          <a:pt x="67" y="93"/>
                        </a:lnTo>
                        <a:lnTo>
                          <a:pt x="71" y="95"/>
                        </a:lnTo>
                        <a:lnTo>
                          <a:pt x="73" y="98"/>
                        </a:lnTo>
                        <a:lnTo>
                          <a:pt x="70" y="102"/>
                        </a:lnTo>
                        <a:lnTo>
                          <a:pt x="69" y="106"/>
                        </a:lnTo>
                        <a:lnTo>
                          <a:pt x="68" y="107"/>
                        </a:lnTo>
                        <a:lnTo>
                          <a:pt x="63" y="108"/>
                        </a:lnTo>
                        <a:lnTo>
                          <a:pt x="61" y="113"/>
                        </a:lnTo>
                        <a:lnTo>
                          <a:pt x="63" y="115"/>
                        </a:lnTo>
                        <a:lnTo>
                          <a:pt x="66" y="112"/>
                        </a:lnTo>
                        <a:lnTo>
                          <a:pt x="71" y="109"/>
                        </a:lnTo>
                        <a:lnTo>
                          <a:pt x="77" y="109"/>
                        </a:lnTo>
                        <a:lnTo>
                          <a:pt x="83" y="109"/>
                        </a:lnTo>
                        <a:lnTo>
                          <a:pt x="89" y="106"/>
                        </a:lnTo>
                        <a:lnTo>
                          <a:pt x="93" y="106"/>
                        </a:lnTo>
                        <a:lnTo>
                          <a:pt x="99" y="101"/>
                        </a:lnTo>
                        <a:lnTo>
                          <a:pt x="102" y="99"/>
                        </a:lnTo>
                        <a:lnTo>
                          <a:pt x="105" y="103"/>
                        </a:lnTo>
                        <a:lnTo>
                          <a:pt x="118" y="118"/>
                        </a:lnTo>
                        <a:lnTo>
                          <a:pt x="120" y="126"/>
                        </a:lnTo>
                        <a:lnTo>
                          <a:pt x="126" y="138"/>
                        </a:lnTo>
                        <a:lnTo>
                          <a:pt x="123" y="141"/>
                        </a:lnTo>
                        <a:lnTo>
                          <a:pt x="121" y="142"/>
                        </a:lnTo>
                        <a:lnTo>
                          <a:pt x="119" y="148"/>
                        </a:lnTo>
                        <a:lnTo>
                          <a:pt x="117" y="151"/>
                        </a:lnTo>
                        <a:lnTo>
                          <a:pt x="118" y="152"/>
                        </a:lnTo>
                        <a:lnTo>
                          <a:pt x="125" y="156"/>
                        </a:lnTo>
                        <a:lnTo>
                          <a:pt x="130" y="162"/>
                        </a:lnTo>
                        <a:lnTo>
                          <a:pt x="135" y="162"/>
                        </a:lnTo>
                        <a:lnTo>
                          <a:pt x="140" y="165"/>
                        </a:lnTo>
                        <a:lnTo>
                          <a:pt x="144" y="168"/>
                        </a:lnTo>
                        <a:lnTo>
                          <a:pt x="154" y="175"/>
                        </a:lnTo>
                        <a:lnTo>
                          <a:pt x="155" y="179"/>
                        </a:lnTo>
                        <a:lnTo>
                          <a:pt x="169" y="180"/>
                        </a:lnTo>
                        <a:lnTo>
                          <a:pt x="174" y="177"/>
                        </a:lnTo>
                        <a:lnTo>
                          <a:pt x="180" y="174"/>
                        </a:lnTo>
                        <a:lnTo>
                          <a:pt x="185" y="173"/>
                        </a:lnTo>
                        <a:lnTo>
                          <a:pt x="189" y="174"/>
                        </a:lnTo>
                        <a:lnTo>
                          <a:pt x="193" y="178"/>
                        </a:lnTo>
                        <a:lnTo>
                          <a:pt x="195" y="171"/>
                        </a:lnTo>
                        <a:lnTo>
                          <a:pt x="197" y="168"/>
                        </a:lnTo>
                        <a:lnTo>
                          <a:pt x="199" y="161"/>
                        </a:lnTo>
                        <a:lnTo>
                          <a:pt x="202" y="159"/>
                        </a:lnTo>
                        <a:lnTo>
                          <a:pt x="205" y="155"/>
                        </a:lnTo>
                        <a:lnTo>
                          <a:pt x="205" y="150"/>
                        </a:lnTo>
                        <a:lnTo>
                          <a:pt x="205" y="147"/>
                        </a:lnTo>
                        <a:lnTo>
                          <a:pt x="200" y="146"/>
                        </a:lnTo>
                        <a:lnTo>
                          <a:pt x="198" y="145"/>
                        </a:lnTo>
                        <a:lnTo>
                          <a:pt x="193" y="134"/>
                        </a:lnTo>
                        <a:lnTo>
                          <a:pt x="187" y="129"/>
                        </a:lnTo>
                        <a:lnTo>
                          <a:pt x="183" y="126"/>
                        </a:lnTo>
                        <a:lnTo>
                          <a:pt x="179" y="115"/>
                        </a:lnTo>
                        <a:lnTo>
                          <a:pt x="171" y="109"/>
                        </a:lnTo>
                        <a:lnTo>
                          <a:pt x="171" y="103"/>
                        </a:lnTo>
                        <a:lnTo>
                          <a:pt x="169" y="99"/>
                        </a:lnTo>
                        <a:lnTo>
                          <a:pt x="162" y="92"/>
                        </a:lnTo>
                        <a:lnTo>
                          <a:pt x="164" y="83"/>
                        </a:lnTo>
                        <a:lnTo>
                          <a:pt x="163" y="80"/>
                        </a:lnTo>
                        <a:lnTo>
                          <a:pt x="164" y="73"/>
                        </a:lnTo>
                        <a:lnTo>
                          <a:pt x="175" y="68"/>
                        </a:lnTo>
                        <a:lnTo>
                          <a:pt x="179" y="62"/>
                        </a:lnTo>
                        <a:lnTo>
                          <a:pt x="180" y="55"/>
                        </a:lnTo>
                        <a:lnTo>
                          <a:pt x="178" y="47"/>
                        </a:lnTo>
                        <a:lnTo>
                          <a:pt x="165" y="45"/>
                        </a:lnTo>
                        <a:lnTo>
                          <a:pt x="159" y="46"/>
                        </a:lnTo>
                        <a:lnTo>
                          <a:pt x="153" y="45"/>
                        </a:lnTo>
                        <a:lnTo>
                          <a:pt x="149" y="41"/>
                        </a:lnTo>
                        <a:lnTo>
                          <a:pt x="146" y="36"/>
                        </a:lnTo>
                        <a:lnTo>
                          <a:pt x="146" y="32"/>
                        </a:lnTo>
                        <a:lnTo>
                          <a:pt x="150" y="27"/>
                        </a:lnTo>
                        <a:lnTo>
                          <a:pt x="149" y="23"/>
                        </a:lnTo>
                        <a:lnTo>
                          <a:pt x="147" y="21"/>
                        </a:lnTo>
                        <a:lnTo>
                          <a:pt x="143" y="21"/>
                        </a:lnTo>
                        <a:lnTo>
                          <a:pt x="137" y="25"/>
                        </a:lnTo>
                        <a:lnTo>
                          <a:pt x="134" y="19"/>
                        </a:lnTo>
                        <a:lnTo>
                          <a:pt x="129" y="17"/>
                        </a:lnTo>
                        <a:lnTo>
                          <a:pt x="131" y="11"/>
                        </a:lnTo>
                        <a:lnTo>
                          <a:pt x="131" y="8"/>
                        </a:lnTo>
                        <a:lnTo>
                          <a:pt x="119" y="2"/>
                        </a:lnTo>
                        <a:lnTo>
                          <a:pt x="112" y="3"/>
                        </a:lnTo>
                        <a:lnTo>
                          <a:pt x="105" y="5"/>
                        </a:lnTo>
                        <a:lnTo>
                          <a:pt x="97" y="5"/>
                        </a:lnTo>
                        <a:lnTo>
                          <a:pt x="89" y="11"/>
                        </a:lnTo>
                        <a:lnTo>
                          <a:pt x="81" y="15"/>
                        </a:lnTo>
                        <a:lnTo>
                          <a:pt x="75" y="13"/>
                        </a:lnTo>
                        <a:lnTo>
                          <a:pt x="72" y="9"/>
                        </a:lnTo>
                        <a:lnTo>
                          <a:pt x="67" y="8"/>
                        </a:lnTo>
                        <a:lnTo>
                          <a:pt x="63" y="7"/>
                        </a:lnTo>
                        <a:lnTo>
                          <a:pt x="58" y="5"/>
                        </a:lnTo>
                        <a:lnTo>
                          <a:pt x="55" y="2"/>
                        </a:lnTo>
                        <a:lnTo>
                          <a:pt x="49" y="1"/>
                        </a:lnTo>
                        <a:lnTo>
                          <a:pt x="43" y="2"/>
                        </a:lnTo>
                        <a:lnTo>
                          <a:pt x="38" y="0"/>
                        </a:lnTo>
                        <a:lnTo>
                          <a:pt x="34" y="1"/>
                        </a:lnTo>
                        <a:lnTo>
                          <a:pt x="33" y="4"/>
                        </a:lnTo>
                        <a:lnTo>
                          <a:pt x="34" y="10"/>
                        </a:lnTo>
                        <a:lnTo>
                          <a:pt x="31" y="13"/>
                        </a:lnTo>
                        <a:lnTo>
                          <a:pt x="27" y="12"/>
                        </a:lnTo>
                        <a:lnTo>
                          <a:pt x="20" y="5"/>
                        </a:lnTo>
                        <a:lnTo>
                          <a:pt x="14" y="8"/>
                        </a:lnTo>
                        <a:lnTo>
                          <a:pt x="11" y="11"/>
                        </a:lnTo>
                        <a:lnTo>
                          <a:pt x="13" y="18"/>
                        </a:lnTo>
                        <a:lnTo>
                          <a:pt x="9" y="23"/>
                        </a:lnTo>
                        <a:lnTo>
                          <a:pt x="6" y="28"/>
                        </a:lnTo>
                        <a:lnTo>
                          <a:pt x="0" y="33"/>
                        </a:lnTo>
                        <a:lnTo>
                          <a:pt x="8" y="47"/>
                        </a:lnTo>
                        <a:lnTo>
                          <a:pt x="14" y="53"/>
                        </a:lnTo>
                        <a:lnTo>
                          <a:pt x="17" y="63"/>
                        </a:lnTo>
                        <a:lnTo>
                          <a:pt x="27" y="73"/>
                        </a:lnTo>
                        <a:close/>
                      </a:path>
                    </a:pathLst>
                  </a:custGeom>
                  <a:grpFill/>
                  <a:ln w="9525">
                    <a:solidFill>
                      <a:sysClr val="window" lastClr="FFFF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0" name="Freeform 292"/>
                  <p:cNvSpPr>
                    <a:spLocks/>
                  </p:cNvSpPr>
                  <p:nvPr/>
                </p:nvSpPr>
                <p:spPr bwMode="auto">
                  <a:xfrm>
                    <a:off x="1784" y="1212"/>
                    <a:ext cx="205" cy="180"/>
                  </a:xfrm>
                  <a:custGeom>
                    <a:avLst/>
                    <a:gdLst/>
                    <a:ahLst/>
                    <a:cxnLst>
                      <a:cxn ang="0">
                        <a:pos x="29" y="79"/>
                      </a:cxn>
                      <a:cxn ang="0">
                        <a:pos x="33" y="91"/>
                      </a:cxn>
                      <a:cxn ang="0">
                        <a:pos x="36" y="87"/>
                      </a:cxn>
                      <a:cxn ang="0">
                        <a:pos x="43" y="85"/>
                      </a:cxn>
                      <a:cxn ang="0">
                        <a:pos x="61" y="84"/>
                      </a:cxn>
                      <a:cxn ang="0">
                        <a:pos x="71" y="95"/>
                      </a:cxn>
                      <a:cxn ang="0">
                        <a:pos x="70" y="102"/>
                      </a:cxn>
                      <a:cxn ang="0">
                        <a:pos x="68" y="107"/>
                      </a:cxn>
                      <a:cxn ang="0">
                        <a:pos x="61" y="113"/>
                      </a:cxn>
                      <a:cxn ang="0">
                        <a:pos x="66" y="112"/>
                      </a:cxn>
                      <a:cxn ang="0">
                        <a:pos x="77" y="109"/>
                      </a:cxn>
                      <a:cxn ang="0">
                        <a:pos x="89" y="106"/>
                      </a:cxn>
                      <a:cxn ang="0">
                        <a:pos x="99" y="101"/>
                      </a:cxn>
                      <a:cxn ang="0">
                        <a:pos x="105" y="103"/>
                      </a:cxn>
                      <a:cxn ang="0">
                        <a:pos x="120" y="126"/>
                      </a:cxn>
                      <a:cxn ang="0">
                        <a:pos x="123" y="141"/>
                      </a:cxn>
                      <a:cxn ang="0">
                        <a:pos x="119" y="148"/>
                      </a:cxn>
                      <a:cxn ang="0">
                        <a:pos x="118" y="152"/>
                      </a:cxn>
                      <a:cxn ang="0">
                        <a:pos x="130" y="162"/>
                      </a:cxn>
                      <a:cxn ang="0">
                        <a:pos x="140" y="165"/>
                      </a:cxn>
                      <a:cxn ang="0">
                        <a:pos x="154" y="175"/>
                      </a:cxn>
                      <a:cxn ang="0">
                        <a:pos x="169" y="180"/>
                      </a:cxn>
                      <a:cxn ang="0">
                        <a:pos x="180" y="174"/>
                      </a:cxn>
                      <a:cxn ang="0">
                        <a:pos x="189" y="174"/>
                      </a:cxn>
                      <a:cxn ang="0">
                        <a:pos x="195" y="171"/>
                      </a:cxn>
                      <a:cxn ang="0">
                        <a:pos x="199" y="161"/>
                      </a:cxn>
                      <a:cxn ang="0">
                        <a:pos x="205" y="155"/>
                      </a:cxn>
                      <a:cxn ang="0">
                        <a:pos x="205" y="147"/>
                      </a:cxn>
                      <a:cxn ang="0">
                        <a:pos x="198" y="145"/>
                      </a:cxn>
                      <a:cxn ang="0">
                        <a:pos x="187" y="129"/>
                      </a:cxn>
                      <a:cxn ang="0">
                        <a:pos x="179" y="115"/>
                      </a:cxn>
                      <a:cxn ang="0">
                        <a:pos x="171" y="103"/>
                      </a:cxn>
                      <a:cxn ang="0">
                        <a:pos x="162" y="92"/>
                      </a:cxn>
                      <a:cxn ang="0">
                        <a:pos x="163" y="80"/>
                      </a:cxn>
                      <a:cxn ang="0">
                        <a:pos x="175" y="68"/>
                      </a:cxn>
                      <a:cxn ang="0">
                        <a:pos x="180" y="55"/>
                      </a:cxn>
                      <a:cxn ang="0">
                        <a:pos x="165" y="45"/>
                      </a:cxn>
                      <a:cxn ang="0">
                        <a:pos x="153" y="45"/>
                      </a:cxn>
                      <a:cxn ang="0">
                        <a:pos x="146" y="36"/>
                      </a:cxn>
                      <a:cxn ang="0">
                        <a:pos x="150" y="27"/>
                      </a:cxn>
                      <a:cxn ang="0">
                        <a:pos x="147" y="21"/>
                      </a:cxn>
                      <a:cxn ang="0">
                        <a:pos x="137" y="25"/>
                      </a:cxn>
                      <a:cxn ang="0">
                        <a:pos x="129" y="17"/>
                      </a:cxn>
                      <a:cxn ang="0">
                        <a:pos x="131" y="8"/>
                      </a:cxn>
                      <a:cxn ang="0">
                        <a:pos x="112" y="3"/>
                      </a:cxn>
                      <a:cxn ang="0">
                        <a:pos x="97" y="5"/>
                      </a:cxn>
                      <a:cxn ang="0">
                        <a:pos x="81" y="15"/>
                      </a:cxn>
                      <a:cxn ang="0">
                        <a:pos x="72" y="9"/>
                      </a:cxn>
                      <a:cxn ang="0">
                        <a:pos x="63" y="7"/>
                      </a:cxn>
                      <a:cxn ang="0">
                        <a:pos x="55" y="2"/>
                      </a:cxn>
                      <a:cxn ang="0">
                        <a:pos x="43" y="2"/>
                      </a:cxn>
                      <a:cxn ang="0">
                        <a:pos x="34" y="1"/>
                      </a:cxn>
                      <a:cxn ang="0">
                        <a:pos x="34" y="10"/>
                      </a:cxn>
                      <a:cxn ang="0">
                        <a:pos x="27" y="12"/>
                      </a:cxn>
                      <a:cxn ang="0">
                        <a:pos x="14" y="8"/>
                      </a:cxn>
                      <a:cxn ang="0">
                        <a:pos x="13" y="18"/>
                      </a:cxn>
                      <a:cxn ang="0">
                        <a:pos x="6" y="28"/>
                      </a:cxn>
                      <a:cxn ang="0">
                        <a:pos x="8" y="47"/>
                      </a:cxn>
                      <a:cxn ang="0">
                        <a:pos x="17" y="63"/>
                      </a:cxn>
                    </a:cxnLst>
                    <a:rect l="0" t="0" r="r" b="b"/>
                    <a:pathLst>
                      <a:path w="205" h="180">
                        <a:moveTo>
                          <a:pt x="27" y="73"/>
                        </a:moveTo>
                        <a:lnTo>
                          <a:pt x="29" y="79"/>
                        </a:lnTo>
                        <a:lnTo>
                          <a:pt x="29" y="87"/>
                        </a:lnTo>
                        <a:lnTo>
                          <a:pt x="33" y="91"/>
                        </a:lnTo>
                        <a:lnTo>
                          <a:pt x="36" y="89"/>
                        </a:lnTo>
                        <a:lnTo>
                          <a:pt x="36" y="87"/>
                        </a:lnTo>
                        <a:lnTo>
                          <a:pt x="42" y="83"/>
                        </a:lnTo>
                        <a:lnTo>
                          <a:pt x="43" y="85"/>
                        </a:lnTo>
                        <a:lnTo>
                          <a:pt x="57" y="83"/>
                        </a:lnTo>
                        <a:lnTo>
                          <a:pt x="61" y="84"/>
                        </a:lnTo>
                        <a:lnTo>
                          <a:pt x="67" y="93"/>
                        </a:lnTo>
                        <a:lnTo>
                          <a:pt x="71" y="95"/>
                        </a:lnTo>
                        <a:lnTo>
                          <a:pt x="73" y="98"/>
                        </a:lnTo>
                        <a:lnTo>
                          <a:pt x="70" y="102"/>
                        </a:lnTo>
                        <a:lnTo>
                          <a:pt x="69" y="106"/>
                        </a:lnTo>
                        <a:lnTo>
                          <a:pt x="68" y="107"/>
                        </a:lnTo>
                        <a:lnTo>
                          <a:pt x="63" y="108"/>
                        </a:lnTo>
                        <a:lnTo>
                          <a:pt x="61" y="113"/>
                        </a:lnTo>
                        <a:lnTo>
                          <a:pt x="63" y="115"/>
                        </a:lnTo>
                        <a:lnTo>
                          <a:pt x="66" y="112"/>
                        </a:lnTo>
                        <a:lnTo>
                          <a:pt x="71" y="109"/>
                        </a:lnTo>
                        <a:lnTo>
                          <a:pt x="77" y="109"/>
                        </a:lnTo>
                        <a:lnTo>
                          <a:pt x="83" y="109"/>
                        </a:lnTo>
                        <a:lnTo>
                          <a:pt x="89" y="106"/>
                        </a:lnTo>
                        <a:lnTo>
                          <a:pt x="93" y="106"/>
                        </a:lnTo>
                        <a:lnTo>
                          <a:pt x="99" y="101"/>
                        </a:lnTo>
                        <a:lnTo>
                          <a:pt x="102" y="99"/>
                        </a:lnTo>
                        <a:lnTo>
                          <a:pt x="105" y="103"/>
                        </a:lnTo>
                        <a:lnTo>
                          <a:pt x="118" y="118"/>
                        </a:lnTo>
                        <a:lnTo>
                          <a:pt x="120" y="126"/>
                        </a:lnTo>
                        <a:lnTo>
                          <a:pt x="126" y="138"/>
                        </a:lnTo>
                        <a:lnTo>
                          <a:pt x="123" y="141"/>
                        </a:lnTo>
                        <a:lnTo>
                          <a:pt x="121" y="142"/>
                        </a:lnTo>
                        <a:lnTo>
                          <a:pt x="119" y="148"/>
                        </a:lnTo>
                        <a:lnTo>
                          <a:pt x="117" y="151"/>
                        </a:lnTo>
                        <a:lnTo>
                          <a:pt x="118" y="152"/>
                        </a:lnTo>
                        <a:lnTo>
                          <a:pt x="125" y="156"/>
                        </a:lnTo>
                        <a:lnTo>
                          <a:pt x="130" y="162"/>
                        </a:lnTo>
                        <a:lnTo>
                          <a:pt x="135" y="162"/>
                        </a:lnTo>
                        <a:lnTo>
                          <a:pt x="140" y="165"/>
                        </a:lnTo>
                        <a:lnTo>
                          <a:pt x="144" y="168"/>
                        </a:lnTo>
                        <a:lnTo>
                          <a:pt x="154" y="175"/>
                        </a:lnTo>
                        <a:lnTo>
                          <a:pt x="155" y="179"/>
                        </a:lnTo>
                        <a:lnTo>
                          <a:pt x="169" y="180"/>
                        </a:lnTo>
                        <a:lnTo>
                          <a:pt x="174" y="177"/>
                        </a:lnTo>
                        <a:lnTo>
                          <a:pt x="180" y="174"/>
                        </a:lnTo>
                        <a:lnTo>
                          <a:pt x="185" y="173"/>
                        </a:lnTo>
                        <a:lnTo>
                          <a:pt x="189" y="174"/>
                        </a:lnTo>
                        <a:lnTo>
                          <a:pt x="193" y="178"/>
                        </a:lnTo>
                        <a:lnTo>
                          <a:pt x="195" y="171"/>
                        </a:lnTo>
                        <a:lnTo>
                          <a:pt x="197" y="168"/>
                        </a:lnTo>
                        <a:lnTo>
                          <a:pt x="199" y="161"/>
                        </a:lnTo>
                        <a:lnTo>
                          <a:pt x="202" y="159"/>
                        </a:lnTo>
                        <a:lnTo>
                          <a:pt x="205" y="155"/>
                        </a:lnTo>
                        <a:lnTo>
                          <a:pt x="205" y="150"/>
                        </a:lnTo>
                        <a:lnTo>
                          <a:pt x="205" y="147"/>
                        </a:lnTo>
                        <a:lnTo>
                          <a:pt x="200" y="146"/>
                        </a:lnTo>
                        <a:lnTo>
                          <a:pt x="198" y="145"/>
                        </a:lnTo>
                        <a:lnTo>
                          <a:pt x="193" y="134"/>
                        </a:lnTo>
                        <a:lnTo>
                          <a:pt x="187" y="129"/>
                        </a:lnTo>
                        <a:lnTo>
                          <a:pt x="183" y="126"/>
                        </a:lnTo>
                        <a:lnTo>
                          <a:pt x="179" y="115"/>
                        </a:lnTo>
                        <a:lnTo>
                          <a:pt x="171" y="109"/>
                        </a:lnTo>
                        <a:lnTo>
                          <a:pt x="171" y="103"/>
                        </a:lnTo>
                        <a:lnTo>
                          <a:pt x="169" y="99"/>
                        </a:lnTo>
                        <a:lnTo>
                          <a:pt x="162" y="92"/>
                        </a:lnTo>
                        <a:lnTo>
                          <a:pt x="164" y="83"/>
                        </a:lnTo>
                        <a:lnTo>
                          <a:pt x="163" y="80"/>
                        </a:lnTo>
                        <a:lnTo>
                          <a:pt x="164" y="73"/>
                        </a:lnTo>
                        <a:lnTo>
                          <a:pt x="175" y="68"/>
                        </a:lnTo>
                        <a:lnTo>
                          <a:pt x="179" y="62"/>
                        </a:lnTo>
                        <a:lnTo>
                          <a:pt x="180" y="55"/>
                        </a:lnTo>
                        <a:lnTo>
                          <a:pt x="178" y="47"/>
                        </a:lnTo>
                        <a:lnTo>
                          <a:pt x="165" y="45"/>
                        </a:lnTo>
                        <a:lnTo>
                          <a:pt x="159" y="46"/>
                        </a:lnTo>
                        <a:lnTo>
                          <a:pt x="153" y="45"/>
                        </a:lnTo>
                        <a:lnTo>
                          <a:pt x="149" y="41"/>
                        </a:lnTo>
                        <a:lnTo>
                          <a:pt x="146" y="36"/>
                        </a:lnTo>
                        <a:lnTo>
                          <a:pt x="146" y="32"/>
                        </a:lnTo>
                        <a:lnTo>
                          <a:pt x="150" y="27"/>
                        </a:lnTo>
                        <a:lnTo>
                          <a:pt x="149" y="23"/>
                        </a:lnTo>
                        <a:lnTo>
                          <a:pt x="147" y="21"/>
                        </a:lnTo>
                        <a:lnTo>
                          <a:pt x="143" y="21"/>
                        </a:lnTo>
                        <a:lnTo>
                          <a:pt x="137" y="25"/>
                        </a:lnTo>
                        <a:lnTo>
                          <a:pt x="134" y="19"/>
                        </a:lnTo>
                        <a:lnTo>
                          <a:pt x="129" y="17"/>
                        </a:lnTo>
                        <a:lnTo>
                          <a:pt x="131" y="11"/>
                        </a:lnTo>
                        <a:lnTo>
                          <a:pt x="131" y="8"/>
                        </a:lnTo>
                        <a:lnTo>
                          <a:pt x="119" y="2"/>
                        </a:lnTo>
                        <a:lnTo>
                          <a:pt x="112" y="3"/>
                        </a:lnTo>
                        <a:lnTo>
                          <a:pt x="105" y="5"/>
                        </a:lnTo>
                        <a:lnTo>
                          <a:pt x="97" y="5"/>
                        </a:lnTo>
                        <a:lnTo>
                          <a:pt x="89" y="11"/>
                        </a:lnTo>
                        <a:lnTo>
                          <a:pt x="81" y="15"/>
                        </a:lnTo>
                        <a:lnTo>
                          <a:pt x="75" y="13"/>
                        </a:lnTo>
                        <a:lnTo>
                          <a:pt x="72" y="9"/>
                        </a:lnTo>
                        <a:lnTo>
                          <a:pt x="67" y="8"/>
                        </a:lnTo>
                        <a:lnTo>
                          <a:pt x="63" y="7"/>
                        </a:lnTo>
                        <a:lnTo>
                          <a:pt x="58" y="5"/>
                        </a:lnTo>
                        <a:lnTo>
                          <a:pt x="55" y="2"/>
                        </a:lnTo>
                        <a:lnTo>
                          <a:pt x="49" y="1"/>
                        </a:lnTo>
                        <a:lnTo>
                          <a:pt x="43" y="2"/>
                        </a:lnTo>
                        <a:lnTo>
                          <a:pt x="38" y="0"/>
                        </a:lnTo>
                        <a:lnTo>
                          <a:pt x="34" y="1"/>
                        </a:lnTo>
                        <a:lnTo>
                          <a:pt x="33" y="4"/>
                        </a:lnTo>
                        <a:lnTo>
                          <a:pt x="34" y="10"/>
                        </a:lnTo>
                        <a:lnTo>
                          <a:pt x="31" y="13"/>
                        </a:lnTo>
                        <a:lnTo>
                          <a:pt x="27" y="12"/>
                        </a:lnTo>
                        <a:lnTo>
                          <a:pt x="20" y="5"/>
                        </a:lnTo>
                        <a:lnTo>
                          <a:pt x="14" y="8"/>
                        </a:lnTo>
                        <a:lnTo>
                          <a:pt x="11" y="11"/>
                        </a:lnTo>
                        <a:lnTo>
                          <a:pt x="13" y="18"/>
                        </a:lnTo>
                        <a:lnTo>
                          <a:pt x="9" y="23"/>
                        </a:lnTo>
                        <a:lnTo>
                          <a:pt x="6" y="28"/>
                        </a:lnTo>
                        <a:lnTo>
                          <a:pt x="0" y="33"/>
                        </a:lnTo>
                        <a:lnTo>
                          <a:pt x="8" y="47"/>
                        </a:lnTo>
                        <a:lnTo>
                          <a:pt x="14" y="53"/>
                        </a:lnTo>
                        <a:lnTo>
                          <a:pt x="17" y="63"/>
                        </a:lnTo>
                        <a:lnTo>
                          <a:pt x="27" y="73"/>
                        </a:lnTo>
                      </a:path>
                    </a:pathLst>
                  </a:custGeom>
                  <a:solidFill>
                    <a:schemeClr val="tx2"/>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sp>
              <p:nvSpPr>
                <p:cNvPr id="32" name="Freeform 297"/>
                <p:cNvSpPr>
                  <a:spLocks/>
                </p:cNvSpPr>
                <p:nvPr/>
              </p:nvSpPr>
              <p:spPr bwMode="auto">
                <a:xfrm>
                  <a:off x="2057535" y="3028684"/>
                  <a:ext cx="207341" cy="159209"/>
                </a:xfrm>
                <a:custGeom>
                  <a:avLst/>
                  <a:gdLst/>
                  <a:ahLst/>
                  <a:cxnLst>
                    <a:cxn ang="0">
                      <a:pos x="43" y="79"/>
                    </a:cxn>
                    <a:cxn ang="0">
                      <a:pos x="47" y="80"/>
                    </a:cxn>
                    <a:cxn ang="0">
                      <a:pos x="53" y="81"/>
                    </a:cxn>
                    <a:cxn ang="0">
                      <a:pos x="55" y="86"/>
                    </a:cxn>
                    <a:cxn ang="0">
                      <a:pos x="61" y="86"/>
                    </a:cxn>
                    <a:cxn ang="0">
                      <a:pos x="69" y="83"/>
                    </a:cxn>
                    <a:cxn ang="0">
                      <a:pos x="77" y="78"/>
                    </a:cxn>
                    <a:cxn ang="0">
                      <a:pos x="85" y="78"/>
                    </a:cxn>
                    <a:cxn ang="0">
                      <a:pos x="92" y="75"/>
                    </a:cxn>
                    <a:cxn ang="0">
                      <a:pos x="99" y="74"/>
                    </a:cxn>
                    <a:cxn ang="0">
                      <a:pos x="98" y="67"/>
                    </a:cxn>
                    <a:cxn ang="0">
                      <a:pos x="100" y="54"/>
                    </a:cxn>
                    <a:cxn ang="0">
                      <a:pos x="103" y="49"/>
                    </a:cxn>
                    <a:cxn ang="0">
                      <a:pos x="108" y="44"/>
                    </a:cxn>
                    <a:cxn ang="0">
                      <a:pos x="110" y="40"/>
                    </a:cxn>
                    <a:cxn ang="0">
                      <a:pos x="108" y="30"/>
                    </a:cxn>
                    <a:cxn ang="0">
                      <a:pos x="112" y="25"/>
                    </a:cxn>
                    <a:cxn ang="0">
                      <a:pos x="112" y="19"/>
                    </a:cxn>
                    <a:cxn ang="0">
                      <a:pos x="112" y="15"/>
                    </a:cxn>
                    <a:cxn ang="0">
                      <a:pos x="96" y="4"/>
                    </a:cxn>
                    <a:cxn ang="0">
                      <a:pos x="91" y="3"/>
                    </a:cxn>
                    <a:cxn ang="0">
                      <a:pos x="82" y="0"/>
                    </a:cxn>
                    <a:cxn ang="0">
                      <a:pos x="79" y="6"/>
                    </a:cxn>
                    <a:cxn ang="0">
                      <a:pos x="72" y="11"/>
                    </a:cxn>
                    <a:cxn ang="0">
                      <a:pos x="68" y="19"/>
                    </a:cxn>
                    <a:cxn ang="0">
                      <a:pos x="62" y="22"/>
                    </a:cxn>
                    <a:cxn ang="0">
                      <a:pos x="58" y="27"/>
                    </a:cxn>
                    <a:cxn ang="0">
                      <a:pos x="52" y="25"/>
                    </a:cxn>
                    <a:cxn ang="0">
                      <a:pos x="43" y="21"/>
                    </a:cxn>
                    <a:cxn ang="0">
                      <a:pos x="36" y="21"/>
                    </a:cxn>
                    <a:cxn ang="0">
                      <a:pos x="30" y="24"/>
                    </a:cxn>
                    <a:cxn ang="0">
                      <a:pos x="24" y="28"/>
                    </a:cxn>
                    <a:cxn ang="0">
                      <a:pos x="20" y="35"/>
                    </a:cxn>
                    <a:cxn ang="0">
                      <a:pos x="18" y="41"/>
                    </a:cxn>
                    <a:cxn ang="0">
                      <a:pos x="14" y="44"/>
                    </a:cxn>
                    <a:cxn ang="0">
                      <a:pos x="8" y="44"/>
                    </a:cxn>
                    <a:cxn ang="0">
                      <a:pos x="0" y="47"/>
                    </a:cxn>
                    <a:cxn ang="0">
                      <a:pos x="4" y="58"/>
                    </a:cxn>
                    <a:cxn ang="0">
                      <a:pos x="3" y="65"/>
                    </a:cxn>
                    <a:cxn ang="0">
                      <a:pos x="3" y="72"/>
                    </a:cxn>
                    <a:cxn ang="0">
                      <a:pos x="1" y="78"/>
                    </a:cxn>
                    <a:cxn ang="0">
                      <a:pos x="8" y="84"/>
                    </a:cxn>
                    <a:cxn ang="0">
                      <a:pos x="12" y="86"/>
                    </a:cxn>
                    <a:cxn ang="0">
                      <a:pos x="15" y="82"/>
                    </a:cxn>
                    <a:cxn ang="0">
                      <a:pos x="14" y="76"/>
                    </a:cxn>
                    <a:cxn ang="0">
                      <a:pos x="15" y="73"/>
                    </a:cxn>
                    <a:cxn ang="0">
                      <a:pos x="19" y="72"/>
                    </a:cxn>
                    <a:cxn ang="0">
                      <a:pos x="24" y="74"/>
                    </a:cxn>
                    <a:cxn ang="0">
                      <a:pos x="30" y="73"/>
                    </a:cxn>
                    <a:cxn ang="0">
                      <a:pos x="36" y="74"/>
                    </a:cxn>
                    <a:cxn ang="0">
                      <a:pos x="39" y="78"/>
                    </a:cxn>
                    <a:cxn ang="0">
                      <a:pos x="43" y="79"/>
                    </a:cxn>
                  </a:cxnLst>
                  <a:rect l="0" t="0" r="r" b="b"/>
                  <a:pathLst>
                    <a:path w="112" h="86">
                      <a:moveTo>
                        <a:pt x="43" y="79"/>
                      </a:moveTo>
                      <a:lnTo>
                        <a:pt x="47" y="80"/>
                      </a:lnTo>
                      <a:lnTo>
                        <a:pt x="53" y="81"/>
                      </a:lnTo>
                      <a:lnTo>
                        <a:pt x="55" y="86"/>
                      </a:lnTo>
                      <a:lnTo>
                        <a:pt x="61" y="86"/>
                      </a:lnTo>
                      <a:lnTo>
                        <a:pt x="69" y="83"/>
                      </a:lnTo>
                      <a:lnTo>
                        <a:pt x="77" y="78"/>
                      </a:lnTo>
                      <a:lnTo>
                        <a:pt x="85" y="78"/>
                      </a:lnTo>
                      <a:lnTo>
                        <a:pt x="92" y="75"/>
                      </a:lnTo>
                      <a:lnTo>
                        <a:pt x="99" y="74"/>
                      </a:lnTo>
                      <a:lnTo>
                        <a:pt x="98" y="67"/>
                      </a:lnTo>
                      <a:lnTo>
                        <a:pt x="100" y="54"/>
                      </a:lnTo>
                      <a:lnTo>
                        <a:pt x="103" y="49"/>
                      </a:lnTo>
                      <a:lnTo>
                        <a:pt x="108" y="44"/>
                      </a:lnTo>
                      <a:lnTo>
                        <a:pt x="110" y="40"/>
                      </a:lnTo>
                      <a:lnTo>
                        <a:pt x="108" y="30"/>
                      </a:lnTo>
                      <a:lnTo>
                        <a:pt x="112" y="25"/>
                      </a:lnTo>
                      <a:lnTo>
                        <a:pt x="112" y="19"/>
                      </a:lnTo>
                      <a:lnTo>
                        <a:pt x="112" y="15"/>
                      </a:lnTo>
                      <a:lnTo>
                        <a:pt x="96" y="4"/>
                      </a:lnTo>
                      <a:lnTo>
                        <a:pt x="91" y="3"/>
                      </a:lnTo>
                      <a:lnTo>
                        <a:pt x="82" y="0"/>
                      </a:lnTo>
                      <a:lnTo>
                        <a:pt x="79" y="6"/>
                      </a:lnTo>
                      <a:lnTo>
                        <a:pt x="72" y="11"/>
                      </a:lnTo>
                      <a:lnTo>
                        <a:pt x="68" y="19"/>
                      </a:lnTo>
                      <a:lnTo>
                        <a:pt x="62" y="22"/>
                      </a:lnTo>
                      <a:lnTo>
                        <a:pt x="58" y="27"/>
                      </a:lnTo>
                      <a:lnTo>
                        <a:pt x="52" y="25"/>
                      </a:lnTo>
                      <a:lnTo>
                        <a:pt x="43" y="21"/>
                      </a:lnTo>
                      <a:lnTo>
                        <a:pt x="36" y="21"/>
                      </a:lnTo>
                      <a:lnTo>
                        <a:pt x="30" y="24"/>
                      </a:lnTo>
                      <a:lnTo>
                        <a:pt x="24" y="28"/>
                      </a:lnTo>
                      <a:lnTo>
                        <a:pt x="20" y="35"/>
                      </a:lnTo>
                      <a:lnTo>
                        <a:pt x="18" y="41"/>
                      </a:lnTo>
                      <a:lnTo>
                        <a:pt x="14" y="44"/>
                      </a:lnTo>
                      <a:lnTo>
                        <a:pt x="8" y="44"/>
                      </a:lnTo>
                      <a:lnTo>
                        <a:pt x="0" y="47"/>
                      </a:lnTo>
                      <a:lnTo>
                        <a:pt x="4" y="58"/>
                      </a:lnTo>
                      <a:lnTo>
                        <a:pt x="3" y="65"/>
                      </a:lnTo>
                      <a:lnTo>
                        <a:pt x="3" y="72"/>
                      </a:lnTo>
                      <a:lnTo>
                        <a:pt x="1" y="78"/>
                      </a:lnTo>
                      <a:lnTo>
                        <a:pt x="8" y="84"/>
                      </a:lnTo>
                      <a:lnTo>
                        <a:pt x="12" y="86"/>
                      </a:lnTo>
                      <a:lnTo>
                        <a:pt x="15" y="82"/>
                      </a:lnTo>
                      <a:lnTo>
                        <a:pt x="14" y="76"/>
                      </a:lnTo>
                      <a:lnTo>
                        <a:pt x="15" y="73"/>
                      </a:lnTo>
                      <a:lnTo>
                        <a:pt x="19" y="72"/>
                      </a:lnTo>
                      <a:lnTo>
                        <a:pt x="24" y="74"/>
                      </a:lnTo>
                      <a:lnTo>
                        <a:pt x="30" y="73"/>
                      </a:lnTo>
                      <a:lnTo>
                        <a:pt x="36" y="74"/>
                      </a:lnTo>
                      <a:lnTo>
                        <a:pt x="39" y="78"/>
                      </a:lnTo>
                      <a:lnTo>
                        <a:pt x="43" y="79"/>
                      </a:lnTo>
                      <a:close/>
                    </a:path>
                  </a:pathLst>
                </a:custGeom>
                <a:solidFill>
                  <a:schemeClr val="tx2"/>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3" name="Freeform 301"/>
                <p:cNvSpPr>
                  <a:spLocks/>
                </p:cNvSpPr>
                <p:nvPr/>
              </p:nvSpPr>
              <p:spPr bwMode="auto">
                <a:xfrm>
                  <a:off x="2237107" y="3043493"/>
                  <a:ext cx="655350" cy="468370"/>
                </a:xfrm>
                <a:custGeom>
                  <a:avLst/>
                  <a:gdLst/>
                  <a:ahLst/>
                  <a:cxnLst>
                    <a:cxn ang="0">
                      <a:pos x="139" y="79"/>
                    </a:cxn>
                    <a:cxn ang="0">
                      <a:pos x="161" y="88"/>
                    </a:cxn>
                    <a:cxn ang="0">
                      <a:pos x="202" y="100"/>
                    </a:cxn>
                    <a:cxn ang="0">
                      <a:pos x="218" y="106"/>
                    </a:cxn>
                    <a:cxn ang="0">
                      <a:pos x="231" y="115"/>
                    </a:cxn>
                    <a:cxn ang="0">
                      <a:pos x="246" y="126"/>
                    </a:cxn>
                    <a:cxn ang="0">
                      <a:pos x="260" y="133"/>
                    </a:cxn>
                    <a:cxn ang="0">
                      <a:pos x="279" y="142"/>
                    </a:cxn>
                    <a:cxn ang="0">
                      <a:pos x="293" y="151"/>
                    </a:cxn>
                    <a:cxn ang="0">
                      <a:pos x="306" y="152"/>
                    </a:cxn>
                    <a:cxn ang="0">
                      <a:pos x="322" y="168"/>
                    </a:cxn>
                    <a:cxn ang="0">
                      <a:pos x="345" y="189"/>
                    </a:cxn>
                    <a:cxn ang="0">
                      <a:pos x="353" y="203"/>
                    </a:cxn>
                    <a:cxn ang="0">
                      <a:pos x="349" y="216"/>
                    </a:cxn>
                    <a:cxn ang="0">
                      <a:pos x="347" y="241"/>
                    </a:cxn>
                    <a:cxn ang="0">
                      <a:pos x="341" y="253"/>
                    </a:cxn>
                    <a:cxn ang="0">
                      <a:pos x="324" y="245"/>
                    </a:cxn>
                    <a:cxn ang="0">
                      <a:pos x="309" y="233"/>
                    </a:cxn>
                    <a:cxn ang="0">
                      <a:pos x="304" y="226"/>
                    </a:cxn>
                    <a:cxn ang="0">
                      <a:pos x="303" y="220"/>
                    </a:cxn>
                    <a:cxn ang="0">
                      <a:pos x="306" y="215"/>
                    </a:cxn>
                    <a:cxn ang="0">
                      <a:pos x="295" y="204"/>
                    </a:cxn>
                    <a:cxn ang="0">
                      <a:pos x="285" y="194"/>
                    </a:cxn>
                    <a:cxn ang="0">
                      <a:pos x="251" y="192"/>
                    </a:cxn>
                    <a:cxn ang="0">
                      <a:pos x="225" y="184"/>
                    </a:cxn>
                    <a:cxn ang="0">
                      <a:pos x="226" y="176"/>
                    </a:cxn>
                    <a:cxn ang="0">
                      <a:pos x="234" y="174"/>
                    </a:cxn>
                    <a:cxn ang="0">
                      <a:pos x="226" y="172"/>
                    </a:cxn>
                    <a:cxn ang="0">
                      <a:pos x="215" y="170"/>
                    </a:cxn>
                    <a:cxn ang="0">
                      <a:pos x="198" y="178"/>
                    </a:cxn>
                    <a:cxn ang="0">
                      <a:pos x="181" y="176"/>
                    </a:cxn>
                    <a:cxn ang="0">
                      <a:pos x="174" y="170"/>
                    </a:cxn>
                    <a:cxn ang="0">
                      <a:pos x="172" y="156"/>
                    </a:cxn>
                    <a:cxn ang="0">
                      <a:pos x="158" y="144"/>
                    </a:cxn>
                    <a:cxn ang="0">
                      <a:pos x="132" y="142"/>
                    </a:cxn>
                    <a:cxn ang="0">
                      <a:pos x="112" y="130"/>
                    </a:cxn>
                    <a:cxn ang="0">
                      <a:pos x="108" y="121"/>
                    </a:cxn>
                    <a:cxn ang="0">
                      <a:pos x="96" y="106"/>
                    </a:cxn>
                    <a:cxn ang="0">
                      <a:pos x="81" y="106"/>
                    </a:cxn>
                    <a:cxn ang="0">
                      <a:pos x="47" y="109"/>
                    </a:cxn>
                    <a:cxn ang="0">
                      <a:pos x="31" y="105"/>
                    </a:cxn>
                    <a:cxn ang="0">
                      <a:pos x="32" y="90"/>
                    </a:cxn>
                    <a:cxn ang="0">
                      <a:pos x="25" y="85"/>
                    </a:cxn>
                    <a:cxn ang="0">
                      <a:pos x="11" y="80"/>
                    </a:cxn>
                    <a:cxn ang="0">
                      <a:pos x="1" y="66"/>
                    </a:cxn>
                    <a:cxn ang="0">
                      <a:pos x="5" y="41"/>
                    </a:cxn>
                    <a:cxn ang="0">
                      <a:pos x="11" y="22"/>
                    </a:cxn>
                    <a:cxn ang="0">
                      <a:pos x="15" y="7"/>
                    </a:cxn>
                    <a:cxn ang="0">
                      <a:pos x="41" y="6"/>
                    </a:cxn>
                    <a:cxn ang="0">
                      <a:pos x="70" y="5"/>
                    </a:cxn>
                    <a:cxn ang="0">
                      <a:pos x="112" y="7"/>
                    </a:cxn>
                    <a:cxn ang="0">
                      <a:pos x="117" y="19"/>
                    </a:cxn>
                    <a:cxn ang="0">
                      <a:pos x="97" y="36"/>
                    </a:cxn>
                    <a:cxn ang="0">
                      <a:pos x="91" y="54"/>
                    </a:cxn>
                    <a:cxn ang="0">
                      <a:pos x="111" y="68"/>
                    </a:cxn>
                  </a:cxnLst>
                  <a:rect l="0" t="0" r="r" b="b"/>
                  <a:pathLst>
                    <a:path w="354" h="253">
                      <a:moveTo>
                        <a:pt x="122" y="74"/>
                      </a:moveTo>
                      <a:lnTo>
                        <a:pt x="129" y="76"/>
                      </a:lnTo>
                      <a:lnTo>
                        <a:pt x="139" y="79"/>
                      </a:lnTo>
                      <a:lnTo>
                        <a:pt x="144" y="82"/>
                      </a:lnTo>
                      <a:lnTo>
                        <a:pt x="151" y="84"/>
                      </a:lnTo>
                      <a:lnTo>
                        <a:pt x="161" y="88"/>
                      </a:lnTo>
                      <a:lnTo>
                        <a:pt x="168" y="90"/>
                      </a:lnTo>
                      <a:lnTo>
                        <a:pt x="171" y="92"/>
                      </a:lnTo>
                      <a:lnTo>
                        <a:pt x="202" y="100"/>
                      </a:lnTo>
                      <a:lnTo>
                        <a:pt x="207" y="103"/>
                      </a:lnTo>
                      <a:lnTo>
                        <a:pt x="213" y="106"/>
                      </a:lnTo>
                      <a:lnTo>
                        <a:pt x="218" y="106"/>
                      </a:lnTo>
                      <a:lnTo>
                        <a:pt x="221" y="111"/>
                      </a:lnTo>
                      <a:lnTo>
                        <a:pt x="225" y="113"/>
                      </a:lnTo>
                      <a:lnTo>
                        <a:pt x="231" y="115"/>
                      </a:lnTo>
                      <a:lnTo>
                        <a:pt x="237" y="119"/>
                      </a:lnTo>
                      <a:lnTo>
                        <a:pt x="241" y="125"/>
                      </a:lnTo>
                      <a:lnTo>
                        <a:pt x="246" y="126"/>
                      </a:lnTo>
                      <a:lnTo>
                        <a:pt x="250" y="131"/>
                      </a:lnTo>
                      <a:lnTo>
                        <a:pt x="254" y="132"/>
                      </a:lnTo>
                      <a:lnTo>
                        <a:pt x="260" y="133"/>
                      </a:lnTo>
                      <a:lnTo>
                        <a:pt x="268" y="138"/>
                      </a:lnTo>
                      <a:lnTo>
                        <a:pt x="273" y="138"/>
                      </a:lnTo>
                      <a:lnTo>
                        <a:pt x="279" y="142"/>
                      </a:lnTo>
                      <a:lnTo>
                        <a:pt x="284" y="144"/>
                      </a:lnTo>
                      <a:lnTo>
                        <a:pt x="294" y="147"/>
                      </a:lnTo>
                      <a:lnTo>
                        <a:pt x="293" y="151"/>
                      </a:lnTo>
                      <a:lnTo>
                        <a:pt x="301" y="150"/>
                      </a:lnTo>
                      <a:lnTo>
                        <a:pt x="303" y="152"/>
                      </a:lnTo>
                      <a:lnTo>
                        <a:pt x="306" y="152"/>
                      </a:lnTo>
                      <a:lnTo>
                        <a:pt x="307" y="157"/>
                      </a:lnTo>
                      <a:lnTo>
                        <a:pt x="315" y="165"/>
                      </a:lnTo>
                      <a:lnTo>
                        <a:pt x="322" y="168"/>
                      </a:lnTo>
                      <a:lnTo>
                        <a:pt x="333" y="176"/>
                      </a:lnTo>
                      <a:lnTo>
                        <a:pt x="340" y="184"/>
                      </a:lnTo>
                      <a:lnTo>
                        <a:pt x="345" y="189"/>
                      </a:lnTo>
                      <a:lnTo>
                        <a:pt x="349" y="193"/>
                      </a:lnTo>
                      <a:lnTo>
                        <a:pt x="349" y="198"/>
                      </a:lnTo>
                      <a:lnTo>
                        <a:pt x="353" y="203"/>
                      </a:lnTo>
                      <a:lnTo>
                        <a:pt x="354" y="207"/>
                      </a:lnTo>
                      <a:lnTo>
                        <a:pt x="354" y="212"/>
                      </a:lnTo>
                      <a:lnTo>
                        <a:pt x="349" y="216"/>
                      </a:lnTo>
                      <a:lnTo>
                        <a:pt x="345" y="226"/>
                      </a:lnTo>
                      <a:lnTo>
                        <a:pt x="345" y="236"/>
                      </a:lnTo>
                      <a:lnTo>
                        <a:pt x="347" y="241"/>
                      </a:lnTo>
                      <a:lnTo>
                        <a:pt x="347" y="247"/>
                      </a:lnTo>
                      <a:lnTo>
                        <a:pt x="344" y="251"/>
                      </a:lnTo>
                      <a:lnTo>
                        <a:pt x="341" y="253"/>
                      </a:lnTo>
                      <a:lnTo>
                        <a:pt x="336" y="251"/>
                      </a:lnTo>
                      <a:lnTo>
                        <a:pt x="330" y="246"/>
                      </a:lnTo>
                      <a:lnTo>
                        <a:pt x="324" y="245"/>
                      </a:lnTo>
                      <a:lnTo>
                        <a:pt x="316" y="242"/>
                      </a:lnTo>
                      <a:lnTo>
                        <a:pt x="313" y="237"/>
                      </a:lnTo>
                      <a:lnTo>
                        <a:pt x="309" y="233"/>
                      </a:lnTo>
                      <a:lnTo>
                        <a:pt x="304" y="230"/>
                      </a:lnTo>
                      <a:lnTo>
                        <a:pt x="304" y="228"/>
                      </a:lnTo>
                      <a:lnTo>
                        <a:pt x="304" y="226"/>
                      </a:lnTo>
                      <a:lnTo>
                        <a:pt x="308" y="225"/>
                      </a:lnTo>
                      <a:lnTo>
                        <a:pt x="308" y="224"/>
                      </a:lnTo>
                      <a:lnTo>
                        <a:pt x="303" y="220"/>
                      </a:lnTo>
                      <a:lnTo>
                        <a:pt x="304" y="218"/>
                      </a:lnTo>
                      <a:lnTo>
                        <a:pt x="306" y="216"/>
                      </a:lnTo>
                      <a:lnTo>
                        <a:pt x="306" y="215"/>
                      </a:lnTo>
                      <a:lnTo>
                        <a:pt x="301" y="210"/>
                      </a:lnTo>
                      <a:lnTo>
                        <a:pt x="295" y="207"/>
                      </a:lnTo>
                      <a:lnTo>
                        <a:pt x="295" y="204"/>
                      </a:lnTo>
                      <a:lnTo>
                        <a:pt x="294" y="200"/>
                      </a:lnTo>
                      <a:lnTo>
                        <a:pt x="295" y="198"/>
                      </a:lnTo>
                      <a:lnTo>
                        <a:pt x="285" y="194"/>
                      </a:lnTo>
                      <a:lnTo>
                        <a:pt x="274" y="193"/>
                      </a:lnTo>
                      <a:lnTo>
                        <a:pt x="254" y="194"/>
                      </a:lnTo>
                      <a:lnTo>
                        <a:pt x="251" y="192"/>
                      </a:lnTo>
                      <a:lnTo>
                        <a:pt x="236" y="188"/>
                      </a:lnTo>
                      <a:lnTo>
                        <a:pt x="232" y="186"/>
                      </a:lnTo>
                      <a:lnTo>
                        <a:pt x="225" y="184"/>
                      </a:lnTo>
                      <a:lnTo>
                        <a:pt x="225" y="182"/>
                      </a:lnTo>
                      <a:lnTo>
                        <a:pt x="226" y="179"/>
                      </a:lnTo>
                      <a:lnTo>
                        <a:pt x="226" y="176"/>
                      </a:lnTo>
                      <a:lnTo>
                        <a:pt x="228" y="176"/>
                      </a:lnTo>
                      <a:lnTo>
                        <a:pt x="232" y="176"/>
                      </a:lnTo>
                      <a:lnTo>
                        <a:pt x="234" y="174"/>
                      </a:lnTo>
                      <a:lnTo>
                        <a:pt x="234" y="172"/>
                      </a:lnTo>
                      <a:lnTo>
                        <a:pt x="232" y="172"/>
                      </a:lnTo>
                      <a:lnTo>
                        <a:pt x="226" y="172"/>
                      </a:lnTo>
                      <a:lnTo>
                        <a:pt x="222" y="174"/>
                      </a:lnTo>
                      <a:lnTo>
                        <a:pt x="219" y="171"/>
                      </a:lnTo>
                      <a:lnTo>
                        <a:pt x="215" y="170"/>
                      </a:lnTo>
                      <a:lnTo>
                        <a:pt x="211" y="170"/>
                      </a:lnTo>
                      <a:lnTo>
                        <a:pt x="201" y="176"/>
                      </a:lnTo>
                      <a:lnTo>
                        <a:pt x="198" y="178"/>
                      </a:lnTo>
                      <a:lnTo>
                        <a:pt x="193" y="187"/>
                      </a:lnTo>
                      <a:lnTo>
                        <a:pt x="187" y="182"/>
                      </a:lnTo>
                      <a:lnTo>
                        <a:pt x="181" y="176"/>
                      </a:lnTo>
                      <a:lnTo>
                        <a:pt x="178" y="176"/>
                      </a:lnTo>
                      <a:lnTo>
                        <a:pt x="175" y="176"/>
                      </a:lnTo>
                      <a:lnTo>
                        <a:pt x="174" y="170"/>
                      </a:lnTo>
                      <a:lnTo>
                        <a:pt x="175" y="165"/>
                      </a:lnTo>
                      <a:lnTo>
                        <a:pt x="175" y="160"/>
                      </a:lnTo>
                      <a:lnTo>
                        <a:pt x="172" y="156"/>
                      </a:lnTo>
                      <a:lnTo>
                        <a:pt x="172" y="152"/>
                      </a:lnTo>
                      <a:lnTo>
                        <a:pt x="164" y="147"/>
                      </a:lnTo>
                      <a:lnTo>
                        <a:pt x="158" y="144"/>
                      </a:lnTo>
                      <a:lnTo>
                        <a:pt x="154" y="148"/>
                      </a:lnTo>
                      <a:lnTo>
                        <a:pt x="144" y="151"/>
                      </a:lnTo>
                      <a:lnTo>
                        <a:pt x="132" y="142"/>
                      </a:lnTo>
                      <a:lnTo>
                        <a:pt x="129" y="139"/>
                      </a:lnTo>
                      <a:lnTo>
                        <a:pt x="123" y="134"/>
                      </a:lnTo>
                      <a:lnTo>
                        <a:pt x="112" y="130"/>
                      </a:lnTo>
                      <a:lnTo>
                        <a:pt x="106" y="126"/>
                      </a:lnTo>
                      <a:lnTo>
                        <a:pt x="105" y="124"/>
                      </a:lnTo>
                      <a:lnTo>
                        <a:pt x="108" y="121"/>
                      </a:lnTo>
                      <a:lnTo>
                        <a:pt x="108" y="120"/>
                      </a:lnTo>
                      <a:lnTo>
                        <a:pt x="103" y="111"/>
                      </a:lnTo>
                      <a:lnTo>
                        <a:pt x="96" y="106"/>
                      </a:lnTo>
                      <a:lnTo>
                        <a:pt x="91" y="102"/>
                      </a:lnTo>
                      <a:lnTo>
                        <a:pt x="85" y="103"/>
                      </a:lnTo>
                      <a:lnTo>
                        <a:pt x="81" y="106"/>
                      </a:lnTo>
                      <a:lnTo>
                        <a:pt x="73" y="106"/>
                      </a:lnTo>
                      <a:lnTo>
                        <a:pt x="60" y="111"/>
                      </a:lnTo>
                      <a:lnTo>
                        <a:pt x="47" y="109"/>
                      </a:lnTo>
                      <a:lnTo>
                        <a:pt x="41" y="110"/>
                      </a:lnTo>
                      <a:lnTo>
                        <a:pt x="35" y="109"/>
                      </a:lnTo>
                      <a:lnTo>
                        <a:pt x="31" y="105"/>
                      </a:lnTo>
                      <a:lnTo>
                        <a:pt x="28" y="100"/>
                      </a:lnTo>
                      <a:lnTo>
                        <a:pt x="28" y="95"/>
                      </a:lnTo>
                      <a:lnTo>
                        <a:pt x="32" y="90"/>
                      </a:lnTo>
                      <a:lnTo>
                        <a:pt x="31" y="87"/>
                      </a:lnTo>
                      <a:lnTo>
                        <a:pt x="29" y="85"/>
                      </a:lnTo>
                      <a:lnTo>
                        <a:pt x="25" y="85"/>
                      </a:lnTo>
                      <a:lnTo>
                        <a:pt x="18" y="88"/>
                      </a:lnTo>
                      <a:lnTo>
                        <a:pt x="16" y="83"/>
                      </a:lnTo>
                      <a:lnTo>
                        <a:pt x="11" y="80"/>
                      </a:lnTo>
                      <a:lnTo>
                        <a:pt x="13" y="75"/>
                      </a:lnTo>
                      <a:lnTo>
                        <a:pt x="13" y="72"/>
                      </a:lnTo>
                      <a:lnTo>
                        <a:pt x="1" y="66"/>
                      </a:lnTo>
                      <a:lnTo>
                        <a:pt x="0" y="59"/>
                      </a:lnTo>
                      <a:lnTo>
                        <a:pt x="2" y="46"/>
                      </a:lnTo>
                      <a:lnTo>
                        <a:pt x="5" y="41"/>
                      </a:lnTo>
                      <a:lnTo>
                        <a:pt x="11" y="36"/>
                      </a:lnTo>
                      <a:lnTo>
                        <a:pt x="13" y="33"/>
                      </a:lnTo>
                      <a:lnTo>
                        <a:pt x="11" y="22"/>
                      </a:lnTo>
                      <a:lnTo>
                        <a:pt x="14" y="17"/>
                      </a:lnTo>
                      <a:lnTo>
                        <a:pt x="14" y="12"/>
                      </a:lnTo>
                      <a:lnTo>
                        <a:pt x="15" y="7"/>
                      </a:lnTo>
                      <a:lnTo>
                        <a:pt x="21" y="8"/>
                      </a:lnTo>
                      <a:lnTo>
                        <a:pt x="35" y="7"/>
                      </a:lnTo>
                      <a:lnTo>
                        <a:pt x="41" y="6"/>
                      </a:lnTo>
                      <a:lnTo>
                        <a:pt x="48" y="6"/>
                      </a:lnTo>
                      <a:lnTo>
                        <a:pt x="62" y="4"/>
                      </a:lnTo>
                      <a:lnTo>
                        <a:pt x="70" y="5"/>
                      </a:lnTo>
                      <a:lnTo>
                        <a:pt x="104" y="0"/>
                      </a:lnTo>
                      <a:lnTo>
                        <a:pt x="107" y="1"/>
                      </a:lnTo>
                      <a:lnTo>
                        <a:pt x="112" y="7"/>
                      </a:lnTo>
                      <a:lnTo>
                        <a:pt x="113" y="10"/>
                      </a:lnTo>
                      <a:lnTo>
                        <a:pt x="117" y="16"/>
                      </a:lnTo>
                      <a:lnTo>
                        <a:pt x="117" y="19"/>
                      </a:lnTo>
                      <a:lnTo>
                        <a:pt x="116" y="22"/>
                      </a:lnTo>
                      <a:lnTo>
                        <a:pt x="104" y="33"/>
                      </a:lnTo>
                      <a:lnTo>
                        <a:pt x="97" y="36"/>
                      </a:lnTo>
                      <a:lnTo>
                        <a:pt x="91" y="41"/>
                      </a:lnTo>
                      <a:lnTo>
                        <a:pt x="90" y="47"/>
                      </a:lnTo>
                      <a:lnTo>
                        <a:pt x="91" y="54"/>
                      </a:lnTo>
                      <a:lnTo>
                        <a:pt x="95" y="59"/>
                      </a:lnTo>
                      <a:lnTo>
                        <a:pt x="103" y="64"/>
                      </a:lnTo>
                      <a:lnTo>
                        <a:pt x="111" y="68"/>
                      </a:lnTo>
                      <a:lnTo>
                        <a:pt x="122" y="74"/>
                      </a:lnTo>
                      <a:close/>
                    </a:path>
                  </a:pathLst>
                </a:custGeom>
                <a:solidFill>
                  <a:schemeClr val="accent4"/>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4" name="Freeform 305"/>
                <p:cNvSpPr>
                  <a:spLocks/>
                </p:cNvSpPr>
                <p:nvPr/>
              </p:nvSpPr>
              <p:spPr bwMode="auto">
                <a:xfrm>
                  <a:off x="2322265" y="3228620"/>
                  <a:ext cx="275840" cy="281393"/>
                </a:xfrm>
                <a:custGeom>
                  <a:avLst/>
                  <a:gdLst/>
                  <a:ahLst/>
                  <a:cxnLst>
                    <a:cxn ang="0">
                      <a:pos x="107" y="127"/>
                    </a:cxn>
                    <a:cxn ang="0">
                      <a:pos x="126" y="128"/>
                    </a:cxn>
                    <a:cxn ang="0">
                      <a:pos x="137" y="111"/>
                    </a:cxn>
                    <a:cxn ang="0">
                      <a:pos x="142" y="98"/>
                    </a:cxn>
                    <a:cxn ang="0">
                      <a:pos x="149" y="87"/>
                    </a:cxn>
                    <a:cxn ang="0">
                      <a:pos x="138" y="77"/>
                    </a:cxn>
                    <a:cxn ang="0">
                      <a:pos x="131" y="76"/>
                    </a:cxn>
                    <a:cxn ang="0">
                      <a:pos x="131" y="65"/>
                    </a:cxn>
                    <a:cxn ang="0">
                      <a:pos x="128" y="56"/>
                    </a:cxn>
                    <a:cxn ang="0">
                      <a:pos x="120" y="46"/>
                    </a:cxn>
                    <a:cxn ang="0">
                      <a:pos x="110" y="48"/>
                    </a:cxn>
                    <a:cxn ang="0">
                      <a:pos x="89" y="42"/>
                    </a:cxn>
                    <a:cxn ang="0">
                      <a:pos x="79" y="34"/>
                    </a:cxn>
                    <a:cxn ang="0">
                      <a:pos x="62" y="26"/>
                    </a:cxn>
                    <a:cxn ang="0">
                      <a:pos x="64" y="20"/>
                    </a:cxn>
                    <a:cxn ang="0">
                      <a:pos x="59" y="10"/>
                    </a:cxn>
                    <a:cxn ang="0">
                      <a:pos x="47" y="0"/>
                    </a:cxn>
                    <a:cxn ang="0">
                      <a:pos x="37" y="6"/>
                    </a:cxn>
                    <a:cxn ang="0">
                      <a:pos x="16" y="10"/>
                    </a:cxn>
                    <a:cxn ang="0">
                      <a:pos x="17" y="24"/>
                    </a:cxn>
                    <a:cxn ang="0">
                      <a:pos x="2" y="36"/>
                    </a:cxn>
                    <a:cxn ang="0">
                      <a:pos x="2" y="46"/>
                    </a:cxn>
                    <a:cxn ang="0">
                      <a:pos x="7" y="62"/>
                    </a:cxn>
                    <a:cxn ang="0">
                      <a:pos x="10" y="72"/>
                    </a:cxn>
                    <a:cxn ang="0">
                      <a:pos x="21" y="90"/>
                    </a:cxn>
                    <a:cxn ang="0">
                      <a:pos x="31" y="98"/>
                    </a:cxn>
                    <a:cxn ang="0">
                      <a:pos x="38" y="110"/>
                    </a:cxn>
                    <a:cxn ang="0">
                      <a:pos x="44" y="114"/>
                    </a:cxn>
                    <a:cxn ang="0">
                      <a:pos x="41" y="122"/>
                    </a:cxn>
                    <a:cxn ang="0">
                      <a:pos x="35" y="132"/>
                    </a:cxn>
                    <a:cxn ang="0">
                      <a:pos x="31" y="142"/>
                    </a:cxn>
                    <a:cxn ang="0">
                      <a:pos x="43" y="148"/>
                    </a:cxn>
                    <a:cxn ang="0">
                      <a:pos x="51" y="140"/>
                    </a:cxn>
                    <a:cxn ang="0">
                      <a:pos x="67" y="145"/>
                    </a:cxn>
                    <a:cxn ang="0">
                      <a:pos x="72" y="151"/>
                    </a:cxn>
                    <a:cxn ang="0">
                      <a:pos x="93" y="151"/>
                    </a:cxn>
                    <a:cxn ang="0">
                      <a:pos x="96" y="151"/>
                    </a:cxn>
                    <a:cxn ang="0">
                      <a:pos x="99" y="143"/>
                    </a:cxn>
                    <a:cxn ang="0">
                      <a:pos x="103" y="132"/>
                    </a:cxn>
                  </a:cxnLst>
                  <a:rect l="0" t="0" r="r" b="b"/>
                  <a:pathLst>
                    <a:path w="149" h="152">
                      <a:moveTo>
                        <a:pt x="103" y="132"/>
                      </a:moveTo>
                      <a:lnTo>
                        <a:pt x="107" y="127"/>
                      </a:lnTo>
                      <a:lnTo>
                        <a:pt x="110" y="127"/>
                      </a:lnTo>
                      <a:lnTo>
                        <a:pt x="126" y="128"/>
                      </a:lnTo>
                      <a:lnTo>
                        <a:pt x="133" y="119"/>
                      </a:lnTo>
                      <a:lnTo>
                        <a:pt x="137" y="111"/>
                      </a:lnTo>
                      <a:lnTo>
                        <a:pt x="139" y="102"/>
                      </a:lnTo>
                      <a:lnTo>
                        <a:pt x="142" y="98"/>
                      </a:lnTo>
                      <a:lnTo>
                        <a:pt x="145" y="92"/>
                      </a:lnTo>
                      <a:lnTo>
                        <a:pt x="149" y="87"/>
                      </a:lnTo>
                      <a:lnTo>
                        <a:pt x="143" y="83"/>
                      </a:lnTo>
                      <a:lnTo>
                        <a:pt x="138" y="77"/>
                      </a:lnTo>
                      <a:lnTo>
                        <a:pt x="134" y="77"/>
                      </a:lnTo>
                      <a:lnTo>
                        <a:pt x="131" y="76"/>
                      </a:lnTo>
                      <a:lnTo>
                        <a:pt x="131" y="70"/>
                      </a:lnTo>
                      <a:lnTo>
                        <a:pt x="131" y="65"/>
                      </a:lnTo>
                      <a:lnTo>
                        <a:pt x="131" y="60"/>
                      </a:lnTo>
                      <a:lnTo>
                        <a:pt x="128" y="56"/>
                      </a:lnTo>
                      <a:lnTo>
                        <a:pt x="128" y="52"/>
                      </a:lnTo>
                      <a:lnTo>
                        <a:pt x="120" y="46"/>
                      </a:lnTo>
                      <a:lnTo>
                        <a:pt x="114" y="44"/>
                      </a:lnTo>
                      <a:lnTo>
                        <a:pt x="110" y="48"/>
                      </a:lnTo>
                      <a:lnTo>
                        <a:pt x="100" y="51"/>
                      </a:lnTo>
                      <a:lnTo>
                        <a:pt x="89" y="42"/>
                      </a:lnTo>
                      <a:lnTo>
                        <a:pt x="86" y="38"/>
                      </a:lnTo>
                      <a:lnTo>
                        <a:pt x="79" y="34"/>
                      </a:lnTo>
                      <a:lnTo>
                        <a:pt x="69" y="30"/>
                      </a:lnTo>
                      <a:lnTo>
                        <a:pt x="62" y="26"/>
                      </a:lnTo>
                      <a:lnTo>
                        <a:pt x="61" y="24"/>
                      </a:lnTo>
                      <a:lnTo>
                        <a:pt x="64" y="20"/>
                      </a:lnTo>
                      <a:lnTo>
                        <a:pt x="64" y="19"/>
                      </a:lnTo>
                      <a:lnTo>
                        <a:pt x="59" y="10"/>
                      </a:lnTo>
                      <a:lnTo>
                        <a:pt x="52" y="6"/>
                      </a:lnTo>
                      <a:lnTo>
                        <a:pt x="47" y="0"/>
                      </a:lnTo>
                      <a:lnTo>
                        <a:pt x="41" y="2"/>
                      </a:lnTo>
                      <a:lnTo>
                        <a:pt x="37" y="6"/>
                      </a:lnTo>
                      <a:lnTo>
                        <a:pt x="29" y="6"/>
                      </a:lnTo>
                      <a:lnTo>
                        <a:pt x="16" y="10"/>
                      </a:lnTo>
                      <a:lnTo>
                        <a:pt x="18" y="18"/>
                      </a:lnTo>
                      <a:lnTo>
                        <a:pt x="17" y="24"/>
                      </a:lnTo>
                      <a:lnTo>
                        <a:pt x="13" y="30"/>
                      </a:lnTo>
                      <a:lnTo>
                        <a:pt x="2" y="36"/>
                      </a:lnTo>
                      <a:lnTo>
                        <a:pt x="1" y="43"/>
                      </a:lnTo>
                      <a:lnTo>
                        <a:pt x="2" y="46"/>
                      </a:lnTo>
                      <a:lnTo>
                        <a:pt x="0" y="56"/>
                      </a:lnTo>
                      <a:lnTo>
                        <a:pt x="7" y="62"/>
                      </a:lnTo>
                      <a:lnTo>
                        <a:pt x="9" y="66"/>
                      </a:lnTo>
                      <a:lnTo>
                        <a:pt x="10" y="72"/>
                      </a:lnTo>
                      <a:lnTo>
                        <a:pt x="17" y="78"/>
                      </a:lnTo>
                      <a:lnTo>
                        <a:pt x="21" y="90"/>
                      </a:lnTo>
                      <a:lnTo>
                        <a:pt x="25" y="93"/>
                      </a:lnTo>
                      <a:lnTo>
                        <a:pt x="31" y="98"/>
                      </a:lnTo>
                      <a:lnTo>
                        <a:pt x="37" y="109"/>
                      </a:lnTo>
                      <a:lnTo>
                        <a:pt x="38" y="110"/>
                      </a:lnTo>
                      <a:lnTo>
                        <a:pt x="44" y="111"/>
                      </a:lnTo>
                      <a:lnTo>
                        <a:pt x="44" y="114"/>
                      </a:lnTo>
                      <a:lnTo>
                        <a:pt x="43" y="119"/>
                      </a:lnTo>
                      <a:lnTo>
                        <a:pt x="41" y="122"/>
                      </a:lnTo>
                      <a:lnTo>
                        <a:pt x="37" y="124"/>
                      </a:lnTo>
                      <a:lnTo>
                        <a:pt x="35" y="132"/>
                      </a:lnTo>
                      <a:lnTo>
                        <a:pt x="33" y="135"/>
                      </a:lnTo>
                      <a:lnTo>
                        <a:pt x="31" y="142"/>
                      </a:lnTo>
                      <a:lnTo>
                        <a:pt x="38" y="152"/>
                      </a:lnTo>
                      <a:lnTo>
                        <a:pt x="43" y="148"/>
                      </a:lnTo>
                      <a:lnTo>
                        <a:pt x="46" y="140"/>
                      </a:lnTo>
                      <a:lnTo>
                        <a:pt x="51" y="140"/>
                      </a:lnTo>
                      <a:lnTo>
                        <a:pt x="61" y="144"/>
                      </a:lnTo>
                      <a:lnTo>
                        <a:pt x="67" y="145"/>
                      </a:lnTo>
                      <a:lnTo>
                        <a:pt x="69" y="151"/>
                      </a:lnTo>
                      <a:lnTo>
                        <a:pt x="72" y="151"/>
                      </a:lnTo>
                      <a:lnTo>
                        <a:pt x="91" y="150"/>
                      </a:lnTo>
                      <a:lnTo>
                        <a:pt x="93" y="151"/>
                      </a:lnTo>
                      <a:lnTo>
                        <a:pt x="95" y="151"/>
                      </a:lnTo>
                      <a:lnTo>
                        <a:pt x="96" y="151"/>
                      </a:lnTo>
                      <a:lnTo>
                        <a:pt x="96" y="146"/>
                      </a:lnTo>
                      <a:lnTo>
                        <a:pt x="99" y="143"/>
                      </a:lnTo>
                      <a:lnTo>
                        <a:pt x="99" y="135"/>
                      </a:lnTo>
                      <a:lnTo>
                        <a:pt x="103" y="132"/>
                      </a:lnTo>
                    </a:path>
                  </a:pathLst>
                </a:custGeom>
                <a:solidFill>
                  <a:schemeClr val="bg1">
                    <a:lumMod val="50000"/>
                  </a:schemeClr>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5" name="Freeform 309"/>
                <p:cNvSpPr>
                  <a:spLocks/>
                </p:cNvSpPr>
                <p:nvPr/>
              </p:nvSpPr>
              <p:spPr bwMode="auto">
                <a:xfrm>
                  <a:off x="2392615" y="3465584"/>
                  <a:ext cx="279541" cy="503545"/>
                </a:xfrm>
                <a:custGeom>
                  <a:avLst/>
                  <a:gdLst/>
                  <a:ahLst/>
                  <a:cxnLst>
                    <a:cxn ang="0">
                      <a:pos x="141" y="81"/>
                    </a:cxn>
                    <a:cxn ang="0">
                      <a:pos x="141" y="86"/>
                    </a:cxn>
                    <a:cxn ang="0">
                      <a:pos x="143" y="122"/>
                    </a:cxn>
                    <a:cxn ang="0">
                      <a:pos x="148" y="126"/>
                    </a:cxn>
                    <a:cxn ang="0">
                      <a:pos x="148" y="131"/>
                    </a:cxn>
                    <a:cxn ang="0">
                      <a:pos x="140" y="145"/>
                    </a:cxn>
                    <a:cxn ang="0">
                      <a:pos x="135" y="143"/>
                    </a:cxn>
                    <a:cxn ang="0">
                      <a:pos x="127" y="141"/>
                    </a:cxn>
                    <a:cxn ang="0">
                      <a:pos x="106" y="150"/>
                    </a:cxn>
                    <a:cxn ang="0">
                      <a:pos x="95" y="158"/>
                    </a:cxn>
                    <a:cxn ang="0">
                      <a:pos x="88" y="169"/>
                    </a:cxn>
                    <a:cxn ang="0">
                      <a:pos x="92" y="185"/>
                    </a:cxn>
                    <a:cxn ang="0">
                      <a:pos x="93" y="190"/>
                    </a:cxn>
                    <a:cxn ang="0">
                      <a:pos x="94" y="205"/>
                    </a:cxn>
                    <a:cxn ang="0">
                      <a:pos x="84" y="217"/>
                    </a:cxn>
                    <a:cxn ang="0">
                      <a:pos x="69" y="223"/>
                    </a:cxn>
                    <a:cxn ang="0">
                      <a:pos x="57" y="237"/>
                    </a:cxn>
                    <a:cxn ang="0">
                      <a:pos x="55" y="247"/>
                    </a:cxn>
                    <a:cxn ang="0">
                      <a:pos x="48" y="265"/>
                    </a:cxn>
                    <a:cxn ang="0">
                      <a:pos x="35" y="272"/>
                    </a:cxn>
                    <a:cxn ang="0">
                      <a:pos x="13" y="270"/>
                    </a:cxn>
                    <a:cxn ang="0">
                      <a:pos x="3" y="263"/>
                    </a:cxn>
                    <a:cxn ang="0">
                      <a:pos x="1" y="256"/>
                    </a:cxn>
                    <a:cxn ang="0">
                      <a:pos x="1" y="246"/>
                    </a:cxn>
                    <a:cxn ang="0">
                      <a:pos x="0" y="237"/>
                    </a:cxn>
                    <a:cxn ang="0">
                      <a:pos x="3" y="234"/>
                    </a:cxn>
                    <a:cxn ang="0">
                      <a:pos x="11" y="234"/>
                    </a:cxn>
                    <a:cxn ang="0">
                      <a:pos x="19" y="223"/>
                    </a:cxn>
                    <a:cxn ang="0">
                      <a:pos x="28" y="203"/>
                    </a:cxn>
                    <a:cxn ang="0">
                      <a:pos x="26" y="194"/>
                    </a:cxn>
                    <a:cxn ang="0">
                      <a:pos x="20" y="180"/>
                    </a:cxn>
                    <a:cxn ang="0">
                      <a:pos x="27" y="178"/>
                    </a:cxn>
                    <a:cxn ang="0">
                      <a:pos x="33" y="173"/>
                    </a:cxn>
                    <a:cxn ang="0">
                      <a:pos x="49" y="172"/>
                    </a:cxn>
                    <a:cxn ang="0">
                      <a:pos x="54" y="163"/>
                    </a:cxn>
                    <a:cxn ang="0">
                      <a:pos x="51" y="144"/>
                    </a:cxn>
                    <a:cxn ang="0">
                      <a:pos x="42" y="135"/>
                    </a:cxn>
                    <a:cxn ang="0">
                      <a:pos x="38" y="126"/>
                    </a:cxn>
                    <a:cxn ang="0">
                      <a:pos x="25" y="79"/>
                    </a:cxn>
                    <a:cxn ang="0">
                      <a:pos x="11" y="50"/>
                    </a:cxn>
                    <a:cxn ang="0">
                      <a:pos x="6" y="34"/>
                    </a:cxn>
                    <a:cxn ang="0">
                      <a:pos x="1" y="24"/>
                    </a:cxn>
                    <a:cxn ang="0">
                      <a:pos x="8" y="12"/>
                    </a:cxn>
                    <a:cxn ang="0">
                      <a:pos x="23" y="16"/>
                    </a:cxn>
                    <a:cxn ang="0">
                      <a:pos x="31" y="23"/>
                    </a:cxn>
                    <a:cxn ang="0">
                      <a:pos x="53" y="22"/>
                    </a:cxn>
                    <a:cxn ang="0">
                      <a:pos x="57" y="23"/>
                    </a:cxn>
                    <a:cxn ang="0">
                      <a:pos x="58" y="18"/>
                    </a:cxn>
                    <a:cxn ang="0">
                      <a:pos x="61" y="7"/>
                    </a:cxn>
                    <a:cxn ang="0">
                      <a:pos x="69" y="0"/>
                    </a:cxn>
                    <a:cxn ang="0">
                      <a:pos x="88" y="0"/>
                    </a:cxn>
                    <a:cxn ang="0">
                      <a:pos x="87" y="10"/>
                    </a:cxn>
                    <a:cxn ang="0">
                      <a:pos x="88" y="17"/>
                    </a:cxn>
                    <a:cxn ang="0">
                      <a:pos x="85" y="24"/>
                    </a:cxn>
                    <a:cxn ang="0">
                      <a:pos x="76" y="34"/>
                    </a:cxn>
                    <a:cxn ang="0">
                      <a:pos x="78" y="47"/>
                    </a:cxn>
                    <a:cxn ang="0">
                      <a:pos x="81" y="54"/>
                    </a:cxn>
                    <a:cxn ang="0">
                      <a:pos x="93" y="58"/>
                    </a:cxn>
                    <a:cxn ang="0">
                      <a:pos x="111" y="64"/>
                    </a:cxn>
                    <a:cxn ang="0">
                      <a:pos x="130" y="73"/>
                    </a:cxn>
                  </a:cxnLst>
                  <a:rect l="0" t="0" r="r" b="b"/>
                  <a:pathLst>
                    <a:path w="151" h="272">
                      <a:moveTo>
                        <a:pt x="130" y="73"/>
                      </a:moveTo>
                      <a:lnTo>
                        <a:pt x="141" y="81"/>
                      </a:lnTo>
                      <a:lnTo>
                        <a:pt x="144" y="82"/>
                      </a:lnTo>
                      <a:lnTo>
                        <a:pt x="141" y="86"/>
                      </a:lnTo>
                      <a:lnTo>
                        <a:pt x="140" y="119"/>
                      </a:lnTo>
                      <a:lnTo>
                        <a:pt x="143" y="122"/>
                      </a:lnTo>
                      <a:lnTo>
                        <a:pt x="144" y="128"/>
                      </a:lnTo>
                      <a:lnTo>
                        <a:pt x="148" y="126"/>
                      </a:lnTo>
                      <a:lnTo>
                        <a:pt x="151" y="128"/>
                      </a:lnTo>
                      <a:lnTo>
                        <a:pt x="148" y="131"/>
                      </a:lnTo>
                      <a:lnTo>
                        <a:pt x="141" y="141"/>
                      </a:lnTo>
                      <a:lnTo>
                        <a:pt x="140" y="145"/>
                      </a:lnTo>
                      <a:lnTo>
                        <a:pt x="137" y="145"/>
                      </a:lnTo>
                      <a:lnTo>
                        <a:pt x="135" y="143"/>
                      </a:lnTo>
                      <a:lnTo>
                        <a:pt x="131" y="143"/>
                      </a:lnTo>
                      <a:lnTo>
                        <a:pt x="127" y="141"/>
                      </a:lnTo>
                      <a:lnTo>
                        <a:pt x="118" y="143"/>
                      </a:lnTo>
                      <a:lnTo>
                        <a:pt x="106" y="150"/>
                      </a:lnTo>
                      <a:lnTo>
                        <a:pt x="99" y="153"/>
                      </a:lnTo>
                      <a:lnTo>
                        <a:pt x="95" y="158"/>
                      </a:lnTo>
                      <a:lnTo>
                        <a:pt x="93" y="164"/>
                      </a:lnTo>
                      <a:lnTo>
                        <a:pt x="88" y="169"/>
                      </a:lnTo>
                      <a:lnTo>
                        <a:pt x="88" y="174"/>
                      </a:lnTo>
                      <a:lnTo>
                        <a:pt x="92" y="185"/>
                      </a:lnTo>
                      <a:lnTo>
                        <a:pt x="92" y="189"/>
                      </a:lnTo>
                      <a:lnTo>
                        <a:pt x="93" y="190"/>
                      </a:lnTo>
                      <a:lnTo>
                        <a:pt x="94" y="200"/>
                      </a:lnTo>
                      <a:lnTo>
                        <a:pt x="94" y="205"/>
                      </a:lnTo>
                      <a:lnTo>
                        <a:pt x="88" y="214"/>
                      </a:lnTo>
                      <a:lnTo>
                        <a:pt x="84" y="217"/>
                      </a:lnTo>
                      <a:lnTo>
                        <a:pt x="72" y="221"/>
                      </a:lnTo>
                      <a:lnTo>
                        <a:pt x="69" y="223"/>
                      </a:lnTo>
                      <a:lnTo>
                        <a:pt x="61" y="236"/>
                      </a:lnTo>
                      <a:lnTo>
                        <a:pt x="57" y="237"/>
                      </a:lnTo>
                      <a:lnTo>
                        <a:pt x="55" y="243"/>
                      </a:lnTo>
                      <a:lnTo>
                        <a:pt x="55" y="247"/>
                      </a:lnTo>
                      <a:lnTo>
                        <a:pt x="53" y="253"/>
                      </a:lnTo>
                      <a:lnTo>
                        <a:pt x="48" y="265"/>
                      </a:lnTo>
                      <a:lnTo>
                        <a:pt x="45" y="270"/>
                      </a:lnTo>
                      <a:lnTo>
                        <a:pt x="35" y="272"/>
                      </a:lnTo>
                      <a:lnTo>
                        <a:pt x="17" y="272"/>
                      </a:lnTo>
                      <a:lnTo>
                        <a:pt x="13" y="270"/>
                      </a:lnTo>
                      <a:lnTo>
                        <a:pt x="6" y="267"/>
                      </a:lnTo>
                      <a:lnTo>
                        <a:pt x="3" y="263"/>
                      </a:lnTo>
                      <a:lnTo>
                        <a:pt x="1" y="259"/>
                      </a:lnTo>
                      <a:lnTo>
                        <a:pt x="1" y="256"/>
                      </a:lnTo>
                      <a:lnTo>
                        <a:pt x="3" y="252"/>
                      </a:lnTo>
                      <a:lnTo>
                        <a:pt x="1" y="246"/>
                      </a:lnTo>
                      <a:lnTo>
                        <a:pt x="1" y="243"/>
                      </a:lnTo>
                      <a:lnTo>
                        <a:pt x="0" y="237"/>
                      </a:lnTo>
                      <a:lnTo>
                        <a:pt x="1" y="235"/>
                      </a:lnTo>
                      <a:lnTo>
                        <a:pt x="3" y="234"/>
                      </a:lnTo>
                      <a:lnTo>
                        <a:pt x="6" y="235"/>
                      </a:lnTo>
                      <a:lnTo>
                        <a:pt x="11" y="234"/>
                      </a:lnTo>
                      <a:lnTo>
                        <a:pt x="17" y="227"/>
                      </a:lnTo>
                      <a:lnTo>
                        <a:pt x="19" y="223"/>
                      </a:lnTo>
                      <a:lnTo>
                        <a:pt x="22" y="214"/>
                      </a:lnTo>
                      <a:lnTo>
                        <a:pt x="28" y="203"/>
                      </a:lnTo>
                      <a:lnTo>
                        <a:pt x="26" y="199"/>
                      </a:lnTo>
                      <a:lnTo>
                        <a:pt x="26" y="194"/>
                      </a:lnTo>
                      <a:lnTo>
                        <a:pt x="17" y="185"/>
                      </a:lnTo>
                      <a:lnTo>
                        <a:pt x="20" y="180"/>
                      </a:lnTo>
                      <a:lnTo>
                        <a:pt x="22" y="178"/>
                      </a:lnTo>
                      <a:lnTo>
                        <a:pt x="27" y="178"/>
                      </a:lnTo>
                      <a:lnTo>
                        <a:pt x="31" y="176"/>
                      </a:lnTo>
                      <a:lnTo>
                        <a:pt x="33" y="173"/>
                      </a:lnTo>
                      <a:lnTo>
                        <a:pt x="36" y="172"/>
                      </a:lnTo>
                      <a:lnTo>
                        <a:pt x="49" y="172"/>
                      </a:lnTo>
                      <a:lnTo>
                        <a:pt x="51" y="167"/>
                      </a:lnTo>
                      <a:lnTo>
                        <a:pt x="54" y="163"/>
                      </a:lnTo>
                      <a:lnTo>
                        <a:pt x="55" y="149"/>
                      </a:lnTo>
                      <a:lnTo>
                        <a:pt x="51" y="144"/>
                      </a:lnTo>
                      <a:lnTo>
                        <a:pt x="48" y="141"/>
                      </a:lnTo>
                      <a:lnTo>
                        <a:pt x="42" y="135"/>
                      </a:lnTo>
                      <a:lnTo>
                        <a:pt x="41" y="131"/>
                      </a:lnTo>
                      <a:lnTo>
                        <a:pt x="38" y="126"/>
                      </a:lnTo>
                      <a:lnTo>
                        <a:pt x="33" y="95"/>
                      </a:lnTo>
                      <a:lnTo>
                        <a:pt x="25" y="79"/>
                      </a:lnTo>
                      <a:lnTo>
                        <a:pt x="15" y="69"/>
                      </a:lnTo>
                      <a:lnTo>
                        <a:pt x="11" y="50"/>
                      </a:lnTo>
                      <a:lnTo>
                        <a:pt x="11" y="44"/>
                      </a:lnTo>
                      <a:lnTo>
                        <a:pt x="6" y="34"/>
                      </a:lnTo>
                      <a:lnTo>
                        <a:pt x="5" y="31"/>
                      </a:lnTo>
                      <a:lnTo>
                        <a:pt x="1" y="24"/>
                      </a:lnTo>
                      <a:lnTo>
                        <a:pt x="5" y="20"/>
                      </a:lnTo>
                      <a:lnTo>
                        <a:pt x="8" y="12"/>
                      </a:lnTo>
                      <a:lnTo>
                        <a:pt x="13" y="12"/>
                      </a:lnTo>
                      <a:lnTo>
                        <a:pt x="23" y="16"/>
                      </a:lnTo>
                      <a:lnTo>
                        <a:pt x="29" y="17"/>
                      </a:lnTo>
                      <a:lnTo>
                        <a:pt x="31" y="23"/>
                      </a:lnTo>
                      <a:lnTo>
                        <a:pt x="34" y="23"/>
                      </a:lnTo>
                      <a:lnTo>
                        <a:pt x="53" y="22"/>
                      </a:lnTo>
                      <a:lnTo>
                        <a:pt x="55" y="23"/>
                      </a:lnTo>
                      <a:lnTo>
                        <a:pt x="57" y="23"/>
                      </a:lnTo>
                      <a:lnTo>
                        <a:pt x="58" y="23"/>
                      </a:lnTo>
                      <a:lnTo>
                        <a:pt x="58" y="18"/>
                      </a:lnTo>
                      <a:lnTo>
                        <a:pt x="61" y="15"/>
                      </a:lnTo>
                      <a:lnTo>
                        <a:pt x="61" y="7"/>
                      </a:lnTo>
                      <a:lnTo>
                        <a:pt x="64" y="4"/>
                      </a:lnTo>
                      <a:lnTo>
                        <a:pt x="69" y="0"/>
                      </a:lnTo>
                      <a:lnTo>
                        <a:pt x="72" y="0"/>
                      </a:lnTo>
                      <a:lnTo>
                        <a:pt x="88" y="0"/>
                      </a:lnTo>
                      <a:lnTo>
                        <a:pt x="87" y="7"/>
                      </a:lnTo>
                      <a:lnTo>
                        <a:pt x="87" y="10"/>
                      </a:lnTo>
                      <a:lnTo>
                        <a:pt x="88" y="13"/>
                      </a:lnTo>
                      <a:lnTo>
                        <a:pt x="88" y="17"/>
                      </a:lnTo>
                      <a:lnTo>
                        <a:pt x="86" y="22"/>
                      </a:lnTo>
                      <a:lnTo>
                        <a:pt x="85" y="24"/>
                      </a:lnTo>
                      <a:lnTo>
                        <a:pt x="81" y="28"/>
                      </a:lnTo>
                      <a:lnTo>
                        <a:pt x="76" y="34"/>
                      </a:lnTo>
                      <a:lnTo>
                        <a:pt x="77" y="44"/>
                      </a:lnTo>
                      <a:lnTo>
                        <a:pt x="78" y="47"/>
                      </a:lnTo>
                      <a:lnTo>
                        <a:pt x="78" y="50"/>
                      </a:lnTo>
                      <a:lnTo>
                        <a:pt x="81" y="54"/>
                      </a:lnTo>
                      <a:lnTo>
                        <a:pt x="88" y="57"/>
                      </a:lnTo>
                      <a:lnTo>
                        <a:pt x="93" y="58"/>
                      </a:lnTo>
                      <a:lnTo>
                        <a:pt x="101" y="58"/>
                      </a:lnTo>
                      <a:lnTo>
                        <a:pt x="111" y="64"/>
                      </a:lnTo>
                      <a:lnTo>
                        <a:pt x="115" y="67"/>
                      </a:lnTo>
                      <a:lnTo>
                        <a:pt x="130" y="73"/>
                      </a:lnTo>
                    </a:path>
                  </a:pathLst>
                </a:custGeom>
                <a:solidFill>
                  <a:schemeClr val="tx2"/>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6" name="Freeform 312"/>
                <p:cNvSpPr>
                  <a:spLocks/>
                </p:cNvSpPr>
                <p:nvPr/>
              </p:nvSpPr>
              <p:spPr bwMode="auto">
                <a:xfrm>
                  <a:off x="804225" y="3208257"/>
                  <a:ext cx="309164" cy="542424"/>
                </a:xfrm>
                <a:custGeom>
                  <a:avLst/>
                  <a:gdLst/>
                  <a:ahLst/>
                  <a:cxnLst>
                    <a:cxn ang="0">
                      <a:pos x="22" y="108"/>
                    </a:cxn>
                    <a:cxn ang="0">
                      <a:pos x="30" y="117"/>
                    </a:cxn>
                    <a:cxn ang="0">
                      <a:pos x="30" y="141"/>
                    </a:cxn>
                    <a:cxn ang="0">
                      <a:pos x="19" y="148"/>
                    </a:cxn>
                    <a:cxn ang="0">
                      <a:pos x="22" y="157"/>
                    </a:cxn>
                    <a:cxn ang="0">
                      <a:pos x="25" y="169"/>
                    </a:cxn>
                    <a:cxn ang="0">
                      <a:pos x="32" y="164"/>
                    </a:cxn>
                    <a:cxn ang="0">
                      <a:pos x="33" y="179"/>
                    </a:cxn>
                    <a:cxn ang="0">
                      <a:pos x="33" y="191"/>
                    </a:cxn>
                    <a:cxn ang="0">
                      <a:pos x="26" y="184"/>
                    </a:cxn>
                    <a:cxn ang="0">
                      <a:pos x="26" y="208"/>
                    </a:cxn>
                    <a:cxn ang="0">
                      <a:pos x="22" y="257"/>
                    </a:cxn>
                    <a:cxn ang="0">
                      <a:pos x="27" y="265"/>
                    </a:cxn>
                    <a:cxn ang="0">
                      <a:pos x="33" y="271"/>
                    </a:cxn>
                    <a:cxn ang="0">
                      <a:pos x="40" y="292"/>
                    </a:cxn>
                    <a:cxn ang="0">
                      <a:pos x="51" y="287"/>
                    </a:cxn>
                    <a:cxn ang="0">
                      <a:pos x="64" y="291"/>
                    </a:cxn>
                    <a:cxn ang="0">
                      <a:pos x="78" y="281"/>
                    </a:cxn>
                    <a:cxn ang="0">
                      <a:pos x="81" y="263"/>
                    </a:cxn>
                    <a:cxn ang="0">
                      <a:pos x="92" y="253"/>
                    </a:cxn>
                    <a:cxn ang="0">
                      <a:pos x="100" y="252"/>
                    </a:cxn>
                    <a:cxn ang="0">
                      <a:pos x="122" y="264"/>
                    </a:cxn>
                    <a:cxn ang="0">
                      <a:pos x="132" y="265"/>
                    </a:cxn>
                    <a:cxn ang="0">
                      <a:pos x="143" y="244"/>
                    </a:cxn>
                    <a:cxn ang="0">
                      <a:pos x="146" y="205"/>
                    </a:cxn>
                    <a:cxn ang="0">
                      <a:pos x="150" y="185"/>
                    </a:cxn>
                    <a:cxn ang="0">
                      <a:pos x="154" y="164"/>
                    </a:cxn>
                    <a:cxn ang="0">
                      <a:pos x="155" y="148"/>
                    </a:cxn>
                    <a:cxn ang="0">
                      <a:pos x="148" y="135"/>
                    </a:cxn>
                    <a:cxn ang="0">
                      <a:pos x="152" y="114"/>
                    </a:cxn>
                    <a:cxn ang="0">
                      <a:pos x="162" y="103"/>
                    </a:cxn>
                    <a:cxn ang="0">
                      <a:pos x="164" y="87"/>
                    </a:cxn>
                    <a:cxn ang="0">
                      <a:pos x="157" y="69"/>
                    </a:cxn>
                    <a:cxn ang="0">
                      <a:pos x="156" y="57"/>
                    </a:cxn>
                    <a:cxn ang="0">
                      <a:pos x="154" y="51"/>
                    </a:cxn>
                    <a:cxn ang="0">
                      <a:pos x="148" y="44"/>
                    </a:cxn>
                    <a:cxn ang="0">
                      <a:pos x="140" y="41"/>
                    </a:cxn>
                    <a:cxn ang="0">
                      <a:pos x="148" y="35"/>
                    </a:cxn>
                    <a:cxn ang="0">
                      <a:pos x="143" y="31"/>
                    </a:cxn>
                    <a:cxn ang="0">
                      <a:pos x="140" y="23"/>
                    </a:cxn>
                    <a:cxn ang="0">
                      <a:pos x="137" y="14"/>
                    </a:cxn>
                    <a:cxn ang="0">
                      <a:pos x="129" y="12"/>
                    </a:cxn>
                    <a:cxn ang="0">
                      <a:pos x="124" y="6"/>
                    </a:cxn>
                    <a:cxn ang="0">
                      <a:pos x="116" y="5"/>
                    </a:cxn>
                    <a:cxn ang="0">
                      <a:pos x="103" y="1"/>
                    </a:cxn>
                    <a:cxn ang="0">
                      <a:pos x="102" y="13"/>
                    </a:cxn>
                    <a:cxn ang="0">
                      <a:pos x="78" y="26"/>
                    </a:cxn>
                    <a:cxn ang="0">
                      <a:pos x="65" y="39"/>
                    </a:cxn>
                    <a:cxn ang="0">
                      <a:pos x="53" y="43"/>
                    </a:cxn>
                    <a:cxn ang="0">
                      <a:pos x="32" y="50"/>
                    </a:cxn>
                    <a:cxn ang="0">
                      <a:pos x="11" y="33"/>
                    </a:cxn>
                    <a:cxn ang="0">
                      <a:pos x="5" y="35"/>
                    </a:cxn>
                    <a:cxn ang="0">
                      <a:pos x="2" y="51"/>
                    </a:cxn>
                    <a:cxn ang="0">
                      <a:pos x="2" y="64"/>
                    </a:cxn>
                    <a:cxn ang="0">
                      <a:pos x="1" y="73"/>
                    </a:cxn>
                    <a:cxn ang="0">
                      <a:pos x="5" y="80"/>
                    </a:cxn>
                    <a:cxn ang="0">
                      <a:pos x="16" y="80"/>
                    </a:cxn>
                    <a:cxn ang="0">
                      <a:pos x="23" y="95"/>
                    </a:cxn>
                  </a:cxnLst>
                  <a:rect l="0" t="0" r="r" b="b"/>
                  <a:pathLst>
                    <a:path w="167" h="293">
                      <a:moveTo>
                        <a:pt x="23" y="99"/>
                      </a:moveTo>
                      <a:lnTo>
                        <a:pt x="23" y="104"/>
                      </a:lnTo>
                      <a:lnTo>
                        <a:pt x="22" y="108"/>
                      </a:lnTo>
                      <a:lnTo>
                        <a:pt x="25" y="113"/>
                      </a:lnTo>
                      <a:lnTo>
                        <a:pt x="28" y="114"/>
                      </a:lnTo>
                      <a:lnTo>
                        <a:pt x="30" y="117"/>
                      </a:lnTo>
                      <a:lnTo>
                        <a:pt x="28" y="132"/>
                      </a:lnTo>
                      <a:lnTo>
                        <a:pt x="29" y="135"/>
                      </a:lnTo>
                      <a:lnTo>
                        <a:pt x="30" y="141"/>
                      </a:lnTo>
                      <a:lnTo>
                        <a:pt x="24" y="145"/>
                      </a:lnTo>
                      <a:lnTo>
                        <a:pt x="20" y="146"/>
                      </a:lnTo>
                      <a:lnTo>
                        <a:pt x="19" y="148"/>
                      </a:lnTo>
                      <a:lnTo>
                        <a:pt x="22" y="149"/>
                      </a:lnTo>
                      <a:lnTo>
                        <a:pt x="20" y="153"/>
                      </a:lnTo>
                      <a:lnTo>
                        <a:pt x="22" y="157"/>
                      </a:lnTo>
                      <a:lnTo>
                        <a:pt x="20" y="161"/>
                      </a:lnTo>
                      <a:lnTo>
                        <a:pt x="24" y="164"/>
                      </a:lnTo>
                      <a:lnTo>
                        <a:pt x="25" y="169"/>
                      </a:lnTo>
                      <a:lnTo>
                        <a:pt x="27" y="170"/>
                      </a:lnTo>
                      <a:lnTo>
                        <a:pt x="29" y="164"/>
                      </a:lnTo>
                      <a:lnTo>
                        <a:pt x="32" y="164"/>
                      </a:lnTo>
                      <a:lnTo>
                        <a:pt x="37" y="170"/>
                      </a:lnTo>
                      <a:lnTo>
                        <a:pt x="37" y="174"/>
                      </a:lnTo>
                      <a:lnTo>
                        <a:pt x="33" y="179"/>
                      </a:lnTo>
                      <a:lnTo>
                        <a:pt x="34" y="185"/>
                      </a:lnTo>
                      <a:lnTo>
                        <a:pt x="43" y="191"/>
                      </a:lnTo>
                      <a:lnTo>
                        <a:pt x="33" y="191"/>
                      </a:lnTo>
                      <a:lnTo>
                        <a:pt x="29" y="183"/>
                      </a:lnTo>
                      <a:lnTo>
                        <a:pt x="27" y="182"/>
                      </a:lnTo>
                      <a:lnTo>
                        <a:pt x="26" y="184"/>
                      </a:lnTo>
                      <a:lnTo>
                        <a:pt x="27" y="188"/>
                      </a:lnTo>
                      <a:lnTo>
                        <a:pt x="25" y="191"/>
                      </a:lnTo>
                      <a:lnTo>
                        <a:pt x="26" y="208"/>
                      </a:lnTo>
                      <a:lnTo>
                        <a:pt x="20" y="217"/>
                      </a:lnTo>
                      <a:lnTo>
                        <a:pt x="17" y="252"/>
                      </a:lnTo>
                      <a:lnTo>
                        <a:pt x="22" y="257"/>
                      </a:lnTo>
                      <a:lnTo>
                        <a:pt x="23" y="260"/>
                      </a:lnTo>
                      <a:lnTo>
                        <a:pt x="26" y="262"/>
                      </a:lnTo>
                      <a:lnTo>
                        <a:pt x="27" y="265"/>
                      </a:lnTo>
                      <a:lnTo>
                        <a:pt x="30" y="267"/>
                      </a:lnTo>
                      <a:lnTo>
                        <a:pt x="31" y="271"/>
                      </a:lnTo>
                      <a:lnTo>
                        <a:pt x="33" y="271"/>
                      </a:lnTo>
                      <a:lnTo>
                        <a:pt x="36" y="281"/>
                      </a:lnTo>
                      <a:lnTo>
                        <a:pt x="38" y="282"/>
                      </a:lnTo>
                      <a:lnTo>
                        <a:pt x="40" y="292"/>
                      </a:lnTo>
                      <a:lnTo>
                        <a:pt x="42" y="293"/>
                      </a:lnTo>
                      <a:lnTo>
                        <a:pt x="44" y="290"/>
                      </a:lnTo>
                      <a:lnTo>
                        <a:pt x="51" y="287"/>
                      </a:lnTo>
                      <a:lnTo>
                        <a:pt x="53" y="287"/>
                      </a:lnTo>
                      <a:lnTo>
                        <a:pt x="56" y="291"/>
                      </a:lnTo>
                      <a:lnTo>
                        <a:pt x="64" y="291"/>
                      </a:lnTo>
                      <a:lnTo>
                        <a:pt x="70" y="289"/>
                      </a:lnTo>
                      <a:lnTo>
                        <a:pt x="74" y="285"/>
                      </a:lnTo>
                      <a:lnTo>
                        <a:pt x="78" y="281"/>
                      </a:lnTo>
                      <a:lnTo>
                        <a:pt x="82" y="280"/>
                      </a:lnTo>
                      <a:lnTo>
                        <a:pt x="83" y="271"/>
                      </a:lnTo>
                      <a:lnTo>
                        <a:pt x="81" y="263"/>
                      </a:lnTo>
                      <a:lnTo>
                        <a:pt x="84" y="256"/>
                      </a:lnTo>
                      <a:lnTo>
                        <a:pt x="87" y="254"/>
                      </a:lnTo>
                      <a:lnTo>
                        <a:pt x="92" y="253"/>
                      </a:lnTo>
                      <a:lnTo>
                        <a:pt x="97" y="256"/>
                      </a:lnTo>
                      <a:lnTo>
                        <a:pt x="98" y="253"/>
                      </a:lnTo>
                      <a:lnTo>
                        <a:pt x="100" y="252"/>
                      </a:lnTo>
                      <a:lnTo>
                        <a:pt x="110" y="253"/>
                      </a:lnTo>
                      <a:lnTo>
                        <a:pt x="116" y="259"/>
                      </a:lnTo>
                      <a:lnTo>
                        <a:pt x="122" y="264"/>
                      </a:lnTo>
                      <a:lnTo>
                        <a:pt x="125" y="264"/>
                      </a:lnTo>
                      <a:lnTo>
                        <a:pt x="130" y="263"/>
                      </a:lnTo>
                      <a:lnTo>
                        <a:pt x="132" y="265"/>
                      </a:lnTo>
                      <a:lnTo>
                        <a:pt x="137" y="260"/>
                      </a:lnTo>
                      <a:lnTo>
                        <a:pt x="138" y="249"/>
                      </a:lnTo>
                      <a:lnTo>
                        <a:pt x="143" y="244"/>
                      </a:lnTo>
                      <a:lnTo>
                        <a:pt x="145" y="217"/>
                      </a:lnTo>
                      <a:lnTo>
                        <a:pt x="148" y="211"/>
                      </a:lnTo>
                      <a:lnTo>
                        <a:pt x="146" y="205"/>
                      </a:lnTo>
                      <a:lnTo>
                        <a:pt x="146" y="198"/>
                      </a:lnTo>
                      <a:lnTo>
                        <a:pt x="150" y="190"/>
                      </a:lnTo>
                      <a:lnTo>
                        <a:pt x="150" y="185"/>
                      </a:lnTo>
                      <a:lnTo>
                        <a:pt x="151" y="181"/>
                      </a:lnTo>
                      <a:lnTo>
                        <a:pt x="152" y="169"/>
                      </a:lnTo>
                      <a:lnTo>
                        <a:pt x="154" y="164"/>
                      </a:lnTo>
                      <a:lnTo>
                        <a:pt x="153" y="161"/>
                      </a:lnTo>
                      <a:lnTo>
                        <a:pt x="153" y="157"/>
                      </a:lnTo>
                      <a:lnTo>
                        <a:pt x="155" y="148"/>
                      </a:lnTo>
                      <a:lnTo>
                        <a:pt x="154" y="145"/>
                      </a:lnTo>
                      <a:lnTo>
                        <a:pt x="150" y="141"/>
                      </a:lnTo>
                      <a:lnTo>
                        <a:pt x="148" y="135"/>
                      </a:lnTo>
                      <a:lnTo>
                        <a:pt x="146" y="127"/>
                      </a:lnTo>
                      <a:lnTo>
                        <a:pt x="149" y="120"/>
                      </a:lnTo>
                      <a:lnTo>
                        <a:pt x="152" y="114"/>
                      </a:lnTo>
                      <a:lnTo>
                        <a:pt x="156" y="111"/>
                      </a:lnTo>
                      <a:lnTo>
                        <a:pt x="160" y="107"/>
                      </a:lnTo>
                      <a:lnTo>
                        <a:pt x="162" y="103"/>
                      </a:lnTo>
                      <a:lnTo>
                        <a:pt x="167" y="97"/>
                      </a:lnTo>
                      <a:lnTo>
                        <a:pt x="167" y="94"/>
                      </a:lnTo>
                      <a:lnTo>
                        <a:pt x="164" y="87"/>
                      </a:lnTo>
                      <a:lnTo>
                        <a:pt x="162" y="85"/>
                      </a:lnTo>
                      <a:lnTo>
                        <a:pt x="159" y="73"/>
                      </a:lnTo>
                      <a:lnTo>
                        <a:pt x="157" y="69"/>
                      </a:lnTo>
                      <a:lnTo>
                        <a:pt x="157" y="63"/>
                      </a:lnTo>
                      <a:lnTo>
                        <a:pt x="155" y="59"/>
                      </a:lnTo>
                      <a:lnTo>
                        <a:pt x="156" y="57"/>
                      </a:lnTo>
                      <a:lnTo>
                        <a:pt x="158" y="56"/>
                      </a:lnTo>
                      <a:lnTo>
                        <a:pt x="158" y="53"/>
                      </a:lnTo>
                      <a:lnTo>
                        <a:pt x="154" y="51"/>
                      </a:lnTo>
                      <a:lnTo>
                        <a:pt x="152" y="49"/>
                      </a:lnTo>
                      <a:lnTo>
                        <a:pt x="149" y="46"/>
                      </a:lnTo>
                      <a:lnTo>
                        <a:pt x="148" y="44"/>
                      </a:lnTo>
                      <a:lnTo>
                        <a:pt x="145" y="43"/>
                      </a:lnTo>
                      <a:lnTo>
                        <a:pt x="141" y="43"/>
                      </a:lnTo>
                      <a:lnTo>
                        <a:pt x="140" y="41"/>
                      </a:lnTo>
                      <a:lnTo>
                        <a:pt x="142" y="40"/>
                      </a:lnTo>
                      <a:lnTo>
                        <a:pt x="146" y="39"/>
                      </a:lnTo>
                      <a:lnTo>
                        <a:pt x="148" y="35"/>
                      </a:lnTo>
                      <a:lnTo>
                        <a:pt x="150" y="32"/>
                      </a:lnTo>
                      <a:lnTo>
                        <a:pt x="146" y="31"/>
                      </a:lnTo>
                      <a:lnTo>
                        <a:pt x="143" y="31"/>
                      </a:lnTo>
                      <a:lnTo>
                        <a:pt x="141" y="29"/>
                      </a:lnTo>
                      <a:lnTo>
                        <a:pt x="139" y="30"/>
                      </a:lnTo>
                      <a:lnTo>
                        <a:pt x="140" y="23"/>
                      </a:lnTo>
                      <a:lnTo>
                        <a:pt x="143" y="21"/>
                      </a:lnTo>
                      <a:lnTo>
                        <a:pt x="139" y="15"/>
                      </a:lnTo>
                      <a:lnTo>
                        <a:pt x="137" y="14"/>
                      </a:lnTo>
                      <a:lnTo>
                        <a:pt x="134" y="17"/>
                      </a:lnTo>
                      <a:lnTo>
                        <a:pt x="131" y="16"/>
                      </a:lnTo>
                      <a:lnTo>
                        <a:pt x="129" y="12"/>
                      </a:lnTo>
                      <a:lnTo>
                        <a:pt x="129" y="9"/>
                      </a:lnTo>
                      <a:lnTo>
                        <a:pt x="126" y="9"/>
                      </a:lnTo>
                      <a:lnTo>
                        <a:pt x="124" y="6"/>
                      </a:lnTo>
                      <a:lnTo>
                        <a:pt x="120" y="6"/>
                      </a:lnTo>
                      <a:lnTo>
                        <a:pt x="118" y="5"/>
                      </a:lnTo>
                      <a:lnTo>
                        <a:pt x="116" y="5"/>
                      </a:lnTo>
                      <a:lnTo>
                        <a:pt x="114" y="1"/>
                      </a:lnTo>
                      <a:lnTo>
                        <a:pt x="111" y="0"/>
                      </a:lnTo>
                      <a:lnTo>
                        <a:pt x="103" y="1"/>
                      </a:lnTo>
                      <a:lnTo>
                        <a:pt x="104" y="5"/>
                      </a:lnTo>
                      <a:lnTo>
                        <a:pt x="103" y="11"/>
                      </a:lnTo>
                      <a:lnTo>
                        <a:pt x="102" y="13"/>
                      </a:lnTo>
                      <a:lnTo>
                        <a:pt x="92" y="16"/>
                      </a:lnTo>
                      <a:lnTo>
                        <a:pt x="88" y="17"/>
                      </a:lnTo>
                      <a:lnTo>
                        <a:pt x="78" y="26"/>
                      </a:lnTo>
                      <a:lnTo>
                        <a:pt x="76" y="27"/>
                      </a:lnTo>
                      <a:lnTo>
                        <a:pt x="66" y="38"/>
                      </a:lnTo>
                      <a:lnTo>
                        <a:pt x="65" y="39"/>
                      </a:lnTo>
                      <a:lnTo>
                        <a:pt x="57" y="40"/>
                      </a:lnTo>
                      <a:lnTo>
                        <a:pt x="55" y="43"/>
                      </a:lnTo>
                      <a:lnTo>
                        <a:pt x="53" y="43"/>
                      </a:lnTo>
                      <a:lnTo>
                        <a:pt x="45" y="48"/>
                      </a:lnTo>
                      <a:lnTo>
                        <a:pt x="41" y="50"/>
                      </a:lnTo>
                      <a:lnTo>
                        <a:pt x="32" y="50"/>
                      </a:lnTo>
                      <a:lnTo>
                        <a:pt x="18" y="47"/>
                      </a:lnTo>
                      <a:lnTo>
                        <a:pt x="12" y="38"/>
                      </a:lnTo>
                      <a:lnTo>
                        <a:pt x="11" y="33"/>
                      </a:lnTo>
                      <a:lnTo>
                        <a:pt x="8" y="31"/>
                      </a:lnTo>
                      <a:lnTo>
                        <a:pt x="6" y="31"/>
                      </a:lnTo>
                      <a:lnTo>
                        <a:pt x="5" y="35"/>
                      </a:lnTo>
                      <a:lnTo>
                        <a:pt x="8" y="40"/>
                      </a:lnTo>
                      <a:lnTo>
                        <a:pt x="5" y="47"/>
                      </a:lnTo>
                      <a:lnTo>
                        <a:pt x="2" y="51"/>
                      </a:lnTo>
                      <a:lnTo>
                        <a:pt x="4" y="53"/>
                      </a:lnTo>
                      <a:lnTo>
                        <a:pt x="0" y="61"/>
                      </a:lnTo>
                      <a:lnTo>
                        <a:pt x="2" y="64"/>
                      </a:lnTo>
                      <a:lnTo>
                        <a:pt x="5" y="65"/>
                      </a:lnTo>
                      <a:lnTo>
                        <a:pt x="4" y="69"/>
                      </a:lnTo>
                      <a:lnTo>
                        <a:pt x="1" y="73"/>
                      </a:lnTo>
                      <a:lnTo>
                        <a:pt x="1" y="81"/>
                      </a:lnTo>
                      <a:lnTo>
                        <a:pt x="5" y="77"/>
                      </a:lnTo>
                      <a:lnTo>
                        <a:pt x="5" y="80"/>
                      </a:lnTo>
                      <a:lnTo>
                        <a:pt x="8" y="82"/>
                      </a:lnTo>
                      <a:lnTo>
                        <a:pt x="12" y="80"/>
                      </a:lnTo>
                      <a:lnTo>
                        <a:pt x="16" y="80"/>
                      </a:lnTo>
                      <a:lnTo>
                        <a:pt x="17" y="83"/>
                      </a:lnTo>
                      <a:lnTo>
                        <a:pt x="17" y="89"/>
                      </a:lnTo>
                      <a:lnTo>
                        <a:pt x="23" y="95"/>
                      </a:lnTo>
                      <a:lnTo>
                        <a:pt x="23" y="99"/>
                      </a:lnTo>
                      <a:close/>
                    </a:path>
                  </a:pathLst>
                </a:custGeom>
                <a:solidFill>
                  <a:schemeClr val="accent1"/>
                </a:solidFill>
                <a:ln w="9525">
                  <a:solidFill>
                    <a:sysClr val="window" lastClr="FFFF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37" name="Group 321"/>
                <p:cNvGrpSpPr>
                  <a:grpSpLocks/>
                </p:cNvGrpSpPr>
                <p:nvPr/>
              </p:nvGrpSpPr>
              <p:grpSpPr bwMode="auto">
                <a:xfrm>
                  <a:off x="1902029" y="2845408"/>
                  <a:ext cx="311014" cy="272138"/>
                  <a:chOff x="1719" y="1042"/>
                  <a:chExt cx="168" cy="147"/>
                </a:xfrm>
                <a:grpFill/>
              </p:grpSpPr>
              <p:sp>
                <p:nvSpPr>
                  <p:cNvPr id="47" name="Freeform 319"/>
                  <p:cNvSpPr>
                    <a:spLocks/>
                  </p:cNvSpPr>
                  <p:nvPr/>
                </p:nvSpPr>
                <p:spPr bwMode="auto">
                  <a:xfrm>
                    <a:off x="1719" y="1042"/>
                    <a:ext cx="168" cy="147"/>
                  </a:xfrm>
                  <a:custGeom>
                    <a:avLst/>
                    <a:gdLst/>
                    <a:ahLst/>
                    <a:cxnLst>
                      <a:cxn ang="0">
                        <a:pos x="31" y="28"/>
                      </a:cxn>
                      <a:cxn ang="0">
                        <a:pos x="36" y="20"/>
                      </a:cxn>
                      <a:cxn ang="0">
                        <a:pos x="62" y="5"/>
                      </a:cxn>
                      <a:cxn ang="0">
                        <a:pos x="81" y="0"/>
                      </a:cxn>
                      <a:cxn ang="0">
                        <a:pos x="86" y="19"/>
                      </a:cxn>
                      <a:cxn ang="0">
                        <a:pos x="103" y="43"/>
                      </a:cxn>
                      <a:cxn ang="0">
                        <a:pos x="120" y="62"/>
                      </a:cxn>
                      <a:cxn ang="0">
                        <a:pos x="144" y="81"/>
                      </a:cxn>
                      <a:cxn ang="0">
                        <a:pos x="159" y="88"/>
                      </a:cxn>
                      <a:cxn ang="0">
                        <a:pos x="162" y="97"/>
                      </a:cxn>
                      <a:cxn ang="0">
                        <a:pos x="165" y="106"/>
                      </a:cxn>
                      <a:cxn ang="0">
                        <a:pos x="154" y="119"/>
                      </a:cxn>
                      <a:cxn ang="0">
                        <a:pos x="144" y="126"/>
                      </a:cxn>
                      <a:cxn ang="0">
                        <a:pos x="129" y="121"/>
                      </a:cxn>
                      <a:cxn ang="0">
                        <a:pos x="116" y="123"/>
                      </a:cxn>
                      <a:cxn ang="0">
                        <a:pos x="106" y="134"/>
                      </a:cxn>
                      <a:cxn ang="0">
                        <a:pos x="100" y="143"/>
                      </a:cxn>
                      <a:cxn ang="0">
                        <a:pos x="86" y="147"/>
                      </a:cxn>
                      <a:cxn ang="0">
                        <a:pos x="74" y="141"/>
                      </a:cxn>
                      <a:cxn ang="0">
                        <a:pos x="62" y="138"/>
                      </a:cxn>
                      <a:cxn ang="0">
                        <a:pos x="53" y="142"/>
                      </a:cxn>
                      <a:cxn ang="0">
                        <a:pos x="42" y="138"/>
                      </a:cxn>
                      <a:cxn ang="0">
                        <a:pos x="26" y="125"/>
                      </a:cxn>
                      <a:cxn ang="0">
                        <a:pos x="20" y="114"/>
                      </a:cxn>
                      <a:cxn ang="0">
                        <a:pos x="9" y="104"/>
                      </a:cxn>
                      <a:cxn ang="0">
                        <a:pos x="8" y="89"/>
                      </a:cxn>
                      <a:cxn ang="0">
                        <a:pos x="26" y="90"/>
                      </a:cxn>
                      <a:cxn ang="0">
                        <a:pos x="20" y="80"/>
                      </a:cxn>
                      <a:cxn ang="0">
                        <a:pos x="16" y="74"/>
                      </a:cxn>
                      <a:cxn ang="0">
                        <a:pos x="10" y="65"/>
                      </a:cxn>
                      <a:cxn ang="0">
                        <a:pos x="7" y="57"/>
                      </a:cxn>
                      <a:cxn ang="0">
                        <a:pos x="12" y="43"/>
                      </a:cxn>
                      <a:cxn ang="0">
                        <a:pos x="21" y="36"/>
                      </a:cxn>
                    </a:cxnLst>
                    <a:rect l="0" t="0" r="r" b="b"/>
                    <a:pathLst>
                      <a:path w="168" h="147">
                        <a:moveTo>
                          <a:pt x="29" y="33"/>
                        </a:moveTo>
                        <a:lnTo>
                          <a:pt x="31" y="28"/>
                        </a:lnTo>
                        <a:lnTo>
                          <a:pt x="30" y="24"/>
                        </a:lnTo>
                        <a:lnTo>
                          <a:pt x="36" y="20"/>
                        </a:lnTo>
                        <a:lnTo>
                          <a:pt x="58" y="10"/>
                        </a:lnTo>
                        <a:lnTo>
                          <a:pt x="62" y="5"/>
                        </a:lnTo>
                        <a:lnTo>
                          <a:pt x="68" y="5"/>
                        </a:lnTo>
                        <a:lnTo>
                          <a:pt x="81" y="0"/>
                        </a:lnTo>
                        <a:lnTo>
                          <a:pt x="82" y="8"/>
                        </a:lnTo>
                        <a:lnTo>
                          <a:pt x="86" y="19"/>
                        </a:lnTo>
                        <a:lnTo>
                          <a:pt x="91" y="29"/>
                        </a:lnTo>
                        <a:lnTo>
                          <a:pt x="103" y="43"/>
                        </a:lnTo>
                        <a:lnTo>
                          <a:pt x="112" y="54"/>
                        </a:lnTo>
                        <a:lnTo>
                          <a:pt x="120" y="62"/>
                        </a:lnTo>
                        <a:lnTo>
                          <a:pt x="131" y="69"/>
                        </a:lnTo>
                        <a:lnTo>
                          <a:pt x="144" y="81"/>
                        </a:lnTo>
                        <a:lnTo>
                          <a:pt x="155" y="84"/>
                        </a:lnTo>
                        <a:lnTo>
                          <a:pt x="159" y="88"/>
                        </a:lnTo>
                        <a:lnTo>
                          <a:pt x="159" y="95"/>
                        </a:lnTo>
                        <a:lnTo>
                          <a:pt x="162" y="97"/>
                        </a:lnTo>
                        <a:lnTo>
                          <a:pt x="168" y="100"/>
                        </a:lnTo>
                        <a:lnTo>
                          <a:pt x="165" y="106"/>
                        </a:lnTo>
                        <a:lnTo>
                          <a:pt x="159" y="111"/>
                        </a:lnTo>
                        <a:lnTo>
                          <a:pt x="154" y="119"/>
                        </a:lnTo>
                        <a:lnTo>
                          <a:pt x="148" y="122"/>
                        </a:lnTo>
                        <a:lnTo>
                          <a:pt x="144" y="126"/>
                        </a:lnTo>
                        <a:lnTo>
                          <a:pt x="138" y="124"/>
                        </a:lnTo>
                        <a:lnTo>
                          <a:pt x="129" y="121"/>
                        </a:lnTo>
                        <a:lnTo>
                          <a:pt x="122" y="121"/>
                        </a:lnTo>
                        <a:lnTo>
                          <a:pt x="116" y="123"/>
                        </a:lnTo>
                        <a:lnTo>
                          <a:pt x="110" y="127"/>
                        </a:lnTo>
                        <a:lnTo>
                          <a:pt x="106" y="134"/>
                        </a:lnTo>
                        <a:lnTo>
                          <a:pt x="104" y="141"/>
                        </a:lnTo>
                        <a:lnTo>
                          <a:pt x="100" y="143"/>
                        </a:lnTo>
                        <a:lnTo>
                          <a:pt x="94" y="143"/>
                        </a:lnTo>
                        <a:lnTo>
                          <a:pt x="86" y="147"/>
                        </a:lnTo>
                        <a:lnTo>
                          <a:pt x="82" y="143"/>
                        </a:lnTo>
                        <a:lnTo>
                          <a:pt x="74" y="141"/>
                        </a:lnTo>
                        <a:lnTo>
                          <a:pt x="69" y="138"/>
                        </a:lnTo>
                        <a:lnTo>
                          <a:pt x="62" y="138"/>
                        </a:lnTo>
                        <a:lnTo>
                          <a:pt x="58" y="141"/>
                        </a:lnTo>
                        <a:lnTo>
                          <a:pt x="53" y="142"/>
                        </a:lnTo>
                        <a:lnTo>
                          <a:pt x="48" y="139"/>
                        </a:lnTo>
                        <a:lnTo>
                          <a:pt x="42" y="138"/>
                        </a:lnTo>
                        <a:lnTo>
                          <a:pt x="33" y="128"/>
                        </a:lnTo>
                        <a:lnTo>
                          <a:pt x="26" y="125"/>
                        </a:lnTo>
                        <a:lnTo>
                          <a:pt x="23" y="119"/>
                        </a:lnTo>
                        <a:lnTo>
                          <a:pt x="20" y="114"/>
                        </a:lnTo>
                        <a:lnTo>
                          <a:pt x="12" y="109"/>
                        </a:lnTo>
                        <a:lnTo>
                          <a:pt x="9" y="104"/>
                        </a:lnTo>
                        <a:lnTo>
                          <a:pt x="0" y="96"/>
                        </a:lnTo>
                        <a:lnTo>
                          <a:pt x="8" y="89"/>
                        </a:lnTo>
                        <a:lnTo>
                          <a:pt x="20" y="92"/>
                        </a:lnTo>
                        <a:lnTo>
                          <a:pt x="26" y="90"/>
                        </a:lnTo>
                        <a:lnTo>
                          <a:pt x="24" y="83"/>
                        </a:lnTo>
                        <a:lnTo>
                          <a:pt x="20" y="80"/>
                        </a:lnTo>
                        <a:lnTo>
                          <a:pt x="19" y="77"/>
                        </a:lnTo>
                        <a:lnTo>
                          <a:pt x="16" y="74"/>
                        </a:lnTo>
                        <a:lnTo>
                          <a:pt x="15" y="70"/>
                        </a:lnTo>
                        <a:lnTo>
                          <a:pt x="10" y="65"/>
                        </a:lnTo>
                        <a:lnTo>
                          <a:pt x="10" y="59"/>
                        </a:lnTo>
                        <a:lnTo>
                          <a:pt x="7" y="57"/>
                        </a:lnTo>
                        <a:lnTo>
                          <a:pt x="9" y="48"/>
                        </a:lnTo>
                        <a:lnTo>
                          <a:pt x="12" y="43"/>
                        </a:lnTo>
                        <a:lnTo>
                          <a:pt x="14" y="35"/>
                        </a:lnTo>
                        <a:lnTo>
                          <a:pt x="21" y="36"/>
                        </a:lnTo>
                        <a:lnTo>
                          <a:pt x="29" y="33"/>
                        </a:lnTo>
                        <a:close/>
                      </a:path>
                    </a:pathLst>
                  </a:custGeom>
                  <a:grpFill/>
                  <a:ln w="9525">
                    <a:solidFill>
                      <a:sysClr val="window" lastClr="FFFF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8" name="Freeform 320"/>
                  <p:cNvSpPr>
                    <a:spLocks/>
                  </p:cNvSpPr>
                  <p:nvPr/>
                </p:nvSpPr>
                <p:spPr bwMode="auto">
                  <a:xfrm>
                    <a:off x="1719" y="1042"/>
                    <a:ext cx="168" cy="147"/>
                  </a:xfrm>
                  <a:custGeom>
                    <a:avLst/>
                    <a:gdLst/>
                    <a:ahLst/>
                    <a:cxnLst>
                      <a:cxn ang="0">
                        <a:pos x="31" y="28"/>
                      </a:cxn>
                      <a:cxn ang="0">
                        <a:pos x="36" y="20"/>
                      </a:cxn>
                      <a:cxn ang="0">
                        <a:pos x="62" y="5"/>
                      </a:cxn>
                      <a:cxn ang="0">
                        <a:pos x="81" y="0"/>
                      </a:cxn>
                      <a:cxn ang="0">
                        <a:pos x="86" y="19"/>
                      </a:cxn>
                      <a:cxn ang="0">
                        <a:pos x="103" y="43"/>
                      </a:cxn>
                      <a:cxn ang="0">
                        <a:pos x="120" y="62"/>
                      </a:cxn>
                      <a:cxn ang="0">
                        <a:pos x="144" y="81"/>
                      </a:cxn>
                      <a:cxn ang="0">
                        <a:pos x="159" y="88"/>
                      </a:cxn>
                      <a:cxn ang="0">
                        <a:pos x="162" y="97"/>
                      </a:cxn>
                      <a:cxn ang="0">
                        <a:pos x="165" y="106"/>
                      </a:cxn>
                      <a:cxn ang="0">
                        <a:pos x="154" y="119"/>
                      </a:cxn>
                      <a:cxn ang="0">
                        <a:pos x="144" y="126"/>
                      </a:cxn>
                      <a:cxn ang="0">
                        <a:pos x="129" y="121"/>
                      </a:cxn>
                      <a:cxn ang="0">
                        <a:pos x="116" y="123"/>
                      </a:cxn>
                      <a:cxn ang="0">
                        <a:pos x="106" y="134"/>
                      </a:cxn>
                      <a:cxn ang="0">
                        <a:pos x="100" y="143"/>
                      </a:cxn>
                      <a:cxn ang="0">
                        <a:pos x="86" y="147"/>
                      </a:cxn>
                      <a:cxn ang="0">
                        <a:pos x="74" y="141"/>
                      </a:cxn>
                      <a:cxn ang="0">
                        <a:pos x="62" y="138"/>
                      </a:cxn>
                      <a:cxn ang="0">
                        <a:pos x="53" y="142"/>
                      </a:cxn>
                      <a:cxn ang="0">
                        <a:pos x="42" y="138"/>
                      </a:cxn>
                      <a:cxn ang="0">
                        <a:pos x="26" y="125"/>
                      </a:cxn>
                      <a:cxn ang="0">
                        <a:pos x="20" y="114"/>
                      </a:cxn>
                      <a:cxn ang="0">
                        <a:pos x="9" y="104"/>
                      </a:cxn>
                      <a:cxn ang="0">
                        <a:pos x="8" y="89"/>
                      </a:cxn>
                      <a:cxn ang="0">
                        <a:pos x="26" y="90"/>
                      </a:cxn>
                      <a:cxn ang="0">
                        <a:pos x="20" y="80"/>
                      </a:cxn>
                      <a:cxn ang="0">
                        <a:pos x="16" y="74"/>
                      </a:cxn>
                      <a:cxn ang="0">
                        <a:pos x="10" y="65"/>
                      </a:cxn>
                      <a:cxn ang="0">
                        <a:pos x="7" y="57"/>
                      </a:cxn>
                      <a:cxn ang="0">
                        <a:pos x="12" y="43"/>
                      </a:cxn>
                      <a:cxn ang="0">
                        <a:pos x="21" y="36"/>
                      </a:cxn>
                    </a:cxnLst>
                    <a:rect l="0" t="0" r="r" b="b"/>
                    <a:pathLst>
                      <a:path w="168" h="147">
                        <a:moveTo>
                          <a:pt x="29" y="33"/>
                        </a:moveTo>
                        <a:lnTo>
                          <a:pt x="31" y="28"/>
                        </a:lnTo>
                        <a:lnTo>
                          <a:pt x="30" y="24"/>
                        </a:lnTo>
                        <a:lnTo>
                          <a:pt x="36" y="20"/>
                        </a:lnTo>
                        <a:lnTo>
                          <a:pt x="58" y="10"/>
                        </a:lnTo>
                        <a:lnTo>
                          <a:pt x="62" y="5"/>
                        </a:lnTo>
                        <a:lnTo>
                          <a:pt x="68" y="5"/>
                        </a:lnTo>
                        <a:lnTo>
                          <a:pt x="81" y="0"/>
                        </a:lnTo>
                        <a:lnTo>
                          <a:pt x="82" y="8"/>
                        </a:lnTo>
                        <a:lnTo>
                          <a:pt x="86" y="19"/>
                        </a:lnTo>
                        <a:lnTo>
                          <a:pt x="91" y="29"/>
                        </a:lnTo>
                        <a:lnTo>
                          <a:pt x="103" y="43"/>
                        </a:lnTo>
                        <a:lnTo>
                          <a:pt x="112" y="54"/>
                        </a:lnTo>
                        <a:lnTo>
                          <a:pt x="120" y="62"/>
                        </a:lnTo>
                        <a:lnTo>
                          <a:pt x="131" y="69"/>
                        </a:lnTo>
                        <a:lnTo>
                          <a:pt x="144" y="81"/>
                        </a:lnTo>
                        <a:lnTo>
                          <a:pt x="155" y="84"/>
                        </a:lnTo>
                        <a:lnTo>
                          <a:pt x="159" y="88"/>
                        </a:lnTo>
                        <a:lnTo>
                          <a:pt x="159" y="95"/>
                        </a:lnTo>
                        <a:lnTo>
                          <a:pt x="162" y="97"/>
                        </a:lnTo>
                        <a:lnTo>
                          <a:pt x="168" y="100"/>
                        </a:lnTo>
                        <a:lnTo>
                          <a:pt x="165" y="106"/>
                        </a:lnTo>
                        <a:lnTo>
                          <a:pt x="159" y="111"/>
                        </a:lnTo>
                        <a:lnTo>
                          <a:pt x="154" y="119"/>
                        </a:lnTo>
                        <a:lnTo>
                          <a:pt x="148" y="122"/>
                        </a:lnTo>
                        <a:lnTo>
                          <a:pt x="144" y="126"/>
                        </a:lnTo>
                        <a:lnTo>
                          <a:pt x="138" y="124"/>
                        </a:lnTo>
                        <a:lnTo>
                          <a:pt x="129" y="121"/>
                        </a:lnTo>
                        <a:lnTo>
                          <a:pt x="122" y="121"/>
                        </a:lnTo>
                        <a:lnTo>
                          <a:pt x="116" y="123"/>
                        </a:lnTo>
                        <a:lnTo>
                          <a:pt x="110" y="127"/>
                        </a:lnTo>
                        <a:lnTo>
                          <a:pt x="106" y="134"/>
                        </a:lnTo>
                        <a:lnTo>
                          <a:pt x="104" y="141"/>
                        </a:lnTo>
                        <a:lnTo>
                          <a:pt x="100" y="143"/>
                        </a:lnTo>
                        <a:lnTo>
                          <a:pt x="94" y="143"/>
                        </a:lnTo>
                        <a:lnTo>
                          <a:pt x="86" y="147"/>
                        </a:lnTo>
                        <a:lnTo>
                          <a:pt x="82" y="143"/>
                        </a:lnTo>
                        <a:lnTo>
                          <a:pt x="74" y="141"/>
                        </a:lnTo>
                        <a:lnTo>
                          <a:pt x="69" y="138"/>
                        </a:lnTo>
                        <a:lnTo>
                          <a:pt x="62" y="138"/>
                        </a:lnTo>
                        <a:lnTo>
                          <a:pt x="58" y="141"/>
                        </a:lnTo>
                        <a:lnTo>
                          <a:pt x="53" y="142"/>
                        </a:lnTo>
                        <a:lnTo>
                          <a:pt x="48" y="139"/>
                        </a:lnTo>
                        <a:lnTo>
                          <a:pt x="42" y="138"/>
                        </a:lnTo>
                        <a:lnTo>
                          <a:pt x="33" y="128"/>
                        </a:lnTo>
                        <a:lnTo>
                          <a:pt x="26" y="125"/>
                        </a:lnTo>
                        <a:lnTo>
                          <a:pt x="23" y="119"/>
                        </a:lnTo>
                        <a:lnTo>
                          <a:pt x="20" y="114"/>
                        </a:lnTo>
                        <a:lnTo>
                          <a:pt x="12" y="109"/>
                        </a:lnTo>
                        <a:lnTo>
                          <a:pt x="9" y="104"/>
                        </a:lnTo>
                        <a:lnTo>
                          <a:pt x="0" y="96"/>
                        </a:lnTo>
                        <a:lnTo>
                          <a:pt x="8" y="89"/>
                        </a:lnTo>
                        <a:lnTo>
                          <a:pt x="20" y="92"/>
                        </a:lnTo>
                        <a:lnTo>
                          <a:pt x="26" y="90"/>
                        </a:lnTo>
                        <a:lnTo>
                          <a:pt x="24" y="83"/>
                        </a:lnTo>
                        <a:lnTo>
                          <a:pt x="20" y="80"/>
                        </a:lnTo>
                        <a:lnTo>
                          <a:pt x="19" y="77"/>
                        </a:lnTo>
                        <a:lnTo>
                          <a:pt x="16" y="74"/>
                        </a:lnTo>
                        <a:lnTo>
                          <a:pt x="15" y="70"/>
                        </a:lnTo>
                        <a:lnTo>
                          <a:pt x="10" y="65"/>
                        </a:lnTo>
                        <a:lnTo>
                          <a:pt x="10" y="59"/>
                        </a:lnTo>
                        <a:lnTo>
                          <a:pt x="7" y="57"/>
                        </a:lnTo>
                        <a:lnTo>
                          <a:pt x="9" y="48"/>
                        </a:lnTo>
                        <a:lnTo>
                          <a:pt x="12" y="43"/>
                        </a:lnTo>
                        <a:lnTo>
                          <a:pt x="14" y="35"/>
                        </a:lnTo>
                        <a:lnTo>
                          <a:pt x="21" y="36"/>
                        </a:lnTo>
                        <a:lnTo>
                          <a:pt x="29" y="33"/>
                        </a:lnTo>
                        <a:close/>
                      </a:path>
                    </a:pathLst>
                  </a:custGeom>
                  <a:solidFill>
                    <a:schemeClr val="tx2"/>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sp>
              <p:nvSpPr>
                <p:cNvPr id="38" name="Freeform 325"/>
                <p:cNvSpPr>
                  <a:spLocks/>
                </p:cNvSpPr>
                <p:nvPr/>
              </p:nvSpPr>
              <p:spPr bwMode="auto">
                <a:xfrm>
                  <a:off x="1472535" y="1895704"/>
                  <a:ext cx="312865" cy="307311"/>
                </a:xfrm>
                <a:custGeom>
                  <a:avLst/>
                  <a:gdLst/>
                  <a:ahLst/>
                  <a:cxnLst>
                    <a:cxn ang="0">
                      <a:pos x="9" y="85"/>
                    </a:cxn>
                    <a:cxn ang="0">
                      <a:pos x="9" y="95"/>
                    </a:cxn>
                    <a:cxn ang="0">
                      <a:pos x="10" y="110"/>
                    </a:cxn>
                    <a:cxn ang="0">
                      <a:pos x="1" y="139"/>
                    </a:cxn>
                    <a:cxn ang="0">
                      <a:pos x="6" y="152"/>
                    </a:cxn>
                    <a:cxn ang="0">
                      <a:pos x="27" y="151"/>
                    </a:cxn>
                    <a:cxn ang="0">
                      <a:pos x="34" y="159"/>
                    </a:cxn>
                    <a:cxn ang="0">
                      <a:pos x="56" y="166"/>
                    </a:cxn>
                    <a:cxn ang="0">
                      <a:pos x="63" y="159"/>
                    </a:cxn>
                    <a:cxn ang="0">
                      <a:pos x="78" y="146"/>
                    </a:cxn>
                    <a:cxn ang="0">
                      <a:pos x="87" y="140"/>
                    </a:cxn>
                    <a:cxn ang="0">
                      <a:pos x="96" y="135"/>
                    </a:cxn>
                    <a:cxn ang="0">
                      <a:pos x="104" y="130"/>
                    </a:cxn>
                    <a:cxn ang="0">
                      <a:pos x="107" y="119"/>
                    </a:cxn>
                    <a:cxn ang="0">
                      <a:pos x="120" y="114"/>
                    </a:cxn>
                    <a:cxn ang="0">
                      <a:pos x="128" y="104"/>
                    </a:cxn>
                    <a:cxn ang="0">
                      <a:pos x="121" y="91"/>
                    </a:cxn>
                    <a:cxn ang="0">
                      <a:pos x="125" y="79"/>
                    </a:cxn>
                    <a:cxn ang="0">
                      <a:pos x="128" y="66"/>
                    </a:cxn>
                    <a:cxn ang="0">
                      <a:pos x="140" y="60"/>
                    </a:cxn>
                    <a:cxn ang="0">
                      <a:pos x="150" y="58"/>
                    </a:cxn>
                    <a:cxn ang="0">
                      <a:pos x="163" y="55"/>
                    </a:cxn>
                    <a:cxn ang="0">
                      <a:pos x="163" y="41"/>
                    </a:cxn>
                    <a:cxn ang="0">
                      <a:pos x="161" y="28"/>
                    </a:cxn>
                    <a:cxn ang="0">
                      <a:pos x="152" y="21"/>
                    </a:cxn>
                    <a:cxn ang="0">
                      <a:pos x="148" y="9"/>
                    </a:cxn>
                    <a:cxn ang="0">
                      <a:pos x="155" y="1"/>
                    </a:cxn>
                    <a:cxn ang="0">
                      <a:pos x="138" y="1"/>
                    </a:cxn>
                    <a:cxn ang="0">
                      <a:pos x="111" y="17"/>
                    </a:cxn>
                    <a:cxn ang="0">
                      <a:pos x="88" y="10"/>
                    </a:cxn>
                    <a:cxn ang="0">
                      <a:pos x="79" y="16"/>
                    </a:cxn>
                    <a:cxn ang="0">
                      <a:pos x="56" y="25"/>
                    </a:cxn>
                    <a:cxn ang="0">
                      <a:pos x="43" y="36"/>
                    </a:cxn>
                    <a:cxn ang="0">
                      <a:pos x="26" y="33"/>
                    </a:cxn>
                    <a:cxn ang="0">
                      <a:pos x="15" y="28"/>
                    </a:cxn>
                    <a:cxn ang="0">
                      <a:pos x="1" y="33"/>
                    </a:cxn>
                    <a:cxn ang="0">
                      <a:pos x="2" y="43"/>
                    </a:cxn>
                    <a:cxn ang="0">
                      <a:pos x="2" y="58"/>
                    </a:cxn>
                    <a:cxn ang="0">
                      <a:pos x="6" y="69"/>
                    </a:cxn>
                    <a:cxn ang="0">
                      <a:pos x="15" y="79"/>
                    </a:cxn>
                  </a:cxnLst>
                  <a:rect l="0" t="0" r="r" b="b"/>
                  <a:pathLst>
                    <a:path w="169" h="166">
                      <a:moveTo>
                        <a:pt x="15" y="79"/>
                      </a:moveTo>
                      <a:lnTo>
                        <a:pt x="9" y="85"/>
                      </a:lnTo>
                      <a:lnTo>
                        <a:pt x="10" y="90"/>
                      </a:lnTo>
                      <a:lnTo>
                        <a:pt x="9" y="95"/>
                      </a:lnTo>
                      <a:lnTo>
                        <a:pt x="12" y="104"/>
                      </a:lnTo>
                      <a:lnTo>
                        <a:pt x="10" y="110"/>
                      </a:lnTo>
                      <a:lnTo>
                        <a:pt x="0" y="124"/>
                      </a:lnTo>
                      <a:lnTo>
                        <a:pt x="1" y="139"/>
                      </a:lnTo>
                      <a:lnTo>
                        <a:pt x="3" y="148"/>
                      </a:lnTo>
                      <a:lnTo>
                        <a:pt x="6" y="152"/>
                      </a:lnTo>
                      <a:lnTo>
                        <a:pt x="14" y="154"/>
                      </a:lnTo>
                      <a:lnTo>
                        <a:pt x="27" y="151"/>
                      </a:lnTo>
                      <a:lnTo>
                        <a:pt x="33" y="154"/>
                      </a:lnTo>
                      <a:lnTo>
                        <a:pt x="34" y="159"/>
                      </a:lnTo>
                      <a:lnTo>
                        <a:pt x="40" y="166"/>
                      </a:lnTo>
                      <a:lnTo>
                        <a:pt x="56" y="166"/>
                      </a:lnTo>
                      <a:lnTo>
                        <a:pt x="60" y="165"/>
                      </a:lnTo>
                      <a:lnTo>
                        <a:pt x="63" y="159"/>
                      </a:lnTo>
                      <a:lnTo>
                        <a:pt x="74" y="148"/>
                      </a:lnTo>
                      <a:lnTo>
                        <a:pt x="78" y="146"/>
                      </a:lnTo>
                      <a:lnTo>
                        <a:pt x="81" y="141"/>
                      </a:lnTo>
                      <a:lnTo>
                        <a:pt x="87" y="140"/>
                      </a:lnTo>
                      <a:lnTo>
                        <a:pt x="93" y="136"/>
                      </a:lnTo>
                      <a:lnTo>
                        <a:pt x="96" y="135"/>
                      </a:lnTo>
                      <a:lnTo>
                        <a:pt x="104" y="135"/>
                      </a:lnTo>
                      <a:lnTo>
                        <a:pt x="104" y="130"/>
                      </a:lnTo>
                      <a:lnTo>
                        <a:pt x="104" y="120"/>
                      </a:lnTo>
                      <a:lnTo>
                        <a:pt x="107" y="119"/>
                      </a:lnTo>
                      <a:lnTo>
                        <a:pt x="113" y="117"/>
                      </a:lnTo>
                      <a:lnTo>
                        <a:pt x="120" y="114"/>
                      </a:lnTo>
                      <a:lnTo>
                        <a:pt x="125" y="110"/>
                      </a:lnTo>
                      <a:lnTo>
                        <a:pt x="128" y="104"/>
                      </a:lnTo>
                      <a:lnTo>
                        <a:pt x="129" y="99"/>
                      </a:lnTo>
                      <a:lnTo>
                        <a:pt x="121" y="91"/>
                      </a:lnTo>
                      <a:lnTo>
                        <a:pt x="122" y="81"/>
                      </a:lnTo>
                      <a:lnTo>
                        <a:pt x="125" y="79"/>
                      </a:lnTo>
                      <a:lnTo>
                        <a:pt x="126" y="71"/>
                      </a:lnTo>
                      <a:lnTo>
                        <a:pt x="128" y="66"/>
                      </a:lnTo>
                      <a:lnTo>
                        <a:pt x="134" y="64"/>
                      </a:lnTo>
                      <a:lnTo>
                        <a:pt x="140" y="60"/>
                      </a:lnTo>
                      <a:lnTo>
                        <a:pt x="144" y="55"/>
                      </a:lnTo>
                      <a:lnTo>
                        <a:pt x="150" y="58"/>
                      </a:lnTo>
                      <a:lnTo>
                        <a:pt x="156" y="57"/>
                      </a:lnTo>
                      <a:lnTo>
                        <a:pt x="163" y="55"/>
                      </a:lnTo>
                      <a:lnTo>
                        <a:pt x="169" y="49"/>
                      </a:lnTo>
                      <a:lnTo>
                        <a:pt x="163" y="41"/>
                      </a:lnTo>
                      <a:lnTo>
                        <a:pt x="156" y="33"/>
                      </a:lnTo>
                      <a:lnTo>
                        <a:pt x="161" y="28"/>
                      </a:lnTo>
                      <a:lnTo>
                        <a:pt x="158" y="25"/>
                      </a:lnTo>
                      <a:lnTo>
                        <a:pt x="152" y="21"/>
                      </a:lnTo>
                      <a:lnTo>
                        <a:pt x="150" y="15"/>
                      </a:lnTo>
                      <a:lnTo>
                        <a:pt x="148" y="9"/>
                      </a:lnTo>
                      <a:lnTo>
                        <a:pt x="156" y="5"/>
                      </a:lnTo>
                      <a:lnTo>
                        <a:pt x="155" y="1"/>
                      </a:lnTo>
                      <a:lnTo>
                        <a:pt x="148" y="0"/>
                      </a:lnTo>
                      <a:lnTo>
                        <a:pt x="138" y="1"/>
                      </a:lnTo>
                      <a:lnTo>
                        <a:pt x="130" y="4"/>
                      </a:lnTo>
                      <a:lnTo>
                        <a:pt x="111" y="17"/>
                      </a:lnTo>
                      <a:lnTo>
                        <a:pt x="101" y="15"/>
                      </a:lnTo>
                      <a:lnTo>
                        <a:pt x="88" y="10"/>
                      </a:lnTo>
                      <a:lnTo>
                        <a:pt x="84" y="15"/>
                      </a:lnTo>
                      <a:lnTo>
                        <a:pt x="79" y="16"/>
                      </a:lnTo>
                      <a:lnTo>
                        <a:pt x="65" y="16"/>
                      </a:lnTo>
                      <a:lnTo>
                        <a:pt x="56" y="25"/>
                      </a:lnTo>
                      <a:lnTo>
                        <a:pt x="49" y="36"/>
                      </a:lnTo>
                      <a:lnTo>
                        <a:pt x="43" y="36"/>
                      </a:lnTo>
                      <a:lnTo>
                        <a:pt x="35" y="36"/>
                      </a:lnTo>
                      <a:lnTo>
                        <a:pt x="26" y="33"/>
                      </a:lnTo>
                      <a:lnTo>
                        <a:pt x="18" y="28"/>
                      </a:lnTo>
                      <a:lnTo>
                        <a:pt x="15" y="28"/>
                      </a:lnTo>
                      <a:lnTo>
                        <a:pt x="10" y="30"/>
                      </a:lnTo>
                      <a:lnTo>
                        <a:pt x="1" y="33"/>
                      </a:lnTo>
                      <a:lnTo>
                        <a:pt x="0" y="35"/>
                      </a:lnTo>
                      <a:lnTo>
                        <a:pt x="2" y="43"/>
                      </a:lnTo>
                      <a:lnTo>
                        <a:pt x="0" y="52"/>
                      </a:lnTo>
                      <a:lnTo>
                        <a:pt x="2" y="58"/>
                      </a:lnTo>
                      <a:lnTo>
                        <a:pt x="1" y="65"/>
                      </a:lnTo>
                      <a:lnTo>
                        <a:pt x="6" y="69"/>
                      </a:lnTo>
                      <a:lnTo>
                        <a:pt x="13" y="73"/>
                      </a:lnTo>
                      <a:lnTo>
                        <a:pt x="15" y="79"/>
                      </a:lnTo>
                    </a:path>
                  </a:pathLst>
                </a:custGeom>
                <a:solidFill>
                  <a:schemeClr val="bg1">
                    <a:lumMod val="50000"/>
                  </a:schemeClr>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9" name="Freeform 329"/>
                <p:cNvSpPr>
                  <a:spLocks/>
                </p:cNvSpPr>
                <p:nvPr/>
              </p:nvSpPr>
              <p:spPr bwMode="auto">
                <a:xfrm>
                  <a:off x="1781696" y="1997524"/>
                  <a:ext cx="211045" cy="211045"/>
                </a:xfrm>
                <a:custGeom>
                  <a:avLst/>
                  <a:gdLst/>
                  <a:ahLst/>
                  <a:cxnLst>
                    <a:cxn ang="0">
                      <a:pos x="13" y="22"/>
                    </a:cxn>
                    <a:cxn ang="0">
                      <a:pos x="28" y="0"/>
                    </a:cxn>
                    <a:cxn ang="0">
                      <a:pos x="45" y="3"/>
                    </a:cxn>
                    <a:cxn ang="0">
                      <a:pos x="71" y="8"/>
                    </a:cxn>
                    <a:cxn ang="0">
                      <a:pos x="91" y="9"/>
                    </a:cxn>
                    <a:cxn ang="0">
                      <a:pos x="108" y="11"/>
                    </a:cxn>
                    <a:cxn ang="0">
                      <a:pos x="114" y="15"/>
                    </a:cxn>
                    <a:cxn ang="0">
                      <a:pos x="111" y="27"/>
                    </a:cxn>
                    <a:cxn ang="0">
                      <a:pos x="100" y="34"/>
                    </a:cxn>
                    <a:cxn ang="0">
                      <a:pos x="87" y="46"/>
                    </a:cxn>
                    <a:cxn ang="0">
                      <a:pos x="89" y="52"/>
                    </a:cxn>
                    <a:cxn ang="0">
                      <a:pos x="103" y="52"/>
                    </a:cxn>
                    <a:cxn ang="0">
                      <a:pos x="109" y="60"/>
                    </a:cxn>
                    <a:cxn ang="0">
                      <a:pos x="107" y="69"/>
                    </a:cxn>
                    <a:cxn ang="0">
                      <a:pos x="101" y="81"/>
                    </a:cxn>
                    <a:cxn ang="0">
                      <a:pos x="114" y="88"/>
                    </a:cxn>
                    <a:cxn ang="0">
                      <a:pos x="108" y="95"/>
                    </a:cxn>
                    <a:cxn ang="0">
                      <a:pos x="111" y="101"/>
                    </a:cxn>
                    <a:cxn ang="0">
                      <a:pos x="109" y="104"/>
                    </a:cxn>
                    <a:cxn ang="0">
                      <a:pos x="103" y="106"/>
                    </a:cxn>
                    <a:cxn ang="0">
                      <a:pos x="103" y="112"/>
                    </a:cxn>
                    <a:cxn ang="0">
                      <a:pos x="98" y="112"/>
                    </a:cxn>
                    <a:cxn ang="0">
                      <a:pos x="93" y="114"/>
                    </a:cxn>
                    <a:cxn ang="0">
                      <a:pos x="77" y="110"/>
                    </a:cxn>
                    <a:cxn ang="0">
                      <a:pos x="63" y="112"/>
                    </a:cxn>
                    <a:cxn ang="0">
                      <a:pos x="59" y="101"/>
                    </a:cxn>
                    <a:cxn ang="0">
                      <a:pos x="45" y="92"/>
                    </a:cxn>
                    <a:cxn ang="0">
                      <a:pos x="24" y="98"/>
                    </a:cxn>
                    <a:cxn ang="0">
                      <a:pos x="16" y="94"/>
                    </a:cxn>
                    <a:cxn ang="0">
                      <a:pos x="11" y="86"/>
                    </a:cxn>
                    <a:cxn ang="0">
                      <a:pos x="3" y="80"/>
                    </a:cxn>
                    <a:cxn ang="0">
                      <a:pos x="2" y="73"/>
                    </a:cxn>
                    <a:cxn ang="0">
                      <a:pos x="5" y="64"/>
                    </a:cxn>
                    <a:cxn ang="0">
                      <a:pos x="0" y="52"/>
                    </a:cxn>
                    <a:cxn ang="0">
                      <a:pos x="7" y="38"/>
                    </a:cxn>
                    <a:cxn ang="0">
                      <a:pos x="13" y="26"/>
                    </a:cxn>
                  </a:cxnLst>
                  <a:rect l="0" t="0" r="r" b="b"/>
                  <a:pathLst>
                    <a:path w="114" h="114">
                      <a:moveTo>
                        <a:pt x="13" y="26"/>
                      </a:moveTo>
                      <a:lnTo>
                        <a:pt x="13" y="22"/>
                      </a:lnTo>
                      <a:lnTo>
                        <a:pt x="28" y="10"/>
                      </a:lnTo>
                      <a:lnTo>
                        <a:pt x="28" y="0"/>
                      </a:lnTo>
                      <a:lnTo>
                        <a:pt x="37" y="4"/>
                      </a:lnTo>
                      <a:lnTo>
                        <a:pt x="45" y="3"/>
                      </a:lnTo>
                      <a:lnTo>
                        <a:pt x="54" y="3"/>
                      </a:lnTo>
                      <a:lnTo>
                        <a:pt x="71" y="8"/>
                      </a:lnTo>
                      <a:lnTo>
                        <a:pt x="75" y="10"/>
                      </a:lnTo>
                      <a:lnTo>
                        <a:pt x="91" y="9"/>
                      </a:lnTo>
                      <a:lnTo>
                        <a:pt x="97" y="11"/>
                      </a:lnTo>
                      <a:lnTo>
                        <a:pt x="108" y="11"/>
                      </a:lnTo>
                      <a:lnTo>
                        <a:pt x="112" y="12"/>
                      </a:lnTo>
                      <a:lnTo>
                        <a:pt x="114" y="15"/>
                      </a:lnTo>
                      <a:lnTo>
                        <a:pt x="114" y="22"/>
                      </a:lnTo>
                      <a:lnTo>
                        <a:pt x="111" y="27"/>
                      </a:lnTo>
                      <a:lnTo>
                        <a:pt x="105" y="30"/>
                      </a:lnTo>
                      <a:lnTo>
                        <a:pt x="100" y="34"/>
                      </a:lnTo>
                      <a:lnTo>
                        <a:pt x="98" y="40"/>
                      </a:lnTo>
                      <a:lnTo>
                        <a:pt x="87" y="46"/>
                      </a:lnTo>
                      <a:lnTo>
                        <a:pt x="87" y="50"/>
                      </a:lnTo>
                      <a:lnTo>
                        <a:pt x="89" y="52"/>
                      </a:lnTo>
                      <a:lnTo>
                        <a:pt x="98" y="52"/>
                      </a:lnTo>
                      <a:lnTo>
                        <a:pt x="103" y="52"/>
                      </a:lnTo>
                      <a:lnTo>
                        <a:pt x="103" y="58"/>
                      </a:lnTo>
                      <a:lnTo>
                        <a:pt x="109" y="60"/>
                      </a:lnTo>
                      <a:lnTo>
                        <a:pt x="110" y="64"/>
                      </a:lnTo>
                      <a:lnTo>
                        <a:pt x="107" y="69"/>
                      </a:lnTo>
                      <a:lnTo>
                        <a:pt x="98" y="77"/>
                      </a:lnTo>
                      <a:lnTo>
                        <a:pt x="101" y="81"/>
                      </a:lnTo>
                      <a:lnTo>
                        <a:pt x="109" y="79"/>
                      </a:lnTo>
                      <a:lnTo>
                        <a:pt x="114" y="88"/>
                      </a:lnTo>
                      <a:lnTo>
                        <a:pt x="114" y="91"/>
                      </a:lnTo>
                      <a:lnTo>
                        <a:pt x="108" y="95"/>
                      </a:lnTo>
                      <a:lnTo>
                        <a:pt x="107" y="98"/>
                      </a:lnTo>
                      <a:lnTo>
                        <a:pt x="111" y="101"/>
                      </a:lnTo>
                      <a:lnTo>
                        <a:pt x="112" y="106"/>
                      </a:lnTo>
                      <a:lnTo>
                        <a:pt x="109" y="104"/>
                      </a:lnTo>
                      <a:lnTo>
                        <a:pt x="105" y="105"/>
                      </a:lnTo>
                      <a:lnTo>
                        <a:pt x="103" y="106"/>
                      </a:lnTo>
                      <a:lnTo>
                        <a:pt x="105" y="109"/>
                      </a:lnTo>
                      <a:lnTo>
                        <a:pt x="103" y="112"/>
                      </a:lnTo>
                      <a:lnTo>
                        <a:pt x="101" y="113"/>
                      </a:lnTo>
                      <a:lnTo>
                        <a:pt x="98" y="112"/>
                      </a:lnTo>
                      <a:lnTo>
                        <a:pt x="94" y="112"/>
                      </a:lnTo>
                      <a:lnTo>
                        <a:pt x="93" y="114"/>
                      </a:lnTo>
                      <a:lnTo>
                        <a:pt x="89" y="112"/>
                      </a:lnTo>
                      <a:lnTo>
                        <a:pt x="77" y="110"/>
                      </a:lnTo>
                      <a:lnTo>
                        <a:pt x="75" y="107"/>
                      </a:lnTo>
                      <a:lnTo>
                        <a:pt x="63" y="112"/>
                      </a:lnTo>
                      <a:lnTo>
                        <a:pt x="61" y="109"/>
                      </a:lnTo>
                      <a:lnTo>
                        <a:pt x="59" y="101"/>
                      </a:lnTo>
                      <a:lnTo>
                        <a:pt x="55" y="95"/>
                      </a:lnTo>
                      <a:lnTo>
                        <a:pt x="45" y="92"/>
                      </a:lnTo>
                      <a:lnTo>
                        <a:pt x="39" y="92"/>
                      </a:lnTo>
                      <a:lnTo>
                        <a:pt x="24" y="98"/>
                      </a:lnTo>
                      <a:lnTo>
                        <a:pt x="19" y="96"/>
                      </a:lnTo>
                      <a:lnTo>
                        <a:pt x="16" y="94"/>
                      </a:lnTo>
                      <a:lnTo>
                        <a:pt x="14" y="88"/>
                      </a:lnTo>
                      <a:lnTo>
                        <a:pt x="11" y="86"/>
                      </a:lnTo>
                      <a:lnTo>
                        <a:pt x="7" y="84"/>
                      </a:lnTo>
                      <a:lnTo>
                        <a:pt x="3" y="80"/>
                      </a:lnTo>
                      <a:lnTo>
                        <a:pt x="1" y="77"/>
                      </a:lnTo>
                      <a:lnTo>
                        <a:pt x="2" y="73"/>
                      </a:lnTo>
                      <a:lnTo>
                        <a:pt x="4" y="70"/>
                      </a:lnTo>
                      <a:lnTo>
                        <a:pt x="5" y="64"/>
                      </a:lnTo>
                      <a:lnTo>
                        <a:pt x="4" y="61"/>
                      </a:lnTo>
                      <a:lnTo>
                        <a:pt x="0" y="52"/>
                      </a:lnTo>
                      <a:lnTo>
                        <a:pt x="1" y="47"/>
                      </a:lnTo>
                      <a:lnTo>
                        <a:pt x="7" y="38"/>
                      </a:lnTo>
                      <a:lnTo>
                        <a:pt x="7" y="30"/>
                      </a:lnTo>
                      <a:lnTo>
                        <a:pt x="13" y="26"/>
                      </a:lnTo>
                    </a:path>
                  </a:pathLst>
                </a:custGeom>
                <a:solidFill>
                  <a:schemeClr val="bg1">
                    <a:lumMod val="50000"/>
                  </a:schemeClr>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40" name="Group 337"/>
                <p:cNvGrpSpPr>
                  <a:grpSpLocks/>
                </p:cNvGrpSpPr>
                <p:nvPr/>
              </p:nvGrpSpPr>
              <p:grpSpPr bwMode="auto">
                <a:xfrm>
                  <a:off x="1622487" y="2860216"/>
                  <a:ext cx="446158" cy="373956"/>
                  <a:chOff x="1568" y="1050"/>
                  <a:chExt cx="241" cy="202"/>
                </a:xfrm>
                <a:grpFill/>
              </p:grpSpPr>
              <p:sp>
                <p:nvSpPr>
                  <p:cNvPr id="45" name="Freeform 335"/>
                  <p:cNvSpPr>
                    <a:spLocks/>
                  </p:cNvSpPr>
                  <p:nvPr/>
                </p:nvSpPr>
                <p:spPr bwMode="auto">
                  <a:xfrm>
                    <a:off x="1568" y="1050"/>
                    <a:ext cx="241" cy="202"/>
                  </a:xfrm>
                  <a:custGeom>
                    <a:avLst/>
                    <a:gdLst/>
                    <a:ahLst/>
                    <a:cxnLst>
                      <a:cxn ang="0">
                        <a:pos x="34" y="96"/>
                      </a:cxn>
                      <a:cxn ang="0">
                        <a:pos x="41" y="99"/>
                      </a:cxn>
                      <a:cxn ang="0">
                        <a:pos x="63" y="111"/>
                      </a:cxn>
                      <a:cxn ang="0">
                        <a:pos x="73" y="129"/>
                      </a:cxn>
                      <a:cxn ang="0">
                        <a:pos x="92" y="144"/>
                      </a:cxn>
                      <a:cxn ang="0">
                        <a:pos x="103" y="157"/>
                      </a:cxn>
                      <a:cxn ang="0">
                        <a:pos x="111" y="170"/>
                      </a:cxn>
                      <a:cxn ang="0">
                        <a:pos x="120" y="171"/>
                      </a:cxn>
                      <a:cxn ang="0">
                        <a:pos x="128" y="177"/>
                      </a:cxn>
                      <a:cxn ang="0">
                        <a:pos x="143" y="183"/>
                      </a:cxn>
                      <a:cxn ang="0">
                        <a:pos x="152" y="199"/>
                      </a:cxn>
                      <a:cxn ang="0">
                        <a:pos x="160" y="199"/>
                      </a:cxn>
                      <a:cxn ang="0">
                        <a:pos x="166" y="191"/>
                      </a:cxn>
                      <a:cxn ang="0">
                        <a:pos x="183" y="191"/>
                      </a:cxn>
                      <a:cxn ang="0">
                        <a:pos x="196" y="201"/>
                      </a:cxn>
                      <a:cxn ang="0">
                        <a:pos x="204" y="199"/>
                      </a:cxn>
                      <a:cxn ang="0">
                        <a:pos x="204" y="195"/>
                      </a:cxn>
                      <a:cxn ang="0">
                        <a:pos x="218" y="196"/>
                      </a:cxn>
                      <a:cxn ang="0">
                        <a:pos x="228" y="187"/>
                      </a:cxn>
                      <a:cxn ang="0">
                        <a:pos x="229" y="175"/>
                      </a:cxn>
                      <a:cxn ang="0">
                        <a:pos x="238" y="169"/>
                      </a:cxn>
                      <a:cxn ang="0">
                        <a:pos x="240" y="157"/>
                      </a:cxn>
                      <a:cxn ang="0">
                        <a:pos x="237" y="139"/>
                      </a:cxn>
                      <a:cxn ang="0">
                        <a:pos x="225" y="134"/>
                      </a:cxn>
                      <a:cxn ang="0">
                        <a:pos x="214" y="131"/>
                      </a:cxn>
                      <a:cxn ang="0">
                        <a:pos x="204" y="134"/>
                      </a:cxn>
                      <a:cxn ang="0">
                        <a:pos x="193" y="130"/>
                      </a:cxn>
                      <a:cxn ang="0">
                        <a:pos x="178" y="117"/>
                      </a:cxn>
                      <a:cxn ang="0">
                        <a:pos x="172" y="106"/>
                      </a:cxn>
                      <a:cxn ang="0">
                        <a:pos x="160" y="96"/>
                      </a:cxn>
                      <a:cxn ang="0">
                        <a:pos x="159" y="81"/>
                      </a:cxn>
                      <a:cxn ang="0">
                        <a:pos x="177" y="82"/>
                      </a:cxn>
                      <a:cxn ang="0">
                        <a:pos x="172" y="72"/>
                      </a:cxn>
                      <a:cxn ang="0">
                        <a:pos x="167" y="66"/>
                      </a:cxn>
                      <a:cxn ang="0">
                        <a:pos x="162" y="56"/>
                      </a:cxn>
                      <a:cxn ang="0">
                        <a:pos x="158" y="48"/>
                      </a:cxn>
                      <a:cxn ang="0">
                        <a:pos x="163" y="35"/>
                      </a:cxn>
                      <a:cxn ang="0">
                        <a:pos x="172" y="27"/>
                      </a:cxn>
                      <a:cxn ang="0">
                        <a:pos x="182" y="19"/>
                      </a:cxn>
                      <a:cxn ang="0">
                        <a:pos x="172" y="13"/>
                      </a:cxn>
                      <a:cxn ang="0">
                        <a:pos x="158" y="15"/>
                      </a:cxn>
                      <a:cxn ang="0">
                        <a:pos x="151" y="21"/>
                      </a:cxn>
                      <a:cxn ang="0">
                        <a:pos x="139" y="27"/>
                      </a:cxn>
                      <a:cxn ang="0">
                        <a:pos x="123" y="37"/>
                      </a:cxn>
                      <a:cxn ang="0">
                        <a:pos x="112" y="44"/>
                      </a:cxn>
                      <a:cxn ang="0">
                        <a:pos x="108" y="53"/>
                      </a:cxn>
                      <a:cxn ang="0">
                        <a:pos x="94" y="46"/>
                      </a:cxn>
                      <a:cxn ang="0">
                        <a:pos x="85" y="41"/>
                      </a:cxn>
                      <a:cxn ang="0">
                        <a:pos x="81" y="33"/>
                      </a:cxn>
                      <a:cxn ang="0">
                        <a:pos x="63" y="27"/>
                      </a:cxn>
                      <a:cxn ang="0">
                        <a:pos x="53" y="19"/>
                      </a:cxn>
                      <a:cxn ang="0">
                        <a:pos x="51" y="12"/>
                      </a:cxn>
                      <a:cxn ang="0">
                        <a:pos x="44" y="0"/>
                      </a:cxn>
                      <a:cxn ang="0">
                        <a:pos x="36" y="4"/>
                      </a:cxn>
                      <a:cxn ang="0">
                        <a:pos x="32" y="10"/>
                      </a:cxn>
                      <a:cxn ang="0">
                        <a:pos x="33" y="22"/>
                      </a:cxn>
                      <a:cxn ang="0">
                        <a:pos x="27" y="30"/>
                      </a:cxn>
                      <a:cxn ang="0">
                        <a:pos x="17" y="36"/>
                      </a:cxn>
                      <a:cxn ang="0">
                        <a:pos x="15" y="47"/>
                      </a:cxn>
                      <a:cxn ang="0">
                        <a:pos x="5" y="49"/>
                      </a:cxn>
                      <a:cxn ang="0">
                        <a:pos x="9" y="63"/>
                      </a:cxn>
                      <a:cxn ang="0">
                        <a:pos x="18" y="70"/>
                      </a:cxn>
                      <a:cxn ang="0">
                        <a:pos x="25" y="79"/>
                      </a:cxn>
                    </a:cxnLst>
                    <a:rect l="0" t="0" r="r" b="b"/>
                    <a:pathLst>
                      <a:path w="241" h="202">
                        <a:moveTo>
                          <a:pt x="27" y="84"/>
                        </a:moveTo>
                        <a:lnTo>
                          <a:pt x="34" y="96"/>
                        </a:lnTo>
                        <a:lnTo>
                          <a:pt x="37" y="99"/>
                        </a:lnTo>
                        <a:lnTo>
                          <a:pt x="41" y="99"/>
                        </a:lnTo>
                        <a:lnTo>
                          <a:pt x="47" y="100"/>
                        </a:lnTo>
                        <a:lnTo>
                          <a:pt x="63" y="111"/>
                        </a:lnTo>
                        <a:lnTo>
                          <a:pt x="72" y="120"/>
                        </a:lnTo>
                        <a:lnTo>
                          <a:pt x="73" y="129"/>
                        </a:lnTo>
                        <a:lnTo>
                          <a:pt x="76" y="133"/>
                        </a:lnTo>
                        <a:lnTo>
                          <a:pt x="92" y="144"/>
                        </a:lnTo>
                        <a:lnTo>
                          <a:pt x="99" y="151"/>
                        </a:lnTo>
                        <a:lnTo>
                          <a:pt x="103" y="157"/>
                        </a:lnTo>
                        <a:lnTo>
                          <a:pt x="108" y="167"/>
                        </a:lnTo>
                        <a:lnTo>
                          <a:pt x="111" y="170"/>
                        </a:lnTo>
                        <a:lnTo>
                          <a:pt x="115" y="170"/>
                        </a:lnTo>
                        <a:lnTo>
                          <a:pt x="120" y="171"/>
                        </a:lnTo>
                        <a:lnTo>
                          <a:pt x="123" y="176"/>
                        </a:lnTo>
                        <a:lnTo>
                          <a:pt x="128" y="177"/>
                        </a:lnTo>
                        <a:lnTo>
                          <a:pt x="136" y="179"/>
                        </a:lnTo>
                        <a:lnTo>
                          <a:pt x="143" y="183"/>
                        </a:lnTo>
                        <a:lnTo>
                          <a:pt x="147" y="189"/>
                        </a:lnTo>
                        <a:lnTo>
                          <a:pt x="152" y="199"/>
                        </a:lnTo>
                        <a:lnTo>
                          <a:pt x="156" y="199"/>
                        </a:lnTo>
                        <a:lnTo>
                          <a:pt x="160" y="199"/>
                        </a:lnTo>
                        <a:lnTo>
                          <a:pt x="161" y="194"/>
                        </a:lnTo>
                        <a:lnTo>
                          <a:pt x="166" y="191"/>
                        </a:lnTo>
                        <a:lnTo>
                          <a:pt x="173" y="189"/>
                        </a:lnTo>
                        <a:lnTo>
                          <a:pt x="183" y="191"/>
                        </a:lnTo>
                        <a:lnTo>
                          <a:pt x="191" y="194"/>
                        </a:lnTo>
                        <a:lnTo>
                          <a:pt x="196" y="201"/>
                        </a:lnTo>
                        <a:lnTo>
                          <a:pt x="202" y="202"/>
                        </a:lnTo>
                        <a:lnTo>
                          <a:pt x="204" y="199"/>
                        </a:lnTo>
                        <a:lnTo>
                          <a:pt x="203" y="197"/>
                        </a:lnTo>
                        <a:lnTo>
                          <a:pt x="204" y="195"/>
                        </a:lnTo>
                        <a:lnTo>
                          <a:pt x="213" y="195"/>
                        </a:lnTo>
                        <a:lnTo>
                          <a:pt x="218" y="196"/>
                        </a:lnTo>
                        <a:lnTo>
                          <a:pt x="224" y="191"/>
                        </a:lnTo>
                        <a:lnTo>
                          <a:pt x="228" y="187"/>
                        </a:lnTo>
                        <a:lnTo>
                          <a:pt x="231" y="181"/>
                        </a:lnTo>
                        <a:lnTo>
                          <a:pt x="229" y="175"/>
                        </a:lnTo>
                        <a:lnTo>
                          <a:pt x="232" y="171"/>
                        </a:lnTo>
                        <a:lnTo>
                          <a:pt x="238" y="169"/>
                        </a:lnTo>
                        <a:lnTo>
                          <a:pt x="240" y="163"/>
                        </a:lnTo>
                        <a:lnTo>
                          <a:pt x="240" y="157"/>
                        </a:lnTo>
                        <a:lnTo>
                          <a:pt x="241" y="149"/>
                        </a:lnTo>
                        <a:lnTo>
                          <a:pt x="237" y="139"/>
                        </a:lnTo>
                        <a:lnTo>
                          <a:pt x="233" y="136"/>
                        </a:lnTo>
                        <a:lnTo>
                          <a:pt x="225" y="134"/>
                        </a:lnTo>
                        <a:lnTo>
                          <a:pt x="221" y="131"/>
                        </a:lnTo>
                        <a:lnTo>
                          <a:pt x="214" y="131"/>
                        </a:lnTo>
                        <a:lnTo>
                          <a:pt x="209" y="134"/>
                        </a:lnTo>
                        <a:lnTo>
                          <a:pt x="204" y="134"/>
                        </a:lnTo>
                        <a:lnTo>
                          <a:pt x="199" y="132"/>
                        </a:lnTo>
                        <a:lnTo>
                          <a:pt x="193" y="130"/>
                        </a:lnTo>
                        <a:lnTo>
                          <a:pt x="184" y="120"/>
                        </a:lnTo>
                        <a:lnTo>
                          <a:pt x="178" y="117"/>
                        </a:lnTo>
                        <a:lnTo>
                          <a:pt x="175" y="111"/>
                        </a:lnTo>
                        <a:lnTo>
                          <a:pt x="172" y="106"/>
                        </a:lnTo>
                        <a:lnTo>
                          <a:pt x="163" y="101"/>
                        </a:lnTo>
                        <a:lnTo>
                          <a:pt x="160" y="96"/>
                        </a:lnTo>
                        <a:lnTo>
                          <a:pt x="151" y="88"/>
                        </a:lnTo>
                        <a:lnTo>
                          <a:pt x="159" y="81"/>
                        </a:lnTo>
                        <a:lnTo>
                          <a:pt x="172" y="83"/>
                        </a:lnTo>
                        <a:lnTo>
                          <a:pt x="177" y="82"/>
                        </a:lnTo>
                        <a:lnTo>
                          <a:pt x="175" y="75"/>
                        </a:lnTo>
                        <a:lnTo>
                          <a:pt x="172" y="72"/>
                        </a:lnTo>
                        <a:lnTo>
                          <a:pt x="171" y="69"/>
                        </a:lnTo>
                        <a:lnTo>
                          <a:pt x="167" y="66"/>
                        </a:lnTo>
                        <a:lnTo>
                          <a:pt x="166" y="62"/>
                        </a:lnTo>
                        <a:lnTo>
                          <a:pt x="162" y="56"/>
                        </a:lnTo>
                        <a:lnTo>
                          <a:pt x="162" y="51"/>
                        </a:lnTo>
                        <a:lnTo>
                          <a:pt x="158" y="48"/>
                        </a:lnTo>
                        <a:lnTo>
                          <a:pt x="161" y="40"/>
                        </a:lnTo>
                        <a:lnTo>
                          <a:pt x="163" y="35"/>
                        </a:lnTo>
                        <a:lnTo>
                          <a:pt x="165" y="27"/>
                        </a:lnTo>
                        <a:lnTo>
                          <a:pt x="172" y="27"/>
                        </a:lnTo>
                        <a:lnTo>
                          <a:pt x="180" y="24"/>
                        </a:lnTo>
                        <a:lnTo>
                          <a:pt x="182" y="19"/>
                        </a:lnTo>
                        <a:lnTo>
                          <a:pt x="181" y="15"/>
                        </a:lnTo>
                        <a:lnTo>
                          <a:pt x="172" y="13"/>
                        </a:lnTo>
                        <a:lnTo>
                          <a:pt x="163" y="12"/>
                        </a:lnTo>
                        <a:lnTo>
                          <a:pt x="158" y="15"/>
                        </a:lnTo>
                        <a:lnTo>
                          <a:pt x="156" y="20"/>
                        </a:lnTo>
                        <a:lnTo>
                          <a:pt x="151" y="21"/>
                        </a:lnTo>
                        <a:lnTo>
                          <a:pt x="147" y="26"/>
                        </a:lnTo>
                        <a:lnTo>
                          <a:pt x="139" y="27"/>
                        </a:lnTo>
                        <a:lnTo>
                          <a:pt x="136" y="33"/>
                        </a:lnTo>
                        <a:lnTo>
                          <a:pt x="123" y="37"/>
                        </a:lnTo>
                        <a:lnTo>
                          <a:pt x="120" y="42"/>
                        </a:lnTo>
                        <a:lnTo>
                          <a:pt x="112" y="44"/>
                        </a:lnTo>
                        <a:lnTo>
                          <a:pt x="110" y="51"/>
                        </a:lnTo>
                        <a:lnTo>
                          <a:pt x="108" y="53"/>
                        </a:lnTo>
                        <a:lnTo>
                          <a:pt x="97" y="52"/>
                        </a:lnTo>
                        <a:lnTo>
                          <a:pt x="94" y="46"/>
                        </a:lnTo>
                        <a:lnTo>
                          <a:pt x="90" y="42"/>
                        </a:lnTo>
                        <a:lnTo>
                          <a:pt x="85" y="41"/>
                        </a:lnTo>
                        <a:lnTo>
                          <a:pt x="81" y="38"/>
                        </a:lnTo>
                        <a:lnTo>
                          <a:pt x="81" y="33"/>
                        </a:lnTo>
                        <a:lnTo>
                          <a:pt x="69" y="27"/>
                        </a:lnTo>
                        <a:lnTo>
                          <a:pt x="63" y="27"/>
                        </a:lnTo>
                        <a:lnTo>
                          <a:pt x="57" y="22"/>
                        </a:lnTo>
                        <a:lnTo>
                          <a:pt x="53" y="19"/>
                        </a:lnTo>
                        <a:lnTo>
                          <a:pt x="51" y="16"/>
                        </a:lnTo>
                        <a:lnTo>
                          <a:pt x="51" y="12"/>
                        </a:lnTo>
                        <a:lnTo>
                          <a:pt x="48" y="7"/>
                        </a:lnTo>
                        <a:lnTo>
                          <a:pt x="44" y="0"/>
                        </a:lnTo>
                        <a:lnTo>
                          <a:pt x="39" y="1"/>
                        </a:lnTo>
                        <a:lnTo>
                          <a:pt x="36" y="4"/>
                        </a:lnTo>
                        <a:lnTo>
                          <a:pt x="31" y="6"/>
                        </a:lnTo>
                        <a:lnTo>
                          <a:pt x="32" y="10"/>
                        </a:lnTo>
                        <a:lnTo>
                          <a:pt x="32" y="16"/>
                        </a:lnTo>
                        <a:lnTo>
                          <a:pt x="33" y="22"/>
                        </a:lnTo>
                        <a:lnTo>
                          <a:pt x="29" y="26"/>
                        </a:lnTo>
                        <a:lnTo>
                          <a:pt x="27" y="30"/>
                        </a:lnTo>
                        <a:lnTo>
                          <a:pt x="20" y="33"/>
                        </a:lnTo>
                        <a:lnTo>
                          <a:pt x="17" y="36"/>
                        </a:lnTo>
                        <a:lnTo>
                          <a:pt x="18" y="44"/>
                        </a:lnTo>
                        <a:lnTo>
                          <a:pt x="15" y="47"/>
                        </a:lnTo>
                        <a:lnTo>
                          <a:pt x="11" y="47"/>
                        </a:lnTo>
                        <a:lnTo>
                          <a:pt x="5" y="49"/>
                        </a:lnTo>
                        <a:lnTo>
                          <a:pt x="0" y="58"/>
                        </a:lnTo>
                        <a:lnTo>
                          <a:pt x="9" y="63"/>
                        </a:lnTo>
                        <a:lnTo>
                          <a:pt x="15" y="66"/>
                        </a:lnTo>
                        <a:lnTo>
                          <a:pt x="18" y="70"/>
                        </a:lnTo>
                        <a:lnTo>
                          <a:pt x="21" y="74"/>
                        </a:lnTo>
                        <a:lnTo>
                          <a:pt x="25" y="79"/>
                        </a:lnTo>
                        <a:lnTo>
                          <a:pt x="27" y="84"/>
                        </a:lnTo>
                        <a:close/>
                      </a:path>
                    </a:pathLst>
                  </a:custGeom>
                  <a:grpFill/>
                  <a:ln w="9525">
                    <a:solidFill>
                      <a:sysClr val="window" lastClr="FFFF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6" name="Freeform 336"/>
                  <p:cNvSpPr>
                    <a:spLocks/>
                  </p:cNvSpPr>
                  <p:nvPr/>
                </p:nvSpPr>
                <p:spPr bwMode="auto">
                  <a:xfrm>
                    <a:off x="1568" y="1050"/>
                    <a:ext cx="241" cy="202"/>
                  </a:xfrm>
                  <a:custGeom>
                    <a:avLst/>
                    <a:gdLst/>
                    <a:ahLst/>
                    <a:cxnLst>
                      <a:cxn ang="0">
                        <a:pos x="34" y="96"/>
                      </a:cxn>
                      <a:cxn ang="0">
                        <a:pos x="41" y="99"/>
                      </a:cxn>
                      <a:cxn ang="0">
                        <a:pos x="63" y="111"/>
                      </a:cxn>
                      <a:cxn ang="0">
                        <a:pos x="73" y="129"/>
                      </a:cxn>
                      <a:cxn ang="0">
                        <a:pos x="92" y="144"/>
                      </a:cxn>
                      <a:cxn ang="0">
                        <a:pos x="103" y="157"/>
                      </a:cxn>
                      <a:cxn ang="0">
                        <a:pos x="111" y="170"/>
                      </a:cxn>
                      <a:cxn ang="0">
                        <a:pos x="120" y="171"/>
                      </a:cxn>
                      <a:cxn ang="0">
                        <a:pos x="128" y="177"/>
                      </a:cxn>
                      <a:cxn ang="0">
                        <a:pos x="143" y="183"/>
                      </a:cxn>
                      <a:cxn ang="0">
                        <a:pos x="152" y="199"/>
                      </a:cxn>
                      <a:cxn ang="0">
                        <a:pos x="160" y="199"/>
                      </a:cxn>
                      <a:cxn ang="0">
                        <a:pos x="166" y="191"/>
                      </a:cxn>
                      <a:cxn ang="0">
                        <a:pos x="183" y="191"/>
                      </a:cxn>
                      <a:cxn ang="0">
                        <a:pos x="196" y="201"/>
                      </a:cxn>
                      <a:cxn ang="0">
                        <a:pos x="204" y="199"/>
                      </a:cxn>
                      <a:cxn ang="0">
                        <a:pos x="204" y="195"/>
                      </a:cxn>
                      <a:cxn ang="0">
                        <a:pos x="218" y="196"/>
                      </a:cxn>
                      <a:cxn ang="0">
                        <a:pos x="228" y="187"/>
                      </a:cxn>
                      <a:cxn ang="0">
                        <a:pos x="229" y="175"/>
                      </a:cxn>
                      <a:cxn ang="0">
                        <a:pos x="238" y="169"/>
                      </a:cxn>
                      <a:cxn ang="0">
                        <a:pos x="240" y="157"/>
                      </a:cxn>
                      <a:cxn ang="0">
                        <a:pos x="237" y="139"/>
                      </a:cxn>
                      <a:cxn ang="0">
                        <a:pos x="225" y="134"/>
                      </a:cxn>
                      <a:cxn ang="0">
                        <a:pos x="214" y="131"/>
                      </a:cxn>
                      <a:cxn ang="0">
                        <a:pos x="204" y="134"/>
                      </a:cxn>
                      <a:cxn ang="0">
                        <a:pos x="193" y="130"/>
                      </a:cxn>
                      <a:cxn ang="0">
                        <a:pos x="178" y="117"/>
                      </a:cxn>
                      <a:cxn ang="0">
                        <a:pos x="172" y="106"/>
                      </a:cxn>
                      <a:cxn ang="0">
                        <a:pos x="160" y="96"/>
                      </a:cxn>
                      <a:cxn ang="0">
                        <a:pos x="159" y="81"/>
                      </a:cxn>
                      <a:cxn ang="0">
                        <a:pos x="177" y="82"/>
                      </a:cxn>
                      <a:cxn ang="0">
                        <a:pos x="172" y="72"/>
                      </a:cxn>
                      <a:cxn ang="0">
                        <a:pos x="167" y="66"/>
                      </a:cxn>
                      <a:cxn ang="0">
                        <a:pos x="162" y="56"/>
                      </a:cxn>
                      <a:cxn ang="0">
                        <a:pos x="158" y="48"/>
                      </a:cxn>
                      <a:cxn ang="0">
                        <a:pos x="163" y="35"/>
                      </a:cxn>
                      <a:cxn ang="0">
                        <a:pos x="172" y="27"/>
                      </a:cxn>
                      <a:cxn ang="0">
                        <a:pos x="182" y="19"/>
                      </a:cxn>
                      <a:cxn ang="0">
                        <a:pos x="172" y="13"/>
                      </a:cxn>
                      <a:cxn ang="0">
                        <a:pos x="158" y="15"/>
                      </a:cxn>
                      <a:cxn ang="0">
                        <a:pos x="151" y="21"/>
                      </a:cxn>
                      <a:cxn ang="0">
                        <a:pos x="139" y="27"/>
                      </a:cxn>
                      <a:cxn ang="0">
                        <a:pos x="123" y="37"/>
                      </a:cxn>
                      <a:cxn ang="0">
                        <a:pos x="112" y="44"/>
                      </a:cxn>
                      <a:cxn ang="0">
                        <a:pos x="108" y="53"/>
                      </a:cxn>
                      <a:cxn ang="0">
                        <a:pos x="94" y="46"/>
                      </a:cxn>
                      <a:cxn ang="0">
                        <a:pos x="85" y="41"/>
                      </a:cxn>
                      <a:cxn ang="0">
                        <a:pos x="81" y="33"/>
                      </a:cxn>
                      <a:cxn ang="0">
                        <a:pos x="63" y="27"/>
                      </a:cxn>
                      <a:cxn ang="0">
                        <a:pos x="53" y="19"/>
                      </a:cxn>
                      <a:cxn ang="0">
                        <a:pos x="51" y="12"/>
                      </a:cxn>
                      <a:cxn ang="0">
                        <a:pos x="44" y="0"/>
                      </a:cxn>
                      <a:cxn ang="0">
                        <a:pos x="36" y="4"/>
                      </a:cxn>
                      <a:cxn ang="0">
                        <a:pos x="32" y="10"/>
                      </a:cxn>
                      <a:cxn ang="0">
                        <a:pos x="33" y="22"/>
                      </a:cxn>
                      <a:cxn ang="0">
                        <a:pos x="27" y="30"/>
                      </a:cxn>
                      <a:cxn ang="0">
                        <a:pos x="17" y="36"/>
                      </a:cxn>
                      <a:cxn ang="0">
                        <a:pos x="15" y="47"/>
                      </a:cxn>
                      <a:cxn ang="0">
                        <a:pos x="5" y="49"/>
                      </a:cxn>
                      <a:cxn ang="0">
                        <a:pos x="9" y="63"/>
                      </a:cxn>
                      <a:cxn ang="0">
                        <a:pos x="18" y="70"/>
                      </a:cxn>
                      <a:cxn ang="0">
                        <a:pos x="25" y="79"/>
                      </a:cxn>
                    </a:cxnLst>
                    <a:rect l="0" t="0" r="r" b="b"/>
                    <a:pathLst>
                      <a:path w="241" h="202">
                        <a:moveTo>
                          <a:pt x="27" y="84"/>
                        </a:moveTo>
                        <a:lnTo>
                          <a:pt x="34" y="96"/>
                        </a:lnTo>
                        <a:lnTo>
                          <a:pt x="37" y="99"/>
                        </a:lnTo>
                        <a:lnTo>
                          <a:pt x="41" y="99"/>
                        </a:lnTo>
                        <a:lnTo>
                          <a:pt x="47" y="100"/>
                        </a:lnTo>
                        <a:lnTo>
                          <a:pt x="63" y="111"/>
                        </a:lnTo>
                        <a:lnTo>
                          <a:pt x="72" y="120"/>
                        </a:lnTo>
                        <a:lnTo>
                          <a:pt x="73" y="129"/>
                        </a:lnTo>
                        <a:lnTo>
                          <a:pt x="76" y="133"/>
                        </a:lnTo>
                        <a:lnTo>
                          <a:pt x="92" y="144"/>
                        </a:lnTo>
                        <a:lnTo>
                          <a:pt x="99" y="151"/>
                        </a:lnTo>
                        <a:lnTo>
                          <a:pt x="103" y="157"/>
                        </a:lnTo>
                        <a:lnTo>
                          <a:pt x="108" y="167"/>
                        </a:lnTo>
                        <a:lnTo>
                          <a:pt x="111" y="170"/>
                        </a:lnTo>
                        <a:lnTo>
                          <a:pt x="115" y="170"/>
                        </a:lnTo>
                        <a:lnTo>
                          <a:pt x="120" y="171"/>
                        </a:lnTo>
                        <a:lnTo>
                          <a:pt x="123" y="176"/>
                        </a:lnTo>
                        <a:lnTo>
                          <a:pt x="128" y="177"/>
                        </a:lnTo>
                        <a:lnTo>
                          <a:pt x="136" y="179"/>
                        </a:lnTo>
                        <a:lnTo>
                          <a:pt x="143" y="183"/>
                        </a:lnTo>
                        <a:lnTo>
                          <a:pt x="147" y="189"/>
                        </a:lnTo>
                        <a:lnTo>
                          <a:pt x="152" y="199"/>
                        </a:lnTo>
                        <a:lnTo>
                          <a:pt x="156" y="199"/>
                        </a:lnTo>
                        <a:lnTo>
                          <a:pt x="160" y="199"/>
                        </a:lnTo>
                        <a:lnTo>
                          <a:pt x="161" y="194"/>
                        </a:lnTo>
                        <a:lnTo>
                          <a:pt x="166" y="191"/>
                        </a:lnTo>
                        <a:lnTo>
                          <a:pt x="173" y="189"/>
                        </a:lnTo>
                        <a:lnTo>
                          <a:pt x="183" y="191"/>
                        </a:lnTo>
                        <a:lnTo>
                          <a:pt x="191" y="194"/>
                        </a:lnTo>
                        <a:lnTo>
                          <a:pt x="196" y="201"/>
                        </a:lnTo>
                        <a:lnTo>
                          <a:pt x="202" y="202"/>
                        </a:lnTo>
                        <a:lnTo>
                          <a:pt x="204" y="199"/>
                        </a:lnTo>
                        <a:lnTo>
                          <a:pt x="203" y="197"/>
                        </a:lnTo>
                        <a:lnTo>
                          <a:pt x="204" y="195"/>
                        </a:lnTo>
                        <a:lnTo>
                          <a:pt x="213" y="195"/>
                        </a:lnTo>
                        <a:lnTo>
                          <a:pt x="218" y="196"/>
                        </a:lnTo>
                        <a:lnTo>
                          <a:pt x="224" y="191"/>
                        </a:lnTo>
                        <a:lnTo>
                          <a:pt x="228" y="187"/>
                        </a:lnTo>
                        <a:lnTo>
                          <a:pt x="231" y="181"/>
                        </a:lnTo>
                        <a:lnTo>
                          <a:pt x="229" y="175"/>
                        </a:lnTo>
                        <a:lnTo>
                          <a:pt x="232" y="171"/>
                        </a:lnTo>
                        <a:lnTo>
                          <a:pt x="238" y="169"/>
                        </a:lnTo>
                        <a:lnTo>
                          <a:pt x="240" y="163"/>
                        </a:lnTo>
                        <a:lnTo>
                          <a:pt x="240" y="157"/>
                        </a:lnTo>
                        <a:lnTo>
                          <a:pt x="241" y="149"/>
                        </a:lnTo>
                        <a:lnTo>
                          <a:pt x="237" y="139"/>
                        </a:lnTo>
                        <a:lnTo>
                          <a:pt x="233" y="136"/>
                        </a:lnTo>
                        <a:lnTo>
                          <a:pt x="225" y="134"/>
                        </a:lnTo>
                        <a:lnTo>
                          <a:pt x="221" y="131"/>
                        </a:lnTo>
                        <a:lnTo>
                          <a:pt x="214" y="131"/>
                        </a:lnTo>
                        <a:lnTo>
                          <a:pt x="209" y="134"/>
                        </a:lnTo>
                        <a:lnTo>
                          <a:pt x="204" y="134"/>
                        </a:lnTo>
                        <a:lnTo>
                          <a:pt x="199" y="132"/>
                        </a:lnTo>
                        <a:lnTo>
                          <a:pt x="193" y="130"/>
                        </a:lnTo>
                        <a:lnTo>
                          <a:pt x="184" y="120"/>
                        </a:lnTo>
                        <a:lnTo>
                          <a:pt x="178" y="117"/>
                        </a:lnTo>
                        <a:lnTo>
                          <a:pt x="175" y="111"/>
                        </a:lnTo>
                        <a:lnTo>
                          <a:pt x="172" y="106"/>
                        </a:lnTo>
                        <a:lnTo>
                          <a:pt x="163" y="101"/>
                        </a:lnTo>
                        <a:lnTo>
                          <a:pt x="160" y="96"/>
                        </a:lnTo>
                        <a:lnTo>
                          <a:pt x="151" y="88"/>
                        </a:lnTo>
                        <a:lnTo>
                          <a:pt x="159" y="81"/>
                        </a:lnTo>
                        <a:lnTo>
                          <a:pt x="172" y="83"/>
                        </a:lnTo>
                        <a:lnTo>
                          <a:pt x="177" y="82"/>
                        </a:lnTo>
                        <a:lnTo>
                          <a:pt x="175" y="75"/>
                        </a:lnTo>
                        <a:lnTo>
                          <a:pt x="172" y="72"/>
                        </a:lnTo>
                        <a:lnTo>
                          <a:pt x="171" y="69"/>
                        </a:lnTo>
                        <a:lnTo>
                          <a:pt x="167" y="66"/>
                        </a:lnTo>
                        <a:lnTo>
                          <a:pt x="166" y="62"/>
                        </a:lnTo>
                        <a:lnTo>
                          <a:pt x="162" y="56"/>
                        </a:lnTo>
                        <a:lnTo>
                          <a:pt x="162" y="51"/>
                        </a:lnTo>
                        <a:lnTo>
                          <a:pt x="158" y="48"/>
                        </a:lnTo>
                        <a:lnTo>
                          <a:pt x="161" y="40"/>
                        </a:lnTo>
                        <a:lnTo>
                          <a:pt x="163" y="35"/>
                        </a:lnTo>
                        <a:lnTo>
                          <a:pt x="165" y="27"/>
                        </a:lnTo>
                        <a:lnTo>
                          <a:pt x="172" y="27"/>
                        </a:lnTo>
                        <a:lnTo>
                          <a:pt x="180" y="24"/>
                        </a:lnTo>
                        <a:lnTo>
                          <a:pt x="182" y="19"/>
                        </a:lnTo>
                        <a:lnTo>
                          <a:pt x="181" y="15"/>
                        </a:lnTo>
                        <a:lnTo>
                          <a:pt x="172" y="13"/>
                        </a:lnTo>
                        <a:lnTo>
                          <a:pt x="163" y="12"/>
                        </a:lnTo>
                        <a:lnTo>
                          <a:pt x="158" y="15"/>
                        </a:lnTo>
                        <a:lnTo>
                          <a:pt x="156" y="20"/>
                        </a:lnTo>
                        <a:lnTo>
                          <a:pt x="151" y="21"/>
                        </a:lnTo>
                        <a:lnTo>
                          <a:pt x="147" y="26"/>
                        </a:lnTo>
                        <a:lnTo>
                          <a:pt x="139" y="27"/>
                        </a:lnTo>
                        <a:lnTo>
                          <a:pt x="136" y="33"/>
                        </a:lnTo>
                        <a:lnTo>
                          <a:pt x="123" y="37"/>
                        </a:lnTo>
                        <a:lnTo>
                          <a:pt x="120" y="42"/>
                        </a:lnTo>
                        <a:lnTo>
                          <a:pt x="112" y="44"/>
                        </a:lnTo>
                        <a:lnTo>
                          <a:pt x="110" y="51"/>
                        </a:lnTo>
                        <a:lnTo>
                          <a:pt x="108" y="53"/>
                        </a:lnTo>
                        <a:lnTo>
                          <a:pt x="97" y="52"/>
                        </a:lnTo>
                        <a:lnTo>
                          <a:pt x="94" y="46"/>
                        </a:lnTo>
                        <a:lnTo>
                          <a:pt x="90" y="42"/>
                        </a:lnTo>
                        <a:lnTo>
                          <a:pt x="85" y="41"/>
                        </a:lnTo>
                        <a:lnTo>
                          <a:pt x="81" y="38"/>
                        </a:lnTo>
                        <a:lnTo>
                          <a:pt x="81" y="33"/>
                        </a:lnTo>
                        <a:lnTo>
                          <a:pt x="69" y="27"/>
                        </a:lnTo>
                        <a:lnTo>
                          <a:pt x="63" y="27"/>
                        </a:lnTo>
                        <a:lnTo>
                          <a:pt x="57" y="22"/>
                        </a:lnTo>
                        <a:lnTo>
                          <a:pt x="53" y="19"/>
                        </a:lnTo>
                        <a:lnTo>
                          <a:pt x="51" y="16"/>
                        </a:lnTo>
                        <a:lnTo>
                          <a:pt x="51" y="12"/>
                        </a:lnTo>
                        <a:lnTo>
                          <a:pt x="48" y="7"/>
                        </a:lnTo>
                        <a:lnTo>
                          <a:pt x="44" y="0"/>
                        </a:lnTo>
                        <a:lnTo>
                          <a:pt x="39" y="1"/>
                        </a:lnTo>
                        <a:lnTo>
                          <a:pt x="36" y="4"/>
                        </a:lnTo>
                        <a:lnTo>
                          <a:pt x="31" y="6"/>
                        </a:lnTo>
                        <a:lnTo>
                          <a:pt x="32" y="10"/>
                        </a:lnTo>
                        <a:lnTo>
                          <a:pt x="32" y="16"/>
                        </a:lnTo>
                        <a:lnTo>
                          <a:pt x="33" y="22"/>
                        </a:lnTo>
                        <a:lnTo>
                          <a:pt x="29" y="26"/>
                        </a:lnTo>
                        <a:lnTo>
                          <a:pt x="27" y="30"/>
                        </a:lnTo>
                        <a:lnTo>
                          <a:pt x="20" y="33"/>
                        </a:lnTo>
                        <a:lnTo>
                          <a:pt x="17" y="36"/>
                        </a:lnTo>
                        <a:lnTo>
                          <a:pt x="18" y="44"/>
                        </a:lnTo>
                        <a:lnTo>
                          <a:pt x="15" y="47"/>
                        </a:lnTo>
                        <a:lnTo>
                          <a:pt x="11" y="47"/>
                        </a:lnTo>
                        <a:lnTo>
                          <a:pt x="5" y="49"/>
                        </a:lnTo>
                        <a:lnTo>
                          <a:pt x="0" y="58"/>
                        </a:lnTo>
                        <a:lnTo>
                          <a:pt x="9" y="63"/>
                        </a:lnTo>
                        <a:lnTo>
                          <a:pt x="15" y="66"/>
                        </a:lnTo>
                        <a:lnTo>
                          <a:pt x="18" y="70"/>
                        </a:lnTo>
                        <a:lnTo>
                          <a:pt x="21" y="74"/>
                        </a:lnTo>
                        <a:lnTo>
                          <a:pt x="25" y="79"/>
                        </a:lnTo>
                        <a:lnTo>
                          <a:pt x="27" y="84"/>
                        </a:lnTo>
                      </a:path>
                    </a:pathLst>
                  </a:custGeom>
                  <a:grp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sp>
              <p:nvSpPr>
                <p:cNvPr id="41" name="Freeform 341"/>
                <p:cNvSpPr>
                  <a:spLocks/>
                </p:cNvSpPr>
                <p:nvPr/>
              </p:nvSpPr>
              <p:spPr bwMode="auto">
                <a:xfrm>
                  <a:off x="1703941" y="2689900"/>
                  <a:ext cx="236964" cy="272138"/>
                </a:xfrm>
                <a:custGeom>
                  <a:avLst/>
                  <a:gdLst/>
                  <a:ahLst/>
                  <a:cxnLst>
                    <a:cxn ang="0">
                      <a:pos x="93" y="126"/>
                    </a:cxn>
                    <a:cxn ang="0">
                      <a:pos x="77" y="136"/>
                    </a:cxn>
                    <a:cxn ang="0">
                      <a:pos x="67" y="145"/>
                    </a:cxn>
                    <a:cxn ang="0">
                      <a:pos x="54" y="146"/>
                    </a:cxn>
                    <a:cxn ang="0">
                      <a:pos x="46" y="136"/>
                    </a:cxn>
                    <a:cxn ang="0">
                      <a:pos x="38" y="132"/>
                    </a:cxn>
                    <a:cxn ang="0">
                      <a:pos x="25" y="120"/>
                    </a:cxn>
                    <a:cxn ang="0">
                      <a:pos x="13" y="116"/>
                    </a:cxn>
                    <a:cxn ang="0">
                      <a:pos x="7" y="110"/>
                    </a:cxn>
                    <a:cxn ang="0">
                      <a:pos x="3" y="100"/>
                    </a:cxn>
                    <a:cxn ang="0">
                      <a:pos x="5" y="88"/>
                    </a:cxn>
                    <a:cxn ang="0">
                      <a:pos x="5" y="78"/>
                    </a:cxn>
                    <a:cxn ang="0">
                      <a:pos x="10" y="68"/>
                    </a:cxn>
                    <a:cxn ang="0">
                      <a:pos x="6" y="53"/>
                    </a:cxn>
                    <a:cxn ang="0">
                      <a:pos x="13" y="48"/>
                    </a:cxn>
                    <a:cxn ang="0">
                      <a:pos x="27" y="42"/>
                    </a:cxn>
                    <a:cxn ang="0">
                      <a:pos x="28" y="36"/>
                    </a:cxn>
                    <a:cxn ang="0">
                      <a:pos x="23" y="32"/>
                    </a:cxn>
                    <a:cxn ang="0">
                      <a:pos x="17" y="25"/>
                    </a:cxn>
                    <a:cxn ang="0">
                      <a:pos x="26" y="9"/>
                    </a:cxn>
                    <a:cxn ang="0">
                      <a:pos x="32" y="6"/>
                    </a:cxn>
                    <a:cxn ang="0">
                      <a:pos x="35" y="2"/>
                    </a:cxn>
                    <a:cxn ang="0">
                      <a:pos x="49" y="9"/>
                    </a:cxn>
                    <a:cxn ang="0">
                      <a:pos x="59" y="14"/>
                    </a:cxn>
                    <a:cxn ang="0">
                      <a:pos x="66" y="20"/>
                    </a:cxn>
                    <a:cxn ang="0">
                      <a:pos x="81" y="18"/>
                    </a:cxn>
                    <a:cxn ang="0">
                      <a:pos x="83" y="30"/>
                    </a:cxn>
                    <a:cxn ang="0">
                      <a:pos x="89" y="46"/>
                    </a:cxn>
                    <a:cxn ang="0">
                      <a:pos x="92" y="67"/>
                    </a:cxn>
                    <a:cxn ang="0">
                      <a:pos x="98" y="78"/>
                    </a:cxn>
                    <a:cxn ang="0">
                      <a:pos x="119" y="90"/>
                    </a:cxn>
                    <a:cxn ang="0">
                      <a:pos x="128" y="95"/>
                    </a:cxn>
                    <a:cxn ang="0">
                      <a:pos x="122" y="101"/>
                    </a:cxn>
                    <a:cxn ang="0">
                      <a:pos x="115" y="108"/>
                    </a:cxn>
                    <a:cxn ang="0">
                      <a:pos x="109" y="115"/>
                    </a:cxn>
                    <a:cxn ang="0">
                      <a:pos x="96" y="121"/>
                    </a:cxn>
                  </a:cxnLst>
                  <a:rect l="0" t="0" r="r" b="b"/>
                  <a:pathLst>
                    <a:path w="128" h="147">
                      <a:moveTo>
                        <a:pt x="96" y="121"/>
                      </a:moveTo>
                      <a:lnTo>
                        <a:pt x="93" y="126"/>
                      </a:lnTo>
                      <a:lnTo>
                        <a:pt x="81" y="131"/>
                      </a:lnTo>
                      <a:lnTo>
                        <a:pt x="77" y="136"/>
                      </a:lnTo>
                      <a:lnTo>
                        <a:pt x="69" y="138"/>
                      </a:lnTo>
                      <a:lnTo>
                        <a:pt x="67" y="145"/>
                      </a:lnTo>
                      <a:lnTo>
                        <a:pt x="65" y="147"/>
                      </a:lnTo>
                      <a:lnTo>
                        <a:pt x="54" y="146"/>
                      </a:lnTo>
                      <a:lnTo>
                        <a:pt x="51" y="140"/>
                      </a:lnTo>
                      <a:lnTo>
                        <a:pt x="46" y="136"/>
                      </a:lnTo>
                      <a:lnTo>
                        <a:pt x="41" y="135"/>
                      </a:lnTo>
                      <a:lnTo>
                        <a:pt x="38" y="132"/>
                      </a:lnTo>
                      <a:lnTo>
                        <a:pt x="38" y="126"/>
                      </a:lnTo>
                      <a:lnTo>
                        <a:pt x="25" y="120"/>
                      </a:lnTo>
                      <a:lnTo>
                        <a:pt x="19" y="121"/>
                      </a:lnTo>
                      <a:lnTo>
                        <a:pt x="13" y="116"/>
                      </a:lnTo>
                      <a:lnTo>
                        <a:pt x="9" y="113"/>
                      </a:lnTo>
                      <a:lnTo>
                        <a:pt x="7" y="110"/>
                      </a:lnTo>
                      <a:lnTo>
                        <a:pt x="7" y="106"/>
                      </a:lnTo>
                      <a:lnTo>
                        <a:pt x="3" y="100"/>
                      </a:lnTo>
                      <a:lnTo>
                        <a:pt x="0" y="93"/>
                      </a:lnTo>
                      <a:lnTo>
                        <a:pt x="5" y="88"/>
                      </a:lnTo>
                      <a:lnTo>
                        <a:pt x="7" y="84"/>
                      </a:lnTo>
                      <a:lnTo>
                        <a:pt x="5" y="78"/>
                      </a:lnTo>
                      <a:lnTo>
                        <a:pt x="9" y="71"/>
                      </a:lnTo>
                      <a:lnTo>
                        <a:pt x="10" y="68"/>
                      </a:lnTo>
                      <a:lnTo>
                        <a:pt x="5" y="58"/>
                      </a:lnTo>
                      <a:lnTo>
                        <a:pt x="6" y="53"/>
                      </a:lnTo>
                      <a:lnTo>
                        <a:pt x="10" y="51"/>
                      </a:lnTo>
                      <a:lnTo>
                        <a:pt x="13" y="48"/>
                      </a:lnTo>
                      <a:lnTo>
                        <a:pt x="15" y="44"/>
                      </a:lnTo>
                      <a:lnTo>
                        <a:pt x="27" y="42"/>
                      </a:lnTo>
                      <a:lnTo>
                        <a:pt x="29" y="40"/>
                      </a:lnTo>
                      <a:lnTo>
                        <a:pt x="28" y="36"/>
                      </a:lnTo>
                      <a:lnTo>
                        <a:pt x="25" y="36"/>
                      </a:lnTo>
                      <a:lnTo>
                        <a:pt x="23" y="32"/>
                      </a:lnTo>
                      <a:lnTo>
                        <a:pt x="19" y="30"/>
                      </a:lnTo>
                      <a:lnTo>
                        <a:pt x="17" y="25"/>
                      </a:lnTo>
                      <a:lnTo>
                        <a:pt x="18" y="13"/>
                      </a:lnTo>
                      <a:lnTo>
                        <a:pt x="26" y="9"/>
                      </a:lnTo>
                      <a:lnTo>
                        <a:pt x="29" y="9"/>
                      </a:lnTo>
                      <a:lnTo>
                        <a:pt x="32" y="6"/>
                      </a:lnTo>
                      <a:lnTo>
                        <a:pt x="35" y="0"/>
                      </a:lnTo>
                      <a:lnTo>
                        <a:pt x="35" y="2"/>
                      </a:lnTo>
                      <a:lnTo>
                        <a:pt x="46" y="5"/>
                      </a:lnTo>
                      <a:lnTo>
                        <a:pt x="49" y="9"/>
                      </a:lnTo>
                      <a:lnTo>
                        <a:pt x="51" y="12"/>
                      </a:lnTo>
                      <a:lnTo>
                        <a:pt x="59" y="14"/>
                      </a:lnTo>
                      <a:lnTo>
                        <a:pt x="63" y="18"/>
                      </a:lnTo>
                      <a:lnTo>
                        <a:pt x="66" y="20"/>
                      </a:lnTo>
                      <a:lnTo>
                        <a:pt x="69" y="21"/>
                      </a:lnTo>
                      <a:lnTo>
                        <a:pt x="81" y="18"/>
                      </a:lnTo>
                      <a:lnTo>
                        <a:pt x="85" y="20"/>
                      </a:lnTo>
                      <a:lnTo>
                        <a:pt x="83" y="30"/>
                      </a:lnTo>
                      <a:lnTo>
                        <a:pt x="87" y="40"/>
                      </a:lnTo>
                      <a:lnTo>
                        <a:pt x="89" y="46"/>
                      </a:lnTo>
                      <a:lnTo>
                        <a:pt x="90" y="58"/>
                      </a:lnTo>
                      <a:lnTo>
                        <a:pt x="92" y="67"/>
                      </a:lnTo>
                      <a:lnTo>
                        <a:pt x="93" y="74"/>
                      </a:lnTo>
                      <a:lnTo>
                        <a:pt x="98" y="78"/>
                      </a:lnTo>
                      <a:lnTo>
                        <a:pt x="115" y="88"/>
                      </a:lnTo>
                      <a:lnTo>
                        <a:pt x="119" y="90"/>
                      </a:lnTo>
                      <a:lnTo>
                        <a:pt x="124" y="90"/>
                      </a:lnTo>
                      <a:lnTo>
                        <a:pt x="128" y="95"/>
                      </a:lnTo>
                      <a:lnTo>
                        <a:pt x="126" y="98"/>
                      </a:lnTo>
                      <a:lnTo>
                        <a:pt x="122" y="101"/>
                      </a:lnTo>
                      <a:lnTo>
                        <a:pt x="121" y="106"/>
                      </a:lnTo>
                      <a:lnTo>
                        <a:pt x="115" y="108"/>
                      </a:lnTo>
                      <a:lnTo>
                        <a:pt x="113" y="114"/>
                      </a:lnTo>
                      <a:lnTo>
                        <a:pt x="109" y="115"/>
                      </a:lnTo>
                      <a:lnTo>
                        <a:pt x="105" y="119"/>
                      </a:lnTo>
                      <a:lnTo>
                        <a:pt x="96" y="121"/>
                      </a:lnTo>
                    </a:path>
                  </a:pathLst>
                </a:custGeom>
                <a:solidFill>
                  <a:schemeClr val="bg1">
                    <a:lumMod val="50000"/>
                  </a:schemeClr>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42" name="Group 349"/>
                <p:cNvGrpSpPr>
                  <a:grpSpLocks/>
                </p:cNvGrpSpPr>
                <p:nvPr/>
              </p:nvGrpSpPr>
              <p:grpSpPr bwMode="auto">
                <a:xfrm>
                  <a:off x="1742820" y="2604740"/>
                  <a:ext cx="307310" cy="283245"/>
                  <a:chOff x="1633" y="912"/>
                  <a:chExt cx="166" cy="153"/>
                </a:xfrm>
                <a:grpFill/>
              </p:grpSpPr>
              <p:sp>
                <p:nvSpPr>
                  <p:cNvPr id="43" name="Freeform 347"/>
                  <p:cNvSpPr>
                    <a:spLocks/>
                  </p:cNvSpPr>
                  <p:nvPr/>
                </p:nvSpPr>
                <p:spPr bwMode="auto">
                  <a:xfrm>
                    <a:off x="1633" y="912"/>
                    <a:ext cx="166" cy="153"/>
                  </a:xfrm>
                  <a:custGeom>
                    <a:avLst/>
                    <a:gdLst/>
                    <a:ahLst/>
                    <a:cxnLst>
                      <a:cxn ang="0">
                        <a:pos x="63" y="65"/>
                      </a:cxn>
                      <a:cxn ang="0">
                        <a:pos x="65" y="84"/>
                      </a:cxn>
                      <a:cxn ang="0">
                        <a:pos x="67" y="102"/>
                      </a:cxn>
                      <a:cxn ang="0">
                        <a:pos x="71" y="118"/>
                      </a:cxn>
                      <a:cxn ang="0">
                        <a:pos x="93" y="132"/>
                      </a:cxn>
                      <a:cxn ang="0">
                        <a:pos x="101" y="134"/>
                      </a:cxn>
                      <a:cxn ang="0">
                        <a:pos x="103" y="142"/>
                      </a:cxn>
                      <a:cxn ang="0">
                        <a:pos x="98" y="150"/>
                      </a:cxn>
                      <a:cxn ang="0">
                        <a:pos x="116" y="153"/>
                      </a:cxn>
                      <a:cxn ang="0">
                        <a:pos x="143" y="140"/>
                      </a:cxn>
                      <a:cxn ang="0">
                        <a:pos x="154" y="134"/>
                      </a:cxn>
                      <a:cxn ang="0">
                        <a:pos x="161" y="116"/>
                      </a:cxn>
                      <a:cxn ang="0">
                        <a:pos x="155" y="101"/>
                      </a:cxn>
                      <a:cxn ang="0">
                        <a:pos x="147" y="81"/>
                      </a:cxn>
                      <a:cxn ang="0">
                        <a:pos x="140" y="63"/>
                      </a:cxn>
                      <a:cxn ang="0">
                        <a:pos x="136" y="50"/>
                      </a:cxn>
                      <a:cxn ang="0">
                        <a:pos x="124" y="40"/>
                      </a:cxn>
                      <a:cxn ang="0">
                        <a:pos x="118" y="40"/>
                      </a:cxn>
                      <a:cxn ang="0">
                        <a:pos x="94" y="26"/>
                      </a:cxn>
                      <a:cxn ang="0">
                        <a:pos x="79" y="14"/>
                      </a:cxn>
                      <a:cxn ang="0">
                        <a:pos x="58" y="0"/>
                      </a:cxn>
                      <a:cxn ang="0">
                        <a:pos x="52" y="18"/>
                      </a:cxn>
                      <a:cxn ang="0">
                        <a:pos x="47" y="14"/>
                      </a:cxn>
                      <a:cxn ang="0">
                        <a:pos x="39" y="6"/>
                      </a:cxn>
                      <a:cxn ang="0">
                        <a:pos x="27" y="1"/>
                      </a:cxn>
                      <a:cxn ang="0">
                        <a:pos x="12" y="8"/>
                      </a:cxn>
                      <a:cxn ang="0">
                        <a:pos x="3" y="19"/>
                      </a:cxn>
                      <a:cxn ang="0">
                        <a:pos x="7" y="31"/>
                      </a:cxn>
                      <a:cxn ang="0">
                        <a:pos x="11" y="28"/>
                      </a:cxn>
                      <a:cxn ang="0">
                        <a:pos x="24" y="30"/>
                      </a:cxn>
                      <a:cxn ang="0">
                        <a:pos x="25" y="39"/>
                      </a:cxn>
                      <a:cxn ang="0">
                        <a:pos x="22" y="36"/>
                      </a:cxn>
                      <a:cxn ang="0">
                        <a:pos x="20" y="40"/>
                      </a:cxn>
                      <a:cxn ang="0">
                        <a:pos x="14" y="43"/>
                      </a:cxn>
                      <a:cxn ang="0">
                        <a:pos x="25" y="50"/>
                      </a:cxn>
                      <a:cxn ang="0">
                        <a:pos x="29" y="57"/>
                      </a:cxn>
                      <a:cxn ang="0">
                        <a:pos x="41" y="63"/>
                      </a:cxn>
                      <a:cxn ang="0">
                        <a:pos x="47" y="66"/>
                      </a:cxn>
                    </a:cxnLst>
                    <a:rect l="0" t="0" r="r" b="b"/>
                    <a:pathLst>
                      <a:path w="166" h="153">
                        <a:moveTo>
                          <a:pt x="58" y="63"/>
                        </a:moveTo>
                        <a:lnTo>
                          <a:pt x="63" y="65"/>
                        </a:lnTo>
                        <a:lnTo>
                          <a:pt x="61" y="75"/>
                        </a:lnTo>
                        <a:lnTo>
                          <a:pt x="65" y="84"/>
                        </a:lnTo>
                        <a:lnTo>
                          <a:pt x="66" y="91"/>
                        </a:lnTo>
                        <a:lnTo>
                          <a:pt x="67" y="102"/>
                        </a:lnTo>
                        <a:lnTo>
                          <a:pt x="70" y="112"/>
                        </a:lnTo>
                        <a:lnTo>
                          <a:pt x="71" y="118"/>
                        </a:lnTo>
                        <a:lnTo>
                          <a:pt x="76" y="123"/>
                        </a:lnTo>
                        <a:lnTo>
                          <a:pt x="93" y="132"/>
                        </a:lnTo>
                        <a:lnTo>
                          <a:pt x="96" y="134"/>
                        </a:lnTo>
                        <a:lnTo>
                          <a:pt x="101" y="134"/>
                        </a:lnTo>
                        <a:lnTo>
                          <a:pt x="105" y="140"/>
                        </a:lnTo>
                        <a:lnTo>
                          <a:pt x="103" y="142"/>
                        </a:lnTo>
                        <a:lnTo>
                          <a:pt x="99" y="146"/>
                        </a:lnTo>
                        <a:lnTo>
                          <a:pt x="98" y="150"/>
                        </a:lnTo>
                        <a:lnTo>
                          <a:pt x="106" y="151"/>
                        </a:lnTo>
                        <a:lnTo>
                          <a:pt x="116" y="153"/>
                        </a:lnTo>
                        <a:lnTo>
                          <a:pt x="122" y="149"/>
                        </a:lnTo>
                        <a:lnTo>
                          <a:pt x="143" y="140"/>
                        </a:lnTo>
                        <a:lnTo>
                          <a:pt x="147" y="134"/>
                        </a:lnTo>
                        <a:lnTo>
                          <a:pt x="154" y="134"/>
                        </a:lnTo>
                        <a:lnTo>
                          <a:pt x="166" y="129"/>
                        </a:lnTo>
                        <a:lnTo>
                          <a:pt x="161" y="116"/>
                        </a:lnTo>
                        <a:lnTo>
                          <a:pt x="160" y="112"/>
                        </a:lnTo>
                        <a:lnTo>
                          <a:pt x="155" y="101"/>
                        </a:lnTo>
                        <a:lnTo>
                          <a:pt x="152" y="91"/>
                        </a:lnTo>
                        <a:lnTo>
                          <a:pt x="147" y="81"/>
                        </a:lnTo>
                        <a:lnTo>
                          <a:pt x="144" y="71"/>
                        </a:lnTo>
                        <a:lnTo>
                          <a:pt x="140" y="63"/>
                        </a:lnTo>
                        <a:lnTo>
                          <a:pt x="138" y="54"/>
                        </a:lnTo>
                        <a:lnTo>
                          <a:pt x="136" y="50"/>
                        </a:lnTo>
                        <a:lnTo>
                          <a:pt x="131" y="45"/>
                        </a:lnTo>
                        <a:lnTo>
                          <a:pt x="124" y="40"/>
                        </a:lnTo>
                        <a:lnTo>
                          <a:pt x="121" y="41"/>
                        </a:lnTo>
                        <a:lnTo>
                          <a:pt x="118" y="40"/>
                        </a:lnTo>
                        <a:lnTo>
                          <a:pt x="108" y="34"/>
                        </a:lnTo>
                        <a:lnTo>
                          <a:pt x="94" y="26"/>
                        </a:lnTo>
                        <a:lnTo>
                          <a:pt x="86" y="18"/>
                        </a:lnTo>
                        <a:lnTo>
                          <a:pt x="79" y="14"/>
                        </a:lnTo>
                        <a:lnTo>
                          <a:pt x="70" y="7"/>
                        </a:lnTo>
                        <a:lnTo>
                          <a:pt x="58" y="0"/>
                        </a:lnTo>
                        <a:lnTo>
                          <a:pt x="55" y="16"/>
                        </a:lnTo>
                        <a:lnTo>
                          <a:pt x="52" y="18"/>
                        </a:lnTo>
                        <a:lnTo>
                          <a:pt x="49" y="17"/>
                        </a:lnTo>
                        <a:lnTo>
                          <a:pt x="47" y="14"/>
                        </a:lnTo>
                        <a:lnTo>
                          <a:pt x="41" y="12"/>
                        </a:lnTo>
                        <a:lnTo>
                          <a:pt x="39" y="6"/>
                        </a:lnTo>
                        <a:lnTo>
                          <a:pt x="38" y="4"/>
                        </a:lnTo>
                        <a:lnTo>
                          <a:pt x="27" y="1"/>
                        </a:lnTo>
                        <a:lnTo>
                          <a:pt x="20" y="6"/>
                        </a:lnTo>
                        <a:lnTo>
                          <a:pt x="12" y="8"/>
                        </a:lnTo>
                        <a:lnTo>
                          <a:pt x="6" y="16"/>
                        </a:lnTo>
                        <a:lnTo>
                          <a:pt x="3" y="19"/>
                        </a:lnTo>
                        <a:lnTo>
                          <a:pt x="0" y="23"/>
                        </a:lnTo>
                        <a:lnTo>
                          <a:pt x="7" y="31"/>
                        </a:lnTo>
                        <a:lnTo>
                          <a:pt x="10" y="31"/>
                        </a:lnTo>
                        <a:lnTo>
                          <a:pt x="11" y="28"/>
                        </a:lnTo>
                        <a:lnTo>
                          <a:pt x="21" y="28"/>
                        </a:lnTo>
                        <a:lnTo>
                          <a:pt x="24" y="30"/>
                        </a:lnTo>
                        <a:lnTo>
                          <a:pt x="27" y="34"/>
                        </a:lnTo>
                        <a:lnTo>
                          <a:pt x="25" y="39"/>
                        </a:lnTo>
                        <a:lnTo>
                          <a:pt x="22" y="39"/>
                        </a:lnTo>
                        <a:lnTo>
                          <a:pt x="22" y="36"/>
                        </a:lnTo>
                        <a:lnTo>
                          <a:pt x="21" y="37"/>
                        </a:lnTo>
                        <a:lnTo>
                          <a:pt x="20" y="40"/>
                        </a:lnTo>
                        <a:lnTo>
                          <a:pt x="16" y="40"/>
                        </a:lnTo>
                        <a:lnTo>
                          <a:pt x="14" y="43"/>
                        </a:lnTo>
                        <a:lnTo>
                          <a:pt x="13" y="47"/>
                        </a:lnTo>
                        <a:lnTo>
                          <a:pt x="25" y="50"/>
                        </a:lnTo>
                        <a:lnTo>
                          <a:pt x="27" y="54"/>
                        </a:lnTo>
                        <a:lnTo>
                          <a:pt x="29" y="57"/>
                        </a:lnTo>
                        <a:lnTo>
                          <a:pt x="38" y="59"/>
                        </a:lnTo>
                        <a:lnTo>
                          <a:pt x="41" y="63"/>
                        </a:lnTo>
                        <a:lnTo>
                          <a:pt x="44" y="65"/>
                        </a:lnTo>
                        <a:lnTo>
                          <a:pt x="47" y="66"/>
                        </a:lnTo>
                        <a:lnTo>
                          <a:pt x="58" y="63"/>
                        </a:lnTo>
                        <a:close/>
                      </a:path>
                    </a:pathLst>
                  </a:custGeom>
                  <a:grpFill/>
                  <a:ln w="9525">
                    <a:solidFill>
                      <a:sysClr val="window" lastClr="FFFF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4" name="Freeform 348"/>
                  <p:cNvSpPr>
                    <a:spLocks/>
                  </p:cNvSpPr>
                  <p:nvPr/>
                </p:nvSpPr>
                <p:spPr bwMode="auto">
                  <a:xfrm>
                    <a:off x="1633" y="912"/>
                    <a:ext cx="166" cy="153"/>
                  </a:xfrm>
                  <a:custGeom>
                    <a:avLst/>
                    <a:gdLst/>
                    <a:ahLst/>
                    <a:cxnLst>
                      <a:cxn ang="0">
                        <a:pos x="63" y="65"/>
                      </a:cxn>
                      <a:cxn ang="0">
                        <a:pos x="65" y="84"/>
                      </a:cxn>
                      <a:cxn ang="0">
                        <a:pos x="67" y="102"/>
                      </a:cxn>
                      <a:cxn ang="0">
                        <a:pos x="71" y="118"/>
                      </a:cxn>
                      <a:cxn ang="0">
                        <a:pos x="93" y="132"/>
                      </a:cxn>
                      <a:cxn ang="0">
                        <a:pos x="101" y="134"/>
                      </a:cxn>
                      <a:cxn ang="0">
                        <a:pos x="103" y="142"/>
                      </a:cxn>
                      <a:cxn ang="0">
                        <a:pos x="98" y="150"/>
                      </a:cxn>
                      <a:cxn ang="0">
                        <a:pos x="116" y="153"/>
                      </a:cxn>
                      <a:cxn ang="0">
                        <a:pos x="143" y="140"/>
                      </a:cxn>
                      <a:cxn ang="0">
                        <a:pos x="154" y="134"/>
                      </a:cxn>
                      <a:cxn ang="0">
                        <a:pos x="161" y="116"/>
                      </a:cxn>
                      <a:cxn ang="0">
                        <a:pos x="155" y="101"/>
                      </a:cxn>
                      <a:cxn ang="0">
                        <a:pos x="147" y="81"/>
                      </a:cxn>
                      <a:cxn ang="0">
                        <a:pos x="140" y="63"/>
                      </a:cxn>
                      <a:cxn ang="0">
                        <a:pos x="136" y="50"/>
                      </a:cxn>
                      <a:cxn ang="0">
                        <a:pos x="124" y="40"/>
                      </a:cxn>
                      <a:cxn ang="0">
                        <a:pos x="118" y="40"/>
                      </a:cxn>
                      <a:cxn ang="0">
                        <a:pos x="94" y="26"/>
                      </a:cxn>
                      <a:cxn ang="0">
                        <a:pos x="79" y="14"/>
                      </a:cxn>
                      <a:cxn ang="0">
                        <a:pos x="58" y="0"/>
                      </a:cxn>
                      <a:cxn ang="0">
                        <a:pos x="52" y="18"/>
                      </a:cxn>
                      <a:cxn ang="0">
                        <a:pos x="47" y="14"/>
                      </a:cxn>
                      <a:cxn ang="0">
                        <a:pos x="39" y="6"/>
                      </a:cxn>
                      <a:cxn ang="0">
                        <a:pos x="27" y="1"/>
                      </a:cxn>
                      <a:cxn ang="0">
                        <a:pos x="12" y="8"/>
                      </a:cxn>
                      <a:cxn ang="0">
                        <a:pos x="3" y="19"/>
                      </a:cxn>
                      <a:cxn ang="0">
                        <a:pos x="7" y="31"/>
                      </a:cxn>
                      <a:cxn ang="0">
                        <a:pos x="11" y="28"/>
                      </a:cxn>
                      <a:cxn ang="0">
                        <a:pos x="24" y="30"/>
                      </a:cxn>
                      <a:cxn ang="0">
                        <a:pos x="25" y="39"/>
                      </a:cxn>
                      <a:cxn ang="0">
                        <a:pos x="22" y="36"/>
                      </a:cxn>
                      <a:cxn ang="0">
                        <a:pos x="20" y="40"/>
                      </a:cxn>
                      <a:cxn ang="0">
                        <a:pos x="14" y="43"/>
                      </a:cxn>
                      <a:cxn ang="0">
                        <a:pos x="25" y="50"/>
                      </a:cxn>
                      <a:cxn ang="0">
                        <a:pos x="29" y="57"/>
                      </a:cxn>
                      <a:cxn ang="0">
                        <a:pos x="41" y="63"/>
                      </a:cxn>
                      <a:cxn ang="0">
                        <a:pos x="47" y="66"/>
                      </a:cxn>
                    </a:cxnLst>
                    <a:rect l="0" t="0" r="r" b="b"/>
                    <a:pathLst>
                      <a:path w="166" h="153">
                        <a:moveTo>
                          <a:pt x="58" y="63"/>
                        </a:moveTo>
                        <a:lnTo>
                          <a:pt x="63" y="65"/>
                        </a:lnTo>
                        <a:lnTo>
                          <a:pt x="61" y="75"/>
                        </a:lnTo>
                        <a:lnTo>
                          <a:pt x="65" y="84"/>
                        </a:lnTo>
                        <a:lnTo>
                          <a:pt x="66" y="91"/>
                        </a:lnTo>
                        <a:lnTo>
                          <a:pt x="67" y="102"/>
                        </a:lnTo>
                        <a:lnTo>
                          <a:pt x="70" y="112"/>
                        </a:lnTo>
                        <a:lnTo>
                          <a:pt x="71" y="118"/>
                        </a:lnTo>
                        <a:lnTo>
                          <a:pt x="76" y="123"/>
                        </a:lnTo>
                        <a:lnTo>
                          <a:pt x="93" y="132"/>
                        </a:lnTo>
                        <a:lnTo>
                          <a:pt x="96" y="134"/>
                        </a:lnTo>
                        <a:lnTo>
                          <a:pt x="101" y="134"/>
                        </a:lnTo>
                        <a:lnTo>
                          <a:pt x="105" y="140"/>
                        </a:lnTo>
                        <a:lnTo>
                          <a:pt x="103" y="142"/>
                        </a:lnTo>
                        <a:lnTo>
                          <a:pt x="99" y="146"/>
                        </a:lnTo>
                        <a:lnTo>
                          <a:pt x="98" y="150"/>
                        </a:lnTo>
                        <a:lnTo>
                          <a:pt x="106" y="151"/>
                        </a:lnTo>
                        <a:lnTo>
                          <a:pt x="116" y="153"/>
                        </a:lnTo>
                        <a:lnTo>
                          <a:pt x="122" y="149"/>
                        </a:lnTo>
                        <a:lnTo>
                          <a:pt x="143" y="140"/>
                        </a:lnTo>
                        <a:lnTo>
                          <a:pt x="147" y="134"/>
                        </a:lnTo>
                        <a:lnTo>
                          <a:pt x="154" y="134"/>
                        </a:lnTo>
                        <a:lnTo>
                          <a:pt x="166" y="129"/>
                        </a:lnTo>
                        <a:lnTo>
                          <a:pt x="161" y="116"/>
                        </a:lnTo>
                        <a:lnTo>
                          <a:pt x="160" y="112"/>
                        </a:lnTo>
                        <a:lnTo>
                          <a:pt x="155" y="101"/>
                        </a:lnTo>
                        <a:lnTo>
                          <a:pt x="152" y="91"/>
                        </a:lnTo>
                        <a:lnTo>
                          <a:pt x="147" y="81"/>
                        </a:lnTo>
                        <a:lnTo>
                          <a:pt x="144" y="71"/>
                        </a:lnTo>
                        <a:lnTo>
                          <a:pt x="140" y="63"/>
                        </a:lnTo>
                        <a:lnTo>
                          <a:pt x="138" y="54"/>
                        </a:lnTo>
                        <a:lnTo>
                          <a:pt x="136" y="50"/>
                        </a:lnTo>
                        <a:lnTo>
                          <a:pt x="131" y="45"/>
                        </a:lnTo>
                        <a:lnTo>
                          <a:pt x="124" y="40"/>
                        </a:lnTo>
                        <a:lnTo>
                          <a:pt x="121" y="41"/>
                        </a:lnTo>
                        <a:lnTo>
                          <a:pt x="118" y="40"/>
                        </a:lnTo>
                        <a:lnTo>
                          <a:pt x="108" y="34"/>
                        </a:lnTo>
                        <a:lnTo>
                          <a:pt x="94" y="26"/>
                        </a:lnTo>
                        <a:lnTo>
                          <a:pt x="86" y="18"/>
                        </a:lnTo>
                        <a:lnTo>
                          <a:pt x="79" y="14"/>
                        </a:lnTo>
                        <a:lnTo>
                          <a:pt x="70" y="7"/>
                        </a:lnTo>
                        <a:lnTo>
                          <a:pt x="58" y="0"/>
                        </a:lnTo>
                        <a:lnTo>
                          <a:pt x="55" y="16"/>
                        </a:lnTo>
                        <a:lnTo>
                          <a:pt x="52" y="18"/>
                        </a:lnTo>
                        <a:lnTo>
                          <a:pt x="49" y="17"/>
                        </a:lnTo>
                        <a:lnTo>
                          <a:pt x="47" y="14"/>
                        </a:lnTo>
                        <a:lnTo>
                          <a:pt x="41" y="12"/>
                        </a:lnTo>
                        <a:lnTo>
                          <a:pt x="39" y="6"/>
                        </a:lnTo>
                        <a:lnTo>
                          <a:pt x="38" y="4"/>
                        </a:lnTo>
                        <a:lnTo>
                          <a:pt x="27" y="1"/>
                        </a:lnTo>
                        <a:lnTo>
                          <a:pt x="20" y="6"/>
                        </a:lnTo>
                        <a:lnTo>
                          <a:pt x="12" y="8"/>
                        </a:lnTo>
                        <a:lnTo>
                          <a:pt x="6" y="16"/>
                        </a:lnTo>
                        <a:lnTo>
                          <a:pt x="3" y="19"/>
                        </a:lnTo>
                        <a:lnTo>
                          <a:pt x="0" y="23"/>
                        </a:lnTo>
                        <a:lnTo>
                          <a:pt x="7" y="31"/>
                        </a:lnTo>
                        <a:lnTo>
                          <a:pt x="10" y="31"/>
                        </a:lnTo>
                        <a:lnTo>
                          <a:pt x="11" y="28"/>
                        </a:lnTo>
                        <a:lnTo>
                          <a:pt x="21" y="28"/>
                        </a:lnTo>
                        <a:lnTo>
                          <a:pt x="24" y="30"/>
                        </a:lnTo>
                        <a:lnTo>
                          <a:pt x="27" y="34"/>
                        </a:lnTo>
                        <a:lnTo>
                          <a:pt x="25" y="39"/>
                        </a:lnTo>
                        <a:lnTo>
                          <a:pt x="22" y="39"/>
                        </a:lnTo>
                        <a:lnTo>
                          <a:pt x="22" y="36"/>
                        </a:lnTo>
                        <a:lnTo>
                          <a:pt x="21" y="37"/>
                        </a:lnTo>
                        <a:lnTo>
                          <a:pt x="20" y="40"/>
                        </a:lnTo>
                        <a:lnTo>
                          <a:pt x="16" y="40"/>
                        </a:lnTo>
                        <a:lnTo>
                          <a:pt x="14" y="43"/>
                        </a:lnTo>
                        <a:lnTo>
                          <a:pt x="13" y="47"/>
                        </a:lnTo>
                        <a:lnTo>
                          <a:pt x="25" y="50"/>
                        </a:lnTo>
                        <a:lnTo>
                          <a:pt x="27" y="54"/>
                        </a:lnTo>
                        <a:lnTo>
                          <a:pt x="29" y="57"/>
                        </a:lnTo>
                        <a:lnTo>
                          <a:pt x="38" y="59"/>
                        </a:lnTo>
                        <a:lnTo>
                          <a:pt x="41" y="63"/>
                        </a:lnTo>
                        <a:lnTo>
                          <a:pt x="44" y="65"/>
                        </a:lnTo>
                        <a:lnTo>
                          <a:pt x="47" y="66"/>
                        </a:lnTo>
                        <a:lnTo>
                          <a:pt x="58" y="63"/>
                        </a:lnTo>
                        <a:close/>
                      </a:path>
                    </a:pathLst>
                  </a:custGeom>
                  <a:solidFill>
                    <a:schemeClr val="bg1">
                      <a:lumMod val="50000"/>
                    </a:schemeClr>
                  </a:solidFill>
                  <a:ln w="1588" cap="rnd">
                    <a:solidFill>
                      <a:sysClr val="window" lastClr="FFFF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grpSp>
        </p:grpSp>
        <p:grpSp>
          <p:nvGrpSpPr>
            <p:cNvPr id="9" name="Group 8"/>
            <p:cNvGrpSpPr/>
            <p:nvPr/>
          </p:nvGrpSpPr>
          <p:grpSpPr>
            <a:xfrm>
              <a:off x="4125380" y="1530848"/>
              <a:ext cx="3183471" cy="2562850"/>
              <a:chOff x="4498914" y="1530848"/>
              <a:chExt cx="3183471" cy="2562850"/>
            </a:xfrm>
          </p:grpSpPr>
          <p:sp>
            <p:nvSpPr>
              <p:cNvPr id="10" name="Rettangolo 7"/>
              <p:cNvSpPr/>
              <p:nvPr/>
            </p:nvSpPr>
            <p:spPr>
              <a:xfrm>
                <a:off x="4498914" y="1530848"/>
                <a:ext cx="3183471" cy="369332"/>
              </a:xfrm>
              <a:prstGeom prst="rect">
                <a:avLst/>
              </a:prstGeom>
            </p:spPr>
            <p:txBody>
              <a:bodyPr>
                <a:spAutoFit/>
              </a:bodyPr>
              <a:lstStyle/>
              <a:p>
                <a:r>
                  <a:rPr lang="it-IT" sz="9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Le Regioni in PdR sono affiancate dal Governo nelle attività di programmazione, gestione e valutazione dei SSR</a:t>
                </a:r>
              </a:p>
            </p:txBody>
          </p:sp>
          <p:sp>
            <p:nvSpPr>
              <p:cNvPr id="11" name="Rounded Rectangle 20"/>
              <p:cNvSpPr/>
              <p:nvPr/>
            </p:nvSpPr>
            <p:spPr>
              <a:xfrm>
                <a:off x="4640636" y="2184162"/>
                <a:ext cx="659963" cy="32852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it-IT" sz="900" b="1" dirty="0">
                    <a:latin typeface="Arial Unicode MS" panose="020B0604020202020204" pitchFamily="34" charset="-128"/>
                    <a:ea typeface="Arial Unicode MS" panose="020B0604020202020204" pitchFamily="34" charset="-128"/>
                    <a:cs typeface="Arial Unicode MS" panose="020B0604020202020204" pitchFamily="34" charset="-128"/>
                  </a:rPr>
                  <a:t>MDS</a:t>
                </a:r>
                <a:endParaRPr lang="it-IT"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 name="Rounded Rectangle 20"/>
              <p:cNvSpPr/>
              <p:nvPr/>
            </p:nvSpPr>
            <p:spPr>
              <a:xfrm>
                <a:off x="4634573" y="2550317"/>
                <a:ext cx="2776277" cy="341936"/>
              </a:xfrm>
              <a:prstGeom prst="roundRect">
                <a:avLst/>
              </a:prstGeom>
              <a:solidFill>
                <a:srgbClr val="005EB8"/>
              </a:solidFill>
              <a:ln>
                <a:solidFill>
                  <a:srgbClr val="00338D"/>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it-IT" sz="8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Monitoraggio</a:t>
                </a:r>
              </a:p>
              <a:p>
                <a:pPr algn="ctr"/>
                <a:r>
                  <a:rPr lang="it-IT" sz="8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per analizzare l'evoluzione dei SSR</a:t>
                </a:r>
                <a:endParaRPr lang="it-IT" sz="7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3" name="Rounded Rectangle 20"/>
              <p:cNvSpPr/>
              <p:nvPr/>
            </p:nvSpPr>
            <p:spPr>
              <a:xfrm>
                <a:off x="4638067" y="2948750"/>
                <a:ext cx="1353107" cy="328528"/>
              </a:xfrm>
              <a:prstGeom prst="roundRect">
                <a:avLst/>
              </a:prstGeom>
              <a:solidFill>
                <a:srgbClr val="0091DA">
                  <a:alpha val="7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it-IT" sz="800" b="1"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rPr>
                  <a:t>Formale</a:t>
                </a:r>
                <a:endParaRPr lang="it-IT" sz="900" b="1"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4" name="Rounded Rectangle 20"/>
              <p:cNvSpPr/>
              <p:nvPr/>
            </p:nvSpPr>
            <p:spPr>
              <a:xfrm>
                <a:off x="6750887" y="2185264"/>
                <a:ext cx="659963" cy="32852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it-IT" sz="900" b="1" dirty="0">
                    <a:latin typeface="Arial Unicode MS" panose="020B0604020202020204" pitchFamily="34" charset="-128"/>
                    <a:ea typeface="Arial Unicode MS" panose="020B0604020202020204" pitchFamily="34" charset="-128"/>
                    <a:cs typeface="Arial Unicode MS" panose="020B0604020202020204" pitchFamily="34" charset="-128"/>
                  </a:rPr>
                  <a:t>Regioni</a:t>
                </a:r>
                <a:endParaRPr lang="it-IT"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5" name="Rounded Rectangle 20"/>
              <p:cNvSpPr/>
              <p:nvPr/>
            </p:nvSpPr>
            <p:spPr>
              <a:xfrm>
                <a:off x="6060825" y="2960159"/>
                <a:ext cx="1353107" cy="328528"/>
              </a:xfrm>
              <a:prstGeom prst="roundRect">
                <a:avLst/>
              </a:prstGeom>
              <a:solidFill>
                <a:srgbClr val="0091DA">
                  <a:alpha val="7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it-IT" sz="800" b="1"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rPr>
                  <a:t>Sostanziale</a:t>
                </a:r>
                <a:endParaRPr lang="it-IT" sz="700" b="1"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6" name="Text Placeholder 4"/>
              <p:cNvSpPr txBox="1">
                <a:spLocks/>
              </p:cNvSpPr>
              <p:nvPr/>
            </p:nvSpPr>
            <p:spPr>
              <a:xfrm>
                <a:off x="4593249" y="3366718"/>
                <a:ext cx="1263804" cy="726980"/>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600"/>
                  </a:spcAft>
                  <a:buFontTx/>
                  <a:buNone/>
                  <a:defRPr sz="1500" b="1" kern="1200">
                    <a:solidFill>
                      <a:schemeClr val="tx2"/>
                    </a:solidFill>
                    <a:latin typeface="+mn-lt"/>
                    <a:ea typeface="+mn-ea"/>
                    <a:cs typeface="+mn-cs"/>
                  </a:defRPr>
                </a:lvl1pPr>
                <a:lvl2pPr marL="0" indent="0" algn="l" defTabSz="914400" rtl="0" eaLnBrk="1" latinLnBrk="0" hangingPunct="1">
                  <a:lnSpc>
                    <a:spcPct val="100000"/>
                  </a:lnSpc>
                  <a:spcBef>
                    <a:spcPts val="0"/>
                  </a:spcBef>
                  <a:spcAft>
                    <a:spcPts val="600"/>
                  </a:spcAft>
                  <a:buFontTx/>
                  <a:buNone/>
                  <a:defRPr sz="1500" kern="1200">
                    <a:solidFill>
                      <a:schemeClr val="tx2"/>
                    </a:solidFill>
                    <a:latin typeface="+mn-lt"/>
                    <a:ea typeface="+mn-ea"/>
                    <a:cs typeface="+mn-cs"/>
                  </a:defRPr>
                </a:lvl2pPr>
                <a:lvl3pPr marL="2844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3pPr>
                <a:lvl4pPr marL="576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4pPr>
                <a:lvl5pPr marL="8244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baseline="0">
                    <a:solidFill>
                      <a:schemeClr val="tx2"/>
                    </a:solidFill>
                    <a:latin typeface="+mn-lt"/>
                    <a:ea typeface="+mn-ea"/>
                    <a:cs typeface="+mn-cs"/>
                  </a:defRPr>
                </a:lvl5pPr>
                <a:lvl6pPr marL="1098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6pPr>
                <a:lvl7pPr marL="13716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7pPr>
                <a:lvl8pPr marL="1645200" indent="-2286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r>
                  <a:rPr lang="it-IT" sz="600" dirty="0">
                    <a:latin typeface="Arial Unicode MS" panose="020B0604020202020204" pitchFamily="34" charset="-128"/>
                    <a:ea typeface="Arial Unicode MS" panose="020B0604020202020204" pitchFamily="34" charset="-128"/>
                    <a:cs typeface="Arial Unicode MS" panose="020B0604020202020204" pitchFamily="34" charset="-128"/>
                  </a:rPr>
                  <a:t>Approvazione dei provvedimenti</a:t>
                </a:r>
              </a:p>
              <a:p>
                <a:pPr lvl="2"/>
                <a:r>
                  <a:rPr lang="it-IT" sz="600" dirty="0">
                    <a:latin typeface="Arial Unicode MS" panose="020B0604020202020204" pitchFamily="34" charset="-128"/>
                    <a:ea typeface="Arial Unicode MS" panose="020B0604020202020204" pitchFamily="34" charset="-128"/>
                    <a:cs typeface="Arial Unicode MS" panose="020B0604020202020204" pitchFamily="34" charset="-128"/>
                  </a:rPr>
                  <a:t> Riunioni di verifica degli obiettivi</a:t>
                </a:r>
              </a:p>
              <a:p>
                <a:pPr lvl="2"/>
                <a:r>
                  <a:rPr lang="it-IT" sz="600" dirty="0">
                    <a:latin typeface="Arial Unicode MS" panose="020B0604020202020204" pitchFamily="34" charset="-128"/>
                    <a:ea typeface="Arial Unicode MS" panose="020B0604020202020204" pitchFamily="34" charset="-128"/>
                    <a:cs typeface="Arial Unicode MS" panose="020B0604020202020204" pitchFamily="34" charset="-128"/>
                  </a:rPr>
                  <a:t>Risultato di gestione (avanzo/disavanzo)</a:t>
                </a:r>
              </a:p>
              <a:p>
                <a:pPr lvl="2"/>
                <a:endParaRPr lang="en-GB" sz="1050" b="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7" name="Text Placeholder 4"/>
              <p:cNvSpPr txBox="1">
                <a:spLocks/>
              </p:cNvSpPr>
              <p:nvPr/>
            </p:nvSpPr>
            <p:spPr>
              <a:xfrm>
                <a:off x="6060823" y="3400317"/>
                <a:ext cx="1350026" cy="548492"/>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600"/>
                  </a:spcAft>
                  <a:buFontTx/>
                  <a:buNone/>
                  <a:defRPr sz="1500" b="1" kern="1200">
                    <a:solidFill>
                      <a:schemeClr val="tx2"/>
                    </a:solidFill>
                    <a:latin typeface="+mn-lt"/>
                    <a:ea typeface="+mn-ea"/>
                    <a:cs typeface="+mn-cs"/>
                  </a:defRPr>
                </a:lvl1pPr>
                <a:lvl2pPr marL="0" indent="0" algn="l" defTabSz="914400" rtl="0" eaLnBrk="1" latinLnBrk="0" hangingPunct="1">
                  <a:lnSpc>
                    <a:spcPct val="100000"/>
                  </a:lnSpc>
                  <a:spcBef>
                    <a:spcPts val="0"/>
                  </a:spcBef>
                  <a:spcAft>
                    <a:spcPts val="600"/>
                  </a:spcAft>
                  <a:buFontTx/>
                  <a:buNone/>
                  <a:defRPr sz="1500" kern="1200">
                    <a:solidFill>
                      <a:schemeClr val="tx2"/>
                    </a:solidFill>
                    <a:latin typeface="+mn-lt"/>
                    <a:ea typeface="+mn-ea"/>
                    <a:cs typeface="+mn-cs"/>
                  </a:defRPr>
                </a:lvl2pPr>
                <a:lvl3pPr marL="2844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3pPr>
                <a:lvl4pPr marL="576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4pPr>
                <a:lvl5pPr marL="8244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baseline="0">
                    <a:solidFill>
                      <a:schemeClr val="tx2"/>
                    </a:solidFill>
                    <a:latin typeface="+mn-lt"/>
                    <a:ea typeface="+mn-ea"/>
                    <a:cs typeface="+mn-cs"/>
                  </a:defRPr>
                </a:lvl5pPr>
                <a:lvl6pPr marL="1098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6pPr>
                <a:lvl7pPr marL="13716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7pPr>
                <a:lvl8pPr marL="1645200" indent="-2286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r>
                  <a:rPr lang="it-IT" sz="600" dirty="0">
                    <a:latin typeface="Arial Unicode MS" panose="020B0604020202020204" pitchFamily="34" charset="-128"/>
                    <a:ea typeface="Arial Unicode MS" panose="020B0604020202020204" pitchFamily="34" charset="-128"/>
                    <a:cs typeface="Arial Unicode MS" panose="020B0604020202020204" pitchFamily="34" charset="-128"/>
                  </a:rPr>
                  <a:t>Analisi degli effetti delle manovre realizzate sul contenimento dei costi</a:t>
                </a:r>
              </a:p>
              <a:p>
                <a:pPr lvl="2"/>
                <a:r>
                  <a:rPr lang="it-IT" sz="600" dirty="0">
                    <a:latin typeface="Arial Unicode MS" panose="020B0604020202020204" pitchFamily="34" charset="-128"/>
                    <a:ea typeface="Arial Unicode MS" panose="020B0604020202020204" pitchFamily="34" charset="-128"/>
                    <a:cs typeface="Arial Unicode MS" panose="020B0604020202020204" pitchFamily="34" charset="-128"/>
                  </a:rPr>
                  <a:t>Analisi degli effetti delle manovre realizzate sui Livelli Essenziali di Assistenza (LEA)</a:t>
                </a:r>
                <a:endParaRPr lang="en-GB" sz="1050" b="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8" name="Rounded Rectangle 20"/>
              <p:cNvSpPr/>
              <p:nvPr/>
            </p:nvSpPr>
            <p:spPr>
              <a:xfrm>
                <a:off x="5359606" y="2190533"/>
                <a:ext cx="659963" cy="32852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it-IT" sz="800" b="1" dirty="0">
                    <a:latin typeface="Arial Unicode MS" panose="020B0604020202020204" pitchFamily="34" charset="-128"/>
                    <a:ea typeface="Arial Unicode MS" panose="020B0604020202020204" pitchFamily="34" charset="-128"/>
                    <a:cs typeface="Arial Unicode MS" panose="020B0604020202020204" pitchFamily="34" charset="-128"/>
                  </a:rPr>
                  <a:t>MEF</a:t>
                </a:r>
              </a:p>
            </p:txBody>
          </p:sp>
          <p:sp>
            <p:nvSpPr>
              <p:cNvPr id="19" name="TextBox 24"/>
              <p:cNvSpPr txBox="1"/>
              <p:nvPr/>
            </p:nvSpPr>
            <p:spPr>
              <a:xfrm>
                <a:off x="6084873" y="2291863"/>
                <a:ext cx="600708" cy="187423"/>
              </a:xfrm>
              <a:prstGeom prst="rect">
                <a:avLst/>
              </a:prstGeom>
              <a:noFill/>
            </p:spPr>
            <p:txBody>
              <a:bodyPr wrap="square" lIns="54000" tIns="54000" rIns="54000" bIns="54000" rtlCol="0">
                <a:noAutofit/>
              </a:bodyPr>
              <a:lstStyle/>
              <a:p>
                <a:r>
                  <a:rPr lang="it-IT" sz="600"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affiancano</a:t>
                </a:r>
              </a:p>
            </p:txBody>
          </p:sp>
        </p:grpSp>
      </p:grpSp>
      <p:sp>
        <p:nvSpPr>
          <p:cNvPr id="73" name="Segnaposto testo 2"/>
          <p:cNvSpPr txBox="1">
            <a:spLocks/>
          </p:cNvSpPr>
          <p:nvPr/>
        </p:nvSpPr>
        <p:spPr>
          <a:xfrm>
            <a:off x="272075" y="851433"/>
            <a:ext cx="8599850" cy="1184940"/>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just">
              <a:spcAft>
                <a:spcPts val="600"/>
              </a:spcAft>
              <a:defRPr sz="105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171450" indent="-171450">
              <a:buFont typeface="Wingdings" panose="05000000000000000000" pitchFamily="2" charset="2"/>
              <a:buChar char="§"/>
            </a:pPr>
            <a:r>
              <a:rPr lang="it-IT" sz="1100" dirty="0"/>
              <a:t>I programmi operativi di riorganizzazione, di riqualificazione, di potenziamento del Servizio sanitario regionale (successivamente chiamati Piani di rientro) nascono con la Legge finanziaria del 2005 (</a:t>
            </a:r>
            <a:r>
              <a:rPr lang="it-IT" sz="1100" b="1" dirty="0"/>
              <a:t>Legge 311/2004</a:t>
            </a:r>
            <a:r>
              <a:rPr lang="it-IT" sz="1100" dirty="0"/>
              <a:t>) e sono allegati ad accordi stipulati dai Ministri della salute e dell’economia e delle finanze con le singole Regioni.</a:t>
            </a:r>
          </a:p>
          <a:p>
            <a:pPr marL="171450" indent="-171450">
              <a:buFont typeface="Wingdings" panose="05000000000000000000" pitchFamily="2" charset="2"/>
              <a:buChar char="§"/>
            </a:pPr>
            <a:r>
              <a:rPr lang="it-IT" sz="1100" dirty="0" smtClean="0"/>
              <a:t>A </a:t>
            </a:r>
            <a:r>
              <a:rPr lang="it-IT" sz="1100" dirty="0"/>
              <a:t>partire dal 2007, lo Stato prevede che le Regioni con un disavanzo nel conto economico, vengano sottoposte ai "Piani di Rientro": programmi di ristrutturazione industriale finalizzati a ristabilire l'equilibrio economico-finanziario nella continua erogazione dei Livelli Essenziali di </a:t>
            </a:r>
            <a:r>
              <a:rPr lang="it-IT" sz="1100" dirty="0" smtClean="0"/>
              <a:t>Assistenza.</a:t>
            </a:r>
            <a:endParaRPr lang="it-IT" sz="1100" dirty="0"/>
          </a:p>
        </p:txBody>
      </p:sp>
    </p:spTree>
    <p:extLst>
      <p:ext uri="{BB962C8B-B14F-4D97-AF65-F5344CB8AC3E}">
        <p14:creationId xmlns:p14="http://schemas.microsoft.com/office/powerpoint/2010/main" val="1185415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999" y="222575"/>
            <a:ext cx="8524875" cy="307777"/>
          </a:xfrm>
        </p:spPr>
        <p:txBody>
          <a:bodyPr/>
          <a:lstStyle/>
          <a:p>
            <a:r>
              <a:rPr lang="it-IT" dirty="0"/>
              <a:t>La "responsabilizzazione" delle Regioni</a:t>
            </a:r>
          </a:p>
        </p:txBody>
      </p:sp>
      <p:sp>
        <p:nvSpPr>
          <p:cNvPr id="4" name="Slide Number Placeholder 3"/>
          <p:cNvSpPr>
            <a:spLocks noGrp="1"/>
          </p:cNvSpPr>
          <p:nvPr>
            <p:ph type="sldNum" sz="quarter" idx="12"/>
          </p:nvPr>
        </p:nvSpPr>
        <p:spPr/>
        <p:txBody>
          <a:bodyPr/>
          <a:lstStyle/>
          <a:p>
            <a:fld id="{F06B2653-D1AD-46BA-BB88-3123B5BA212E}" type="slidenum">
              <a:rPr lang="en-US" smtClean="0"/>
              <a:t>5</a:t>
            </a:fld>
            <a:endParaRPr lang="en-US"/>
          </a:p>
        </p:txBody>
      </p:sp>
      <p:sp>
        <p:nvSpPr>
          <p:cNvPr id="5" name="Segnaposto testo 4"/>
          <p:cNvSpPr txBox="1">
            <a:spLocks/>
          </p:cNvSpPr>
          <p:nvPr/>
        </p:nvSpPr>
        <p:spPr>
          <a:xfrm>
            <a:off x="307281" y="897975"/>
            <a:ext cx="8529439" cy="253916"/>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just">
              <a:spcAft>
                <a:spcPts val="600"/>
              </a:spcAft>
              <a:defRPr sz="105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stStyle>
          <a:p>
            <a:r>
              <a:rPr lang="it-IT" dirty="0"/>
              <a:t>Con il </a:t>
            </a:r>
            <a:r>
              <a:rPr lang="it-IT" b="1" dirty="0"/>
              <a:t>Patto della Salute 2007-2009</a:t>
            </a:r>
            <a:r>
              <a:rPr lang="it-IT" dirty="0"/>
              <a:t>, le </a:t>
            </a:r>
            <a:r>
              <a:rPr lang="it-IT" b="1" dirty="0"/>
              <a:t>Regioni diventano responsabili dei loro disavanzi </a:t>
            </a:r>
            <a:r>
              <a:rPr lang="it-IT" dirty="0"/>
              <a:t>e vengono siglati i primi </a:t>
            </a:r>
            <a:r>
              <a:rPr lang="it-IT" b="1" dirty="0"/>
              <a:t>Piani di Rientro</a:t>
            </a:r>
            <a:r>
              <a:rPr lang="it-IT" dirty="0"/>
              <a:t>.</a:t>
            </a:r>
          </a:p>
        </p:txBody>
      </p:sp>
      <p:sp>
        <p:nvSpPr>
          <p:cNvPr id="6" name="Rettangolo 37"/>
          <p:cNvSpPr>
            <a:spLocks noChangeAspect="1"/>
          </p:cNvSpPr>
          <p:nvPr/>
        </p:nvSpPr>
        <p:spPr>
          <a:xfrm>
            <a:off x="1258493" y="1610608"/>
            <a:ext cx="6863000" cy="2538290"/>
          </a:xfrm>
          <a:prstGeom prst="rect">
            <a:avLst/>
          </a:prstGeom>
          <a:solidFill>
            <a:schemeClr val="bg1"/>
          </a:solidFill>
          <a:ln w="9525" cap="flat" cmpd="sng" algn="ctr">
            <a:solidFill>
              <a:schemeClr val="tx2"/>
            </a:solidFill>
            <a:prstDash val="solid"/>
            <a:round/>
            <a:headEnd type="none" w="med" len="med"/>
            <a:tailEnd type="none" w="med" len="med"/>
          </a:ln>
          <a:effectLst>
            <a:outerShdw blurRad="50800" dist="38100" algn="l" rotWithShape="0">
              <a:prstClr val="black">
                <a:alpha val="40000"/>
              </a:prstClr>
            </a:outerShdw>
          </a:effectLst>
        </p:spPr>
        <p:txBody>
          <a:bodyPr vert="horz" lIns="0" tIns="0" rIns="0" bIns="0" anchor="ctr" anchorCtr="0"/>
          <a:lstStyle/>
          <a:p>
            <a:pPr algn="ctr">
              <a:lnSpc>
                <a:spcPts val="1700"/>
              </a:lnSpc>
            </a:pPr>
            <a:endParaRPr lang="it-IT" sz="900" b="1" i="1" dirty="0" err="1">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7" name="Picture 43"/>
          <p:cNvPicPr>
            <a:picLocks noChangeAspect="1"/>
          </p:cNvPicPr>
          <p:nvPr/>
        </p:nvPicPr>
        <p:blipFill rotWithShape="1">
          <a:blip r:embed="rId4"/>
          <a:srcRect t="10463" r="32940" b="31629"/>
          <a:stretch/>
        </p:blipFill>
        <p:spPr>
          <a:xfrm>
            <a:off x="904346" y="1887428"/>
            <a:ext cx="3882544" cy="2137471"/>
          </a:xfrm>
          <a:prstGeom prst="rect">
            <a:avLst/>
          </a:prstGeom>
        </p:spPr>
      </p:pic>
      <p:cxnSp>
        <p:nvCxnSpPr>
          <p:cNvPr id="8" name="Straight Connector 73"/>
          <p:cNvCxnSpPr>
            <a:cxnSpLocks noChangeAspect="1"/>
          </p:cNvCxnSpPr>
          <p:nvPr/>
        </p:nvCxnSpPr>
        <p:spPr>
          <a:xfrm flipH="1">
            <a:off x="2882567" y="2056660"/>
            <a:ext cx="0" cy="1532216"/>
          </a:xfrm>
          <a:prstGeom prst="line">
            <a:avLst/>
          </a:prstGeom>
          <a:ln w="31750">
            <a:solidFill>
              <a:srgbClr val="F68D2E"/>
            </a:solidFill>
          </a:ln>
        </p:spPr>
        <p:style>
          <a:lnRef idx="1">
            <a:schemeClr val="accent1"/>
          </a:lnRef>
          <a:fillRef idx="0">
            <a:schemeClr val="accent1"/>
          </a:fillRef>
          <a:effectRef idx="0">
            <a:schemeClr val="accent1"/>
          </a:effectRef>
          <a:fontRef idx="minor">
            <a:schemeClr val="tx1"/>
          </a:fontRef>
        </p:style>
      </p:cxnSp>
      <p:grpSp>
        <p:nvGrpSpPr>
          <p:cNvPr id="9" name="Group 12"/>
          <p:cNvGrpSpPr>
            <a:grpSpLocks noChangeAspect="1"/>
          </p:cNvGrpSpPr>
          <p:nvPr/>
        </p:nvGrpSpPr>
        <p:grpSpPr>
          <a:xfrm>
            <a:off x="1844491" y="1887428"/>
            <a:ext cx="795746" cy="398738"/>
            <a:chOff x="1020698" y="3287555"/>
            <a:chExt cx="916121" cy="459055"/>
          </a:xfrm>
        </p:grpSpPr>
        <p:cxnSp>
          <p:nvCxnSpPr>
            <p:cNvPr id="10" name="Straight Arrow Connector 71"/>
            <p:cNvCxnSpPr/>
            <p:nvPr/>
          </p:nvCxnSpPr>
          <p:spPr>
            <a:xfrm rot="480260" flipV="1">
              <a:off x="1020698" y="3287555"/>
              <a:ext cx="916121" cy="459055"/>
            </a:xfrm>
            <a:prstGeom prst="straightConnector1">
              <a:avLst/>
            </a:prstGeom>
            <a:ln w="12700">
              <a:solidFill>
                <a:srgbClr val="F68D2E"/>
              </a:solidFill>
              <a:tailEnd type="triangle"/>
            </a:ln>
          </p:spPr>
          <p:style>
            <a:lnRef idx="1">
              <a:schemeClr val="accent1"/>
            </a:lnRef>
            <a:fillRef idx="0">
              <a:schemeClr val="accent1"/>
            </a:fillRef>
            <a:effectRef idx="0">
              <a:schemeClr val="accent1"/>
            </a:effectRef>
            <a:fontRef idx="minor">
              <a:schemeClr val="tx1"/>
            </a:fontRef>
          </p:style>
        </p:cxnSp>
        <p:sp>
          <p:nvSpPr>
            <p:cNvPr id="11" name="Oval 27"/>
            <p:cNvSpPr>
              <a:spLocks noChangeAspect="1"/>
            </p:cNvSpPr>
            <p:nvPr/>
          </p:nvSpPr>
          <p:spPr>
            <a:xfrm rot="21011888">
              <a:off x="1162571" y="3358096"/>
              <a:ext cx="627679" cy="339864"/>
            </a:xfrm>
            <a:prstGeom prst="ellipse">
              <a:avLst/>
            </a:prstGeom>
            <a:solidFill>
              <a:schemeClr val="bg1"/>
            </a:solidFill>
            <a:ln w="12700">
              <a:solidFill>
                <a:srgbClr val="F68D2E"/>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0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+5%</a:t>
              </a:r>
              <a:endParaRPr lang="en-GB" sz="8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grpSp>
        <p:nvGrpSpPr>
          <p:cNvPr id="12" name="Group 11"/>
          <p:cNvGrpSpPr>
            <a:grpSpLocks noChangeAspect="1"/>
          </p:cNvGrpSpPr>
          <p:nvPr/>
        </p:nvGrpSpPr>
        <p:grpSpPr>
          <a:xfrm>
            <a:off x="3267782" y="1730190"/>
            <a:ext cx="1156704" cy="295207"/>
            <a:chOff x="2070332" y="3125502"/>
            <a:chExt cx="1331681" cy="339864"/>
          </a:xfrm>
        </p:grpSpPr>
        <p:cxnSp>
          <p:nvCxnSpPr>
            <p:cNvPr id="13" name="Straight Arrow Connector 71"/>
            <p:cNvCxnSpPr/>
            <p:nvPr/>
          </p:nvCxnSpPr>
          <p:spPr>
            <a:xfrm rot="21502010" flipV="1">
              <a:off x="2070332" y="3247934"/>
              <a:ext cx="1331681" cy="67151"/>
            </a:xfrm>
            <a:prstGeom prst="straightConnector1">
              <a:avLst/>
            </a:prstGeom>
            <a:ln w="12700">
              <a:solidFill>
                <a:srgbClr val="F68D2E"/>
              </a:solidFill>
              <a:tailEnd type="triangle"/>
            </a:ln>
          </p:spPr>
          <p:style>
            <a:lnRef idx="1">
              <a:schemeClr val="accent1"/>
            </a:lnRef>
            <a:fillRef idx="0">
              <a:schemeClr val="accent1"/>
            </a:fillRef>
            <a:effectRef idx="0">
              <a:schemeClr val="accent1"/>
            </a:effectRef>
            <a:fontRef idx="minor">
              <a:schemeClr val="tx1"/>
            </a:fontRef>
          </p:style>
        </p:cxnSp>
        <p:sp>
          <p:nvSpPr>
            <p:cNvPr id="14" name="Oval 27"/>
            <p:cNvSpPr>
              <a:spLocks noChangeAspect="1"/>
            </p:cNvSpPr>
            <p:nvPr/>
          </p:nvSpPr>
          <p:spPr>
            <a:xfrm rot="21386207">
              <a:off x="2394733" y="3125502"/>
              <a:ext cx="627679" cy="339864"/>
            </a:xfrm>
            <a:prstGeom prst="ellipse">
              <a:avLst/>
            </a:prstGeom>
            <a:solidFill>
              <a:schemeClr val="bg1"/>
            </a:solidFill>
            <a:ln w="12700">
              <a:solidFill>
                <a:srgbClr val="F68D2E"/>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0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+1%</a:t>
              </a:r>
              <a:endParaRPr lang="en-GB" sz="8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sp>
        <p:nvSpPr>
          <p:cNvPr id="15" name="AutoShape 109"/>
          <p:cNvSpPr>
            <a:spLocks noChangeAspect="1" noChangeArrowheads="1"/>
          </p:cNvSpPr>
          <p:nvPr>
            <p:custDataLst>
              <p:tags r:id="rId1"/>
            </p:custDataLst>
          </p:nvPr>
        </p:nvSpPr>
        <p:spPr bwMode="auto">
          <a:xfrm>
            <a:off x="2646708" y="4282520"/>
            <a:ext cx="1820892" cy="416845"/>
          </a:xfrm>
          <a:prstGeom prst="wedgeRectCallout">
            <a:avLst>
              <a:gd name="adj1" fmla="val -42441"/>
              <a:gd name="adj2" fmla="val -104345"/>
            </a:avLst>
          </a:prstGeom>
          <a:solidFill>
            <a:schemeClr val="bg1"/>
          </a:solidFill>
          <a:ln w="12700">
            <a:solidFill>
              <a:srgbClr val="F68D2E"/>
            </a:solidFill>
            <a:miter lim="800000"/>
            <a:headEnd type="none" w="sm" len="sm"/>
            <a:tailEnd type="none" w="sm" len="sm"/>
          </a:ln>
          <a:effectLst/>
        </p:spPr>
        <p:txBody>
          <a:bodyPr lIns="18000" tIns="18000" rIns="18000" bIns="18000" anchor="ctr" anchorCtr="1"/>
          <a:lstStyle/>
          <a:p>
            <a:pPr algn="ctr"/>
            <a:r>
              <a:rPr lang="en-US" sz="1000" b="1" dirty="0" err="1">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Patto</a:t>
            </a:r>
            <a:r>
              <a:rPr lang="en-US" sz="10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000" b="1" dirty="0" err="1">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della</a:t>
            </a:r>
            <a:r>
              <a:rPr lang="en-US" sz="10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Salute 2007-2009</a:t>
            </a:r>
            <a:endParaRPr lang="en-US" sz="10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16" name="Group 15"/>
          <p:cNvGrpSpPr>
            <a:grpSpLocks noChangeAspect="1"/>
          </p:cNvGrpSpPr>
          <p:nvPr/>
        </p:nvGrpSpPr>
        <p:grpSpPr>
          <a:xfrm>
            <a:off x="5494879" y="1954313"/>
            <a:ext cx="3039521" cy="1845211"/>
            <a:chOff x="5591130" y="2717732"/>
            <a:chExt cx="3499321" cy="2124342"/>
          </a:xfrm>
        </p:grpSpPr>
        <p:sp>
          <p:nvSpPr>
            <p:cNvPr id="17" name="CasellaDiTesto 60"/>
            <p:cNvSpPr txBox="1"/>
            <p:nvPr/>
          </p:nvSpPr>
          <p:spPr>
            <a:xfrm>
              <a:off x="5656120" y="2914862"/>
              <a:ext cx="566007" cy="267872"/>
            </a:xfrm>
            <a:prstGeom prst="rect">
              <a:avLst/>
            </a:prstGeom>
            <a:noFill/>
          </p:spPr>
          <p:txBody>
            <a:bodyPr wrap="square" lIns="54610" tIns="54610" rIns="54610" bIns="54610" rtlCol="0">
              <a:noAutofit/>
            </a:bodyPr>
            <a:lstStyle/>
            <a:p>
              <a:pPr>
                <a:spcAft>
                  <a:spcPts val="600"/>
                </a:spcAft>
              </a:pPr>
              <a:r>
                <a:rPr lang="it-IT" sz="10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02-07</a:t>
              </a:r>
            </a:p>
          </p:txBody>
        </p:sp>
        <p:sp>
          <p:nvSpPr>
            <p:cNvPr id="18" name="Rettangolo 61"/>
            <p:cNvSpPr/>
            <p:nvPr/>
          </p:nvSpPr>
          <p:spPr>
            <a:xfrm>
              <a:off x="5591130" y="4658128"/>
              <a:ext cx="531998" cy="180000"/>
            </a:xfrm>
            <a:prstGeom prst="rect">
              <a:avLst/>
            </a:prstGeom>
            <a:solidFill>
              <a:srgbClr val="00338D">
                <a:alpha val="16000"/>
              </a:srgbClr>
            </a:solidFill>
            <a:ln w="3175">
              <a:solidFill>
                <a:srgbClr val="00338D"/>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54000" rtlCol="0" anchor="ctr"/>
            <a:lstStyle/>
            <a:p>
              <a:pPr algn="ctr"/>
              <a:r>
                <a:rPr lang="it-IT" sz="10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+4,1%</a:t>
              </a:r>
            </a:p>
          </p:txBody>
        </p:sp>
        <p:sp>
          <p:nvSpPr>
            <p:cNvPr id="19" name="Rettangolo 90"/>
            <p:cNvSpPr/>
            <p:nvPr/>
          </p:nvSpPr>
          <p:spPr>
            <a:xfrm>
              <a:off x="5591130" y="4343221"/>
              <a:ext cx="531998" cy="180000"/>
            </a:xfrm>
            <a:prstGeom prst="rect">
              <a:avLst/>
            </a:prstGeom>
            <a:solidFill>
              <a:srgbClr val="EAAA00">
                <a:alpha val="50000"/>
              </a:srgbClr>
            </a:solidFill>
            <a:ln w="3175">
              <a:solidFill>
                <a:srgbClr val="F68D2E"/>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54000" rtlCol="0" anchor="ctr"/>
            <a:lstStyle/>
            <a:p>
              <a:pPr algn="ctr"/>
              <a:r>
                <a:rPr lang="it-IT" sz="10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+6,7%</a:t>
              </a:r>
            </a:p>
          </p:txBody>
        </p:sp>
        <p:sp>
          <p:nvSpPr>
            <p:cNvPr id="20" name="Rettangolo 91"/>
            <p:cNvSpPr/>
            <p:nvPr/>
          </p:nvSpPr>
          <p:spPr>
            <a:xfrm>
              <a:off x="5591130" y="4015359"/>
              <a:ext cx="531998" cy="180000"/>
            </a:xfrm>
            <a:prstGeom prst="rect">
              <a:avLst/>
            </a:prstGeom>
            <a:solidFill>
              <a:srgbClr val="6D2077">
                <a:alpha val="42000"/>
              </a:srgbClr>
            </a:solidFill>
            <a:ln w="3175">
              <a:solidFill>
                <a:srgbClr val="6D2077"/>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54000" rtlCol="0" anchor="ctr"/>
            <a:lstStyle/>
            <a:p>
              <a:pPr algn="ctr"/>
              <a:r>
                <a:rPr lang="it-IT" sz="10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+8,5%</a:t>
              </a:r>
            </a:p>
          </p:txBody>
        </p:sp>
        <p:sp>
          <p:nvSpPr>
            <p:cNvPr id="21" name="Rettangolo 92"/>
            <p:cNvSpPr/>
            <p:nvPr/>
          </p:nvSpPr>
          <p:spPr>
            <a:xfrm>
              <a:off x="5591130" y="3756281"/>
              <a:ext cx="531998" cy="180000"/>
            </a:xfrm>
            <a:prstGeom prst="rect">
              <a:avLst/>
            </a:prstGeom>
            <a:solidFill>
              <a:srgbClr val="0091DA">
                <a:alpha val="50000"/>
              </a:srgbClr>
            </a:solidFill>
            <a:ln w="3175">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54000" rtlCol="0" anchor="ctr"/>
            <a:lstStyle/>
            <a:p>
              <a:pPr algn="ctr"/>
              <a:r>
                <a:rPr lang="it-IT" sz="10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-0,5%</a:t>
              </a:r>
            </a:p>
          </p:txBody>
        </p:sp>
        <p:sp>
          <p:nvSpPr>
            <p:cNvPr id="22" name="Rettangolo 93"/>
            <p:cNvSpPr/>
            <p:nvPr/>
          </p:nvSpPr>
          <p:spPr>
            <a:xfrm>
              <a:off x="5591130" y="3518289"/>
              <a:ext cx="531998" cy="180000"/>
            </a:xfrm>
            <a:prstGeom prst="rect">
              <a:avLst/>
            </a:prstGeom>
            <a:solidFill>
              <a:srgbClr val="00A3A1">
                <a:alpha val="50000"/>
              </a:srgbClr>
            </a:solidFill>
            <a:ln w="3175">
              <a:solidFill>
                <a:srgbClr val="00A3A1"/>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54000" rtlCol="0" anchor="ctr"/>
            <a:lstStyle/>
            <a:p>
              <a:pPr algn="ctr"/>
              <a:r>
                <a:rPr lang="it-IT" sz="10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+5,5%</a:t>
              </a:r>
            </a:p>
          </p:txBody>
        </p:sp>
        <p:sp>
          <p:nvSpPr>
            <p:cNvPr id="23" name="CasellaDiTesto 60"/>
            <p:cNvSpPr txBox="1"/>
            <p:nvPr/>
          </p:nvSpPr>
          <p:spPr>
            <a:xfrm>
              <a:off x="6312438" y="2928096"/>
              <a:ext cx="512704" cy="215492"/>
            </a:xfrm>
            <a:prstGeom prst="rect">
              <a:avLst/>
            </a:prstGeom>
            <a:noFill/>
          </p:spPr>
          <p:txBody>
            <a:bodyPr wrap="square" lIns="54610" tIns="54610" rIns="54610" bIns="54610" rtlCol="0">
              <a:noAutofit/>
            </a:bodyPr>
            <a:lstStyle/>
            <a:p>
              <a:pPr algn="r">
                <a:spcAft>
                  <a:spcPts val="600"/>
                </a:spcAft>
              </a:pPr>
              <a:r>
                <a:rPr lang="it-IT" sz="10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08-16</a:t>
              </a:r>
            </a:p>
          </p:txBody>
        </p:sp>
        <p:sp>
          <p:nvSpPr>
            <p:cNvPr id="24" name="Rettangolo 61"/>
            <p:cNvSpPr/>
            <p:nvPr/>
          </p:nvSpPr>
          <p:spPr>
            <a:xfrm>
              <a:off x="6319937" y="4662074"/>
              <a:ext cx="531998" cy="180000"/>
            </a:xfrm>
            <a:prstGeom prst="rect">
              <a:avLst/>
            </a:prstGeom>
            <a:solidFill>
              <a:srgbClr val="00338D">
                <a:alpha val="16000"/>
              </a:srgbClr>
            </a:solidFill>
            <a:ln w="3175">
              <a:solidFill>
                <a:srgbClr val="00338D"/>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54000" rtlCol="0" anchor="ctr"/>
            <a:lstStyle/>
            <a:p>
              <a:pPr algn="ctr"/>
              <a:r>
                <a:rPr lang="it-IT" sz="10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-0,3%</a:t>
              </a:r>
            </a:p>
          </p:txBody>
        </p:sp>
        <p:sp>
          <p:nvSpPr>
            <p:cNvPr id="25" name="Rettangolo 90"/>
            <p:cNvSpPr/>
            <p:nvPr/>
          </p:nvSpPr>
          <p:spPr>
            <a:xfrm>
              <a:off x="6325834" y="4347477"/>
              <a:ext cx="531998" cy="180000"/>
            </a:xfrm>
            <a:prstGeom prst="rect">
              <a:avLst/>
            </a:prstGeom>
            <a:solidFill>
              <a:srgbClr val="EAAA00">
                <a:alpha val="50000"/>
              </a:srgbClr>
            </a:solidFill>
            <a:ln w="3175">
              <a:solidFill>
                <a:srgbClr val="F68D2E"/>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54000" rtlCol="0" anchor="ctr"/>
            <a:lstStyle/>
            <a:p>
              <a:pPr algn="ctr"/>
              <a:r>
                <a:rPr lang="it-IT" sz="10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+1,7%</a:t>
              </a:r>
            </a:p>
          </p:txBody>
        </p:sp>
        <p:sp>
          <p:nvSpPr>
            <p:cNvPr id="26" name="Rettangolo 91"/>
            <p:cNvSpPr/>
            <p:nvPr/>
          </p:nvSpPr>
          <p:spPr>
            <a:xfrm>
              <a:off x="6325834" y="4020013"/>
              <a:ext cx="531998" cy="180000"/>
            </a:xfrm>
            <a:prstGeom prst="rect">
              <a:avLst/>
            </a:prstGeom>
            <a:solidFill>
              <a:srgbClr val="6D2077">
                <a:alpha val="42000"/>
              </a:srgbClr>
            </a:solidFill>
            <a:ln w="3175">
              <a:solidFill>
                <a:srgbClr val="6D2077"/>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54000" rtlCol="0" anchor="ctr"/>
            <a:lstStyle/>
            <a:p>
              <a:pPr algn="ctr"/>
              <a:r>
                <a:rPr lang="it-IT" sz="10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+1,2%</a:t>
              </a:r>
            </a:p>
          </p:txBody>
        </p:sp>
        <p:sp>
          <p:nvSpPr>
            <p:cNvPr id="27" name="Rettangolo 92"/>
            <p:cNvSpPr/>
            <p:nvPr/>
          </p:nvSpPr>
          <p:spPr>
            <a:xfrm>
              <a:off x="6325834" y="3756281"/>
              <a:ext cx="531998" cy="180000"/>
            </a:xfrm>
            <a:prstGeom prst="rect">
              <a:avLst/>
            </a:prstGeom>
            <a:solidFill>
              <a:srgbClr val="0091DA">
                <a:alpha val="50000"/>
              </a:srgbClr>
            </a:solidFill>
            <a:ln w="3175">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54000" rtlCol="0" anchor="ctr"/>
            <a:lstStyle/>
            <a:p>
              <a:pPr algn="ctr"/>
              <a:r>
                <a:rPr lang="it-IT" sz="10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-4%</a:t>
              </a:r>
            </a:p>
          </p:txBody>
        </p:sp>
        <p:sp>
          <p:nvSpPr>
            <p:cNvPr id="28" name="Rettangolo 93"/>
            <p:cNvSpPr/>
            <p:nvPr/>
          </p:nvSpPr>
          <p:spPr>
            <a:xfrm>
              <a:off x="6325834" y="3508500"/>
              <a:ext cx="531998" cy="180000"/>
            </a:xfrm>
            <a:prstGeom prst="rect">
              <a:avLst/>
            </a:prstGeom>
            <a:solidFill>
              <a:srgbClr val="00A3A1">
                <a:alpha val="50000"/>
              </a:srgbClr>
            </a:solidFill>
            <a:ln w="3175">
              <a:solidFill>
                <a:srgbClr val="00A3A1"/>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54000" rtlCol="0" anchor="ctr"/>
            <a:lstStyle/>
            <a:p>
              <a:pPr algn="ctr"/>
              <a:r>
                <a:rPr lang="it-IT" sz="10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+1,1%</a:t>
              </a:r>
            </a:p>
          </p:txBody>
        </p:sp>
        <p:sp>
          <p:nvSpPr>
            <p:cNvPr id="29" name="CasellaDiTesto 60"/>
            <p:cNvSpPr txBox="1"/>
            <p:nvPr/>
          </p:nvSpPr>
          <p:spPr>
            <a:xfrm>
              <a:off x="5802745" y="2717732"/>
              <a:ext cx="690988" cy="161367"/>
            </a:xfrm>
            <a:prstGeom prst="rect">
              <a:avLst/>
            </a:prstGeom>
            <a:noFill/>
          </p:spPr>
          <p:txBody>
            <a:bodyPr wrap="square" lIns="54610" tIns="54610" rIns="54610" bIns="54610" rtlCol="0">
              <a:noAutofit/>
            </a:bodyPr>
            <a:lstStyle/>
            <a:p>
              <a:pPr algn="r">
                <a:spcAft>
                  <a:spcPts val="600"/>
                </a:spcAft>
              </a:pPr>
              <a:r>
                <a:rPr lang="it-IT" sz="10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CAGR</a:t>
              </a:r>
            </a:p>
          </p:txBody>
        </p:sp>
        <p:sp>
          <p:nvSpPr>
            <p:cNvPr id="30" name="Rettangolo 93"/>
            <p:cNvSpPr/>
            <p:nvPr/>
          </p:nvSpPr>
          <p:spPr>
            <a:xfrm>
              <a:off x="5591130" y="3278644"/>
              <a:ext cx="531998" cy="180000"/>
            </a:xfrm>
            <a:prstGeom prst="rect">
              <a:avLst/>
            </a:prstGeom>
            <a:solidFill>
              <a:srgbClr val="0091DA">
                <a:alpha val="50000"/>
              </a:srgbClr>
            </a:solidFill>
            <a:ln w="3175">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54000" rtlCol="0" anchor="ctr"/>
            <a:lstStyle/>
            <a:p>
              <a:pPr algn="ctr"/>
              <a:r>
                <a:rPr lang="it-IT" sz="10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+15%</a:t>
              </a:r>
            </a:p>
          </p:txBody>
        </p:sp>
        <p:sp>
          <p:nvSpPr>
            <p:cNvPr id="31" name="Rettangolo 93"/>
            <p:cNvSpPr/>
            <p:nvPr/>
          </p:nvSpPr>
          <p:spPr>
            <a:xfrm>
              <a:off x="6325834" y="3272553"/>
              <a:ext cx="531998" cy="180000"/>
            </a:xfrm>
            <a:prstGeom prst="rect">
              <a:avLst/>
            </a:prstGeom>
            <a:solidFill>
              <a:srgbClr val="0091DA">
                <a:alpha val="50000"/>
              </a:srgbClr>
            </a:solidFill>
            <a:ln w="3175">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54000" rtlCol="0" anchor="ctr"/>
            <a:lstStyle/>
            <a:p>
              <a:pPr algn="ctr"/>
              <a:r>
                <a:rPr lang="it-IT" sz="10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+7,5%</a:t>
              </a:r>
            </a:p>
          </p:txBody>
        </p:sp>
        <p:sp>
          <p:nvSpPr>
            <p:cNvPr id="32" name="CasellaDiTesto 60"/>
            <p:cNvSpPr txBox="1"/>
            <p:nvPr/>
          </p:nvSpPr>
          <p:spPr>
            <a:xfrm>
              <a:off x="6954451" y="4606724"/>
              <a:ext cx="983432" cy="193398"/>
            </a:xfrm>
            <a:prstGeom prst="rect">
              <a:avLst/>
            </a:prstGeom>
            <a:noFill/>
          </p:spPr>
          <p:txBody>
            <a:bodyPr wrap="square" lIns="54610" tIns="54610" rIns="54610" bIns="54610" rtlCol="0">
              <a:noAutofit/>
            </a:bodyPr>
            <a:lstStyle/>
            <a:p>
              <a:pPr>
                <a:spcAft>
                  <a:spcPts val="600"/>
                </a:spcAft>
              </a:pPr>
              <a:r>
                <a:rPr lang="it-IT" sz="1000" b="1" dirty="0">
                  <a:solidFill>
                    <a:srgbClr val="00338D"/>
                  </a:solidFill>
                  <a:latin typeface="Arial Unicode MS" panose="020B0604020202020204" pitchFamily="34" charset="-128"/>
                  <a:ea typeface="Arial Unicode MS" panose="020B0604020202020204" pitchFamily="34" charset="-128"/>
                  <a:cs typeface="Arial Unicode MS" panose="020B0604020202020204" pitchFamily="34" charset="-128"/>
                </a:rPr>
                <a:t>Personale</a:t>
              </a:r>
            </a:p>
          </p:txBody>
        </p:sp>
        <p:sp>
          <p:nvSpPr>
            <p:cNvPr id="33" name="CasellaDiTesto 60"/>
            <p:cNvSpPr txBox="1"/>
            <p:nvPr/>
          </p:nvSpPr>
          <p:spPr>
            <a:xfrm>
              <a:off x="6959068" y="4301265"/>
              <a:ext cx="1816680" cy="243658"/>
            </a:xfrm>
            <a:prstGeom prst="rect">
              <a:avLst/>
            </a:prstGeom>
            <a:noFill/>
          </p:spPr>
          <p:txBody>
            <a:bodyPr wrap="square" lIns="54610" tIns="54610" rIns="54610" bIns="54610" rtlCol="0">
              <a:noAutofit/>
            </a:bodyPr>
            <a:lstStyle/>
            <a:p>
              <a:pPr>
                <a:spcAft>
                  <a:spcPts val="600"/>
                </a:spcAft>
              </a:pPr>
              <a:r>
                <a:rPr lang="it-IT" sz="1000" b="1" dirty="0">
                  <a:solidFill>
                    <a:srgbClr val="EAAA00"/>
                  </a:solidFill>
                  <a:latin typeface="Arial Unicode MS" panose="020B0604020202020204" pitchFamily="34" charset="-128"/>
                  <a:ea typeface="Arial Unicode MS" panose="020B0604020202020204" pitchFamily="34" charset="-128"/>
                  <a:cs typeface="Arial Unicode MS" panose="020B0604020202020204" pitchFamily="34" charset="-128"/>
                </a:rPr>
                <a:t>Prestazioni da privato</a:t>
              </a:r>
            </a:p>
          </p:txBody>
        </p:sp>
        <p:sp>
          <p:nvSpPr>
            <p:cNvPr id="34" name="CasellaDiTesto 60"/>
            <p:cNvSpPr txBox="1"/>
            <p:nvPr/>
          </p:nvSpPr>
          <p:spPr>
            <a:xfrm>
              <a:off x="6954451" y="3992118"/>
              <a:ext cx="1434328" cy="202672"/>
            </a:xfrm>
            <a:prstGeom prst="rect">
              <a:avLst/>
            </a:prstGeom>
            <a:noFill/>
          </p:spPr>
          <p:txBody>
            <a:bodyPr wrap="square" lIns="54610" tIns="54610" rIns="54610" bIns="54610" rtlCol="0">
              <a:noAutofit/>
            </a:bodyPr>
            <a:lstStyle/>
            <a:p>
              <a:pPr>
                <a:spcAft>
                  <a:spcPts val="600"/>
                </a:spcAft>
              </a:pPr>
              <a:r>
                <a:rPr lang="it-IT" sz="1000" b="1" dirty="0">
                  <a:solidFill>
                    <a:srgbClr val="6D2077"/>
                  </a:solidFill>
                  <a:latin typeface="Arial Unicode MS" panose="020B0604020202020204" pitchFamily="34" charset="-128"/>
                  <a:ea typeface="Arial Unicode MS" panose="020B0604020202020204" pitchFamily="34" charset="-128"/>
                  <a:cs typeface="Arial Unicode MS" panose="020B0604020202020204" pitchFamily="34" charset="-128"/>
                </a:rPr>
                <a:t>Consumi intermedi</a:t>
              </a:r>
            </a:p>
          </p:txBody>
        </p:sp>
        <p:sp>
          <p:nvSpPr>
            <p:cNvPr id="35" name="CasellaDiTesto 60"/>
            <p:cNvSpPr txBox="1"/>
            <p:nvPr/>
          </p:nvSpPr>
          <p:spPr>
            <a:xfrm>
              <a:off x="6959072" y="3709335"/>
              <a:ext cx="2131379" cy="274924"/>
            </a:xfrm>
            <a:prstGeom prst="rect">
              <a:avLst/>
            </a:prstGeom>
            <a:noFill/>
          </p:spPr>
          <p:txBody>
            <a:bodyPr wrap="square" lIns="54610" tIns="54610" rIns="54610" bIns="54610" rtlCol="0">
              <a:noAutofit/>
            </a:bodyPr>
            <a:lstStyle/>
            <a:p>
              <a:pPr>
                <a:spcAft>
                  <a:spcPts val="600"/>
                </a:spcAft>
              </a:pPr>
              <a:r>
                <a:rPr lang="it-IT" sz="1000" b="1" dirty="0">
                  <a:solidFill>
                    <a:srgbClr val="005EB8"/>
                  </a:solidFill>
                  <a:latin typeface="Arial Unicode MS" panose="020B0604020202020204" pitchFamily="34" charset="-128"/>
                  <a:ea typeface="Arial Unicode MS" panose="020B0604020202020204" pitchFamily="34" charset="-128"/>
                  <a:cs typeface="Arial Unicode MS" panose="020B0604020202020204" pitchFamily="34" charset="-128"/>
                </a:rPr>
                <a:t>Farmaceutica T</a:t>
              </a:r>
            </a:p>
          </p:txBody>
        </p:sp>
        <p:sp>
          <p:nvSpPr>
            <p:cNvPr id="36" name="CasellaDiTesto 60"/>
            <p:cNvSpPr txBox="1"/>
            <p:nvPr/>
          </p:nvSpPr>
          <p:spPr>
            <a:xfrm>
              <a:off x="6954457" y="3475174"/>
              <a:ext cx="1434328" cy="202672"/>
            </a:xfrm>
            <a:prstGeom prst="rect">
              <a:avLst/>
            </a:prstGeom>
            <a:noFill/>
          </p:spPr>
          <p:txBody>
            <a:bodyPr wrap="square" lIns="54610" tIns="54610" rIns="54610" bIns="54610" rtlCol="0">
              <a:noAutofit/>
            </a:bodyPr>
            <a:lstStyle/>
            <a:p>
              <a:pPr>
                <a:spcAft>
                  <a:spcPts val="600"/>
                </a:spcAft>
              </a:pPr>
              <a:r>
                <a:rPr lang="it-IT" sz="1000" b="1" dirty="0">
                  <a:solidFill>
                    <a:srgbClr val="00A3A1"/>
                  </a:solidFill>
                  <a:latin typeface="Arial Unicode MS" panose="020B0604020202020204" pitchFamily="34" charset="-128"/>
                  <a:ea typeface="Arial Unicode MS" panose="020B0604020202020204" pitchFamily="34" charset="-128"/>
                  <a:cs typeface="Arial Unicode MS" panose="020B0604020202020204" pitchFamily="34" charset="-128"/>
                </a:rPr>
                <a:t>Medicina generale</a:t>
              </a:r>
            </a:p>
          </p:txBody>
        </p:sp>
        <p:sp>
          <p:nvSpPr>
            <p:cNvPr id="37" name="CasellaDiTesto 60"/>
            <p:cNvSpPr txBox="1"/>
            <p:nvPr/>
          </p:nvSpPr>
          <p:spPr>
            <a:xfrm>
              <a:off x="6959080" y="3246721"/>
              <a:ext cx="1635487" cy="207010"/>
            </a:xfrm>
            <a:prstGeom prst="rect">
              <a:avLst/>
            </a:prstGeom>
            <a:noFill/>
          </p:spPr>
          <p:txBody>
            <a:bodyPr wrap="square" lIns="54610" tIns="54610" rIns="54610" bIns="54610" rtlCol="0">
              <a:noAutofit/>
            </a:bodyPr>
            <a:lstStyle/>
            <a:p>
              <a:pPr>
                <a:spcAft>
                  <a:spcPts val="600"/>
                </a:spcAft>
              </a:pPr>
              <a:r>
                <a:rPr lang="it-IT" sz="1000" b="1" dirty="0">
                  <a:solidFill>
                    <a:srgbClr val="0091DA"/>
                  </a:solidFill>
                  <a:latin typeface="Arial Unicode MS" panose="020B0604020202020204" pitchFamily="34" charset="-128"/>
                  <a:ea typeface="Arial Unicode MS" panose="020B0604020202020204" pitchFamily="34" charset="-128"/>
                  <a:cs typeface="Arial Unicode MS" panose="020B0604020202020204" pitchFamily="34" charset="-128"/>
                </a:rPr>
                <a:t>Farmaceutica H</a:t>
              </a:r>
            </a:p>
          </p:txBody>
        </p:sp>
      </p:grpSp>
      <p:sp>
        <p:nvSpPr>
          <p:cNvPr id="38" name="TextBox 69"/>
          <p:cNvSpPr txBox="1">
            <a:spLocks noChangeAspect="1"/>
          </p:cNvSpPr>
          <p:nvPr/>
        </p:nvSpPr>
        <p:spPr>
          <a:xfrm>
            <a:off x="934848" y="1312467"/>
            <a:ext cx="1776409" cy="187929"/>
          </a:xfrm>
          <a:prstGeom prst="rect">
            <a:avLst/>
          </a:prstGeom>
          <a:noFill/>
        </p:spPr>
        <p:txBody>
          <a:bodyPr wrap="square" lIns="54000" tIns="54000" rIns="54000" bIns="54000" rtlCol="0">
            <a:noAutofit/>
          </a:bodyPr>
          <a:lstStyle/>
          <a:p>
            <a:pPr>
              <a:spcAft>
                <a:spcPts val="600"/>
              </a:spcAft>
            </a:pPr>
            <a:r>
              <a:rPr lang="it-IT" sz="12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Spesa sanitaria '02-'16</a:t>
            </a:r>
          </a:p>
        </p:txBody>
      </p:sp>
      <p:sp>
        <p:nvSpPr>
          <p:cNvPr id="39" name="Text Box 8"/>
          <p:cNvSpPr txBox="1">
            <a:spLocks noChangeArrowheads="1"/>
          </p:cNvSpPr>
          <p:nvPr>
            <p:custDataLst>
              <p:tags r:id="rId2"/>
            </p:custDataLst>
          </p:nvPr>
        </p:nvSpPr>
        <p:spPr bwMode="auto">
          <a:xfrm>
            <a:off x="5889314" y="4412915"/>
            <a:ext cx="4019165" cy="303137"/>
          </a:xfrm>
          <a:prstGeom prst="rect">
            <a:avLst/>
          </a:prstGeom>
          <a:noFill/>
          <a:ln w="6350">
            <a:noFill/>
            <a:miter lim="800000"/>
            <a:headEnd type="none" w="sm" len="sm"/>
            <a:tailEnd type="none" w="sm" len="sm"/>
          </a:ln>
          <a:effectLst/>
        </p:spPr>
        <p:txBody>
          <a:bodyPr wrap="square" lIns="0" tIns="0" rIns="0" bIns="0" anchor="b">
            <a:noAutofit/>
          </a:bodyPr>
          <a:lstStyle/>
          <a:p>
            <a:pPr marL="534988" indent="-534988" defTabSz="762000" eaLnBrk="0" hangingPunct="0">
              <a:spcBef>
                <a:spcPts val="200"/>
              </a:spcBef>
              <a:tabLst>
                <a:tab pos="355600" algn="l"/>
              </a:tabLst>
            </a:pPr>
            <a:r>
              <a:rPr lang="it-IT" sz="8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Fonti:	MEF Monitoraggio Spesa Sanitaria 2017 </a:t>
            </a:r>
          </a:p>
        </p:txBody>
      </p:sp>
    </p:spTree>
    <p:extLst>
      <p:ext uri="{BB962C8B-B14F-4D97-AF65-F5344CB8AC3E}">
        <p14:creationId xmlns:p14="http://schemas.microsoft.com/office/powerpoint/2010/main" val="2295154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5"/>
          <p:cNvSpPr>
            <a:spLocks noChangeArrowheads="1"/>
          </p:cNvSpPr>
          <p:nvPr/>
        </p:nvSpPr>
        <p:spPr bwMode="auto">
          <a:xfrm>
            <a:off x="130402" y="546946"/>
            <a:ext cx="8883196" cy="560784"/>
          </a:xfrm>
          <a:prstGeom prst="rect">
            <a:avLst/>
          </a:prstGeom>
          <a:noFill/>
          <a:ln w="6350" algn="ctr">
            <a:noFill/>
            <a:miter lim="800000"/>
            <a:headEnd type="none" w="sm" len="sm"/>
            <a:tailEnd type="none" w="sm" len="sm"/>
          </a:ln>
        </p:spPr>
        <p:txBody>
          <a:bodyPr lIns="54000" tIns="54000" rIns="54000" bIns="54000" anchor="t"/>
          <a:lstStyle/>
          <a:p>
            <a:pPr algn="just" defTabSz="762000" eaLnBrk="0" hangingPunct="0">
              <a:buFont typeface="Wingdings" pitchFamily="2" charset="2"/>
              <a:buNone/>
            </a:pPr>
            <a:endParaRPr lang="it-IT" sz="1400" b="1" dirty="0">
              <a:solidFill>
                <a:srgbClr val="283B64"/>
              </a:solidFill>
              <a:latin typeface="Calibri" pitchFamily="34" charset="0"/>
            </a:endParaRPr>
          </a:p>
        </p:txBody>
      </p:sp>
      <p:graphicFrame>
        <p:nvGraphicFramePr>
          <p:cNvPr id="35" name="Table 2"/>
          <p:cNvGraphicFramePr>
            <a:graphicFrameLocks noGrp="1"/>
          </p:cNvGraphicFramePr>
          <p:nvPr>
            <p:extLst>
              <p:ext uri="{D42A27DB-BD31-4B8C-83A1-F6EECF244321}">
                <p14:modId xmlns:p14="http://schemas.microsoft.com/office/powerpoint/2010/main" val="2899743501"/>
              </p:ext>
            </p:extLst>
          </p:nvPr>
        </p:nvGraphicFramePr>
        <p:xfrm>
          <a:off x="914410" y="927065"/>
          <a:ext cx="7038860" cy="3550560"/>
        </p:xfrm>
        <a:graphic>
          <a:graphicData uri="http://schemas.openxmlformats.org/drawingml/2006/table">
            <a:tbl>
              <a:tblPr firstRow="1" bandRow="1"/>
              <a:tblGrid>
                <a:gridCol w="801380">
                  <a:extLst>
                    <a:ext uri="{9D8B030D-6E8A-4147-A177-3AD203B41FA5}">
                      <a16:colId xmlns:a16="http://schemas.microsoft.com/office/drawing/2014/main" val="20000"/>
                    </a:ext>
                  </a:extLst>
                </a:gridCol>
                <a:gridCol w="928386">
                  <a:extLst>
                    <a:ext uri="{9D8B030D-6E8A-4147-A177-3AD203B41FA5}">
                      <a16:colId xmlns:a16="http://schemas.microsoft.com/office/drawing/2014/main" val="20001"/>
                    </a:ext>
                  </a:extLst>
                </a:gridCol>
                <a:gridCol w="936397">
                  <a:extLst>
                    <a:ext uri="{9D8B030D-6E8A-4147-A177-3AD203B41FA5}">
                      <a16:colId xmlns:a16="http://schemas.microsoft.com/office/drawing/2014/main" val="20002"/>
                    </a:ext>
                  </a:extLst>
                </a:gridCol>
                <a:gridCol w="1672038">
                  <a:extLst>
                    <a:ext uri="{9D8B030D-6E8A-4147-A177-3AD203B41FA5}">
                      <a16:colId xmlns:a16="http://schemas.microsoft.com/office/drawing/2014/main" val="20003"/>
                    </a:ext>
                  </a:extLst>
                </a:gridCol>
                <a:gridCol w="1366341">
                  <a:extLst>
                    <a:ext uri="{9D8B030D-6E8A-4147-A177-3AD203B41FA5}">
                      <a16:colId xmlns:a16="http://schemas.microsoft.com/office/drawing/2014/main" val="20004"/>
                    </a:ext>
                  </a:extLst>
                </a:gridCol>
                <a:gridCol w="1334318">
                  <a:extLst>
                    <a:ext uri="{9D8B030D-6E8A-4147-A177-3AD203B41FA5}">
                      <a16:colId xmlns:a16="http://schemas.microsoft.com/office/drawing/2014/main" val="20005"/>
                    </a:ext>
                  </a:extLst>
                </a:gridCol>
              </a:tblGrid>
              <a:tr h="240499">
                <a:tc>
                  <a:txBody>
                    <a:bodyPr/>
                    <a:lstStyle>
                      <a:defPPr>
                        <a:defRPr lang="it-IT"/>
                      </a:defPPr>
                      <a:lvl1pPr marL="0" algn="l" defTabSz="914400" rtl="0" eaLnBrk="1" latinLnBrk="0" hangingPunct="1">
                        <a:defRPr sz="1800" b="1" kern="1200">
                          <a:solidFill>
                            <a:schemeClr val="lt1"/>
                          </a:solidFill>
                          <a:latin typeface="Arial Unicode MS"/>
                          <a:ea typeface="Arial Unicode MS"/>
                          <a:cs typeface="Arial Unicode MS"/>
                        </a:defRPr>
                      </a:lvl1pPr>
                      <a:lvl2pPr marL="457200" algn="l" defTabSz="914400" rtl="0" eaLnBrk="1" latinLnBrk="0" hangingPunct="1">
                        <a:defRPr sz="1800" b="1" kern="1200">
                          <a:solidFill>
                            <a:schemeClr val="lt1"/>
                          </a:solidFill>
                          <a:latin typeface="Arial Unicode MS"/>
                          <a:ea typeface="Arial Unicode MS"/>
                          <a:cs typeface="Arial Unicode MS"/>
                        </a:defRPr>
                      </a:lvl2pPr>
                      <a:lvl3pPr marL="914400" algn="l" defTabSz="914400" rtl="0" eaLnBrk="1" latinLnBrk="0" hangingPunct="1">
                        <a:defRPr sz="1800" b="1" kern="1200">
                          <a:solidFill>
                            <a:schemeClr val="lt1"/>
                          </a:solidFill>
                          <a:latin typeface="Arial Unicode MS"/>
                          <a:ea typeface="Arial Unicode MS"/>
                          <a:cs typeface="Arial Unicode MS"/>
                        </a:defRPr>
                      </a:lvl3pPr>
                      <a:lvl4pPr marL="1371600" algn="l" defTabSz="914400" rtl="0" eaLnBrk="1" latinLnBrk="0" hangingPunct="1">
                        <a:defRPr sz="1800" b="1" kern="1200">
                          <a:solidFill>
                            <a:schemeClr val="lt1"/>
                          </a:solidFill>
                          <a:latin typeface="Arial Unicode MS"/>
                          <a:ea typeface="Arial Unicode MS"/>
                          <a:cs typeface="Arial Unicode MS"/>
                        </a:defRPr>
                      </a:lvl4pPr>
                      <a:lvl5pPr marL="1828800" algn="l" defTabSz="914400" rtl="0" eaLnBrk="1" latinLnBrk="0" hangingPunct="1">
                        <a:defRPr sz="1800" b="1" kern="1200">
                          <a:solidFill>
                            <a:schemeClr val="lt1"/>
                          </a:solidFill>
                          <a:latin typeface="Arial Unicode MS"/>
                          <a:ea typeface="Arial Unicode MS"/>
                          <a:cs typeface="Arial Unicode MS"/>
                        </a:defRPr>
                      </a:lvl5pPr>
                      <a:lvl6pPr marL="2286000" algn="l" defTabSz="914400" rtl="0" eaLnBrk="1" latinLnBrk="0" hangingPunct="1">
                        <a:defRPr sz="1800" b="1" kern="1200">
                          <a:solidFill>
                            <a:schemeClr val="lt1"/>
                          </a:solidFill>
                          <a:latin typeface="Arial Unicode MS"/>
                          <a:ea typeface="Arial Unicode MS"/>
                          <a:cs typeface="Arial Unicode MS"/>
                        </a:defRPr>
                      </a:lvl6pPr>
                      <a:lvl7pPr marL="2743200" algn="l" defTabSz="914400" rtl="0" eaLnBrk="1" latinLnBrk="0" hangingPunct="1">
                        <a:defRPr sz="1800" b="1" kern="1200">
                          <a:solidFill>
                            <a:schemeClr val="lt1"/>
                          </a:solidFill>
                          <a:latin typeface="Arial Unicode MS"/>
                          <a:ea typeface="Arial Unicode MS"/>
                          <a:cs typeface="Arial Unicode MS"/>
                        </a:defRPr>
                      </a:lvl7pPr>
                      <a:lvl8pPr marL="3200400" algn="l" defTabSz="914400" rtl="0" eaLnBrk="1" latinLnBrk="0" hangingPunct="1">
                        <a:defRPr sz="1800" b="1" kern="1200">
                          <a:solidFill>
                            <a:schemeClr val="lt1"/>
                          </a:solidFill>
                          <a:latin typeface="Arial Unicode MS"/>
                          <a:ea typeface="Arial Unicode MS"/>
                          <a:cs typeface="Arial Unicode MS"/>
                        </a:defRPr>
                      </a:lvl8pPr>
                      <a:lvl9pPr marL="3657600" algn="l" defTabSz="914400" rtl="0" eaLnBrk="1" latinLnBrk="0" hangingPunct="1">
                        <a:defRPr sz="1800" b="1" kern="1200">
                          <a:solidFill>
                            <a:schemeClr val="lt1"/>
                          </a:solidFill>
                          <a:latin typeface="Arial Unicode MS"/>
                          <a:ea typeface="Arial Unicode MS"/>
                          <a:cs typeface="Arial Unicode MS"/>
                        </a:defRPr>
                      </a:lvl9pPr>
                    </a:lstStyle>
                    <a:p>
                      <a:pPr algn="ctr"/>
                      <a:r>
                        <a:rPr lang="it-IT" sz="9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Regione</a:t>
                      </a:r>
                      <a:r>
                        <a:rPr lang="it-IT" sz="900" i="1" baseline="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a:t>
                      </a:r>
                      <a:endParaRPr lang="it-IT" sz="9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4A7AAF"/>
                    </a:solidFill>
                  </a:tcPr>
                </a:tc>
                <a:tc>
                  <a:txBody>
                    <a:bodyPr/>
                    <a:lstStyle>
                      <a:defPPr>
                        <a:defRPr lang="it-IT"/>
                      </a:defPPr>
                      <a:lvl1pPr marL="0" algn="l" defTabSz="914400" rtl="0" eaLnBrk="1" latinLnBrk="0" hangingPunct="1">
                        <a:defRPr sz="1800" b="1" kern="1200">
                          <a:solidFill>
                            <a:schemeClr val="lt1"/>
                          </a:solidFill>
                          <a:latin typeface="Arial Unicode MS"/>
                          <a:ea typeface="Arial Unicode MS"/>
                          <a:cs typeface="Arial Unicode MS"/>
                        </a:defRPr>
                      </a:lvl1pPr>
                      <a:lvl2pPr marL="457200" algn="l" defTabSz="914400" rtl="0" eaLnBrk="1" latinLnBrk="0" hangingPunct="1">
                        <a:defRPr sz="1800" b="1" kern="1200">
                          <a:solidFill>
                            <a:schemeClr val="lt1"/>
                          </a:solidFill>
                          <a:latin typeface="Arial Unicode MS"/>
                          <a:ea typeface="Arial Unicode MS"/>
                          <a:cs typeface="Arial Unicode MS"/>
                        </a:defRPr>
                      </a:lvl2pPr>
                      <a:lvl3pPr marL="914400" algn="l" defTabSz="914400" rtl="0" eaLnBrk="1" latinLnBrk="0" hangingPunct="1">
                        <a:defRPr sz="1800" b="1" kern="1200">
                          <a:solidFill>
                            <a:schemeClr val="lt1"/>
                          </a:solidFill>
                          <a:latin typeface="Arial Unicode MS"/>
                          <a:ea typeface="Arial Unicode MS"/>
                          <a:cs typeface="Arial Unicode MS"/>
                        </a:defRPr>
                      </a:lvl3pPr>
                      <a:lvl4pPr marL="1371600" algn="l" defTabSz="914400" rtl="0" eaLnBrk="1" latinLnBrk="0" hangingPunct="1">
                        <a:defRPr sz="1800" b="1" kern="1200">
                          <a:solidFill>
                            <a:schemeClr val="lt1"/>
                          </a:solidFill>
                          <a:latin typeface="Arial Unicode MS"/>
                          <a:ea typeface="Arial Unicode MS"/>
                          <a:cs typeface="Arial Unicode MS"/>
                        </a:defRPr>
                      </a:lvl4pPr>
                      <a:lvl5pPr marL="1828800" algn="l" defTabSz="914400" rtl="0" eaLnBrk="1" latinLnBrk="0" hangingPunct="1">
                        <a:defRPr sz="1800" b="1" kern="1200">
                          <a:solidFill>
                            <a:schemeClr val="lt1"/>
                          </a:solidFill>
                          <a:latin typeface="Arial Unicode MS"/>
                          <a:ea typeface="Arial Unicode MS"/>
                          <a:cs typeface="Arial Unicode MS"/>
                        </a:defRPr>
                      </a:lvl5pPr>
                      <a:lvl6pPr marL="2286000" algn="l" defTabSz="914400" rtl="0" eaLnBrk="1" latinLnBrk="0" hangingPunct="1">
                        <a:defRPr sz="1800" b="1" kern="1200">
                          <a:solidFill>
                            <a:schemeClr val="lt1"/>
                          </a:solidFill>
                          <a:latin typeface="Arial Unicode MS"/>
                          <a:ea typeface="Arial Unicode MS"/>
                          <a:cs typeface="Arial Unicode MS"/>
                        </a:defRPr>
                      </a:lvl6pPr>
                      <a:lvl7pPr marL="2743200" algn="l" defTabSz="914400" rtl="0" eaLnBrk="1" latinLnBrk="0" hangingPunct="1">
                        <a:defRPr sz="1800" b="1" kern="1200">
                          <a:solidFill>
                            <a:schemeClr val="lt1"/>
                          </a:solidFill>
                          <a:latin typeface="Arial Unicode MS"/>
                          <a:ea typeface="Arial Unicode MS"/>
                          <a:cs typeface="Arial Unicode MS"/>
                        </a:defRPr>
                      </a:lvl7pPr>
                      <a:lvl8pPr marL="3200400" algn="l" defTabSz="914400" rtl="0" eaLnBrk="1" latinLnBrk="0" hangingPunct="1">
                        <a:defRPr sz="1800" b="1" kern="1200">
                          <a:solidFill>
                            <a:schemeClr val="lt1"/>
                          </a:solidFill>
                          <a:latin typeface="Arial Unicode MS"/>
                          <a:ea typeface="Arial Unicode MS"/>
                          <a:cs typeface="Arial Unicode MS"/>
                        </a:defRPr>
                      </a:lvl8pPr>
                      <a:lvl9pPr marL="3657600" algn="l" defTabSz="914400" rtl="0" eaLnBrk="1" latinLnBrk="0" hangingPunct="1">
                        <a:defRPr sz="1800" b="1" kern="1200">
                          <a:solidFill>
                            <a:schemeClr val="lt1"/>
                          </a:solidFill>
                          <a:latin typeface="Arial Unicode MS"/>
                          <a:ea typeface="Arial Unicode MS"/>
                          <a:cs typeface="Arial Unicode MS"/>
                        </a:defRPr>
                      </a:lvl9pPr>
                    </a:lstStyle>
                    <a:p>
                      <a:pPr algn="ctr"/>
                      <a:r>
                        <a:rPr lang="it-IT" sz="9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Data stipula</a:t>
                      </a:r>
                      <a:r>
                        <a:rPr lang="it-IT" sz="900" i="1" baseline="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a:t>
                      </a:r>
                      <a:endParaRPr lang="it-IT" sz="900" i="1" baseline="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r>
                        <a:rPr lang="it-IT" sz="900" i="1" baseline="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PdR</a:t>
                      </a:r>
                      <a:endParaRPr lang="it-IT" sz="9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4A7AAF"/>
                    </a:solidFill>
                  </a:tcPr>
                </a:tc>
                <a:tc>
                  <a:txBody>
                    <a:bodyPr/>
                    <a:lstStyle>
                      <a:defPPr>
                        <a:defRPr lang="it-IT"/>
                      </a:defPPr>
                      <a:lvl1pPr marL="0" algn="l" defTabSz="914400" rtl="0" eaLnBrk="1" latinLnBrk="0" hangingPunct="1">
                        <a:defRPr sz="1800" b="1" kern="1200">
                          <a:solidFill>
                            <a:schemeClr val="lt1"/>
                          </a:solidFill>
                          <a:latin typeface="Arial Unicode MS"/>
                          <a:ea typeface="Arial Unicode MS"/>
                          <a:cs typeface="Arial Unicode MS"/>
                        </a:defRPr>
                      </a:lvl1pPr>
                      <a:lvl2pPr marL="457200" algn="l" defTabSz="914400" rtl="0" eaLnBrk="1" latinLnBrk="0" hangingPunct="1">
                        <a:defRPr sz="1800" b="1" kern="1200">
                          <a:solidFill>
                            <a:schemeClr val="lt1"/>
                          </a:solidFill>
                          <a:latin typeface="Arial Unicode MS"/>
                          <a:ea typeface="Arial Unicode MS"/>
                          <a:cs typeface="Arial Unicode MS"/>
                        </a:defRPr>
                      </a:lvl2pPr>
                      <a:lvl3pPr marL="914400" algn="l" defTabSz="914400" rtl="0" eaLnBrk="1" latinLnBrk="0" hangingPunct="1">
                        <a:defRPr sz="1800" b="1" kern="1200">
                          <a:solidFill>
                            <a:schemeClr val="lt1"/>
                          </a:solidFill>
                          <a:latin typeface="Arial Unicode MS"/>
                          <a:ea typeface="Arial Unicode MS"/>
                          <a:cs typeface="Arial Unicode MS"/>
                        </a:defRPr>
                      </a:lvl3pPr>
                      <a:lvl4pPr marL="1371600" algn="l" defTabSz="914400" rtl="0" eaLnBrk="1" latinLnBrk="0" hangingPunct="1">
                        <a:defRPr sz="1800" b="1" kern="1200">
                          <a:solidFill>
                            <a:schemeClr val="lt1"/>
                          </a:solidFill>
                          <a:latin typeface="Arial Unicode MS"/>
                          <a:ea typeface="Arial Unicode MS"/>
                          <a:cs typeface="Arial Unicode MS"/>
                        </a:defRPr>
                      </a:lvl4pPr>
                      <a:lvl5pPr marL="1828800" algn="l" defTabSz="914400" rtl="0" eaLnBrk="1" latinLnBrk="0" hangingPunct="1">
                        <a:defRPr sz="1800" b="1" kern="1200">
                          <a:solidFill>
                            <a:schemeClr val="lt1"/>
                          </a:solidFill>
                          <a:latin typeface="Arial Unicode MS"/>
                          <a:ea typeface="Arial Unicode MS"/>
                          <a:cs typeface="Arial Unicode MS"/>
                        </a:defRPr>
                      </a:lvl5pPr>
                      <a:lvl6pPr marL="2286000" algn="l" defTabSz="914400" rtl="0" eaLnBrk="1" latinLnBrk="0" hangingPunct="1">
                        <a:defRPr sz="1800" b="1" kern="1200">
                          <a:solidFill>
                            <a:schemeClr val="lt1"/>
                          </a:solidFill>
                          <a:latin typeface="Arial Unicode MS"/>
                          <a:ea typeface="Arial Unicode MS"/>
                          <a:cs typeface="Arial Unicode MS"/>
                        </a:defRPr>
                      </a:lvl6pPr>
                      <a:lvl7pPr marL="2743200" algn="l" defTabSz="914400" rtl="0" eaLnBrk="1" latinLnBrk="0" hangingPunct="1">
                        <a:defRPr sz="1800" b="1" kern="1200">
                          <a:solidFill>
                            <a:schemeClr val="lt1"/>
                          </a:solidFill>
                          <a:latin typeface="Arial Unicode MS"/>
                          <a:ea typeface="Arial Unicode MS"/>
                          <a:cs typeface="Arial Unicode MS"/>
                        </a:defRPr>
                      </a:lvl7pPr>
                      <a:lvl8pPr marL="3200400" algn="l" defTabSz="914400" rtl="0" eaLnBrk="1" latinLnBrk="0" hangingPunct="1">
                        <a:defRPr sz="1800" b="1" kern="1200">
                          <a:solidFill>
                            <a:schemeClr val="lt1"/>
                          </a:solidFill>
                          <a:latin typeface="Arial Unicode MS"/>
                          <a:ea typeface="Arial Unicode MS"/>
                          <a:cs typeface="Arial Unicode MS"/>
                        </a:defRPr>
                      </a:lvl8pPr>
                      <a:lvl9pPr marL="3657600" algn="l" defTabSz="914400" rtl="0" eaLnBrk="1" latinLnBrk="0" hangingPunct="1">
                        <a:defRPr sz="1800" b="1" kern="1200">
                          <a:solidFill>
                            <a:schemeClr val="lt1"/>
                          </a:solidFill>
                          <a:latin typeface="Arial Unicode MS"/>
                          <a:ea typeface="Arial Unicode MS"/>
                          <a:cs typeface="Arial Unicode MS"/>
                        </a:defRPr>
                      </a:lvl9pPr>
                    </a:lstStyle>
                    <a:p>
                      <a:pPr algn="ctr"/>
                      <a:r>
                        <a:rPr lang="it-IT" sz="9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DGR </a:t>
                      </a:r>
                      <a:r>
                        <a:rPr lang="it-IT" sz="900" i="1" baseline="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Piano di Rientro</a:t>
                      </a:r>
                      <a:endParaRPr lang="it-IT" sz="9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4A7AAF"/>
                    </a:solidFill>
                  </a:tcPr>
                </a:tc>
                <a:tc>
                  <a:txBody>
                    <a:bodyPr/>
                    <a:lstStyle>
                      <a:defPPr>
                        <a:defRPr lang="it-IT"/>
                      </a:defPPr>
                      <a:lvl1pPr marL="0" algn="l" defTabSz="914400" rtl="0" eaLnBrk="1" latinLnBrk="0" hangingPunct="1">
                        <a:defRPr sz="1800" b="1" kern="1200">
                          <a:solidFill>
                            <a:schemeClr val="lt1"/>
                          </a:solidFill>
                          <a:latin typeface="Arial Unicode MS"/>
                          <a:ea typeface="Arial Unicode MS"/>
                          <a:cs typeface="Arial Unicode MS"/>
                        </a:defRPr>
                      </a:lvl1pPr>
                      <a:lvl2pPr marL="457200" algn="l" defTabSz="914400" rtl="0" eaLnBrk="1" latinLnBrk="0" hangingPunct="1">
                        <a:defRPr sz="1800" b="1" kern="1200">
                          <a:solidFill>
                            <a:schemeClr val="lt1"/>
                          </a:solidFill>
                          <a:latin typeface="Arial Unicode MS"/>
                          <a:ea typeface="Arial Unicode MS"/>
                          <a:cs typeface="Arial Unicode MS"/>
                        </a:defRPr>
                      </a:lvl2pPr>
                      <a:lvl3pPr marL="914400" algn="l" defTabSz="914400" rtl="0" eaLnBrk="1" latinLnBrk="0" hangingPunct="1">
                        <a:defRPr sz="1800" b="1" kern="1200">
                          <a:solidFill>
                            <a:schemeClr val="lt1"/>
                          </a:solidFill>
                          <a:latin typeface="Arial Unicode MS"/>
                          <a:ea typeface="Arial Unicode MS"/>
                          <a:cs typeface="Arial Unicode MS"/>
                        </a:defRPr>
                      </a:lvl3pPr>
                      <a:lvl4pPr marL="1371600" algn="l" defTabSz="914400" rtl="0" eaLnBrk="1" latinLnBrk="0" hangingPunct="1">
                        <a:defRPr sz="1800" b="1" kern="1200">
                          <a:solidFill>
                            <a:schemeClr val="lt1"/>
                          </a:solidFill>
                          <a:latin typeface="Arial Unicode MS"/>
                          <a:ea typeface="Arial Unicode MS"/>
                          <a:cs typeface="Arial Unicode MS"/>
                        </a:defRPr>
                      </a:lvl4pPr>
                      <a:lvl5pPr marL="1828800" algn="l" defTabSz="914400" rtl="0" eaLnBrk="1" latinLnBrk="0" hangingPunct="1">
                        <a:defRPr sz="1800" b="1" kern="1200">
                          <a:solidFill>
                            <a:schemeClr val="lt1"/>
                          </a:solidFill>
                          <a:latin typeface="Arial Unicode MS"/>
                          <a:ea typeface="Arial Unicode MS"/>
                          <a:cs typeface="Arial Unicode MS"/>
                        </a:defRPr>
                      </a:lvl5pPr>
                      <a:lvl6pPr marL="2286000" algn="l" defTabSz="914400" rtl="0" eaLnBrk="1" latinLnBrk="0" hangingPunct="1">
                        <a:defRPr sz="1800" b="1" kern="1200">
                          <a:solidFill>
                            <a:schemeClr val="lt1"/>
                          </a:solidFill>
                          <a:latin typeface="Arial Unicode MS"/>
                          <a:ea typeface="Arial Unicode MS"/>
                          <a:cs typeface="Arial Unicode MS"/>
                        </a:defRPr>
                      </a:lvl6pPr>
                      <a:lvl7pPr marL="2743200" algn="l" defTabSz="914400" rtl="0" eaLnBrk="1" latinLnBrk="0" hangingPunct="1">
                        <a:defRPr sz="1800" b="1" kern="1200">
                          <a:solidFill>
                            <a:schemeClr val="lt1"/>
                          </a:solidFill>
                          <a:latin typeface="Arial Unicode MS"/>
                          <a:ea typeface="Arial Unicode MS"/>
                          <a:cs typeface="Arial Unicode MS"/>
                        </a:defRPr>
                      </a:lvl7pPr>
                      <a:lvl8pPr marL="3200400" algn="l" defTabSz="914400" rtl="0" eaLnBrk="1" latinLnBrk="0" hangingPunct="1">
                        <a:defRPr sz="1800" b="1" kern="1200">
                          <a:solidFill>
                            <a:schemeClr val="lt1"/>
                          </a:solidFill>
                          <a:latin typeface="Arial Unicode MS"/>
                          <a:ea typeface="Arial Unicode MS"/>
                          <a:cs typeface="Arial Unicode MS"/>
                        </a:defRPr>
                      </a:lvl8pPr>
                      <a:lvl9pPr marL="3657600" algn="l" defTabSz="914400" rtl="0" eaLnBrk="1" latinLnBrk="0" hangingPunct="1">
                        <a:defRPr sz="1800" b="1" kern="1200">
                          <a:solidFill>
                            <a:schemeClr val="lt1"/>
                          </a:solidFill>
                          <a:latin typeface="Arial Unicode MS"/>
                          <a:ea typeface="Arial Unicode MS"/>
                          <a:cs typeface="Arial Unicode MS"/>
                        </a:defRPr>
                      </a:lvl9pPr>
                    </a:lstStyle>
                    <a:p>
                      <a:pPr algn="ctr"/>
                      <a:r>
                        <a:rPr lang="it-IT" sz="9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Programmi</a:t>
                      </a:r>
                      <a:r>
                        <a:rPr lang="it-IT" sz="900" i="1" baseline="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Operativi </a:t>
                      </a:r>
                    </a:p>
                    <a:p>
                      <a:pPr algn="ctr"/>
                      <a:r>
                        <a:rPr lang="it-IT" sz="900" i="1" baseline="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2010 -  2011/12</a:t>
                      </a:r>
                      <a:endParaRPr lang="it-IT" sz="9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4A7AAF"/>
                    </a:solidFill>
                  </a:tcPr>
                </a:tc>
                <a:tc>
                  <a:txBody>
                    <a:bodyPr/>
                    <a:lstStyle/>
                    <a:p>
                      <a:pPr algn="ctr"/>
                      <a:r>
                        <a:rPr lang="it-IT" sz="900" b="1"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Programmi</a:t>
                      </a:r>
                      <a:r>
                        <a:rPr lang="it-IT" sz="900" b="1" i="1" baseline="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Operativi </a:t>
                      </a:r>
                    </a:p>
                    <a:p>
                      <a:pPr algn="ctr"/>
                      <a:r>
                        <a:rPr lang="it-IT" sz="900" b="1" i="1" baseline="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2013-2015</a:t>
                      </a:r>
                      <a:endParaRPr lang="it-IT" sz="900" b="1"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solidFill>
                  </a:tcPr>
                </a:tc>
                <a:tc>
                  <a:txBody>
                    <a:bodyPr/>
                    <a:lstStyle/>
                    <a:p>
                      <a:pPr algn="ctr"/>
                      <a:r>
                        <a:rPr lang="it-IT" sz="900" b="1"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Programmi</a:t>
                      </a:r>
                      <a:r>
                        <a:rPr lang="it-IT" sz="900" b="1" i="1" baseline="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Operativi </a:t>
                      </a:r>
                    </a:p>
                    <a:p>
                      <a:pPr algn="ctr"/>
                      <a:r>
                        <a:rPr lang="it-IT" sz="900" b="1" i="1" baseline="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2016-2018</a:t>
                      </a:r>
                      <a:endParaRPr lang="it-IT" sz="900" b="1"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solidFill>
                  </a:tcPr>
                </a:tc>
                <a:extLst>
                  <a:ext uri="{0D108BD9-81ED-4DB2-BD59-A6C34878D82A}">
                    <a16:rowId xmlns:a16="http://schemas.microsoft.com/office/drawing/2014/main" val="10000"/>
                  </a:ext>
                </a:extLst>
              </a:tr>
              <a:tr h="218172">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a:tabLst>
                          <a:tab pos="82550" algn="l"/>
                        </a:tabLst>
                      </a:pPr>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LAZIO</a:t>
                      </a:r>
                    </a:p>
                  </a:txBody>
                  <a:tcPr marL="33231" marR="33231" marT="27000" marB="2700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28 Febbraio 2007</a:t>
                      </a:r>
                    </a:p>
                  </a:txBody>
                  <a:tcPr marL="33231" marR="33231" marT="27000" marB="2700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n. 149 </a:t>
                      </a:r>
                    </a:p>
                    <a:p>
                      <a:r>
                        <a:rPr kumimoji="0" lang="it-IT" sz="800" b="0"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del 06/03/2007</a:t>
                      </a:r>
                      <a:endParaRPr lang="it-IT" sz="800" b="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lvl="0" indent="0" algn="l">
                        <a:tabLst>
                          <a:tab pos="712788" algn="l"/>
                        </a:tabLst>
                      </a:pPr>
                      <a:r>
                        <a:rPr kumimoji="0" lang="it-IT" sz="800" b="1"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P.O. 2010 </a:t>
                      </a:r>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96/09</a:t>
                      </a:r>
                    </a:p>
                    <a:p>
                      <a:r>
                        <a:rPr kumimoji="0" lang="it-IT" sz="800" b="1"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P.O. 2011/12 </a:t>
                      </a:r>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113/10</a:t>
                      </a:r>
                    </a:p>
                  </a:txBody>
                  <a:tcPr marL="33231" marR="33231" marT="27000" marB="27000" anchor="ctr">
                    <a:lnL w="127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p>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247/2014</a:t>
                      </a:r>
                      <a:endParaRPr kumimoji="0" lang="it-IT" sz="800" b="0"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40000"/>
                      </a:srgbClr>
                    </a:solidFill>
                  </a:tcPr>
                </a:tc>
                <a:tc>
                  <a:txBody>
                    <a:bodyPr/>
                    <a:lstStyle/>
                    <a:p>
                      <a:pPr marL="0" algn="l" defTabSz="914400" rtl="0" eaLnBrk="1" latinLnBrk="0" hangingPunct="1"/>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52/2017</a:t>
                      </a:r>
                    </a:p>
                  </a:txBody>
                  <a:tcPr marL="33231" marR="33231" marT="27000" marB="27000" anchor="ct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40000"/>
                      </a:srgbClr>
                    </a:solidFill>
                  </a:tcPr>
                </a:tc>
                <a:extLst>
                  <a:ext uri="{0D108BD9-81ED-4DB2-BD59-A6C34878D82A}">
                    <a16:rowId xmlns:a16="http://schemas.microsoft.com/office/drawing/2014/main" val="10001"/>
                  </a:ext>
                </a:extLst>
              </a:tr>
              <a:tr h="218172">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ABRUZZO</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6 Marzo 2007</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800" b="1"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n. 224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it-IT" sz="800" b="0"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del 13/03/2007</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lvl="0" indent="0" algn="l">
                        <a:tabLst>
                          <a:tab pos="712788" algn="l"/>
                        </a:tabLst>
                      </a:pPr>
                      <a:r>
                        <a:rPr kumimoji="0" lang="it-IT" sz="800" b="1"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P.O. 2010 </a:t>
                      </a:r>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77/10</a:t>
                      </a:r>
                    </a:p>
                    <a:p>
                      <a:r>
                        <a:rPr kumimoji="0" lang="it-IT" sz="800" b="1"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P.O. 2011/12 </a:t>
                      </a:r>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22/11</a:t>
                      </a:r>
                    </a:p>
                  </a:txBody>
                  <a:tcPr marL="33231" marR="33231" marT="27000" marB="2700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p>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112/2013</a:t>
                      </a:r>
                      <a:endParaRPr kumimoji="0" lang="it-IT" sz="800" b="0"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2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n. 576/2016 Piano di riqualificazione del SSR</a:t>
                      </a:r>
                    </a:p>
                  </a:txBody>
                  <a:tcPr marL="33231" marR="33231" marT="27000" marB="27000"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20000"/>
                      </a:srgbClr>
                    </a:solidFill>
                  </a:tcPr>
                </a:tc>
                <a:extLst>
                  <a:ext uri="{0D108BD9-81ED-4DB2-BD59-A6C34878D82A}">
                    <a16:rowId xmlns:a16="http://schemas.microsoft.com/office/drawing/2014/main" val="10002"/>
                  </a:ext>
                </a:extLst>
              </a:tr>
              <a:tr h="218172">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LIGURIA</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6 Marzo 2007</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1"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n. 243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0"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del 09/03/2007</a:t>
                      </a:r>
                      <a:r>
                        <a:rPr kumimoji="0" lang="it-IT" sz="800" b="1"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gridSpan="3">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algn="ctr"/>
                      <a:r>
                        <a:rPr kumimoji="0" lang="it-IT" sz="800" b="1"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PdR concluso in data 10 Aprile 2010</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3"/>
                  </a:ext>
                </a:extLst>
              </a:tr>
              <a:tr h="307480">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CAMPANIA</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13 Marzo 2007</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1"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n. 460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0"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del 20/03/2007</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sz="800" b="1"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P.O. 2010</a:t>
                      </a:r>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 - </a:t>
                      </a: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41/10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800" b="1"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P.O. 2011/12</a:t>
                      </a:r>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 -  </a:t>
                      </a: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22/11 e </a:t>
                      </a:r>
                      <a:r>
                        <a:rPr kumimoji="0" lang="it-IT" sz="800" b="0" i="0" u="none" strike="noStrike" kern="1200" cap="none" normalizeH="0" baseline="0" dirty="0" err="1">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s.m.i.</a:t>
                      </a:r>
                      <a:endPar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p>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108 /2014</a:t>
                      </a:r>
                    </a:p>
                  </a:txBody>
                  <a:tcPr marL="33231" marR="33231" marT="27000" marB="270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20000"/>
                      </a:srgbClr>
                    </a:solidFill>
                  </a:tcPr>
                </a:tc>
                <a:tc>
                  <a:txBody>
                    <a:bodyPr/>
                    <a:lstStyle/>
                    <a:p>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14/2017 *</a:t>
                      </a:r>
                    </a:p>
                  </a:txBody>
                  <a:tcPr marL="33231" marR="33231" marT="27000" marB="27000"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20000"/>
                      </a:srgbClr>
                    </a:solidFill>
                  </a:tcPr>
                </a:tc>
                <a:extLst>
                  <a:ext uri="{0D108BD9-81ED-4DB2-BD59-A6C34878D82A}">
                    <a16:rowId xmlns:a16="http://schemas.microsoft.com/office/drawing/2014/main" val="10004"/>
                  </a:ext>
                </a:extLst>
              </a:tr>
              <a:tr h="307480">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MOLISE</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27 Marzo 2007</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n. 362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del 30/03/2007</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sz="800" b="1"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PO 2010</a:t>
                      </a:r>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 – </a:t>
                      </a: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17/10 e </a:t>
                      </a:r>
                      <a:r>
                        <a:rPr kumimoji="0" lang="it-IT" sz="800" b="0" i="0" u="none" strike="noStrike" kern="1200" cap="none" normalizeH="0" baseline="0" dirty="0" err="1">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s.m.i.</a:t>
                      </a:r>
                      <a:endPar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800" b="1"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PO 2011/12</a:t>
                      </a:r>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 - </a:t>
                      </a: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80/11 e </a:t>
                      </a:r>
                      <a:r>
                        <a:rPr kumimoji="0" lang="it-IT" sz="800" b="0" i="0" u="none" strike="noStrike" kern="1200" cap="none" normalizeH="0" baseline="0" dirty="0" err="1">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s.m.i.</a:t>
                      </a:r>
                      <a:endPar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tab pos="712788" algn="l"/>
                        </a:tabLst>
                        <a:defRPr/>
                      </a:pP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21/2014</a:t>
                      </a:r>
                    </a:p>
                    <a:p>
                      <a:pPr marL="0" marR="0" lvl="0" indent="0" algn="l" defTabSz="914400" rtl="0" eaLnBrk="1" fontAlgn="auto" latinLnBrk="0" hangingPunct="1">
                        <a:lnSpc>
                          <a:spcPct val="100000"/>
                        </a:lnSpc>
                        <a:spcBef>
                          <a:spcPts val="0"/>
                        </a:spcBef>
                        <a:spcAft>
                          <a:spcPts val="0"/>
                        </a:spcAft>
                        <a:buClrTx/>
                        <a:buSzTx/>
                        <a:buFontTx/>
                        <a:buNone/>
                        <a:tabLst>
                          <a:tab pos="712788" algn="l"/>
                        </a:tabLst>
                        <a:defRPr/>
                      </a:pPr>
                      <a:r>
                        <a:rPr kumimoji="0" lang="it-IT" sz="800" b="0"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Sospeso dal TAR Molise</a:t>
                      </a:r>
                    </a:p>
                  </a:txBody>
                  <a:tcPr marL="33231" marR="33231" marT="27000" marB="270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40000"/>
                      </a:srgbClr>
                    </a:solidFill>
                  </a:tcPr>
                </a:tc>
                <a:tc>
                  <a:txBody>
                    <a:bodyPr/>
                    <a:lstStyle/>
                    <a:p>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52/2016</a:t>
                      </a:r>
                    </a:p>
                  </a:txBody>
                  <a:tcPr marL="33231" marR="33231" marT="27000" marB="27000"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40000"/>
                      </a:srgbClr>
                    </a:solidFill>
                  </a:tcPr>
                </a:tc>
                <a:extLst>
                  <a:ext uri="{0D108BD9-81ED-4DB2-BD59-A6C34878D82A}">
                    <a16:rowId xmlns:a16="http://schemas.microsoft.com/office/drawing/2014/main" val="10005"/>
                  </a:ext>
                </a:extLst>
              </a:tr>
              <a:tr h="218172">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SICILIA</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31 Luglio 2007</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1"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n. 312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0"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del 01/10/2007</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sz="800" b="1"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P.O. 2010/12</a:t>
                      </a:r>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 DA n. 3254/10 </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tab pos="712788" algn="l"/>
                        </a:tabLst>
                        <a:defRPr/>
                      </a:pP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D.A. n. 678/2014</a:t>
                      </a:r>
                    </a:p>
                  </a:txBody>
                  <a:tcPr marL="33231" marR="33231" marT="27000" marB="270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20000"/>
                      </a:srgbClr>
                    </a:solidFill>
                  </a:tcPr>
                </a:tc>
                <a:tc>
                  <a:txBody>
                    <a:bodyPr/>
                    <a:lstStyle/>
                    <a:p>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D.A. n. 1351/2017 </a:t>
                      </a:r>
                    </a:p>
                  </a:txBody>
                  <a:tcPr marL="33231" marR="33231" marT="27000" marB="27000"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20000"/>
                      </a:srgbClr>
                    </a:solidFill>
                  </a:tcPr>
                </a:tc>
                <a:extLst>
                  <a:ext uri="{0D108BD9-81ED-4DB2-BD59-A6C34878D82A}">
                    <a16:rowId xmlns:a16="http://schemas.microsoft.com/office/drawing/2014/main" val="10006"/>
                  </a:ext>
                </a:extLst>
              </a:tr>
              <a:tr h="218172">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SARDEGNA</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31 Luglio 2007</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1"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n.30/33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0"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del 02/08/2007</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gridSpan="3">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algn="ctr"/>
                      <a:r>
                        <a:rPr kumimoji="0" lang="it-IT" sz="800" b="1"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PdR concluso in data 31 Dicembre 2010</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7"/>
                  </a:ext>
                </a:extLst>
              </a:tr>
              <a:tr h="218172">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CALABRIA</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17 Dicembre 2009</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1"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n. 908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0"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del 23/12/2009</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endParaRPr lang="it-IT" sz="800" b="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tab pos="712788" algn="l"/>
                        </a:tabLst>
                        <a:defRPr/>
                      </a:pP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DCA n. 14/2015</a:t>
                      </a:r>
                    </a:p>
                  </a:txBody>
                  <a:tcPr marL="33231" marR="33231" marT="27000" marB="270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20000"/>
                      </a:srgbClr>
                    </a:solidFill>
                  </a:tcPr>
                </a:tc>
                <a:tc>
                  <a:txBody>
                    <a:bodyPr/>
                    <a:lstStyle/>
                    <a:p>
                      <a:r>
                        <a:rPr lang="it-IT" sz="80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rPr>
                        <a:t>DCA n. 119/16</a:t>
                      </a:r>
                    </a:p>
                  </a:txBody>
                  <a:tcPr marL="33231" marR="33231" marT="27000" marB="27000"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20000"/>
                      </a:srgbClr>
                    </a:solidFill>
                  </a:tcPr>
                </a:tc>
                <a:extLst>
                  <a:ext uri="{0D108BD9-81ED-4DB2-BD59-A6C34878D82A}">
                    <a16:rowId xmlns:a16="http://schemas.microsoft.com/office/drawing/2014/main" val="10008"/>
                  </a:ext>
                </a:extLst>
              </a:tr>
              <a:tr h="218172">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algn="l" defTabSz="914400" rtl="0" eaLnBrk="1" latinLnBrk="0" hangingPunct="1"/>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PIEMONTE</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algn="l" defTabSz="914400" rtl="0" eaLnBrk="1" latinLnBrk="0" hangingPunct="1"/>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29 Luglio 2010</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algn="l" defTabSz="914400" rtl="0" eaLnBrk="1" latinLnBrk="0" hangingPunct="1"/>
                      <a:r>
                        <a:rPr kumimoji="0" lang="es-ES"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n. 1-415 </a:t>
                      </a:r>
                    </a:p>
                    <a:p>
                      <a:pPr marL="0" algn="l" defTabSz="914400" rtl="0" eaLnBrk="1" latinLnBrk="0" hangingPunct="1"/>
                      <a:r>
                        <a:rPr kumimoji="0" lang="es-ES"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del 02/08/2010</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algn="l" defTabSz="914400" rtl="0" eaLnBrk="1" latinLnBrk="0" hangingPunct="1"/>
                      <a:endPar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4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n. 25-6992/2013 </a:t>
                      </a:r>
                    </a:p>
                  </a:txBody>
                  <a:tcPr marL="33231" marR="33231" marT="27000" marB="270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40000"/>
                      </a:srgbClr>
                    </a:solidFill>
                  </a:tcPr>
                </a:tc>
                <a:tc>
                  <a:txBody>
                    <a:bodyPr/>
                    <a:lstStyle/>
                    <a:p>
                      <a:r>
                        <a:rPr kumimoji="0" lang="it-IT" sz="800" b="1" i="1"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PDR concluso  a marzo 2017</a:t>
                      </a:r>
                    </a:p>
                  </a:txBody>
                  <a:tcPr marL="33231" marR="33231" marT="27000" marB="27000"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40000"/>
                      </a:srgbClr>
                    </a:solidFill>
                  </a:tcPr>
                </a:tc>
                <a:extLst>
                  <a:ext uri="{0D108BD9-81ED-4DB2-BD59-A6C34878D82A}">
                    <a16:rowId xmlns:a16="http://schemas.microsoft.com/office/drawing/2014/main" val="10009"/>
                  </a:ext>
                </a:extLst>
              </a:tr>
              <a:tr h="218172">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PUGLIA</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r>
                        <a:rPr kumimoji="0" lang="it-IT" sz="800" b="1"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29 Novembre 2010</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1"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n. 2624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800" b="0" i="0" u="none" strike="noStrike"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del 30/11/2010</a:t>
                      </a:r>
                    </a:p>
                  </a:txBody>
                  <a:tcPr marL="33231" marR="33231" marT="27000" marB="2700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defPPr>
                        <a:defRPr lang="it-IT"/>
                      </a:defPPr>
                      <a:lvl1pPr marL="0" algn="l" defTabSz="914400" rtl="0" eaLnBrk="1" latinLnBrk="0" hangingPunct="1">
                        <a:defRPr sz="1800" kern="1200">
                          <a:solidFill>
                            <a:schemeClr val="dk1"/>
                          </a:solidFill>
                          <a:latin typeface="Arial Unicode MS"/>
                          <a:ea typeface="Arial Unicode MS"/>
                          <a:cs typeface="Arial Unicode MS"/>
                        </a:defRPr>
                      </a:lvl1pPr>
                      <a:lvl2pPr marL="457200" algn="l" defTabSz="914400" rtl="0" eaLnBrk="1" latinLnBrk="0" hangingPunct="1">
                        <a:defRPr sz="1800" kern="1200">
                          <a:solidFill>
                            <a:schemeClr val="dk1"/>
                          </a:solidFill>
                          <a:latin typeface="Arial Unicode MS"/>
                          <a:ea typeface="Arial Unicode MS"/>
                          <a:cs typeface="Arial Unicode MS"/>
                        </a:defRPr>
                      </a:lvl2pPr>
                      <a:lvl3pPr marL="914400" algn="l" defTabSz="914400" rtl="0" eaLnBrk="1" latinLnBrk="0" hangingPunct="1">
                        <a:defRPr sz="1800" kern="1200">
                          <a:solidFill>
                            <a:schemeClr val="dk1"/>
                          </a:solidFill>
                          <a:latin typeface="Arial Unicode MS"/>
                          <a:ea typeface="Arial Unicode MS"/>
                          <a:cs typeface="Arial Unicode MS"/>
                        </a:defRPr>
                      </a:lvl3pPr>
                      <a:lvl4pPr marL="1371600" algn="l" defTabSz="914400" rtl="0" eaLnBrk="1" latinLnBrk="0" hangingPunct="1">
                        <a:defRPr sz="1800" kern="1200">
                          <a:solidFill>
                            <a:schemeClr val="dk1"/>
                          </a:solidFill>
                          <a:latin typeface="Arial Unicode MS"/>
                          <a:ea typeface="Arial Unicode MS"/>
                          <a:cs typeface="Arial Unicode MS"/>
                        </a:defRPr>
                      </a:lvl4pPr>
                      <a:lvl5pPr marL="1828800" algn="l" defTabSz="914400" rtl="0" eaLnBrk="1" latinLnBrk="0" hangingPunct="1">
                        <a:defRPr sz="1800" kern="1200">
                          <a:solidFill>
                            <a:schemeClr val="dk1"/>
                          </a:solidFill>
                          <a:latin typeface="Arial Unicode MS"/>
                          <a:ea typeface="Arial Unicode MS"/>
                          <a:cs typeface="Arial Unicode MS"/>
                        </a:defRPr>
                      </a:lvl5pPr>
                      <a:lvl6pPr marL="2286000" algn="l" defTabSz="914400" rtl="0" eaLnBrk="1" latinLnBrk="0" hangingPunct="1">
                        <a:defRPr sz="1800" kern="1200">
                          <a:solidFill>
                            <a:schemeClr val="dk1"/>
                          </a:solidFill>
                          <a:latin typeface="Arial Unicode MS"/>
                          <a:ea typeface="Arial Unicode MS"/>
                          <a:cs typeface="Arial Unicode MS"/>
                        </a:defRPr>
                      </a:lvl6pPr>
                      <a:lvl7pPr marL="2743200" algn="l" defTabSz="914400" rtl="0" eaLnBrk="1" latinLnBrk="0" hangingPunct="1">
                        <a:defRPr sz="1800" kern="1200">
                          <a:solidFill>
                            <a:schemeClr val="dk1"/>
                          </a:solidFill>
                          <a:latin typeface="Arial Unicode MS"/>
                          <a:ea typeface="Arial Unicode MS"/>
                          <a:cs typeface="Arial Unicode MS"/>
                        </a:defRPr>
                      </a:lvl7pPr>
                      <a:lvl8pPr marL="3200400" algn="l" defTabSz="914400" rtl="0" eaLnBrk="1" latinLnBrk="0" hangingPunct="1">
                        <a:defRPr sz="1800" kern="1200">
                          <a:solidFill>
                            <a:schemeClr val="dk1"/>
                          </a:solidFill>
                          <a:latin typeface="Arial Unicode MS"/>
                          <a:ea typeface="Arial Unicode MS"/>
                          <a:cs typeface="Arial Unicode MS"/>
                        </a:defRPr>
                      </a:lvl8pPr>
                      <a:lvl9pPr marL="3657600" algn="l" defTabSz="914400" rtl="0" eaLnBrk="1" latinLnBrk="0" hangingPunct="1">
                        <a:defRPr sz="1800" kern="1200">
                          <a:solidFill>
                            <a:schemeClr val="dk1"/>
                          </a:solidFill>
                          <a:latin typeface="Arial Unicode MS"/>
                          <a:ea typeface="Arial Unicode MS"/>
                          <a:cs typeface="Arial Unicode MS"/>
                        </a:defRPr>
                      </a:lvl9pPr>
                    </a:lstStyle>
                    <a:p>
                      <a:endParaRPr lang="it-IT" sz="800" b="0"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33231" marR="33231" marT="27000" marB="2700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A7AAF">
                        <a:tint val="2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n. 1403/2014</a:t>
                      </a:r>
                    </a:p>
                  </a:txBody>
                  <a:tcPr marL="33231" marR="33231" marT="27000" marB="270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20000"/>
                      </a:srgbClr>
                    </a:solidFill>
                  </a:tcPr>
                </a:tc>
                <a:tc>
                  <a:txBody>
                    <a:bodyPr/>
                    <a:lstStyle/>
                    <a:p>
                      <a:pPr algn="l"/>
                      <a:r>
                        <a:rPr kumimoji="0" lang="it-IT" sz="800" b="0" i="0" u="none" strike="noStrike" kern="1200" cap="none" normalizeH="0" baseline="0" dirty="0">
                          <a:ln>
                            <a:noFill/>
                          </a:ln>
                          <a:solidFill>
                            <a:schemeClr val="tx2"/>
                          </a:solidFill>
                          <a:effectLst/>
                          <a:latin typeface="Arial Unicode MS" panose="020B0604020202020204" pitchFamily="34" charset="-128"/>
                          <a:ea typeface="Arial Unicode MS" panose="020B0604020202020204" pitchFamily="34" charset="-128"/>
                          <a:cs typeface="Arial Unicode MS" panose="020B0604020202020204" pitchFamily="34" charset="-128"/>
                        </a:rPr>
                        <a:t>DGR 129/2018</a:t>
                      </a:r>
                    </a:p>
                  </a:txBody>
                  <a:tcPr marL="33231" marR="33231" marT="27000" marB="27000"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4A7AAF">
                        <a:tint val="20000"/>
                      </a:srgbClr>
                    </a:solidFill>
                  </a:tcPr>
                </a:tc>
                <a:extLst>
                  <a:ext uri="{0D108BD9-81ED-4DB2-BD59-A6C34878D82A}">
                    <a16:rowId xmlns:a16="http://schemas.microsoft.com/office/drawing/2014/main" val="10010"/>
                  </a:ext>
                </a:extLst>
              </a:tr>
            </a:tbl>
          </a:graphicData>
        </a:graphic>
      </p:graphicFrame>
      <p:sp>
        <p:nvSpPr>
          <p:cNvPr id="6" name="Freccia a destra 5"/>
          <p:cNvSpPr/>
          <p:nvPr/>
        </p:nvSpPr>
        <p:spPr bwMode="auto">
          <a:xfrm>
            <a:off x="465281" y="1291646"/>
            <a:ext cx="396044" cy="216024"/>
          </a:xfrm>
          <a:prstGeom prst="rightArrow">
            <a:avLst/>
          </a:prstGeom>
          <a:solidFill>
            <a:srgbClr val="FF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0" tIns="0" rIns="0" bIns="0" numCol="1" rtlCol="0" anchor="ctr" anchorCtr="0" compatLnSpc="1">
            <a:prstTxWarp prst="textNoShape">
              <a:avLst/>
            </a:prstTxWarp>
          </a:bodyPr>
          <a:lstStyle/>
          <a:p>
            <a:pPr algn="ctr" fontAlgn="base">
              <a:spcBef>
                <a:spcPct val="0"/>
              </a:spcBef>
              <a:spcAft>
                <a:spcPct val="0"/>
              </a:spcAft>
            </a:pPr>
            <a:endParaRPr lang="it-IT" sz="7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8" name="Freccia a destra 7"/>
          <p:cNvSpPr/>
          <p:nvPr/>
        </p:nvSpPr>
        <p:spPr bwMode="auto">
          <a:xfrm>
            <a:off x="471900" y="2263565"/>
            <a:ext cx="396044" cy="216024"/>
          </a:xfrm>
          <a:prstGeom prst="rightArrow">
            <a:avLst/>
          </a:prstGeom>
          <a:solidFill>
            <a:srgbClr val="FF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0" tIns="0" rIns="0" bIns="0" numCol="1" rtlCol="0" anchor="ctr" anchorCtr="0" compatLnSpc="1">
            <a:prstTxWarp prst="textNoShape">
              <a:avLst/>
            </a:prstTxWarp>
          </a:bodyPr>
          <a:lstStyle/>
          <a:p>
            <a:pPr algn="ctr" fontAlgn="base">
              <a:spcBef>
                <a:spcPct val="0"/>
              </a:spcBef>
              <a:spcAft>
                <a:spcPct val="0"/>
              </a:spcAft>
            </a:pPr>
            <a:endParaRPr lang="it-IT" sz="7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9" name="Freccia a destra 8"/>
          <p:cNvSpPr/>
          <p:nvPr/>
        </p:nvSpPr>
        <p:spPr bwMode="auto">
          <a:xfrm>
            <a:off x="476549" y="2658585"/>
            <a:ext cx="396044" cy="216024"/>
          </a:xfrm>
          <a:prstGeom prst="rightArrow">
            <a:avLst/>
          </a:prstGeom>
          <a:solidFill>
            <a:srgbClr val="FF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0" tIns="0" rIns="0" bIns="0" numCol="1" rtlCol="0" anchor="ctr" anchorCtr="0" compatLnSpc="1">
            <a:prstTxWarp prst="textNoShape">
              <a:avLst/>
            </a:prstTxWarp>
          </a:bodyPr>
          <a:lstStyle/>
          <a:p>
            <a:pPr algn="ctr" fontAlgn="base">
              <a:spcBef>
                <a:spcPct val="0"/>
              </a:spcBef>
              <a:spcAft>
                <a:spcPct val="0"/>
              </a:spcAft>
            </a:pPr>
            <a:endParaRPr lang="it-IT" sz="7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10" name="Freccia a destra 9"/>
          <p:cNvSpPr/>
          <p:nvPr/>
        </p:nvSpPr>
        <p:spPr bwMode="auto">
          <a:xfrm>
            <a:off x="476549" y="3632951"/>
            <a:ext cx="396044" cy="216024"/>
          </a:xfrm>
          <a:prstGeom prst="rightArrow">
            <a:avLst/>
          </a:prstGeom>
          <a:solidFill>
            <a:srgbClr val="FF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0" tIns="0" rIns="0" bIns="0" numCol="1" rtlCol="0" anchor="ctr" anchorCtr="0" compatLnSpc="1">
            <a:prstTxWarp prst="textNoShape">
              <a:avLst/>
            </a:prstTxWarp>
          </a:bodyPr>
          <a:lstStyle/>
          <a:p>
            <a:pPr algn="ctr" fontAlgn="base">
              <a:spcBef>
                <a:spcPct val="0"/>
              </a:spcBef>
              <a:spcAft>
                <a:spcPct val="0"/>
              </a:spcAft>
            </a:pPr>
            <a:endParaRPr lang="it-IT" sz="7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11" name="Freccia a destra 10"/>
          <p:cNvSpPr/>
          <p:nvPr/>
        </p:nvSpPr>
        <p:spPr bwMode="auto">
          <a:xfrm>
            <a:off x="459046" y="1622259"/>
            <a:ext cx="396044" cy="216024"/>
          </a:xfrm>
          <a:prstGeom prst="rightArrow">
            <a:avLst/>
          </a:prstGeom>
          <a:solidFill>
            <a:srgbClr val="FFC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0" tIns="0" rIns="0" bIns="0" numCol="1" rtlCol="0" anchor="ctr" anchorCtr="0" compatLnSpc="1">
            <a:prstTxWarp prst="textNoShape">
              <a:avLst/>
            </a:prstTxWarp>
          </a:bodyPr>
          <a:lstStyle/>
          <a:p>
            <a:pPr algn="ctr" fontAlgn="base">
              <a:spcBef>
                <a:spcPct val="0"/>
              </a:spcBef>
              <a:spcAft>
                <a:spcPct val="0"/>
              </a:spcAft>
            </a:pPr>
            <a:endParaRPr lang="it-IT" sz="7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12" name="Freccia a destra 11"/>
          <p:cNvSpPr/>
          <p:nvPr/>
        </p:nvSpPr>
        <p:spPr bwMode="auto">
          <a:xfrm>
            <a:off x="459046" y="3027039"/>
            <a:ext cx="396044" cy="216024"/>
          </a:xfrm>
          <a:prstGeom prst="rightArrow">
            <a:avLst/>
          </a:prstGeom>
          <a:solidFill>
            <a:srgbClr val="FFC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0" tIns="0" rIns="0" bIns="0" numCol="1" rtlCol="0" anchor="ctr" anchorCtr="0" compatLnSpc="1">
            <a:prstTxWarp prst="textNoShape">
              <a:avLst/>
            </a:prstTxWarp>
          </a:bodyPr>
          <a:lstStyle/>
          <a:p>
            <a:pPr algn="ctr" fontAlgn="base">
              <a:spcBef>
                <a:spcPct val="0"/>
              </a:spcBef>
              <a:spcAft>
                <a:spcPct val="0"/>
              </a:spcAft>
            </a:pPr>
            <a:endParaRPr lang="it-IT" sz="7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13" name="Freccia a destra 12"/>
          <p:cNvSpPr/>
          <p:nvPr/>
        </p:nvSpPr>
        <p:spPr bwMode="auto">
          <a:xfrm>
            <a:off x="459046" y="4181687"/>
            <a:ext cx="396044" cy="216024"/>
          </a:xfrm>
          <a:prstGeom prst="rightArrow">
            <a:avLst/>
          </a:prstGeom>
          <a:solidFill>
            <a:srgbClr val="FFC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0" tIns="0" rIns="0" bIns="0" numCol="1" rtlCol="0" anchor="ctr" anchorCtr="0" compatLnSpc="1">
            <a:prstTxWarp prst="textNoShape">
              <a:avLst/>
            </a:prstTxWarp>
          </a:bodyPr>
          <a:lstStyle/>
          <a:p>
            <a:pPr algn="ctr" fontAlgn="base">
              <a:spcBef>
                <a:spcPct val="0"/>
              </a:spcBef>
              <a:spcAft>
                <a:spcPct val="0"/>
              </a:spcAft>
            </a:pPr>
            <a:endParaRPr lang="it-IT" sz="7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3" name="CasellaDiTesto 2"/>
          <p:cNvSpPr txBox="1"/>
          <p:nvPr/>
        </p:nvSpPr>
        <p:spPr>
          <a:xfrm>
            <a:off x="861325" y="4480980"/>
            <a:ext cx="7103412" cy="215444"/>
          </a:xfrm>
          <a:prstGeom prst="rect">
            <a:avLst/>
          </a:prstGeom>
          <a:noFill/>
        </p:spPr>
        <p:txBody>
          <a:bodyPr wrap="square" rtlCol="0">
            <a:spAutoFit/>
          </a:bodyPr>
          <a:lstStyle/>
          <a:p>
            <a:pPr marL="82550" indent="-82550" algn="just"/>
            <a:r>
              <a:rPr lang="it-IT" sz="8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La </a:t>
            </a:r>
            <a:r>
              <a:rPr lang="it-IT" sz="8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Regione Campania ha  presentato un Programma operativo 2019-2021 al fine di rientrare nella </a:t>
            </a:r>
            <a:r>
              <a:rPr lang="it-IT" sz="8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gestione ordinaria </a:t>
            </a:r>
            <a:r>
              <a:rPr lang="it-IT" sz="8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(DCA 99 del 14/12/2018</a:t>
            </a:r>
            <a:r>
              <a:rPr lang="it-IT" sz="8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a:t>
            </a:r>
            <a:endParaRPr lang="it-IT" sz="8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2" name="Titolo 1"/>
          <p:cNvSpPr>
            <a:spLocks noGrp="1"/>
          </p:cNvSpPr>
          <p:nvPr>
            <p:ph type="title"/>
          </p:nvPr>
        </p:nvSpPr>
        <p:spPr>
          <a:xfrm>
            <a:off x="304999" y="222575"/>
            <a:ext cx="8524875" cy="307777"/>
          </a:xfrm>
        </p:spPr>
        <p:txBody>
          <a:bodyPr/>
          <a:lstStyle/>
          <a:p>
            <a:r>
              <a:rPr lang="it-IT" dirty="0">
                <a:solidFill>
                  <a:srgbClr val="0070C0"/>
                </a:solidFill>
              </a:rPr>
              <a:t>La sottoscrizione dei Piani di rientro e dei Programmi Operativi</a:t>
            </a:r>
            <a:endParaRPr lang="it-IT" dirty="0"/>
          </a:p>
        </p:txBody>
      </p:sp>
      <p:sp>
        <p:nvSpPr>
          <p:cNvPr id="21" name="Freccia a destra 9"/>
          <p:cNvSpPr/>
          <p:nvPr/>
        </p:nvSpPr>
        <p:spPr bwMode="auto">
          <a:xfrm>
            <a:off x="6699948" y="4767439"/>
            <a:ext cx="245913" cy="147547"/>
          </a:xfrm>
          <a:prstGeom prst="rightArrow">
            <a:avLst/>
          </a:prstGeom>
          <a:solidFill>
            <a:srgbClr val="FF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0" tIns="0" rIns="0" bIns="0" numCol="1" rtlCol="0" anchor="ctr" anchorCtr="0" compatLnSpc="1">
            <a:prstTxWarp prst="textNoShape">
              <a:avLst/>
            </a:prstTxWarp>
          </a:bodyPr>
          <a:lstStyle/>
          <a:p>
            <a:pPr algn="ctr" fontAlgn="base">
              <a:spcBef>
                <a:spcPct val="0"/>
              </a:spcBef>
              <a:spcAft>
                <a:spcPct val="0"/>
              </a:spcAft>
            </a:pPr>
            <a:endParaRPr lang="it-IT" sz="7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23" name="CasellaDiTesto 2"/>
          <p:cNvSpPr txBox="1"/>
          <p:nvPr/>
        </p:nvSpPr>
        <p:spPr>
          <a:xfrm>
            <a:off x="6919921" y="4734112"/>
            <a:ext cx="1361560" cy="200055"/>
          </a:xfrm>
          <a:prstGeom prst="rect">
            <a:avLst/>
          </a:prstGeom>
          <a:noFill/>
        </p:spPr>
        <p:txBody>
          <a:bodyPr wrap="square" rtlCol="0">
            <a:spAutoFit/>
          </a:bodyPr>
          <a:lstStyle/>
          <a:p>
            <a:pPr marL="82550" indent="-82550" algn="just"/>
            <a:r>
              <a:rPr lang="it-IT" sz="700" b="1" i="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Regioni commissariate</a:t>
            </a:r>
            <a:endParaRPr lang="it-IT" sz="700" b="1" i="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5" name="Freccia a destra 9"/>
          <p:cNvSpPr/>
          <p:nvPr/>
        </p:nvSpPr>
        <p:spPr bwMode="auto">
          <a:xfrm>
            <a:off x="4329645" y="4764199"/>
            <a:ext cx="245913" cy="147547"/>
          </a:xfrm>
          <a:prstGeom prst="rightArrow">
            <a:avLst/>
          </a:prstGeom>
          <a:solidFill>
            <a:srgbClr val="FFC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0" tIns="0" rIns="0" bIns="0" numCol="1" rtlCol="0" anchor="ctr" anchorCtr="0" compatLnSpc="1">
            <a:prstTxWarp prst="textNoShape">
              <a:avLst/>
            </a:prstTxWarp>
          </a:bodyPr>
          <a:lstStyle/>
          <a:p>
            <a:pPr algn="ctr" fontAlgn="base">
              <a:spcBef>
                <a:spcPct val="0"/>
              </a:spcBef>
              <a:spcAft>
                <a:spcPct val="0"/>
              </a:spcAft>
            </a:pPr>
            <a:endParaRPr lang="it-IT" sz="7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16" name="CasellaDiTesto 2"/>
          <p:cNvSpPr txBox="1"/>
          <p:nvPr/>
        </p:nvSpPr>
        <p:spPr>
          <a:xfrm>
            <a:off x="4549617" y="4730872"/>
            <a:ext cx="2292167" cy="200055"/>
          </a:xfrm>
          <a:prstGeom prst="rect">
            <a:avLst/>
          </a:prstGeom>
          <a:noFill/>
        </p:spPr>
        <p:txBody>
          <a:bodyPr wrap="square" rtlCol="0">
            <a:spAutoFit/>
          </a:bodyPr>
          <a:lstStyle/>
          <a:p>
            <a:pPr marL="82550" indent="-82550" algn="just"/>
            <a:r>
              <a:rPr lang="it-IT" sz="700" b="1" i="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Regioni in Piano di Rientro non commissariata</a:t>
            </a:r>
            <a:endParaRPr lang="it-IT" sz="700" b="1" i="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 name="Slide Number Placeholder 1"/>
          <p:cNvSpPr>
            <a:spLocks noGrp="1"/>
          </p:cNvSpPr>
          <p:nvPr>
            <p:ph type="sldNum" sz="quarter" idx="12"/>
          </p:nvPr>
        </p:nvSpPr>
        <p:spPr/>
        <p:txBody>
          <a:bodyPr/>
          <a:lstStyle/>
          <a:p>
            <a:fld id="{F06B2653-D1AD-46BA-BB88-3123B5BA212E}" type="slidenum">
              <a:rPr lang="en-US" smtClean="0"/>
              <a:t>6</a:t>
            </a:fld>
            <a:endParaRPr lang="en-US"/>
          </a:p>
        </p:txBody>
      </p:sp>
    </p:spTree>
    <p:extLst>
      <p:ext uri="{BB962C8B-B14F-4D97-AF65-F5344CB8AC3E}">
        <p14:creationId xmlns:p14="http://schemas.microsoft.com/office/powerpoint/2010/main" val="2248325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999" y="222575"/>
            <a:ext cx="8524875" cy="307777"/>
          </a:xfrm>
        </p:spPr>
        <p:txBody>
          <a:bodyPr/>
          <a:lstStyle/>
          <a:p>
            <a:r>
              <a:rPr lang="it-IT" dirty="0"/>
              <a:t>L’affiancamento alle Regioni in Piano di </a:t>
            </a:r>
            <a:r>
              <a:rPr lang="it-IT" dirty="0" smtClean="0"/>
              <a:t>rientro (1/2) </a:t>
            </a:r>
            <a:endParaRPr lang="it-IT" dirty="0"/>
          </a:p>
        </p:txBody>
      </p:sp>
      <p:sp>
        <p:nvSpPr>
          <p:cNvPr id="24" name="Segnaposto numero diapositiva 23"/>
          <p:cNvSpPr>
            <a:spLocks noGrp="1"/>
          </p:cNvSpPr>
          <p:nvPr>
            <p:ph type="sldNum" sz="quarter" idx="12"/>
          </p:nvPr>
        </p:nvSpPr>
        <p:spPr/>
        <p:txBody>
          <a:bodyPr/>
          <a:lstStyle/>
          <a:p>
            <a:fld id="{23D1398F-DC4C-4884-BFE0-928325E316CB}" type="slidenum">
              <a:rPr lang="en-GB" smtClean="0"/>
              <a:pPr/>
              <a:t>7</a:t>
            </a:fld>
            <a:endParaRPr lang="en-GB"/>
          </a:p>
        </p:txBody>
      </p:sp>
      <p:grpSp>
        <p:nvGrpSpPr>
          <p:cNvPr id="2" name="Gruppo 1"/>
          <p:cNvGrpSpPr/>
          <p:nvPr/>
        </p:nvGrpSpPr>
        <p:grpSpPr>
          <a:xfrm>
            <a:off x="182646" y="1648020"/>
            <a:ext cx="8844753" cy="2905398"/>
            <a:chOff x="76203" y="1889131"/>
            <a:chExt cx="8844753" cy="3873864"/>
          </a:xfrm>
        </p:grpSpPr>
        <p:sp>
          <p:nvSpPr>
            <p:cNvPr id="115" name="AutoShape 6"/>
            <p:cNvSpPr>
              <a:spLocks noChangeArrowheads="1"/>
            </p:cNvSpPr>
            <p:nvPr/>
          </p:nvSpPr>
          <p:spPr bwMode="auto">
            <a:xfrm>
              <a:off x="899593" y="2362744"/>
              <a:ext cx="2051050" cy="687388"/>
            </a:xfrm>
            <a:prstGeom prst="chevron">
              <a:avLst>
                <a:gd name="adj" fmla="val 22268"/>
              </a:avLst>
            </a:prstGeom>
            <a:gradFill rotWithShape="1">
              <a:gsLst>
                <a:gs pos="0">
                  <a:srgbClr val="4F81BD">
                    <a:tint val="100000"/>
                    <a:shade val="75000"/>
                    <a:satMod val="160000"/>
                  </a:srgbClr>
                </a:gs>
                <a:gs pos="62000">
                  <a:srgbClr val="4F81BD">
                    <a:tint val="100000"/>
                    <a:shade val="100000"/>
                    <a:satMod val="125000"/>
                  </a:srgbClr>
                </a:gs>
                <a:gs pos="100000">
                  <a:srgbClr val="4F81BD">
                    <a:tint val="80000"/>
                    <a:shade val="100000"/>
                    <a:satMod val="140000"/>
                  </a:srgbClr>
                </a:gs>
              </a:gsLst>
              <a:lin ang="16200000" scaled="1"/>
            </a:gradFill>
            <a:ln>
              <a:noFill/>
              <a:headEnd/>
              <a:tailEnd/>
            </a:ln>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rgbClr val="4F81BD">
                  <a:tint val="100000"/>
                  <a:shade val="100000"/>
                  <a:satMod val="100000"/>
                </a:srgbClr>
              </a:contourClr>
            </a:sp3d>
          </p:spPr>
          <p:txBody>
            <a:bodyPr lIns="50736" tIns="50736" rIns="50736" bIns="50736" anchor="ctr"/>
            <a:lstStyle/>
            <a:p>
              <a:pPr algn="ctr" defTabSz="715963" eaLnBrk="0" fontAlgn="auto" hangingPunct="0">
                <a:spcBef>
                  <a:spcPts val="0"/>
                </a:spcBef>
                <a:spcAft>
                  <a:spcPts val="0"/>
                </a:spcAft>
                <a:defRPr/>
              </a:pPr>
              <a:r>
                <a:rPr lang="it-IT" sz="1400" b="1" i="1" kern="0"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rPr>
                <a:t>Obiettivi</a:t>
              </a:r>
            </a:p>
          </p:txBody>
        </p:sp>
        <p:sp>
          <p:nvSpPr>
            <p:cNvPr id="116" name="AutoShape 9"/>
            <p:cNvSpPr>
              <a:spLocks noChangeArrowheads="1"/>
            </p:cNvSpPr>
            <p:nvPr/>
          </p:nvSpPr>
          <p:spPr bwMode="auto">
            <a:xfrm>
              <a:off x="2904802" y="2362744"/>
              <a:ext cx="2051050" cy="687388"/>
            </a:xfrm>
            <a:prstGeom prst="chevron">
              <a:avLst>
                <a:gd name="adj" fmla="val 22268"/>
              </a:avLst>
            </a:prstGeom>
            <a:gradFill rotWithShape="1">
              <a:gsLst>
                <a:gs pos="0">
                  <a:srgbClr val="4F81BD">
                    <a:tint val="100000"/>
                    <a:shade val="75000"/>
                    <a:satMod val="160000"/>
                  </a:srgbClr>
                </a:gs>
                <a:gs pos="62000">
                  <a:srgbClr val="4F81BD">
                    <a:tint val="100000"/>
                    <a:shade val="100000"/>
                    <a:satMod val="125000"/>
                  </a:srgbClr>
                </a:gs>
                <a:gs pos="100000">
                  <a:srgbClr val="4F81BD">
                    <a:tint val="80000"/>
                    <a:shade val="100000"/>
                    <a:satMod val="140000"/>
                  </a:srgbClr>
                </a:gs>
              </a:gsLst>
              <a:lin ang="16200000" scaled="1"/>
            </a:gradFill>
            <a:ln>
              <a:noFill/>
              <a:headEnd/>
              <a:tailEnd/>
            </a:ln>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rgbClr val="4F81BD">
                  <a:tint val="100000"/>
                  <a:shade val="100000"/>
                  <a:satMod val="100000"/>
                </a:srgbClr>
              </a:contourClr>
            </a:sp3d>
          </p:spPr>
          <p:txBody>
            <a:bodyPr lIns="50736" tIns="50736" rIns="50736" bIns="50736" anchor="ctr"/>
            <a:lstStyle/>
            <a:p>
              <a:pPr algn="ctr" defTabSz="715963" eaLnBrk="0" fontAlgn="auto" hangingPunct="0">
                <a:spcBef>
                  <a:spcPts val="0"/>
                </a:spcBef>
                <a:spcAft>
                  <a:spcPts val="0"/>
                </a:spcAft>
                <a:defRPr/>
              </a:pPr>
              <a:r>
                <a:rPr lang="it-IT" sz="1400" b="1" i="1" kern="0"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rPr>
                <a:t>Provvedimenti regionali</a:t>
              </a:r>
            </a:p>
          </p:txBody>
        </p:sp>
        <p:sp>
          <p:nvSpPr>
            <p:cNvPr id="117" name="AutoShape 13"/>
            <p:cNvSpPr>
              <a:spLocks noChangeArrowheads="1"/>
            </p:cNvSpPr>
            <p:nvPr/>
          </p:nvSpPr>
          <p:spPr bwMode="auto">
            <a:xfrm>
              <a:off x="4895630" y="2362744"/>
              <a:ext cx="2052637" cy="687388"/>
            </a:xfrm>
            <a:prstGeom prst="chevron">
              <a:avLst>
                <a:gd name="adj" fmla="val 22285"/>
              </a:avLst>
            </a:prstGeom>
            <a:gradFill rotWithShape="1">
              <a:gsLst>
                <a:gs pos="0">
                  <a:srgbClr val="4F81BD">
                    <a:tint val="100000"/>
                    <a:shade val="75000"/>
                    <a:satMod val="160000"/>
                  </a:srgbClr>
                </a:gs>
                <a:gs pos="62000">
                  <a:srgbClr val="4F81BD">
                    <a:tint val="100000"/>
                    <a:shade val="100000"/>
                    <a:satMod val="125000"/>
                  </a:srgbClr>
                </a:gs>
                <a:gs pos="100000">
                  <a:srgbClr val="4F81BD">
                    <a:tint val="80000"/>
                    <a:shade val="100000"/>
                    <a:satMod val="140000"/>
                  </a:srgbClr>
                </a:gs>
              </a:gsLst>
              <a:lin ang="16200000" scaled="1"/>
            </a:gradFill>
            <a:ln>
              <a:noFill/>
              <a:headEnd/>
              <a:tailEnd/>
            </a:ln>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rgbClr val="4F81BD">
                  <a:tint val="100000"/>
                  <a:shade val="100000"/>
                  <a:satMod val="100000"/>
                </a:srgbClr>
              </a:contourClr>
            </a:sp3d>
          </p:spPr>
          <p:txBody>
            <a:bodyPr lIns="50736" tIns="50736" rIns="50736" bIns="50736" anchor="ctr"/>
            <a:lstStyle/>
            <a:p>
              <a:pPr algn="ctr" defTabSz="715963" eaLnBrk="0" fontAlgn="auto" hangingPunct="0">
                <a:spcBef>
                  <a:spcPts val="0"/>
                </a:spcBef>
                <a:spcAft>
                  <a:spcPts val="0"/>
                </a:spcAft>
                <a:defRPr/>
              </a:pPr>
              <a:r>
                <a:rPr lang="it-IT" sz="1400" b="1" i="1" kern="0"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rPr>
                <a:t>Azioni</a:t>
              </a:r>
            </a:p>
          </p:txBody>
        </p:sp>
        <p:sp>
          <p:nvSpPr>
            <p:cNvPr id="118" name="Rectangle 15"/>
            <p:cNvSpPr>
              <a:spLocks noChangeArrowheads="1"/>
            </p:cNvSpPr>
            <p:nvPr/>
          </p:nvSpPr>
          <p:spPr bwMode="gray">
            <a:xfrm>
              <a:off x="76203" y="1889131"/>
              <a:ext cx="788988" cy="688975"/>
            </a:xfrm>
            <a:prstGeom prst="rect">
              <a:avLst/>
            </a:prstGeom>
            <a:solidFill>
              <a:sysClr val="window" lastClr="FFFFFF">
                <a:tint val="100000"/>
                <a:shade val="100000"/>
                <a:satMod val="100000"/>
              </a:sysClr>
            </a:solidFill>
            <a:ln w="25400">
              <a:solidFill>
                <a:srgbClr val="4F81BD"/>
              </a:solidFill>
              <a:prstDash val="solid"/>
              <a:headEnd/>
              <a:tailEnd/>
            </a:ln>
            <a:effectLst/>
          </p:spPr>
          <p:txBody>
            <a:bodyPr lIns="50742" tIns="50736" rIns="50742" bIns="50736" anchor="ctr"/>
            <a:lstStyle/>
            <a:p>
              <a:pPr defTabSz="858838" eaLnBrk="0" fontAlgn="auto" hangingPunct="0">
                <a:spcBef>
                  <a:spcPct val="40000"/>
                </a:spcBef>
                <a:spcAft>
                  <a:spcPts val="0"/>
                </a:spcAft>
                <a:defRPr/>
              </a:pPr>
              <a:r>
                <a:rPr lang="it-IT" sz="1100" b="1" kern="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Fasi Attuative dei Piani</a:t>
              </a:r>
            </a:p>
          </p:txBody>
        </p:sp>
        <p:sp>
          <p:nvSpPr>
            <p:cNvPr id="119" name="Rectangle 17"/>
            <p:cNvSpPr>
              <a:spLocks noChangeArrowheads="1"/>
            </p:cNvSpPr>
            <p:nvPr/>
          </p:nvSpPr>
          <p:spPr bwMode="auto">
            <a:xfrm>
              <a:off x="865191" y="3116266"/>
              <a:ext cx="1906587" cy="1578827"/>
            </a:xfrm>
            <a:prstGeom prst="rect">
              <a:avLst/>
            </a:prstGeom>
            <a:solidFill>
              <a:srgbClr val="FFFFFF"/>
            </a:solidFill>
            <a:ln w="9525" algn="ctr">
              <a:solidFill>
                <a:srgbClr val="EEECE1"/>
              </a:solidFill>
              <a:miter lim="800000"/>
              <a:headEnd/>
              <a:tailEnd/>
            </a:ln>
          </p:spPr>
          <p:txBody>
            <a:bodyPr lIns="50736" tIns="50736" rIns="50736" bIns="50736"/>
            <a:lstStyle/>
            <a:p>
              <a:pPr marL="84138" indent="-84138" defTabSz="858838" eaLnBrk="0" fontAlgn="auto" hangingPunct="0">
                <a:spcBef>
                  <a:spcPct val="20000"/>
                </a:spcBef>
                <a:spcAft>
                  <a:spcPts val="0"/>
                </a:spcAft>
                <a:buClr>
                  <a:srgbClr val="CC0000"/>
                </a:buClr>
                <a:buSzPct val="85000"/>
                <a:buFont typeface="Wingdings" pitchFamily="2" charset="2"/>
                <a:buChar char="l"/>
                <a:defRPr/>
              </a:pPr>
              <a:r>
                <a:rPr lang="it-IT" sz="1000" b="1" kern="0" dirty="0" smtClean="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900" b="1" kern="0" dirty="0" smtClean="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Il </a:t>
              </a:r>
              <a:r>
                <a:rPr lang="it-IT" sz="900" b="1" kern="0"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Piano di rientro/PO definisce ed articola gli obiettivi generali e specifici per il raggiungimento del risparmio atteso e per la riorganizzazione del Sistema Sanitario Regionale nel mantenimento dei LEA </a:t>
              </a:r>
              <a:r>
                <a:rPr lang="it-IT" sz="900" b="1" kern="0" dirty="0" smtClean="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a:t>
              </a:r>
              <a:endParaRPr lang="it-IT" sz="900" b="1" kern="0"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0" name="AutoShape 25"/>
            <p:cNvSpPr>
              <a:spLocks noChangeArrowheads="1"/>
            </p:cNvSpPr>
            <p:nvPr/>
          </p:nvSpPr>
          <p:spPr bwMode="auto">
            <a:xfrm>
              <a:off x="6876256" y="2362744"/>
              <a:ext cx="2044700" cy="687388"/>
            </a:xfrm>
            <a:prstGeom prst="chevron">
              <a:avLst>
                <a:gd name="adj" fmla="val 22199"/>
              </a:avLst>
            </a:prstGeom>
            <a:gradFill rotWithShape="1">
              <a:gsLst>
                <a:gs pos="0">
                  <a:srgbClr val="4F81BD">
                    <a:tint val="100000"/>
                    <a:shade val="75000"/>
                    <a:satMod val="160000"/>
                  </a:srgbClr>
                </a:gs>
                <a:gs pos="62000">
                  <a:srgbClr val="4F81BD">
                    <a:tint val="100000"/>
                    <a:shade val="100000"/>
                    <a:satMod val="125000"/>
                  </a:srgbClr>
                </a:gs>
                <a:gs pos="100000">
                  <a:srgbClr val="4F81BD">
                    <a:tint val="80000"/>
                    <a:shade val="100000"/>
                    <a:satMod val="140000"/>
                  </a:srgbClr>
                </a:gs>
              </a:gsLst>
              <a:lin ang="16200000" scaled="1"/>
            </a:gradFill>
            <a:ln>
              <a:noFill/>
              <a:headEnd/>
              <a:tailEnd/>
            </a:ln>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rgbClr val="4F81BD">
                  <a:tint val="100000"/>
                  <a:shade val="100000"/>
                  <a:satMod val="100000"/>
                </a:srgbClr>
              </a:contourClr>
            </a:sp3d>
          </p:spPr>
          <p:txBody>
            <a:bodyPr lIns="50736" tIns="50736" rIns="50736" bIns="50736" anchor="ctr"/>
            <a:lstStyle/>
            <a:p>
              <a:pPr algn="ctr" defTabSz="715963" eaLnBrk="0" fontAlgn="auto" hangingPunct="0">
                <a:spcBef>
                  <a:spcPts val="0"/>
                </a:spcBef>
                <a:spcAft>
                  <a:spcPts val="0"/>
                </a:spcAft>
                <a:defRPr/>
              </a:pPr>
              <a:r>
                <a:rPr lang="it-IT" sz="1400" b="1" i="1" kern="0" dirty="0">
                  <a:solidFill>
                    <a:srgbClr val="FFFFFF"/>
                  </a:solidFill>
                  <a:latin typeface="Arial Unicode MS" panose="020B0604020202020204" pitchFamily="34" charset="-128"/>
                  <a:ea typeface="Arial Unicode MS" panose="020B0604020202020204" pitchFamily="34" charset="-128"/>
                  <a:cs typeface="Arial Unicode MS" panose="020B0604020202020204" pitchFamily="34" charset="-128"/>
                </a:rPr>
                <a:t> Misura degli effetti</a:t>
              </a:r>
            </a:p>
          </p:txBody>
        </p:sp>
        <p:sp>
          <p:nvSpPr>
            <p:cNvPr id="121" name="Oval 32"/>
            <p:cNvSpPr>
              <a:spLocks noChangeArrowheads="1"/>
            </p:cNvSpPr>
            <p:nvPr/>
          </p:nvSpPr>
          <p:spPr bwMode="auto">
            <a:xfrm>
              <a:off x="971550" y="2233619"/>
              <a:ext cx="214313" cy="306387"/>
            </a:xfrm>
            <a:prstGeom prst="ellipse">
              <a:avLst/>
            </a:prstGeom>
            <a:solidFill>
              <a:sysClr val="windowText" lastClr="000000"/>
            </a:solidFill>
            <a:ln w="6350" algn="ctr">
              <a:solidFill>
                <a:srgbClr val="0C2D83"/>
              </a:solidFill>
              <a:round/>
              <a:headEnd/>
              <a:tailEnd/>
            </a:ln>
          </p:spPr>
          <p:txBody>
            <a:bodyPr wrap="none" tIns="10800" bIns="10800" anchor="ctr"/>
            <a:lstStyle/>
            <a:p>
              <a:pPr algn="ctr" defTabSz="912813" eaLnBrk="0" fontAlgn="auto" hangingPunct="0">
                <a:spcBef>
                  <a:spcPct val="50000"/>
                </a:spcBef>
                <a:spcAft>
                  <a:spcPts val="0"/>
                </a:spcAft>
                <a:defRPr/>
              </a:pPr>
              <a:r>
                <a:rPr lang="en-US" sz="1400" b="1" kern="0" dirty="0">
                  <a:solidFill>
                    <a:sysClr val="window" lastClr="FFFFFF"/>
                  </a:solidFill>
                  <a:latin typeface="Arial Unicode MS" panose="020B0604020202020204" pitchFamily="34" charset="-128"/>
                  <a:ea typeface="Arial Unicode MS" panose="020B0604020202020204" pitchFamily="34" charset="-128"/>
                  <a:cs typeface="Arial Unicode MS" panose="020B0604020202020204" pitchFamily="34" charset="-128"/>
                </a:rPr>
                <a:t>1</a:t>
              </a:r>
            </a:p>
          </p:txBody>
        </p:sp>
        <p:sp>
          <p:nvSpPr>
            <p:cNvPr id="122" name="Oval 33"/>
            <p:cNvSpPr>
              <a:spLocks noChangeArrowheads="1"/>
            </p:cNvSpPr>
            <p:nvPr/>
          </p:nvSpPr>
          <p:spPr bwMode="auto">
            <a:xfrm>
              <a:off x="2987675" y="2233619"/>
              <a:ext cx="215900" cy="306387"/>
            </a:xfrm>
            <a:prstGeom prst="ellipse">
              <a:avLst/>
            </a:prstGeom>
            <a:solidFill>
              <a:sysClr val="windowText" lastClr="000000"/>
            </a:solidFill>
            <a:ln w="6350" algn="ctr">
              <a:solidFill>
                <a:srgbClr val="0C2D83"/>
              </a:solidFill>
              <a:round/>
              <a:headEnd/>
              <a:tailEnd/>
            </a:ln>
          </p:spPr>
          <p:txBody>
            <a:bodyPr wrap="none" tIns="10800" bIns="10800" anchor="ctr"/>
            <a:lstStyle/>
            <a:p>
              <a:pPr algn="ctr" defTabSz="912813" eaLnBrk="0" fontAlgn="auto" hangingPunct="0">
                <a:spcBef>
                  <a:spcPct val="50000"/>
                </a:spcBef>
                <a:spcAft>
                  <a:spcPts val="0"/>
                </a:spcAft>
                <a:defRPr/>
              </a:pPr>
              <a:r>
                <a:rPr lang="en-US" sz="1400" b="1" kern="0">
                  <a:solidFill>
                    <a:sysClr val="window" lastClr="FFFFFF"/>
                  </a:solidFill>
                  <a:latin typeface="Arial Unicode MS" panose="020B0604020202020204" pitchFamily="34" charset="-128"/>
                  <a:ea typeface="Arial Unicode MS" panose="020B0604020202020204" pitchFamily="34" charset="-128"/>
                  <a:cs typeface="Arial Unicode MS" panose="020B0604020202020204" pitchFamily="34" charset="-128"/>
                </a:rPr>
                <a:t>2</a:t>
              </a:r>
            </a:p>
          </p:txBody>
        </p:sp>
        <p:sp>
          <p:nvSpPr>
            <p:cNvPr id="123" name="Oval 34"/>
            <p:cNvSpPr>
              <a:spLocks noChangeArrowheads="1"/>
            </p:cNvSpPr>
            <p:nvPr/>
          </p:nvSpPr>
          <p:spPr bwMode="auto">
            <a:xfrm>
              <a:off x="4970463" y="2233619"/>
              <a:ext cx="215900" cy="306387"/>
            </a:xfrm>
            <a:prstGeom prst="ellipse">
              <a:avLst/>
            </a:prstGeom>
            <a:solidFill>
              <a:sysClr val="windowText" lastClr="000000"/>
            </a:solidFill>
            <a:ln w="6350" algn="ctr">
              <a:solidFill>
                <a:srgbClr val="0C2D83"/>
              </a:solidFill>
              <a:round/>
              <a:headEnd/>
              <a:tailEnd/>
            </a:ln>
          </p:spPr>
          <p:txBody>
            <a:bodyPr wrap="none" tIns="10800" bIns="10800" anchor="ctr"/>
            <a:lstStyle/>
            <a:p>
              <a:pPr algn="ctr" defTabSz="912813" eaLnBrk="0" fontAlgn="auto" hangingPunct="0">
                <a:spcBef>
                  <a:spcPct val="50000"/>
                </a:spcBef>
                <a:spcAft>
                  <a:spcPts val="0"/>
                </a:spcAft>
                <a:defRPr/>
              </a:pPr>
              <a:r>
                <a:rPr lang="en-US" sz="1400" b="1" kern="0">
                  <a:solidFill>
                    <a:sysClr val="window" lastClr="FFFFFF"/>
                  </a:solidFill>
                  <a:latin typeface="Arial Unicode MS" panose="020B0604020202020204" pitchFamily="34" charset="-128"/>
                  <a:ea typeface="Arial Unicode MS" panose="020B0604020202020204" pitchFamily="34" charset="-128"/>
                  <a:cs typeface="Arial Unicode MS" panose="020B0604020202020204" pitchFamily="34" charset="-128"/>
                </a:rPr>
                <a:t>3</a:t>
              </a:r>
            </a:p>
          </p:txBody>
        </p:sp>
        <p:sp>
          <p:nvSpPr>
            <p:cNvPr id="124" name="Oval 35"/>
            <p:cNvSpPr>
              <a:spLocks noChangeArrowheads="1"/>
            </p:cNvSpPr>
            <p:nvPr/>
          </p:nvSpPr>
          <p:spPr bwMode="auto">
            <a:xfrm>
              <a:off x="6948488" y="2233619"/>
              <a:ext cx="215900" cy="306387"/>
            </a:xfrm>
            <a:prstGeom prst="ellipse">
              <a:avLst/>
            </a:prstGeom>
            <a:solidFill>
              <a:sysClr val="windowText" lastClr="000000"/>
            </a:solidFill>
            <a:ln w="6350" algn="ctr">
              <a:solidFill>
                <a:srgbClr val="0C2D83"/>
              </a:solidFill>
              <a:round/>
              <a:headEnd/>
              <a:tailEnd/>
            </a:ln>
          </p:spPr>
          <p:txBody>
            <a:bodyPr wrap="none" tIns="10800" bIns="10800" anchor="ctr"/>
            <a:lstStyle/>
            <a:p>
              <a:pPr algn="ctr" defTabSz="912813" eaLnBrk="0" fontAlgn="auto" hangingPunct="0">
                <a:spcBef>
                  <a:spcPct val="50000"/>
                </a:spcBef>
                <a:spcAft>
                  <a:spcPts val="0"/>
                </a:spcAft>
                <a:defRPr/>
              </a:pPr>
              <a:r>
                <a:rPr lang="en-US" sz="1400" b="1" kern="0">
                  <a:solidFill>
                    <a:sysClr val="window" lastClr="FFFFFF"/>
                  </a:solidFill>
                  <a:latin typeface="Arial Unicode MS" panose="020B0604020202020204" pitchFamily="34" charset="-128"/>
                  <a:ea typeface="Arial Unicode MS" panose="020B0604020202020204" pitchFamily="34" charset="-128"/>
                  <a:cs typeface="Arial Unicode MS" panose="020B0604020202020204" pitchFamily="34" charset="-128"/>
                </a:rPr>
                <a:t>4</a:t>
              </a:r>
            </a:p>
          </p:txBody>
        </p:sp>
        <p:sp>
          <p:nvSpPr>
            <p:cNvPr id="125" name="Rectangle 17"/>
            <p:cNvSpPr>
              <a:spLocks noChangeArrowheads="1"/>
            </p:cNvSpPr>
            <p:nvPr/>
          </p:nvSpPr>
          <p:spPr bwMode="auto">
            <a:xfrm>
              <a:off x="2887666" y="3116266"/>
              <a:ext cx="1906587" cy="1578827"/>
            </a:xfrm>
            <a:prstGeom prst="rect">
              <a:avLst/>
            </a:prstGeom>
            <a:solidFill>
              <a:srgbClr val="FFFFFF"/>
            </a:solidFill>
            <a:ln w="9525" algn="ctr">
              <a:solidFill>
                <a:srgbClr val="EEECE1"/>
              </a:solidFill>
              <a:miter lim="800000"/>
              <a:headEnd/>
              <a:tailEnd/>
            </a:ln>
          </p:spPr>
          <p:txBody>
            <a:bodyPr lIns="50736" tIns="50736" rIns="50736" bIns="50736"/>
            <a:lstStyle/>
            <a:p>
              <a:pPr marL="84138" indent="-84138" defTabSz="858838" eaLnBrk="0" fontAlgn="auto" hangingPunct="0">
                <a:spcBef>
                  <a:spcPct val="20000"/>
                </a:spcBef>
                <a:spcAft>
                  <a:spcPts val="0"/>
                </a:spcAft>
                <a:buClr>
                  <a:srgbClr val="CC0000"/>
                </a:buClr>
                <a:buSzPct val="85000"/>
                <a:buFont typeface="Wingdings" pitchFamily="2" charset="2"/>
                <a:buChar char="l"/>
                <a:defRPr/>
              </a:pPr>
              <a:r>
                <a:rPr lang="it-IT" sz="1000" b="1" kern="0"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900" b="1" kern="0"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Gli obiettivi specifici sono attuati attraverso preliminarmente l’adozione di specifici </a:t>
              </a:r>
              <a:r>
                <a:rPr lang="it-IT" sz="900" b="1" kern="0" dirty="0" smtClean="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atti.</a:t>
              </a:r>
              <a:endParaRPr lang="it-IT" sz="900" b="1" kern="0"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84138" indent="-84138" defTabSz="858838" eaLnBrk="0" fontAlgn="auto" hangingPunct="0">
                <a:spcBef>
                  <a:spcPct val="20000"/>
                </a:spcBef>
                <a:spcAft>
                  <a:spcPts val="0"/>
                </a:spcAft>
                <a:buClr>
                  <a:srgbClr val="CC0000"/>
                </a:buClr>
                <a:buSzPct val="85000"/>
                <a:defRPr/>
              </a:pPr>
              <a:endParaRPr lang="it-IT" sz="1000" b="1" kern="0"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6" name="Rectangle 17"/>
            <p:cNvSpPr>
              <a:spLocks noChangeArrowheads="1"/>
            </p:cNvSpPr>
            <p:nvPr/>
          </p:nvSpPr>
          <p:spPr bwMode="auto">
            <a:xfrm>
              <a:off x="4897441" y="3116266"/>
              <a:ext cx="1906587" cy="1578827"/>
            </a:xfrm>
            <a:prstGeom prst="rect">
              <a:avLst/>
            </a:prstGeom>
            <a:solidFill>
              <a:srgbClr val="FFFFFF"/>
            </a:solidFill>
            <a:ln w="9525" algn="ctr">
              <a:solidFill>
                <a:srgbClr val="EEECE1"/>
              </a:solidFill>
              <a:miter lim="800000"/>
              <a:headEnd/>
              <a:tailEnd/>
            </a:ln>
          </p:spPr>
          <p:txBody>
            <a:bodyPr lIns="50736" tIns="50736" rIns="50736" bIns="50736"/>
            <a:lstStyle/>
            <a:p>
              <a:pPr marL="84138" indent="-84138" defTabSz="858838" eaLnBrk="0" fontAlgn="auto" hangingPunct="0">
                <a:spcBef>
                  <a:spcPct val="20000"/>
                </a:spcBef>
                <a:spcAft>
                  <a:spcPts val="0"/>
                </a:spcAft>
                <a:buClr>
                  <a:srgbClr val="CC0000"/>
                </a:buClr>
                <a:buSzPct val="85000"/>
                <a:buFont typeface="Wingdings" pitchFamily="2" charset="2"/>
                <a:buChar char="l"/>
                <a:defRPr/>
              </a:pPr>
              <a:r>
                <a:rPr lang="it-IT" sz="1000" b="1" kern="0"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900" b="1" kern="0"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Le delibere definiscono le azioni necessarie, gli organismi preposti e gli obiettivi da </a:t>
              </a:r>
              <a:r>
                <a:rPr lang="it-IT" sz="900" b="1" kern="0" dirty="0" smtClean="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raggiungere.</a:t>
              </a:r>
              <a:endParaRPr lang="it-IT" sz="900" b="1" kern="0"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7" name="Rectangle 17"/>
            <p:cNvSpPr>
              <a:spLocks noChangeArrowheads="1"/>
            </p:cNvSpPr>
            <p:nvPr/>
          </p:nvSpPr>
          <p:spPr bwMode="auto">
            <a:xfrm>
              <a:off x="6913566" y="3116266"/>
              <a:ext cx="1906587" cy="1578827"/>
            </a:xfrm>
            <a:prstGeom prst="rect">
              <a:avLst/>
            </a:prstGeom>
            <a:solidFill>
              <a:srgbClr val="FFFFFF"/>
            </a:solidFill>
            <a:ln w="9525" algn="ctr">
              <a:solidFill>
                <a:srgbClr val="EEECE1"/>
              </a:solidFill>
              <a:miter lim="800000"/>
              <a:headEnd/>
              <a:tailEnd/>
            </a:ln>
          </p:spPr>
          <p:txBody>
            <a:bodyPr lIns="50736" tIns="50736" rIns="50736" bIns="50736"/>
            <a:lstStyle/>
            <a:p>
              <a:pPr marL="84138" indent="-84138" defTabSz="858838" eaLnBrk="0" fontAlgn="auto" hangingPunct="0">
                <a:spcBef>
                  <a:spcPct val="20000"/>
                </a:spcBef>
                <a:spcAft>
                  <a:spcPts val="0"/>
                </a:spcAft>
                <a:buClr>
                  <a:srgbClr val="CC0000"/>
                </a:buClr>
                <a:buSzPct val="85000"/>
                <a:buFont typeface="Wingdings" pitchFamily="2" charset="2"/>
                <a:buChar char="l"/>
                <a:defRPr/>
              </a:pPr>
              <a:r>
                <a:rPr lang="it-IT" sz="1000" b="1" kern="0"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it-IT" sz="900" b="1" kern="0"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Sono definiti i parametri di misura e </a:t>
              </a:r>
              <a:r>
                <a:rPr lang="it-IT" sz="900" b="1" kern="0" dirty="0" smtClean="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i metodi/sistemi </a:t>
              </a:r>
              <a:r>
                <a:rPr lang="it-IT" sz="900" b="1" kern="0"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di raccolta delle informazioni necessarie alla quantificazione degli effetti generati dalle manovre.</a:t>
              </a:r>
            </a:p>
          </p:txBody>
        </p:sp>
        <p:sp>
          <p:nvSpPr>
            <p:cNvPr id="128" name="Triangolo isoscele 22"/>
            <p:cNvSpPr/>
            <p:nvPr/>
          </p:nvSpPr>
          <p:spPr bwMode="auto">
            <a:xfrm rot="10800000">
              <a:off x="4932363" y="4820168"/>
              <a:ext cx="1871662" cy="287338"/>
            </a:xfrm>
            <a:prstGeom prst="triangle">
              <a:avLst>
                <a:gd name="adj" fmla="val 50785"/>
              </a:avLst>
            </a:prstGeom>
            <a:solidFill>
              <a:schemeClr val="bg1">
                <a:lumMod val="50000"/>
              </a:schemeClr>
            </a:solidFill>
            <a:ln w="9525" cap="flat" cmpd="sng" algn="ctr">
              <a:noFill/>
              <a:prstDash val="solid"/>
              <a:round/>
              <a:headEnd type="none" w="med" len="med"/>
              <a:tailEnd type="none" w="med" len="med"/>
            </a:ln>
            <a:effectLst/>
          </p:spPr>
          <p:txBody>
            <a:bodyPr lIns="0" tIns="0" rIns="0" bIns="0" anchor="ctr"/>
            <a:lstStyle/>
            <a:p>
              <a:pPr marL="266700" indent="-177800" algn="ctr" eaLnBrk="0" fontAlgn="auto" hangingPunct="0">
                <a:lnSpc>
                  <a:spcPts val="1700"/>
                </a:lnSpc>
                <a:spcBef>
                  <a:spcPts val="0"/>
                </a:spcBef>
                <a:spcAft>
                  <a:spcPts val="0"/>
                </a:spcAft>
                <a:buFont typeface="Wingdings" pitchFamily="2" charset="2"/>
                <a:buNone/>
                <a:defRPr/>
              </a:pPr>
              <a:endParaRPr lang="en-US" sz="1400" b="1" kern="0">
                <a:solidFill>
                  <a:sysClr val="window" lastClr="FFFFFF"/>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9" name="Triangolo isoscele 23"/>
            <p:cNvSpPr/>
            <p:nvPr/>
          </p:nvSpPr>
          <p:spPr bwMode="auto">
            <a:xfrm rot="10800000">
              <a:off x="6962775" y="4841038"/>
              <a:ext cx="1871662" cy="287339"/>
            </a:xfrm>
            <a:prstGeom prst="triangle">
              <a:avLst>
                <a:gd name="adj" fmla="val 50785"/>
              </a:avLst>
            </a:prstGeom>
            <a:solidFill>
              <a:schemeClr val="bg1">
                <a:lumMod val="50000"/>
              </a:schemeClr>
            </a:solidFill>
            <a:ln w="9525" cap="flat" cmpd="sng" algn="ctr">
              <a:noFill/>
              <a:prstDash val="solid"/>
              <a:round/>
              <a:headEnd type="none" w="med" len="med"/>
              <a:tailEnd type="none" w="med" len="med"/>
            </a:ln>
            <a:effectLst/>
          </p:spPr>
          <p:txBody>
            <a:bodyPr lIns="0" tIns="0" rIns="0" bIns="0" anchor="ctr"/>
            <a:lstStyle/>
            <a:p>
              <a:pPr marL="266700" indent="-177800" algn="ctr" eaLnBrk="0" fontAlgn="auto" hangingPunct="0">
                <a:lnSpc>
                  <a:spcPts val="1700"/>
                </a:lnSpc>
                <a:spcBef>
                  <a:spcPts val="0"/>
                </a:spcBef>
                <a:spcAft>
                  <a:spcPts val="0"/>
                </a:spcAft>
                <a:buFont typeface="Wingdings" pitchFamily="2" charset="2"/>
                <a:buNone/>
                <a:defRPr/>
              </a:pPr>
              <a:endParaRPr lang="en-US" sz="1400" b="1" kern="0">
                <a:solidFill>
                  <a:sysClr val="window" lastClr="FFFFFF"/>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30" name="CasellaDiTesto 24"/>
            <p:cNvSpPr txBox="1"/>
            <p:nvPr/>
          </p:nvSpPr>
          <p:spPr>
            <a:xfrm>
              <a:off x="1835153" y="5172988"/>
              <a:ext cx="2016125" cy="410369"/>
            </a:xfrm>
            <a:prstGeom prst="rect">
              <a:avLst/>
            </a:prstGeom>
          </p:spPr>
          <p:txBody>
            <a:bodyPr>
              <a:spAutoFit/>
            </a:bodyPr>
            <a:lstStyle/>
            <a:p>
              <a:pPr algn="ctr" eaLnBrk="0" fontAlgn="auto" hangingPunct="0">
                <a:spcBef>
                  <a:spcPts val="300"/>
                </a:spcBef>
                <a:spcAft>
                  <a:spcPts val="0"/>
                </a:spcAft>
                <a:buSzPct val="105000"/>
                <a:defRPr/>
              </a:pPr>
              <a:r>
                <a:rPr lang="it-IT" sz="1400" b="1" kern="0" dirty="0">
                  <a:solidFill>
                    <a:srgbClr val="0C2D83"/>
                  </a:solidFill>
                  <a:latin typeface="Arial Unicode MS" pitchFamily="34" charset="-128"/>
                  <a:ea typeface="Arial Unicode MS" pitchFamily="34" charset="-128"/>
                  <a:cs typeface="Arial Unicode MS" pitchFamily="34" charset="-128"/>
                </a:rPr>
                <a:t>Monitoraggio formale</a:t>
              </a:r>
              <a:endParaRPr lang="en-US" sz="1400" b="1" kern="0" dirty="0">
                <a:solidFill>
                  <a:srgbClr val="0C2D83"/>
                </a:solidFill>
                <a:latin typeface="Arial Unicode MS" pitchFamily="34" charset="-128"/>
                <a:ea typeface="Arial Unicode MS" pitchFamily="34" charset="-128"/>
                <a:cs typeface="Arial Unicode MS" pitchFamily="34" charset="-128"/>
              </a:endParaRPr>
            </a:p>
          </p:txBody>
        </p:sp>
        <p:sp>
          <p:nvSpPr>
            <p:cNvPr id="131" name="CasellaDiTesto 25"/>
            <p:cNvSpPr txBox="1"/>
            <p:nvPr/>
          </p:nvSpPr>
          <p:spPr>
            <a:xfrm>
              <a:off x="4859341" y="5065368"/>
              <a:ext cx="2016125" cy="697627"/>
            </a:xfrm>
            <a:prstGeom prst="rect">
              <a:avLst/>
            </a:prstGeom>
          </p:spPr>
          <p:txBody>
            <a:bodyPr>
              <a:spAutoFit/>
            </a:bodyPr>
            <a:lstStyle/>
            <a:p>
              <a:pPr algn="ctr" eaLnBrk="0" fontAlgn="auto" hangingPunct="0">
                <a:spcBef>
                  <a:spcPts val="300"/>
                </a:spcBef>
                <a:spcAft>
                  <a:spcPts val="0"/>
                </a:spcAft>
                <a:buSzPct val="105000"/>
                <a:defRPr/>
              </a:pPr>
              <a:r>
                <a:rPr lang="it-IT" sz="1400" b="1" kern="0" dirty="0">
                  <a:solidFill>
                    <a:srgbClr val="0C2D83"/>
                  </a:solidFill>
                  <a:latin typeface="Arial Unicode MS" pitchFamily="34" charset="-128"/>
                  <a:ea typeface="Arial Unicode MS" pitchFamily="34" charset="-128"/>
                  <a:cs typeface="Arial Unicode MS" pitchFamily="34" charset="-128"/>
                </a:rPr>
                <a:t>Monitoraggio di attuazione</a:t>
              </a:r>
              <a:endParaRPr lang="en-US" sz="1400" b="1" kern="0" dirty="0">
                <a:solidFill>
                  <a:srgbClr val="0C2D83"/>
                </a:solidFill>
                <a:latin typeface="Arial Unicode MS" pitchFamily="34" charset="-128"/>
                <a:ea typeface="Arial Unicode MS" pitchFamily="34" charset="-128"/>
                <a:cs typeface="Arial Unicode MS" pitchFamily="34" charset="-128"/>
              </a:endParaRPr>
            </a:p>
          </p:txBody>
        </p:sp>
        <p:sp>
          <p:nvSpPr>
            <p:cNvPr id="132" name="CasellaDiTesto 26"/>
            <p:cNvSpPr txBox="1"/>
            <p:nvPr/>
          </p:nvSpPr>
          <p:spPr>
            <a:xfrm>
              <a:off x="6875463" y="5065366"/>
              <a:ext cx="2017712" cy="697627"/>
            </a:xfrm>
            <a:prstGeom prst="rect">
              <a:avLst/>
            </a:prstGeom>
          </p:spPr>
          <p:txBody>
            <a:bodyPr>
              <a:spAutoFit/>
            </a:bodyPr>
            <a:lstStyle/>
            <a:p>
              <a:pPr algn="ctr" eaLnBrk="0" fontAlgn="auto" hangingPunct="0">
                <a:spcBef>
                  <a:spcPts val="300"/>
                </a:spcBef>
                <a:spcAft>
                  <a:spcPts val="0"/>
                </a:spcAft>
                <a:buSzPct val="105000"/>
                <a:defRPr/>
              </a:pPr>
              <a:r>
                <a:rPr lang="it-IT" sz="1400" b="1" kern="0" dirty="0">
                  <a:solidFill>
                    <a:srgbClr val="0C2D83"/>
                  </a:solidFill>
                  <a:latin typeface="Arial Unicode MS" pitchFamily="34" charset="-128"/>
                  <a:ea typeface="Arial Unicode MS" pitchFamily="34" charset="-128"/>
                  <a:cs typeface="Arial Unicode MS" pitchFamily="34" charset="-128"/>
                </a:rPr>
                <a:t>Monitoraggio di sistema</a:t>
              </a:r>
              <a:endParaRPr lang="en-US" sz="1400" b="1" kern="0" dirty="0">
                <a:solidFill>
                  <a:srgbClr val="0C2D83"/>
                </a:solidFill>
                <a:latin typeface="Arial Unicode MS" pitchFamily="34" charset="-128"/>
                <a:ea typeface="Arial Unicode MS" pitchFamily="34" charset="-128"/>
                <a:cs typeface="Arial Unicode MS" pitchFamily="34" charset="-128"/>
              </a:endParaRPr>
            </a:p>
          </p:txBody>
        </p:sp>
        <p:sp>
          <p:nvSpPr>
            <p:cNvPr id="133" name="Triangolo isoscele 27"/>
            <p:cNvSpPr/>
            <p:nvPr/>
          </p:nvSpPr>
          <p:spPr bwMode="auto">
            <a:xfrm rot="10800000">
              <a:off x="2014811" y="4831960"/>
              <a:ext cx="1871663" cy="287339"/>
            </a:xfrm>
            <a:prstGeom prst="triangle">
              <a:avLst>
                <a:gd name="adj" fmla="val 50785"/>
              </a:avLst>
            </a:prstGeom>
            <a:solidFill>
              <a:schemeClr val="bg2">
                <a:lumMod val="50000"/>
                <a:alpha val="45000"/>
              </a:schemeClr>
            </a:solidFill>
            <a:ln w="9525" cap="flat" cmpd="sng" algn="ctr">
              <a:noFill/>
              <a:prstDash val="solid"/>
              <a:round/>
              <a:headEnd type="none" w="med" len="med"/>
              <a:tailEnd type="none" w="med" len="med"/>
            </a:ln>
            <a:effectLst/>
          </p:spPr>
          <p:txBody>
            <a:bodyPr lIns="0" tIns="0" rIns="0" bIns="0" anchor="ctr"/>
            <a:lstStyle/>
            <a:p>
              <a:pPr marL="266700" indent="-177800" algn="ctr" eaLnBrk="0" fontAlgn="auto" hangingPunct="0">
                <a:lnSpc>
                  <a:spcPts val="1700"/>
                </a:lnSpc>
                <a:spcBef>
                  <a:spcPts val="0"/>
                </a:spcBef>
                <a:spcAft>
                  <a:spcPts val="0"/>
                </a:spcAft>
                <a:buFont typeface="Wingdings" pitchFamily="2" charset="2"/>
                <a:buNone/>
                <a:defRPr/>
              </a:pPr>
              <a:endParaRPr lang="en-US" sz="1400" b="1" kern="0">
                <a:solidFill>
                  <a:sysClr val="window" lastClr="FFFFFF"/>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sp>
        <p:nvSpPr>
          <p:cNvPr id="25" name="Segnaposto contenuto 2"/>
          <p:cNvSpPr txBox="1">
            <a:spLocks/>
          </p:cNvSpPr>
          <p:nvPr/>
        </p:nvSpPr>
        <p:spPr bwMode="auto">
          <a:xfrm>
            <a:off x="412750" y="909858"/>
            <a:ext cx="8416925" cy="35556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lgn="just" eaLnBrk="0" hangingPunct="0">
              <a:spcBef>
                <a:spcPct val="40000"/>
              </a:spcBef>
              <a:buSzPct val="105000"/>
              <a:defRPr/>
            </a:pPr>
            <a:r>
              <a:rPr lang="it-IT" sz="1100" kern="0" dirty="0">
                <a:solidFill>
                  <a:srgbClr val="002060"/>
                </a:solidFill>
                <a:latin typeface="Arial Unicode MS" pitchFamily="34" charset="-128"/>
                <a:ea typeface="Arial Unicode MS" pitchFamily="34" charset="-128"/>
                <a:cs typeface="Arial Unicode MS" pitchFamily="34" charset="-128"/>
              </a:rPr>
              <a:t>L’affiancamento alle Regioni in Piano di rientro ed il monitoraggio si articola in tre fasi, che accompagnano il percorso  di risanamento effettuato dalle </a:t>
            </a:r>
            <a:r>
              <a:rPr lang="it-IT" sz="1100" kern="0" dirty="0" smtClean="0">
                <a:solidFill>
                  <a:srgbClr val="002060"/>
                </a:solidFill>
                <a:latin typeface="Arial Unicode MS" pitchFamily="34" charset="-128"/>
                <a:ea typeface="Arial Unicode MS" pitchFamily="34" charset="-128"/>
                <a:cs typeface="Arial Unicode MS" pitchFamily="34" charset="-128"/>
              </a:rPr>
              <a:t>Regioni</a:t>
            </a:r>
            <a:r>
              <a:rPr lang="it-IT" sz="1100" kern="0" dirty="0">
                <a:solidFill>
                  <a:srgbClr val="002060"/>
                </a:solidFill>
                <a:latin typeface="Arial Unicode MS" pitchFamily="34" charset="-128"/>
                <a:ea typeface="Arial Unicode MS" pitchFamily="34" charset="-128"/>
                <a:cs typeface="Arial Unicode MS" pitchFamily="34" charset="-128"/>
              </a:rPr>
              <a:t>. </a:t>
            </a:r>
          </a:p>
        </p:txBody>
      </p:sp>
    </p:spTree>
    <p:extLst>
      <p:ext uri="{BB962C8B-B14F-4D97-AF65-F5344CB8AC3E}">
        <p14:creationId xmlns:p14="http://schemas.microsoft.com/office/powerpoint/2010/main" val="130862240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smtClean="0"/>
              <a:t>L’affiancamento alle Regioni in Piano di rientro (2/2)</a:t>
            </a:r>
            <a:endParaRPr lang="it-IT" dirty="0"/>
          </a:p>
        </p:txBody>
      </p:sp>
      <p:sp>
        <p:nvSpPr>
          <p:cNvPr id="6" name="Content Placeholder 5"/>
          <p:cNvSpPr>
            <a:spLocks noGrp="1"/>
          </p:cNvSpPr>
          <p:nvPr>
            <p:ph idx="1"/>
          </p:nvPr>
        </p:nvSpPr>
        <p:spPr>
          <a:xfrm>
            <a:off x="309562" y="1206530"/>
            <a:ext cx="3244276" cy="2905027"/>
          </a:xfrm>
        </p:spPr>
        <p:txBody>
          <a:bodyPr/>
          <a:lstStyle/>
          <a:p>
            <a:pPr algn="just"/>
            <a:r>
              <a:rPr lang="it-IT" sz="1200" dirty="0" smtClean="0"/>
              <a:t>Le </a:t>
            </a:r>
            <a:r>
              <a:rPr lang="it-IT" sz="1200" b="1" dirty="0" smtClean="0"/>
              <a:t>attività di affiancamento</a:t>
            </a:r>
            <a:r>
              <a:rPr lang="it-IT" sz="1200" dirty="0" smtClean="0"/>
              <a:t>, condotte dal Ministero della Salute, si esplicano attraverso la </a:t>
            </a:r>
            <a:r>
              <a:rPr lang="it-IT" sz="1200" b="1" dirty="0" smtClean="0"/>
              <a:t>redazione di pareri </a:t>
            </a:r>
            <a:r>
              <a:rPr lang="it-IT" sz="1200" dirty="0" smtClean="0"/>
              <a:t>sui provvedimenti e sugli schemi di provvedimento prodotti dalle Regioni in adempimento agli obiettivi dei Piani di Rientro (pareri espressi dal Ministero della Salute di concerto con il Ministero  dell’Economia e Finanze), la verifica trimestrale dei Piani di Rientro effettuata dal Comitato LEA e dal Tavolo degli adempimenti in sede congiunta e in numerosi Incontri Tecnici di Affiancamento su particolari tematiche, svolti anche su richiesta delle Regioni.</a:t>
            </a:r>
          </a:p>
          <a:p>
            <a:pPr algn="just"/>
            <a:r>
              <a:rPr lang="it-IT" sz="1200" dirty="0" smtClean="0"/>
              <a:t>In sintesi, si riportano di seguito i dati dell’attività di affiancamento alle Regioni:</a:t>
            </a:r>
            <a:endParaRPr lang="it-IT" sz="1200" dirty="0"/>
          </a:p>
        </p:txBody>
      </p:sp>
      <p:sp>
        <p:nvSpPr>
          <p:cNvPr id="5" name="Slide Number Placeholder 4"/>
          <p:cNvSpPr>
            <a:spLocks noGrp="1"/>
          </p:cNvSpPr>
          <p:nvPr>
            <p:ph type="sldNum" sz="quarter" idx="12"/>
          </p:nvPr>
        </p:nvSpPr>
        <p:spPr/>
        <p:txBody>
          <a:bodyPr/>
          <a:lstStyle/>
          <a:p>
            <a:fld id="{F06B2653-D1AD-46BA-BB88-3123B5BA212E}" type="slidenum">
              <a:rPr lang="en-US" smtClean="0"/>
              <a:pPr/>
              <a:t>8</a:t>
            </a:fld>
            <a:endParaRPr lang="en-US"/>
          </a:p>
        </p:txBody>
      </p:sp>
      <p:sp>
        <p:nvSpPr>
          <p:cNvPr id="9" name="Rectangle 8"/>
          <p:cNvSpPr/>
          <p:nvPr/>
        </p:nvSpPr>
        <p:spPr>
          <a:xfrm>
            <a:off x="4407576" y="922089"/>
            <a:ext cx="4736424" cy="3816429"/>
          </a:xfrm>
          <a:prstGeom prst="rect">
            <a:avLst/>
          </a:prstGeom>
        </p:spPr>
        <p:txBody>
          <a:bodyPr wrap="square">
            <a:spAutoFit/>
          </a:bodyPr>
          <a:lstStyle/>
          <a:p>
            <a:pPr marL="171450" indent="-171450">
              <a:buFont typeface="Wingdings" panose="05000000000000000000" pitchFamily="2" charset="2"/>
              <a:buChar char="§"/>
            </a:pPr>
            <a:r>
              <a:rPr lang="it-IT" sz="11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632 pareri</a:t>
            </a:r>
            <a:r>
              <a:rPr lang="it-IT" sz="11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sui provvedimenti  e sulle azioni </a:t>
            </a:r>
            <a:r>
              <a:rPr lang="it-IT" sz="11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regionali (2017)</a:t>
            </a:r>
          </a:p>
          <a:p>
            <a:pPr marL="171450" indent="-171450">
              <a:buFont typeface="Wingdings" panose="05000000000000000000" pitchFamily="2" charset="2"/>
              <a:buChar char="§"/>
            </a:pPr>
            <a:endPar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2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r>
              <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24 </a:t>
            </a:r>
            <a:r>
              <a:rPr lang="it-IT" sz="11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verbali</a:t>
            </a:r>
            <a:r>
              <a:rPr lang="it-IT" sz="11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delle riunioni di </a:t>
            </a:r>
            <a:r>
              <a:rPr lang="it-IT" sz="11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verifica (2018)</a:t>
            </a:r>
          </a:p>
          <a:p>
            <a:pPr marL="171450" indent="-171450">
              <a:buFont typeface="Wingdings" panose="05000000000000000000" pitchFamily="2" charset="2"/>
              <a:buChar char="§"/>
            </a:pPr>
            <a:endParaRPr lang="it-IT" sz="11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endParaRPr lang="it-IT" sz="11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171450" indent="-171450">
              <a:buFont typeface="Wingdings" panose="05000000000000000000" pitchFamily="2" charset="2"/>
              <a:buChar char="§"/>
            </a:pPr>
            <a:r>
              <a:rPr lang="it-IT" sz="11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11 </a:t>
            </a:r>
            <a:r>
              <a:rPr lang="it-IT" sz="11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incontri tecnici</a:t>
            </a:r>
            <a:r>
              <a:rPr lang="it-IT" sz="1100"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di affiancamento su particolari </a:t>
            </a:r>
            <a:r>
              <a:rPr lang="it-IT" sz="11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tematiche (2018)</a:t>
            </a:r>
            <a:endParaRPr lang="it-IT" sz="1100" b="0" i="0" dirty="0">
              <a:solidFill>
                <a:srgbClr val="00206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13" name="Tabella 7"/>
          <p:cNvGraphicFramePr>
            <a:graphicFrameLocks noGrp="1"/>
          </p:cNvGraphicFramePr>
          <p:nvPr>
            <p:extLst>
              <p:ext uri="{D42A27DB-BD31-4B8C-83A1-F6EECF244321}">
                <p14:modId xmlns:p14="http://schemas.microsoft.com/office/powerpoint/2010/main" val="3955482186"/>
              </p:ext>
            </p:extLst>
          </p:nvPr>
        </p:nvGraphicFramePr>
        <p:xfrm>
          <a:off x="4951354" y="1284027"/>
          <a:ext cx="2953992" cy="1261872"/>
        </p:xfrm>
        <a:graphic>
          <a:graphicData uri="http://schemas.openxmlformats.org/drawingml/2006/table">
            <a:tbl>
              <a:tblPr firstRow="1" firstCol="1" bandRow="1">
                <a:tableStyleId>{F2DE63D5-997A-4646-A377-4702673A728D}</a:tableStyleId>
              </a:tblPr>
              <a:tblGrid>
                <a:gridCol w="738498">
                  <a:extLst>
                    <a:ext uri="{9D8B030D-6E8A-4147-A177-3AD203B41FA5}">
                      <a16:colId xmlns:a16="http://schemas.microsoft.com/office/drawing/2014/main" val="20000"/>
                    </a:ext>
                  </a:extLst>
                </a:gridCol>
                <a:gridCol w="738498">
                  <a:extLst>
                    <a:ext uri="{9D8B030D-6E8A-4147-A177-3AD203B41FA5}">
                      <a16:colId xmlns:a16="http://schemas.microsoft.com/office/drawing/2014/main" val="20001"/>
                    </a:ext>
                  </a:extLst>
                </a:gridCol>
                <a:gridCol w="738498">
                  <a:extLst>
                    <a:ext uri="{9D8B030D-6E8A-4147-A177-3AD203B41FA5}">
                      <a16:colId xmlns:a16="http://schemas.microsoft.com/office/drawing/2014/main" val="20002"/>
                    </a:ext>
                  </a:extLst>
                </a:gridCol>
                <a:gridCol w="738498">
                  <a:extLst>
                    <a:ext uri="{9D8B030D-6E8A-4147-A177-3AD203B41FA5}">
                      <a16:colId xmlns:a16="http://schemas.microsoft.com/office/drawing/2014/main" val="20003"/>
                    </a:ext>
                  </a:extLst>
                </a:gridCol>
              </a:tblGrid>
              <a:tr h="0">
                <a:tc rowSpan="2">
                  <a:txBody>
                    <a:bodyPr/>
                    <a:lstStyle/>
                    <a:p>
                      <a:pPr algn="ctr">
                        <a:lnSpc>
                          <a:spcPct val="115000"/>
                        </a:lnSpc>
                        <a:spcAft>
                          <a:spcPts val="0"/>
                        </a:spcAft>
                      </a:pPr>
                      <a:r>
                        <a:rPr lang="it-IT" sz="600" b="1" dirty="0">
                          <a:effectLst/>
                          <a:latin typeface="Arial Unicode MS" panose="020B0604020202020204" pitchFamily="34" charset="-128"/>
                          <a:ea typeface="Arial Unicode MS" panose="020B0604020202020204" pitchFamily="34" charset="-128"/>
                          <a:cs typeface="Arial Unicode MS" panose="020B0604020202020204" pitchFamily="34" charset="-128"/>
                        </a:rPr>
                        <a:t>Regione</a:t>
                      </a:r>
                      <a:endParaRPr lang="it-IT" sz="8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solidFill>
                      <a:srgbClr val="002060"/>
                    </a:solidFill>
                  </a:tcPr>
                </a:tc>
                <a:tc gridSpan="3">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PARERI</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solidFill>
                      <a:srgbClr val="002060"/>
                    </a:solid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0">
                <a:tc vMerge="1">
                  <a:txBody>
                    <a:bodyPr/>
                    <a:lstStyle/>
                    <a:p>
                      <a:endParaRPr lang="it-IT"/>
                    </a:p>
                  </a:txBody>
                  <a:tcP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trasmessi in Regione</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riunioni di verifica</a:t>
                      </a:r>
                      <a:endParaRPr lang="it-IT" sz="8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Totale </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1"/>
                  </a:ext>
                </a:extLst>
              </a:tr>
              <a:tr h="0">
                <a:tc>
                  <a:txBody>
                    <a:bodyPr/>
                    <a:lstStyle/>
                    <a:p>
                      <a:pPr algn="just">
                        <a:lnSpc>
                          <a:spcPct val="115000"/>
                        </a:lnSpc>
                        <a:spcAft>
                          <a:spcPts val="0"/>
                        </a:spcAft>
                      </a:pPr>
                      <a:r>
                        <a:rPr lang="it-IT" sz="600" b="1" dirty="0">
                          <a:effectLst/>
                          <a:latin typeface="Arial Unicode MS" panose="020B0604020202020204" pitchFamily="34" charset="-128"/>
                          <a:ea typeface="Arial Unicode MS" panose="020B0604020202020204" pitchFamily="34" charset="-128"/>
                          <a:cs typeface="Arial Unicode MS" panose="020B0604020202020204" pitchFamily="34" charset="-128"/>
                        </a:rPr>
                        <a:t>Abruzzo</a:t>
                      </a:r>
                      <a:endParaRPr lang="it-IT" sz="8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37</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61</a:t>
                      </a:r>
                      <a:endParaRPr lang="it-IT" sz="8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98</a:t>
                      </a:r>
                      <a:endParaRPr lang="it-IT" sz="8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2"/>
                  </a:ext>
                </a:extLst>
              </a:tr>
              <a:tr h="0">
                <a:tc>
                  <a:txBody>
                    <a:bodyPr/>
                    <a:lstStyle/>
                    <a:p>
                      <a:pPr algn="just">
                        <a:lnSpc>
                          <a:spcPct val="115000"/>
                        </a:lnSpc>
                        <a:spcAft>
                          <a:spcPts val="0"/>
                        </a:spcAft>
                      </a:pPr>
                      <a:r>
                        <a:rPr lang="it-IT" sz="600" b="1">
                          <a:effectLst/>
                          <a:latin typeface="Arial Unicode MS" panose="020B0604020202020204" pitchFamily="34" charset="-128"/>
                          <a:ea typeface="Arial Unicode MS" panose="020B0604020202020204" pitchFamily="34" charset="-128"/>
                          <a:cs typeface="Arial Unicode MS" panose="020B0604020202020204" pitchFamily="34" charset="-128"/>
                        </a:rPr>
                        <a:t>Calabria</a:t>
                      </a:r>
                      <a:endParaRPr lang="it-IT" sz="800" b="1">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46</a:t>
                      </a:r>
                      <a:endParaRPr lang="it-IT" sz="8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38</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84</a:t>
                      </a:r>
                      <a:endParaRPr lang="it-IT" sz="8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3"/>
                  </a:ext>
                </a:extLst>
              </a:tr>
              <a:tr h="0">
                <a:tc>
                  <a:txBody>
                    <a:bodyPr/>
                    <a:lstStyle/>
                    <a:p>
                      <a:pPr algn="just">
                        <a:lnSpc>
                          <a:spcPct val="115000"/>
                        </a:lnSpc>
                        <a:spcAft>
                          <a:spcPts val="0"/>
                        </a:spcAft>
                      </a:pPr>
                      <a:r>
                        <a:rPr lang="it-IT" sz="600" b="1">
                          <a:effectLst/>
                          <a:latin typeface="Arial Unicode MS" panose="020B0604020202020204" pitchFamily="34" charset="-128"/>
                          <a:ea typeface="Arial Unicode MS" panose="020B0604020202020204" pitchFamily="34" charset="-128"/>
                          <a:cs typeface="Arial Unicode MS" panose="020B0604020202020204" pitchFamily="34" charset="-128"/>
                        </a:rPr>
                        <a:t>Campania</a:t>
                      </a:r>
                      <a:endParaRPr lang="it-IT" sz="800" b="1">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1</a:t>
                      </a:r>
                      <a:endParaRPr lang="it-IT" sz="8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123</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124</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4"/>
                  </a:ext>
                </a:extLst>
              </a:tr>
              <a:tr h="0">
                <a:tc>
                  <a:txBody>
                    <a:bodyPr/>
                    <a:lstStyle/>
                    <a:p>
                      <a:pPr algn="just">
                        <a:lnSpc>
                          <a:spcPct val="115000"/>
                        </a:lnSpc>
                        <a:spcAft>
                          <a:spcPts val="0"/>
                        </a:spcAft>
                      </a:pPr>
                      <a:r>
                        <a:rPr lang="it-IT" sz="600" b="1">
                          <a:effectLst/>
                          <a:latin typeface="Arial Unicode MS" panose="020B0604020202020204" pitchFamily="34" charset="-128"/>
                          <a:ea typeface="Arial Unicode MS" panose="020B0604020202020204" pitchFamily="34" charset="-128"/>
                          <a:cs typeface="Arial Unicode MS" panose="020B0604020202020204" pitchFamily="34" charset="-128"/>
                        </a:rPr>
                        <a:t>Lazio</a:t>
                      </a:r>
                      <a:endParaRPr lang="it-IT" sz="800" b="1">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10</a:t>
                      </a:r>
                      <a:endParaRPr lang="it-IT" sz="8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115</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125</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5"/>
                  </a:ext>
                </a:extLst>
              </a:tr>
              <a:tr h="0">
                <a:tc>
                  <a:txBody>
                    <a:bodyPr/>
                    <a:lstStyle/>
                    <a:p>
                      <a:pPr algn="just">
                        <a:lnSpc>
                          <a:spcPct val="115000"/>
                        </a:lnSpc>
                        <a:spcAft>
                          <a:spcPts val="0"/>
                        </a:spcAft>
                      </a:pPr>
                      <a:r>
                        <a:rPr lang="it-IT" sz="600" b="1">
                          <a:effectLst/>
                          <a:latin typeface="Arial Unicode MS" panose="020B0604020202020204" pitchFamily="34" charset="-128"/>
                          <a:ea typeface="Arial Unicode MS" panose="020B0604020202020204" pitchFamily="34" charset="-128"/>
                          <a:cs typeface="Arial Unicode MS" panose="020B0604020202020204" pitchFamily="34" charset="-128"/>
                        </a:rPr>
                        <a:t>Molise</a:t>
                      </a:r>
                      <a:endParaRPr lang="it-IT" sz="800" b="1">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1</a:t>
                      </a:r>
                      <a:endParaRPr lang="it-IT" sz="8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31</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32</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6"/>
                  </a:ext>
                </a:extLst>
              </a:tr>
              <a:tr h="0">
                <a:tc>
                  <a:txBody>
                    <a:bodyPr/>
                    <a:lstStyle/>
                    <a:p>
                      <a:pPr algn="just">
                        <a:lnSpc>
                          <a:spcPct val="115000"/>
                        </a:lnSpc>
                        <a:spcAft>
                          <a:spcPts val="0"/>
                        </a:spcAft>
                      </a:pPr>
                      <a:r>
                        <a:rPr lang="it-IT" sz="600" b="1">
                          <a:effectLst/>
                          <a:latin typeface="Arial Unicode MS" panose="020B0604020202020204" pitchFamily="34" charset="-128"/>
                          <a:ea typeface="Arial Unicode MS" panose="020B0604020202020204" pitchFamily="34" charset="-128"/>
                          <a:cs typeface="Arial Unicode MS" panose="020B0604020202020204" pitchFamily="34" charset="-128"/>
                        </a:rPr>
                        <a:t>Piemonte</a:t>
                      </a:r>
                      <a:endParaRPr lang="it-IT" sz="800" b="1">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9</a:t>
                      </a:r>
                      <a:endParaRPr lang="it-IT" sz="8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4</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13</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7"/>
                  </a:ext>
                </a:extLst>
              </a:tr>
              <a:tr h="0">
                <a:tc>
                  <a:txBody>
                    <a:bodyPr/>
                    <a:lstStyle/>
                    <a:p>
                      <a:pPr algn="just">
                        <a:lnSpc>
                          <a:spcPct val="115000"/>
                        </a:lnSpc>
                        <a:spcAft>
                          <a:spcPts val="0"/>
                        </a:spcAft>
                      </a:pPr>
                      <a:r>
                        <a:rPr lang="it-IT" sz="600" b="1">
                          <a:effectLst/>
                          <a:latin typeface="Arial Unicode MS" panose="020B0604020202020204" pitchFamily="34" charset="-128"/>
                          <a:ea typeface="Arial Unicode MS" panose="020B0604020202020204" pitchFamily="34" charset="-128"/>
                          <a:cs typeface="Arial Unicode MS" panose="020B0604020202020204" pitchFamily="34" charset="-128"/>
                        </a:rPr>
                        <a:t>Puglia</a:t>
                      </a:r>
                      <a:endParaRPr lang="it-IT" sz="800" b="1">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7</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89</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96</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8"/>
                  </a:ext>
                </a:extLst>
              </a:tr>
              <a:tr h="0">
                <a:tc>
                  <a:txBody>
                    <a:bodyPr/>
                    <a:lstStyle/>
                    <a:p>
                      <a:pPr algn="just">
                        <a:lnSpc>
                          <a:spcPct val="115000"/>
                        </a:lnSpc>
                        <a:spcAft>
                          <a:spcPts val="0"/>
                        </a:spcAft>
                      </a:pPr>
                      <a:r>
                        <a:rPr lang="it-IT" sz="600" b="1" dirty="0">
                          <a:effectLst/>
                          <a:latin typeface="Arial Unicode MS" panose="020B0604020202020204" pitchFamily="34" charset="-128"/>
                          <a:ea typeface="Arial Unicode MS" panose="020B0604020202020204" pitchFamily="34" charset="-128"/>
                          <a:cs typeface="Arial Unicode MS" panose="020B0604020202020204" pitchFamily="34" charset="-128"/>
                        </a:rPr>
                        <a:t>Sicilia</a:t>
                      </a:r>
                      <a:endParaRPr lang="it-IT" sz="8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16</a:t>
                      </a:r>
                      <a:endParaRPr lang="it-IT" sz="8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44</a:t>
                      </a:r>
                      <a:endParaRPr lang="it-IT" sz="8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60</a:t>
                      </a:r>
                      <a:endParaRPr lang="it-IT" sz="8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9"/>
                  </a:ext>
                </a:extLst>
              </a:tr>
              <a:tr h="0">
                <a:tc>
                  <a:txBody>
                    <a:bodyPr/>
                    <a:lstStyle/>
                    <a:p>
                      <a:pPr algn="just">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Totale</a:t>
                      </a:r>
                      <a:endParaRPr lang="it-IT" sz="8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b="1" dirty="0">
                          <a:effectLst/>
                          <a:latin typeface="Arial Unicode MS" panose="020B0604020202020204" pitchFamily="34" charset="-128"/>
                          <a:ea typeface="Arial Unicode MS" panose="020B0604020202020204" pitchFamily="34" charset="-128"/>
                          <a:cs typeface="Arial Unicode MS" panose="020B0604020202020204" pitchFamily="34" charset="-128"/>
                        </a:rPr>
                        <a:t>127</a:t>
                      </a:r>
                      <a:endParaRPr lang="it-IT" sz="8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b="1" dirty="0">
                          <a:effectLst/>
                          <a:latin typeface="Arial Unicode MS" panose="020B0604020202020204" pitchFamily="34" charset="-128"/>
                          <a:ea typeface="Arial Unicode MS" panose="020B0604020202020204" pitchFamily="34" charset="-128"/>
                          <a:cs typeface="Arial Unicode MS" panose="020B0604020202020204" pitchFamily="34" charset="-128"/>
                        </a:rPr>
                        <a:t>505</a:t>
                      </a:r>
                      <a:endParaRPr lang="it-IT" sz="8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b="1" dirty="0">
                          <a:effectLst/>
                          <a:latin typeface="Arial Unicode MS" panose="020B0604020202020204" pitchFamily="34" charset="-128"/>
                          <a:ea typeface="Arial Unicode MS" panose="020B0604020202020204" pitchFamily="34" charset="-128"/>
                          <a:cs typeface="Arial Unicode MS" panose="020B0604020202020204" pitchFamily="34" charset="-128"/>
                        </a:rPr>
                        <a:t>632</a:t>
                      </a:r>
                      <a:endParaRPr lang="it-IT" sz="8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10"/>
                  </a:ext>
                </a:extLst>
              </a:tr>
            </a:tbl>
          </a:graphicData>
        </a:graphic>
      </p:graphicFrame>
      <p:graphicFrame>
        <p:nvGraphicFramePr>
          <p:cNvPr id="15" name="Tabella 11"/>
          <p:cNvGraphicFramePr>
            <a:graphicFrameLocks noGrp="1"/>
          </p:cNvGraphicFramePr>
          <p:nvPr>
            <p:extLst>
              <p:ext uri="{D42A27DB-BD31-4B8C-83A1-F6EECF244321}">
                <p14:modId xmlns:p14="http://schemas.microsoft.com/office/powerpoint/2010/main" val="3340874987"/>
              </p:ext>
            </p:extLst>
          </p:nvPr>
        </p:nvGraphicFramePr>
        <p:xfrm>
          <a:off x="4937537" y="2971764"/>
          <a:ext cx="2967808" cy="1297797"/>
        </p:xfrm>
        <a:graphic>
          <a:graphicData uri="http://schemas.openxmlformats.org/drawingml/2006/table">
            <a:tbl>
              <a:tblPr firstRow="1" firstCol="1" bandRow="1">
                <a:tableStyleId>{F2DE63D5-997A-4646-A377-4702673A728D}</a:tableStyleId>
              </a:tblPr>
              <a:tblGrid>
                <a:gridCol w="741952">
                  <a:extLst>
                    <a:ext uri="{9D8B030D-6E8A-4147-A177-3AD203B41FA5}">
                      <a16:colId xmlns:a16="http://schemas.microsoft.com/office/drawing/2014/main" val="20000"/>
                    </a:ext>
                  </a:extLst>
                </a:gridCol>
                <a:gridCol w="741952">
                  <a:extLst>
                    <a:ext uri="{9D8B030D-6E8A-4147-A177-3AD203B41FA5}">
                      <a16:colId xmlns:a16="http://schemas.microsoft.com/office/drawing/2014/main" val="20001"/>
                    </a:ext>
                  </a:extLst>
                </a:gridCol>
                <a:gridCol w="741952">
                  <a:extLst>
                    <a:ext uri="{9D8B030D-6E8A-4147-A177-3AD203B41FA5}">
                      <a16:colId xmlns:a16="http://schemas.microsoft.com/office/drawing/2014/main" val="20002"/>
                    </a:ext>
                  </a:extLst>
                </a:gridCol>
                <a:gridCol w="741952">
                  <a:extLst>
                    <a:ext uri="{9D8B030D-6E8A-4147-A177-3AD203B41FA5}">
                      <a16:colId xmlns:a16="http://schemas.microsoft.com/office/drawing/2014/main" val="20003"/>
                    </a:ext>
                  </a:extLst>
                </a:gridCol>
              </a:tblGrid>
              <a:tr h="141081">
                <a:tc>
                  <a:txBody>
                    <a:bodyPr/>
                    <a:lstStyle/>
                    <a:p>
                      <a:pP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Regione </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solidFill>
                      <a:srgbClr val="002060"/>
                    </a:solidFill>
                  </a:tcP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I riunione</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solidFill>
                      <a:srgbClr val="002060"/>
                    </a:solidFill>
                  </a:tcP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II riunione</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solidFill>
                      <a:srgbClr val="002060"/>
                    </a:solidFill>
                  </a:tcP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III riunione</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solidFill>
                      <a:srgbClr val="002060"/>
                    </a:solidFill>
                  </a:tcPr>
                </a:tc>
                <a:extLst>
                  <a:ext uri="{0D108BD9-81ED-4DB2-BD59-A6C34878D82A}">
                    <a16:rowId xmlns:a16="http://schemas.microsoft.com/office/drawing/2014/main" val="10000"/>
                  </a:ext>
                </a:extLst>
              </a:tr>
              <a:tr h="0">
                <a:tc>
                  <a:txBody>
                    <a:bodyPr/>
                    <a:lstStyle/>
                    <a:p>
                      <a:pPr algn="just">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Abruzzo</a:t>
                      </a:r>
                      <a:endParaRPr lang="it-IT" sz="9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10-apr-18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26-lug-18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15-nov-18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1"/>
                  </a:ext>
                </a:extLst>
              </a:tr>
              <a:tr h="0">
                <a:tc>
                  <a:txBody>
                    <a:bodyPr/>
                    <a:lstStyle/>
                    <a:p>
                      <a:pPr algn="just">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Calabria</a:t>
                      </a:r>
                      <a:endParaRPr lang="it-IT" sz="9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27-mar-18</a:t>
                      </a:r>
                    </a:p>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12-apr-18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18-lug-18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marL="0" algn="ctr" defTabSz="914400" rtl="0" eaLnBrk="1" latinLnBrk="0" hangingPunct="1">
                        <a:lnSpc>
                          <a:spcPct val="115000"/>
                        </a:lnSpc>
                        <a:spcAft>
                          <a:spcPts val="0"/>
                        </a:spcAft>
                      </a:pPr>
                      <a:r>
                        <a:rPr lang="it-IT" sz="600" kern="1200" dirty="0">
                          <a:effectLst/>
                          <a:latin typeface="Arial Unicode MS" panose="020B0604020202020204" pitchFamily="34" charset="-128"/>
                          <a:ea typeface="Arial Unicode MS" panose="020B0604020202020204" pitchFamily="34" charset="-128"/>
                          <a:cs typeface="Arial Unicode MS" panose="020B0604020202020204" pitchFamily="34" charset="-128"/>
                        </a:rPr>
                        <a:t>15-nov-18</a:t>
                      </a:r>
                      <a:endParaRPr lang="it-IT" sz="600" kern="1200" dirty="0">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2"/>
                  </a:ext>
                </a:extLst>
              </a:tr>
              <a:tr h="0">
                <a:tc>
                  <a:txBody>
                    <a:bodyPr/>
                    <a:lstStyle/>
                    <a:p>
                      <a:pPr algn="just">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Campania</a:t>
                      </a:r>
                      <a:endParaRPr lang="it-IT" sz="9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27-mar-18</a:t>
                      </a:r>
                    </a:p>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27-giu-18</a:t>
                      </a:r>
                      <a:endParaRPr lang="it-IT" sz="600" dirty="0">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18-lug-18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22-nov-18</a:t>
                      </a:r>
                    </a:p>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17-dic-18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3"/>
                  </a:ext>
                </a:extLst>
              </a:tr>
              <a:tr h="0">
                <a:tc>
                  <a:txBody>
                    <a:bodyPr/>
                    <a:lstStyle/>
                    <a:p>
                      <a:pPr algn="just">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Lazio</a:t>
                      </a:r>
                      <a:endParaRPr lang="it-IT" sz="9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it-IT" sz="600" kern="1200" dirty="0">
                          <a:effectLst/>
                          <a:latin typeface="Arial Unicode MS" panose="020B0604020202020204" pitchFamily="34" charset="-128"/>
                          <a:ea typeface="Arial Unicode MS" panose="020B0604020202020204" pitchFamily="34" charset="-128"/>
                          <a:cs typeface="Arial Unicode MS" panose="020B0604020202020204" pitchFamily="34" charset="-128"/>
                        </a:rPr>
                        <a:t>05-apr-18</a:t>
                      </a:r>
                      <a:endParaRPr lang="it-IT" sz="600" kern="1200" dirty="0">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26-lug-18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22-nov-18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4"/>
                  </a:ext>
                </a:extLst>
              </a:tr>
              <a:tr h="0">
                <a:tc>
                  <a:txBody>
                    <a:bodyPr/>
                    <a:lstStyle/>
                    <a:p>
                      <a:pPr algn="just">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Molise</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29-mar-17</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24-lug-18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09-ott-18</a:t>
                      </a:r>
                    </a:p>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20-nov-</a:t>
                      </a:r>
                      <a:r>
                        <a:rPr lang="it-IT" sz="600" baseline="0" dirty="0">
                          <a:effectLst/>
                          <a:latin typeface="Arial Unicode MS" panose="020B0604020202020204" pitchFamily="34" charset="-128"/>
                          <a:ea typeface="Arial Unicode MS" panose="020B0604020202020204" pitchFamily="34" charset="-128"/>
                          <a:cs typeface="Arial Unicode MS" panose="020B0604020202020204" pitchFamily="34" charset="-128"/>
                        </a:rPr>
                        <a:t> 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6"/>
                  </a:ext>
                </a:extLst>
              </a:tr>
              <a:tr h="0">
                <a:tc>
                  <a:txBody>
                    <a:bodyPr/>
                    <a:lstStyle/>
                    <a:p>
                      <a:pPr algn="just">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Piemonte</a:t>
                      </a:r>
                      <a:endParaRPr lang="it-IT" sz="9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21-mar-17</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a:t>
                      </a:r>
                      <a:endParaRPr lang="it-IT" sz="9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a:t>
                      </a:r>
                      <a:endParaRPr lang="it-IT" sz="9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7"/>
                  </a:ext>
                </a:extLst>
              </a:tr>
              <a:tr h="0">
                <a:tc>
                  <a:txBody>
                    <a:bodyPr/>
                    <a:lstStyle/>
                    <a:p>
                      <a:pPr algn="just">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Puglia</a:t>
                      </a:r>
                      <a:endParaRPr lang="it-IT" sz="9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29-mar-18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18-lug-18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marL="0" algn="ctr" defTabSz="914400" rtl="0" eaLnBrk="1" latinLnBrk="0" hangingPunct="1">
                        <a:lnSpc>
                          <a:spcPct val="115000"/>
                        </a:lnSpc>
                        <a:spcAft>
                          <a:spcPts val="0"/>
                        </a:spcAft>
                      </a:pPr>
                      <a:r>
                        <a:rPr lang="it-IT" sz="600" kern="1200" dirty="0">
                          <a:effectLst/>
                          <a:latin typeface="Arial Unicode MS" panose="020B0604020202020204" pitchFamily="34" charset="-128"/>
                          <a:ea typeface="Arial Unicode MS" panose="020B0604020202020204" pitchFamily="34" charset="-128"/>
                          <a:cs typeface="Arial Unicode MS" panose="020B0604020202020204" pitchFamily="34" charset="-128"/>
                        </a:rPr>
                        <a:t>15-nov-18</a:t>
                      </a:r>
                      <a:endParaRPr lang="it-IT" sz="600" kern="1200" dirty="0">
                        <a:solidFill>
                          <a:srgbClr val="00000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8"/>
                  </a:ext>
                </a:extLst>
              </a:tr>
              <a:tr h="0">
                <a:tc>
                  <a:txBody>
                    <a:bodyPr/>
                    <a:lstStyle/>
                    <a:p>
                      <a:pPr algn="just">
                        <a:lnSpc>
                          <a:spcPct val="115000"/>
                        </a:lnSpc>
                        <a:spcAft>
                          <a:spcPts val="0"/>
                        </a:spcAft>
                      </a:pPr>
                      <a:r>
                        <a:rPr lang="it-IT" sz="600">
                          <a:effectLst/>
                          <a:latin typeface="Arial Unicode MS" panose="020B0604020202020204" pitchFamily="34" charset="-128"/>
                          <a:ea typeface="Arial Unicode MS" panose="020B0604020202020204" pitchFamily="34" charset="-128"/>
                          <a:cs typeface="Arial Unicode MS" panose="020B0604020202020204" pitchFamily="34" charset="-128"/>
                        </a:rPr>
                        <a:t>Sicilia</a:t>
                      </a:r>
                      <a:endParaRPr lang="it-IT" sz="90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05-apr-18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24-lug-18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tc>
                  <a:txBody>
                    <a:bodyPr/>
                    <a:lstStyle/>
                    <a:p>
                      <a:pPr algn="ctr">
                        <a:lnSpc>
                          <a:spcPct val="115000"/>
                        </a:lnSpc>
                        <a:spcAft>
                          <a:spcPts val="0"/>
                        </a:spcAft>
                      </a:pPr>
                      <a:r>
                        <a:rPr lang="it-IT" sz="600" dirty="0">
                          <a:effectLst/>
                          <a:latin typeface="Arial Unicode MS" panose="020B0604020202020204" pitchFamily="34" charset="-128"/>
                          <a:ea typeface="Arial Unicode MS" panose="020B0604020202020204" pitchFamily="34" charset="-128"/>
                          <a:cs typeface="Arial Unicode MS" panose="020B0604020202020204" pitchFamily="34" charset="-128"/>
                        </a:rPr>
                        <a:t>20-nov-18</a:t>
                      </a:r>
                      <a:endParaRPr lang="it-IT" sz="9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44450" marR="44450" marT="0" marB="0" anchor="ctr"/>
                </a:tc>
                <a:extLst>
                  <a:ext uri="{0D108BD9-81ED-4DB2-BD59-A6C34878D82A}">
                    <a16:rowId xmlns:a16="http://schemas.microsoft.com/office/drawing/2014/main" val="10009"/>
                  </a:ext>
                </a:extLst>
              </a:tr>
            </a:tbl>
          </a:graphicData>
        </a:graphic>
      </p:graphicFrame>
      <p:sp>
        <p:nvSpPr>
          <p:cNvPr id="10" name="Isosceles Triangle 9"/>
          <p:cNvSpPr/>
          <p:nvPr/>
        </p:nvSpPr>
        <p:spPr>
          <a:xfrm rot="5400000">
            <a:off x="2371648" y="2641307"/>
            <a:ext cx="3268494" cy="261262"/>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t-IT" sz="1400" dirty="0" err="1" smtClean="0"/>
          </a:p>
        </p:txBody>
      </p:sp>
    </p:spTree>
    <p:extLst>
      <p:ext uri="{BB962C8B-B14F-4D97-AF65-F5344CB8AC3E}">
        <p14:creationId xmlns:p14="http://schemas.microsoft.com/office/powerpoint/2010/main" val="511380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304999" y="222575"/>
            <a:ext cx="8524875" cy="307777"/>
          </a:xfrm>
        </p:spPr>
        <p:txBody>
          <a:bodyPr/>
          <a:lstStyle/>
          <a:p>
            <a:r>
              <a:rPr lang="it-IT" dirty="0" smtClean="0"/>
              <a:t>Il monitoraggio dei Piani di Rientro</a:t>
            </a:r>
            <a:endParaRPr lang="it-IT" dirty="0"/>
          </a:p>
        </p:txBody>
      </p:sp>
      <p:sp>
        <p:nvSpPr>
          <p:cNvPr id="9" name="Segnaposto contenuto 1"/>
          <p:cNvSpPr>
            <a:spLocks noGrp="1"/>
          </p:cNvSpPr>
          <p:nvPr>
            <p:ph idx="1"/>
          </p:nvPr>
        </p:nvSpPr>
        <p:spPr>
          <a:xfrm>
            <a:off x="309562" y="914705"/>
            <a:ext cx="8520312" cy="524833"/>
          </a:xfrm>
        </p:spPr>
        <p:txBody>
          <a:bodyPr/>
          <a:lstStyle/>
          <a:p>
            <a:pPr algn="just"/>
            <a:r>
              <a:rPr lang="it-IT" sz="1100" dirty="0"/>
              <a:t>Le due dimensioni chiave di verifica dell’attuazione dei Piani di Rientro </a:t>
            </a:r>
            <a:r>
              <a:rPr lang="it-IT" sz="1100" dirty="0" smtClean="0"/>
              <a:t>sono la verifica dell’adempimento </a:t>
            </a:r>
            <a:r>
              <a:rPr lang="it-IT" sz="1100" b="1" dirty="0"/>
              <a:t>“Mantenimento dell’erogazione dei Livelli essenziali di </a:t>
            </a:r>
            <a:r>
              <a:rPr lang="it-IT" sz="1100" b="1" dirty="0" smtClean="0"/>
              <a:t>assistenza </a:t>
            </a:r>
            <a:r>
              <a:rPr lang="it-IT" sz="1100" b="1" dirty="0"/>
              <a:t>(LEA)”</a:t>
            </a:r>
            <a:r>
              <a:rPr lang="it-IT" sz="1100" dirty="0"/>
              <a:t>, che avviene attraverso un set di indicatori (Griglia LEA) e </a:t>
            </a:r>
            <a:r>
              <a:rPr lang="it-IT" sz="1100" b="1" dirty="0"/>
              <a:t>l’andamento del disavanzo regionale</a:t>
            </a:r>
            <a:r>
              <a:rPr lang="it-IT" sz="1100" dirty="0"/>
              <a:t>.</a:t>
            </a:r>
          </a:p>
        </p:txBody>
      </p:sp>
      <p:sp>
        <p:nvSpPr>
          <p:cNvPr id="4" name="Slide Number Placeholder 3"/>
          <p:cNvSpPr>
            <a:spLocks noGrp="1"/>
          </p:cNvSpPr>
          <p:nvPr>
            <p:ph type="sldNum" sz="quarter" idx="12"/>
          </p:nvPr>
        </p:nvSpPr>
        <p:spPr/>
        <p:txBody>
          <a:bodyPr/>
          <a:lstStyle/>
          <a:p>
            <a:fld id="{F06B2653-D1AD-46BA-BB88-3123B5BA212E}" type="slidenum">
              <a:rPr lang="en-US" smtClean="0"/>
              <a:pPr/>
              <a:t>9</a:t>
            </a:fld>
            <a:endParaRPr lang="en-US"/>
          </a:p>
        </p:txBody>
      </p:sp>
      <p:pic>
        <p:nvPicPr>
          <p:cNvPr id="12" name="Picture 11"/>
          <p:cNvPicPr>
            <a:picLocks noChangeAspect="1"/>
          </p:cNvPicPr>
          <p:nvPr/>
        </p:nvPicPr>
        <p:blipFill>
          <a:blip r:embed="rId2"/>
          <a:stretch>
            <a:fillRect/>
          </a:stretch>
        </p:blipFill>
        <p:spPr>
          <a:xfrm>
            <a:off x="156052" y="1854087"/>
            <a:ext cx="3968067" cy="2070856"/>
          </a:xfrm>
          <a:prstGeom prst="rect">
            <a:avLst/>
          </a:prstGeom>
        </p:spPr>
      </p:pic>
      <p:pic>
        <p:nvPicPr>
          <p:cNvPr id="13" name="Picture 12"/>
          <p:cNvPicPr>
            <a:picLocks noChangeAspect="1"/>
          </p:cNvPicPr>
          <p:nvPr/>
        </p:nvPicPr>
        <p:blipFill>
          <a:blip r:embed="rId3"/>
          <a:stretch>
            <a:fillRect/>
          </a:stretch>
        </p:blipFill>
        <p:spPr>
          <a:xfrm>
            <a:off x="4577103" y="1932476"/>
            <a:ext cx="4282935" cy="1991905"/>
          </a:xfrm>
          <a:prstGeom prst="rect">
            <a:avLst/>
          </a:prstGeom>
        </p:spPr>
      </p:pic>
      <p:sp>
        <p:nvSpPr>
          <p:cNvPr id="16" name="Segnaposto contenuto 1"/>
          <p:cNvSpPr txBox="1">
            <a:spLocks/>
          </p:cNvSpPr>
          <p:nvPr/>
        </p:nvSpPr>
        <p:spPr>
          <a:xfrm>
            <a:off x="228499" y="3888125"/>
            <a:ext cx="3824692" cy="1134157"/>
          </a:xfrm>
          <a:prstGeom prst="rect">
            <a:avLst/>
          </a:prstGeom>
        </p:spPr>
        <p:txBody>
          <a:bodyPr/>
          <a:lstStyle>
            <a:lvl1pPr marL="0" indent="0" algn="l" defTabSz="914400" rtl="0" eaLnBrk="1" latinLnBrk="0" hangingPunct="1">
              <a:lnSpc>
                <a:spcPct val="95000"/>
              </a:lnSpc>
              <a:spcBef>
                <a:spcPct val="20000"/>
              </a:spcBef>
              <a:buFont typeface="Arial" panose="020B0604020202020204" pitchFamily="34" charset="0"/>
              <a:buNone/>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173038" indent="-173038" algn="l" defTabSz="914400" rtl="0" eaLnBrk="1" latinLnBrk="0" hangingPunct="1">
              <a:spcBef>
                <a:spcPct val="20000"/>
              </a:spcBef>
              <a:buFont typeface="Arial" panose="020B0604020202020204" pitchFamily="34" charset="0"/>
              <a:buChar char="•"/>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339725" indent="-166688" algn="l" defTabSz="914400" rtl="0" eaLnBrk="1" latinLnBrk="0" hangingPunct="1">
              <a:spcBef>
                <a:spcPct val="20000"/>
              </a:spcBef>
              <a:buFont typeface="Wingdings" panose="05000000000000000000" pitchFamily="2" charset="2"/>
              <a:buChar char="§"/>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514350" indent="-174625" algn="l" defTabSz="914400" rtl="0" eaLnBrk="1" latinLnBrk="0" hangingPunct="1">
              <a:spcBef>
                <a:spcPct val="20000"/>
              </a:spcBef>
              <a:buFont typeface="Courier New" panose="02070309020205020404" pitchFamily="49" charset="0"/>
              <a:buChar char="o"/>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marL="687388" indent="-173038" algn="l" defTabSz="914400" rtl="0" eaLnBrk="1" latinLnBrk="0" hangingPunct="1">
              <a:spcBef>
                <a:spcPct val="20000"/>
              </a:spcBef>
              <a:buFont typeface="Arial" panose="020B0604020202020204" pitchFamily="34" charset="0"/>
              <a:buChar char="–"/>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it-IT" dirty="0"/>
              <a:t>Relativamente all'effetto dei Piani di rientro sui LEA, nella figura </a:t>
            </a:r>
            <a:r>
              <a:rPr lang="it-IT" dirty="0" smtClean="0"/>
              <a:t>sopra si </a:t>
            </a:r>
            <a:r>
              <a:rPr lang="it-IT" dirty="0"/>
              <a:t>evidenzia l’andamento dei punteggi ottenuti dalle Regioni in PdR e non in PdR in base alla “Griglia LEA”.  Nel </a:t>
            </a:r>
            <a:r>
              <a:rPr lang="it-IT" b="1" dirty="0"/>
              <a:t>2016</a:t>
            </a:r>
            <a:r>
              <a:rPr lang="it-IT" dirty="0"/>
              <a:t>, </a:t>
            </a:r>
            <a:r>
              <a:rPr lang="it-IT" b="1" dirty="0"/>
              <a:t>la media ponderata dei punteggi delle Regioni in PdR (166) supera la soglia di adempienza (160)</a:t>
            </a:r>
            <a:r>
              <a:rPr lang="it-IT" dirty="0"/>
              <a:t>; soltanto Campania e Calabria si collocano al di sotto.</a:t>
            </a:r>
          </a:p>
        </p:txBody>
      </p:sp>
      <p:sp>
        <p:nvSpPr>
          <p:cNvPr id="17" name="Segnaposto contenuto 1"/>
          <p:cNvSpPr txBox="1">
            <a:spLocks/>
          </p:cNvSpPr>
          <p:nvPr/>
        </p:nvSpPr>
        <p:spPr>
          <a:xfrm>
            <a:off x="4788492" y="3888125"/>
            <a:ext cx="3824692" cy="1134157"/>
          </a:xfrm>
          <a:prstGeom prst="rect">
            <a:avLst/>
          </a:prstGeom>
        </p:spPr>
        <p:txBody>
          <a:bodyPr/>
          <a:lstStyle>
            <a:lvl1pPr marL="0" indent="0" algn="l" defTabSz="914400" rtl="0" eaLnBrk="1" latinLnBrk="0" hangingPunct="1">
              <a:lnSpc>
                <a:spcPct val="95000"/>
              </a:lnSpc>
              <a:spcBef>
                <a:spcPct val="20000"/>
              </a:spcBef>
              <a:buFont typeface="Arial" panose="020B0604020202020204" pitchFamily="34" charset="0"/>
              <a:buNone/>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173038" indent="-173038" algn="l" defTabSz="914400" rtl="0" eaLnBrk="1" latinLnBrk="0" hangingPunct="1">
              <a:spcBef>
                <a:spcPct val="20000"/>
              </a:spcBef>
              <a:buFont typeface="Arial" panose="020B0604020202020204" pitchFamily="34" charset="0"/>
              <a:buChar char="•"/>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339725" indent="-166688" algn="l" defTabSz="914400" rtl="0" eaLnBrk="1" latinLnBrk="0" hangingPunct="1">
              <a:spcBef>
                <a:spcPct val="20000"/>
              </a:spcBef>
              <a:buFont typeface="Wingdings" panose="05000000000000000000" pitchFamily="2" charset="2"/>
              <a:buChar char="§"/>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514350" indent="-174625" algn="l" defTabSz="914400" rtl="0" eaLnBrk="1" latinLnBrk="0" hangingPunct="1">
              <a:spcBef>
                <a:spcPct val="20000"/>
              </a:spcBef>
              <a:buFont typeface="Courier New" panose="02070309020205020404" pitchFamily="49" charset="0"/>
              <a:buChar char="o"/>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marL="687388" indent="-173038" algn="l" defTabSz="914400" rtl="0" eaLnBrk="1" latinLnBrk="0" hangingPunct="1">
              <a:spcBef>
                <a:spcPct val="20000"/>
              </a:spcBef>
              <a:buFont typeface="Arial" panose="020B0604020202020204" pitchFamily="34" charset="0"/>
              <a:buChar char="–"/>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it-IT" dirty="0"/>
              <a:t>Con riferimento all’effetto dei Piani di rientro sulla spesa sanitaria, la figura </a:t>
            </a:r>
            <a:r>
              <a:rPr lang="it-IT" dirty="0" smtClean="0"/>
              <a:t>sopra evidenzia </a:t>
            </a:r>
            <a:r>
              <a:rPr lang="it-IT" dirty="0"/>
              <a:t>l’andamento del disavanzo (prima delle coperture) nelle Regioni in PdR 2007-2017. I dati mostrano </a:t>
            </a:r>
            <a:r>
              <a:rPr lang="it-IT" b="1" dirty="0"/>
              <a:t>dal 2010 un deciso miglioramento</a:t>
            </a:r>
            <a:r>
              <a:rPr lang="it-IT" dirty="0"/>
              <a:t>: il </a:t>
            </a:r>
            <a:r>
              <a:rPr lang="it-IT" b="1" dirty="0"/>
              <a:t>disavanzo complessivo passa da oltre 4 miliardi di euro nel 2007 a circa 223 milioni nel </a:t>
            </a:r>
            <a:r>
              <a:rPr lang="it-IT" b="1" dirty="0" smtClean="0"/>
              <a:t>2017</a:t>
            </a:r>
            <a:r>
              <a:rPr lang="it-IT" dirty="0" smtClean="0"/>
              <a:t>.</a:t>
            </a:r>
            <a:endParaRPr lang="it-IT" b="1" dirty="0"/>
          </a:p>
        </p:txBody>
      </p:sp>
      <p:sp>
        <p:nvSpPr>
          <p:cNvPr id="18" name="Segnaposto contenuto 1"/>
          <p:cNvSpPr txBox="1">
            <a:spLocks/>
          </p:cNvSpPr>
          <p:nvPr/>
        </p:nvSpPr>
        <p:spPr>
          <a:xfrm>
            <a:off x="316047" y="1562217"/>
            <a:ext cx="3824692" cy="224386"/>
          </a:xfrm>
          <a:prstGeom prst="rect">
            <a:avLst/>
          </a:prstGeom>
        </p:spPr>
        <p:txBody>
          <a:bodyPr/>
          <a:lstStyle>
            <a:lvl1pPr marL="0" indent="0" algn="l" defTabSz="914400" rtl="0" eaLnBrk="1" latinLnBrk="0" hangingPunct="1">
              <a:lnSpc>
                <a:spcPct val="95000"/>
              </a:lnSpc>
              <a:spcBef>
                <a:spcPct val="20000"/>
              </a:spcBef>
              <a:buFont typeface="Arial" panose="020B0604020202020204" pitchFamily="34" charset="0"/>
              <a:buNone/>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173038" indent="-173038" algn="l" defTabSz="914400" rtl="0" eaLnBrk="1" latinLnBrk="0" hangingPunct="1">
              <a:spcBef>
                <a:spcPct val="20000"/>
              </a:spcBef>
              <a:buFont typeface="Arial" panose="020B0604020202020204" pitchFamily="34" charset="0"/>
              <a:buChar char="•"/>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339725" indent="-166688" algn="l" defTabSz="914400" rtl="0" eaLnBrk="1" latinLnBrk="0" hangingPunct="1">
              <a:spcBef>
                <a:spcPct val="20000"/>
              </a:spcBef>
              <a:buFont typeface="Wingdings" panose="05000000000000000000" pitchFamily="2" charset="2"/>
              <a:buChar char="§"/>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514350" indent="-174625" algn="l" defTabSz="914400" rtl="0" eaLnBrk="1" latinLnBrk="0" hangingPunct="1">
              <a:spcBef>
                <a:spcPct val="20000"/>
              </a:spcBef>
              <a:buFont typeface="Courier New" panose="02070309020205020404" pitchFamily="49" charset="0"/>
              <a:buChar char="o"/>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marL="687388" indent="-173038" algn="l" defTabSz="914400" rtl="0" eaLnBrk="1" latinLnBrk="0" hangingPunct="1">
              <a:spcBef>
                <a:spcPct val="20000"/>
              </a:spcBef>
              <a:buFont typeface="Arial" panose="020B0604020202020204" pitchFamily="34" charset="0"/>
              <a:buChar char="–"/>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it-IT" sz="1000" b="1" dirty="0"/>
              <a:t>Media ponderata Griglia </a:t>
            </a:r>
            <a:r>
              <a:rPr lang="it-IT" sz="1000" b="1" dirty="0" smtClean="0"/>
              <a:t>LEA (2007-2016)</a:t>
            </a:r>
            <a:endParaRPr lang="it-IT" sz="1000" dirty="0"/>
          </a:p>
        </p:txBody>
      </p:sp>
      <p:sp>
        <p:nvSpPr>
          <p:cNvPr id="19" name="Segnaposto contenuto 1"/>
          <p:cNvSpPr txBox="1">
            <a:spLocks/>
          </p:cNvSpPr>
          <p:nvPr/>
        </p:nvSpPr>
        <p:spPr>
          <a:xfrm>
            <a:off x="4813468" y="1562217"/>
            <a:ext cx="3824692" cy="368646"/>
          </a:xfrm>
          <a:prstGeom prst="rect">
            <a:avLst/>
          </a:prstGeom>
        </p:spPr>
        <p:txBody>
          <a:bodyPr/>
          <a:lstStyle>
            <a:lvl1pPr marL="0" indent="0" algn="l" defTabSz="914400" rtl="0" eaLnBrk="1" latinLnBrk="0" hangingPunct="1">
              <a:lnSpc>
                <a:spcPct val="95000"/>
              </a:lnSpc>
              <a:spcBef>
                <a:spcPct val="20000"/>
              </a:spcBef>
              <a:buFont typeface="Arial" panose="020B0604020202020204" pitchFamily="34" charset="0"/>
              <a:buNone/>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173038" indent="-173038" algn="l" defTabSz="914400" rtl="0" eaLnBrk="1" latinLnBrk="0" hangingPunct="1">
              <a:spcBef>
                <a:spcPct val="20000"/>
              </a:spcBef>
              <a:buFont typeface="Arial" panose="020B0604020202020204" pitchFamily="34" charset="0"/>
              <a:buChar char="•"/>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339725" indent="-166688" algn="l" defTabSz="914400" rtl="0" eaLnBrk="1" latinLnBrk="0" hangingPunct="1">
              <a:spcBef>
                <a:spcPct val="20000"/>
              </a:spcBef>
              <a:buFont typeface="Wingdings" panose="05000000000000000000" pitchFamily="2" charset="2"/>
              <a:buChar char="§"/>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514350" indent="-174625" algn="l" defTabSz="914400" rtl="0" eaLnBrk="1" latinLnBrk="0" hangingPunct="1">
              <a:spcBef>
                <a:spcPct val="20000"/>
              </a:spcBef>
              <a:buFont typeface="Courier New" panose="02070309020205020404" pitchFamily="49" charset="0"/>
              <a:buChar char="o"/>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4pPr>
            <a:lvl5pPr marL="687388" indent="-173038" algn="l" defTabSz="914400" rtl="0" eaLnBrk="1" latinLnBrk="0" hangingPunct="1">
              <a:spcBef>
                <a:spcPct val="20000"/>
              </a:spcBef>
              <a:buFont typeface="Arial" panose="020B0604020202020204" pitchFamily="34" charset="0"/>
              <a:buChar char="–"/>
              <a:defRPr sz="900" kern="120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it-IT" sz="1000" b="1" dirty="0"/>
              <a:t>Andamento del disavanzo prima delle coperture nelle Regioni in </a:t>
            </a:r>
            <a:r>
              <a:rPr lang="it-IT" sz="1000" b="1" dirty="0" smtClean="0"/>
              <a:t>PdR (2007-2017)</a:t>
            </a:r>
            <a:endParaRPr lang="it-IT" sz="1000" dirty="0"/>
          </a:p>
        </p:txBody>
      </p:sp>
    </p:spTree>
    <p:extLst>
      <p:ext uri="{BB962C8B-B14F-4D97-AF65-F5344CB8AC3E}">
        <p14:creationId xmlns:p14="http://schemas.microsoft.com/office/powerpoint/2010/main" val="16429889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DV_TOP" val="433,125"/>
  <p:tag name="ADV_LEFT" val="59,24409"/>
  <p:tag name="ADV_HEIGHT" val="23,86905"/>
  <p:tag name="ADV_WIDTH" val="292,5059"/>
</p:tagLst>
</file>

<file path=ppt/tags/tag2.xml><?xml version="1.0" encoding="utf-8"?>
<p:tagLst xmlns:a="http://schemas.openxmlformats.org/drawingml/2006/main" xmlns:r="http://schemas.openxmlformats.org/officeDocument/2006/relationships" xmlns:p="http://schemas.openxmlformats.org/presentationml/2006/main">
  <p:tag name="FASFONT" val="Univers55"/>
</p:tagLst>
</file>

<file path=ppt/tags/tag3.xml><?xml version="1.0" encoding="utf-8"?>
<p:tagLst xmlns:a="http://schemas.openxmlformats.org/drawingml/2006/main" xmlns:r="http://schemas.openxmlformats.org/officeDocument/2006/relationships" xmlns:p="http://schemas.openxmlformats.org/presentationml/2006/main">
  <p:tag name="ADV_TOP" val="433,125"/>
  <p:tag name="ADV_LEFT" val="59,24409"/>
  <p:tag name="ADV_HEIGHT" val="23,86905"/>
  <p:tag name="ADV_WIDTH" val="292,5059"/>
</p:tagLst>
</file>

<file path=ppt/tags/tag4.xml><?xml version="1.0" encoding="utf-8"?>
<p:tagLst xmlns:a="http://schemas.openxmlformats.org/drawingml/2006/main" xmlns:r="http://schemas.openxmlformats.org/officeDocument/2006/relationships" xmlns:p="http://schemas.openxmlformats.org/presentationml/2006/main">
  <p:tag name="ADV_TOP" val="433,125"/>
  <p:tag name="ADV_LEFT" val="59,24409"/>
  <p:tag name="ADV_HEIGHT" val="23,86905"/>
  <p:tag name="ADV_WIDTH" val="292,5059"/>
</p:tagLst>
</file>

<file path=ppt/theme/theme1.xml><?xml version="1.0" encoding="utf-8"?>
<a:theme xmlns:a="http://schemas.openxmlformats.org/drawingml/2006/main" name="PWC001_PPT_Modello Predittivo_Templat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PWC Office Them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0301E"/>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400" dirty="0" smtClean="0"/>
        </a:defPPr>
      </a:lstStyle>
    </a:txDef>
  </a:objectDefaults>
  <a:extraClrSchemeLst/>
  <a:extLst>
    <a:ext uri="{05A4C25C-085E-4340-85A3-A5531E510DB2}">
      <thm15:themeFamily xmlns:thm15="http://schemas.microsoft.com/office/thememl/2012/main" name="Template MdS_Modello predittivo_v0.3master.potx" id="{7ACFC2BA-A5EA-4F8A-9767-F07BAB4637D7}" vid="{A399BE3F-557B-4525-AD09-CE482E7CC1B4}"/>
    </a:ext>
  </a:extLst>
</a:theme>
</file>

<file path=ppt/theme/theme2.xml><?xml version="1.0" encoding="utf-8"?>
<a:theme xmlns:a="http://schemas.openxmlformats.org/drawingml/2006/main" name="Office Theme">
  <a:themeElements>
    <a:clrScheme name="PWC Office Theme Colors">
      <a:dk1>
        <a:sysClr val="windowText" lastClr="000000"/>
      </a:dk1>
      <a:lt1>
        <a:sysClr val="window" lastClr="FFFFFF"/>
      </a:lt1>
      <a:dk2>
        <a:srgbClr val="E0301E"/>
      </a:dk2>
      <a:lt2>
        <a:srgbClr val="7C7C7B"/>
      </a:lt2>
      <a:accent1>
        <a:srgbClr val="E0301E"/>
      </a:accent1>
      <a:accent2>
        <a:srgbClr val="000000"/>
      </a:accent2>
      <a:accent3>
        <a:srgbClr val="2D2D2D"/>
      </a:accent3>
      <a:accent4>
        <a:srgbClr val="5A5A5A"/>
      </a:accent4>
      <a:accent5>
        <a:srgbClr val="878787"/>
      </a:accent5>
      <a:accent6>
        <a:srgbClr val="B4B4B4"/>
      </a:accent6>
      <a:hlink>
        <a:srgbClr val="0000FF"/>
      </a:hlink>
      <a:folHlink>
        <a:srgbClr val="800080"/>
      </a:folHlink>
    </a:clrScheme>
    <a:fontScheme name="PWC Office Them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WC Office Theme Colors">
      <a:dk1>
        <a:sysClr val="windowText" lastClr="000000"/>
      </a:dk1>
      <a:lt1>
        <a:sysClr val="window" lastClr="FFFFFF"/>
      </a:lt1>
      <a:dk2>
        <a:srgbClr val="E0301E"/>
      </a:dk2>
      <a:lt2>
        <a:srgbClr val="7C7C7B"/>
      </a:lt2>
      <a:accent1>
        <a:srgbClr val="E0301E"/>
      </a:accent1>
      <a:accent2>
        <a:srgbClr val="000000"/>
      </a:accent2>
      <a:accent3>
        <a:srgbClr val="2D2D2D"/>
      </a:accent3>
      <a:accent4>
        <a:srgbClr val="5A5A5A"/>
      </a:accent4>
      <a:accent5>
        <a:srgbClr val="878787"/>
      </a:accent5>
      <a:accent6>
        <a:srgbClr val="B4B4B4"/>
      </a:accent6>
      <a:hlink>
        <a:srgbClr val="0000FF"/>
      </a:hlink>
      <a:folHlink>
        <a:srgbClr val="800080"/>
      </a:folHlink>
    </a:clrScheme>
    <a:fontScheme name="PWC Office Them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B0B5FF87E2F346BE4AEAF955EB52AD" ma:contentTypeVersion="0" ma:contentTypeDescription="Create a new document." ma:contentTypeScope="" ma:versionID="1ccff7bda31f674f17c4bd8a74635071">
  <xsd:schema xmlns:xsd="http://www.w3.org/2001/XMLSchema" xmlns:xs="http://www.w3.org/2001/XMLSchema" xmlns:p="http://schemas.microsoft.com/office/2006/metadata/properties" targetNamespace="http://schemas.microsoft.com/office/2006/metadata/properties" ma:root="true" ma:fieldsID="7ba3ced07cf51efe19fdafd6bd66ddc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8D8821A-86B8-428D-8C5C-65B1C8725474}">
  <ds:schemaRefs>
    <ds:schemaRef ds:uri="http://schemas.microsoft.com/sharepoint/v3/contenttype/forms"/>
  </ds:schemaRefs>
</ds:datastoreItem>
</file>

<file path=customXml/itemProps2.xml><?xml version="1.0" encoding="utf-8"?>
<ds:datastoreItem xmlns:ds="http://schemas.openxmlformats.org/officeDocument/2006/customXml" ds:itemID="{D76677D7-84C4-4955-8EA6-9BF70B86F6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716AA0F-33B5-48C4-9522-1AADEF75903A}">
  <ds:schemaRefs>
    <ds:schemaRef ds:uri="http://schemas.microsoft.com/office/infopath/2007/PartnerControls"/>
    <ds:schemaRef ds:uri="http://purl.org/dc/elements/1.1/"/>
    <ds:schemaRef ds:uri="http://schemas.microsoft.com/office/2006/metadata/properties"/>
    <ds:schemaRef ds:uri="http://purl.org/dc/terms/"/>
    <ds:schemaRef ds:uri="http://schemas.microsoft.com/office/2006/documentManagement/types"/>
    <ds:schemaRef ds:uri="http://www.w3.org/XML/1998/namespace"/>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Template MdS_Modello predittivo_v0.3master</Template>
  <TotalTime>0</TotalTime>
  <Words>2967</Words>
  <Application>Microsoft Office PowerPoint</Application>
  <PresentationFormat>Presentazione su schermo (16:9)</PresentationFormat>
  <Paragraphs>473</Paragraphs>
  <Slides>19</Slides>
  <Notes>3</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19</vt:i4>
      </vt:variant>
    </vt:vector>
  </HeadingPairs>
  <TitlesOfParts>
    <vt:vector size="27" baseType="lpstr">
      <vt:lpstr>Arial Unicode MS</vt:lpstr>
      <vt:lpstr>Arial</vt:lpstr>
      <vt:lpstr>Calibri</vt:lpstr>
      <vt:lpstr>Courier New</vt:lpstr>
      <vt:lpstr>Georgia</vt:lpstr>
      <vt:lpstr>Gill Sans MT</vt:lpstr>
      <vt:lpstr>Wingdings</vt:lpstr>
      <vt:lpstr>PWC001_PPT_Modello Predittivo_Template</vt:lpstr>
      <vt:lpstr>È possibile garantire la salute contenendo la spesa sanitaria?   L’esperienza dei Piani di Rientro      </vt:lpstr>
      <vt:lpstr>L’anno zero della Sanità italiana: nel 2007 il SSN in sostanziale default</vt:lpstr>
      <vt:lpstr>Presentazione standard di PowerPoint</vt:lpstr>
      <vt:lpstr>Nel 2007 nascono i Piani di Rientro</vt:lpstr>
      <vt:lpstr>La "responsabilizzazione" delle Regioni</vt:lpstr>
      <vt:lpstr>La sottoscrizione dei Piani di rientro e dei Programmi Operativi</vt:lpstr>
      <vt:lpstr>L’affiancamento alle Regioni in Piano di rientro (1/2) </vt:lpstr>
      <vt:lpstr>L’affiancamento alle Regioni in Piano di rientro (2/2)</vt:lpstr>
      <vt:lpstr>Il monitoraggio dei Piani di Rientro</vt:lpstr>
      <vt:lpstr>Ambiti di applicazione dei LEA</vt:lpstr>
      <vt:lpstr>Presentazione standard di PowerPoint</vt:lpstr>
      <vt:lpstr>Sulla strada giusta: dal rischio default al sostanziale pareggio del 2017</vt:lpstr>
      <vt:lpstr>Andamento della spesa sanitaria</vt:lpstr>
      <vt:lpstr>L’effetto dei Piani di Rientro sui disavanzi sanitari</vt:lpstr>
      <vt:lpstr>Presentazione standard di PowerPoint</vt:lpstr>
      <vt:lpstr>Presentazione standard di PowerPoint</vt:lpstr>
      <vt:lpstr>Presentazione standard di PowerPoint</vt:lpstr>
      <vt:lpstr>Presentazione standard di PowerPoint</vt:lpstr>
      <vt:lpstr>L’evoluzione dei Piani di Rientro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2018-09-21T08:30:09Z</dcterms:created>
  <dcterms:modified xsi:type="dcterms:W3CDTF">2019-07-03T09:33:19Z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0x0101005CB0B5FF87E2F346BE4AEAF955EB52AD</vt:lpwstr>
  </property>
  <property fmtid="{D5CDD505-2E9C-101B-9397-08002B2CF9AE}" pid="3" name="Offisync_ProviderInitializationData">
    <vt:lpwstr>https://pwc-spark.com</vt:lpwstr>
  </property>
  <property fmtid="{D5CDD505-2E9C-101B-9397-08002B2CF9AE}" pid="4" name="Jive_LatestUserAccountName">
    <vt:lpwstr>apivetta002</vt:lpwstr>
  </property>
  <property fmtid="{D5CDD505-2E9C-101B-9397-08002B2CF9AE}" pid="5" name="Offisync_UniqueId">
    <vt:lpwstr>557810</vt:lpwstr>
  </property>
  <property fmtid="{D5CDD505-2E9C-101B-9397-08002B2CF9AE}" pid="6" name="Offisync_ServerID">
    <vt:lpwstr>ae74e162-b6db-4989-85f5-e7c79995e2ac</vt:lpwstr>
  </property>
  <property fmtid="{D5CDD505-2E9C-101B-9397-08002B2CF9AE}" pid="7" name="Jive_VersionGuid">
    <vt:lpwstr>499e85ba-5510-4314-aa66-c8d423ae43ed</vt:lpwstr>
  </property>
  <property fmtid="{D5CDD505-2E9C-101B-9397-08002B2CF9AE}" pid="8" name="Offisync_UpdateToken">
    <vt:lpwstr>1</vt:lpwstr>
  </property>
</Properties>
</file>