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46" r:id="rId3"/>
    <p:sldId id="257" r:id="rId4"/>
    <p:sldId id="258" r:id="rId5"/>
    <p:sldId id="345" r:id="rId6"/>
    <p:sldId id="329" r:id="rId7"/>
    <p:sldId id="330" r:id="rId8"/>
    <p:sldId id="260" r:id="rId9"/>
    <p:sldId id="259" r:id="rId10"/>
    <p:sldId id="262" r:id="rId11"/>
    <p:sldId id="331" r:id="rId12"/>
    <p:sldId id="332" r:id="rId13"/>
    <p:sldId id="333" r:id="rId14"/>
    <p:sldId id="334" r:id="rId15"/>
    <p:sldId id="263" r:id="rId16"/>
    <p:sldId id="335" r:id="rId17"/>
    <p:sldId id="352" r:id="rId18"/>
    <p:sldId id="336" r:id="rId19"/>
    <p:sldId id="344" r:id="rId20"/>
    <p:sldId id="337" r:id="rId21"/>
    <p:sldId id="338" r:id="rId22"/>
    <p:sldId id="276" r:id="rId23"/>
    <p:sldId id="341" r:id="rId24"/>
    <p:sldId id="273" r:id="rId25"/>
    <p:sldId id="277" r:id="rId26"/>
    <p:sldId id="274" r:id="rId27"/>
    <p:sldId id="347" r:id="rId28"/>
    <p:sldId id="342" r:id="rId29"/>
    <p:sldId id="278" r:id="rId30"/>
    <p:sldId id="279" r:id="rId31"/>
    <p:sldId id="280" r:id="rId32"/>
    <p:sldId id="281" r:id="rId33"/>
    <p:sldId id="307" r:id="rId34"/>
    <p:sldId id="320" r:id="rId35"/>
    <p:sldId id="309" r:id="rId36"/>
    <p:sldId id="310" r:id="rId37"/>
    <p:sldId id="311" r:id="rId38"/>
    <p:sldId id="312" r:id="rId39"/>
    <p:sldId id="282" r:id="rId40"/>
    <p:sldId id="283" r:id="rId41"/>
    <p:sldId id="300" r:id="rId42"/>
    <p:sldId id="343" r:id="rId43"/>
    <p:sldId id="301" r:id="rId44"/>
    <p:sldId id="304" r:id="rId45"/>
    <p:sldId id="305" r:id="rId46"/>
    <p:sldId id="306" r:id="rId47"/>
    <p:sldId id="324" r:id="rId48"/>
    <p:sldId id="349" r:id="rId49"/>
    <p:sldId id="350" r:id="rId50"/>
    <p:sldId id="351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9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0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4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781138361256197E-2"/>
          <c:y val="4.3277631962671335E-2"/>
          <c:w val="0.93121886163874379"/>
          <c:h val="0.6354235053951589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352">
              <a:noFill/>
            </a:ln>
          </c:spPr>
          <c:invertIfNegative val="0"/>
          <c:cat>
            <c:strRef>
              <c:f>Grafico!$A$5:$A$25</c:f>
              <c:strCache>
                <c:ptCount val="21"/>
                <c:pt idx="0">
                  <c:v>Lombardia</c:v>
                </c:pt>
                <c:pt idx="1">
                  <c:v>PA Bolzano</c:v>
                </c:pt>
                <c:pt idx="2">
                  <c:v>Lazio</c:v>
                </c:pt>
                <c:pt idx="3">
                  <c:v>Emilia Romagna</c:v>
                </c:pt>
                <c:pt idx="4">
                  <c:v>Piemonte</c:v>
                </c:pt>
                <c:pt idx="5">
                  <c:v>Liguria</c:v>
                </c:pt>
                <c:pt idx="6">
                  <c:v>Valle d'Aosta</c:v>
                </c:pt>
                <c:pt idx="7">
                  <c:v>Veneto</c:v>
                </c:pt>
                <c:pt idx="8">
                  <c:v>Friuli Venezia Giulia</c:v>
                </c:pt>
                <c:pt idx="9">
                  <c:v>Toscana</c:v>
                </c:pt>
                <c:pt idx="10">
                  <c:v>PA Trento</c:v>
                </c:pt>
                <c:pt idx="11">
                  <c:v>Umbria</c:v>
                </c:pt>
                <c:pt idx="12">
                  <c:v>Marche</c:v>
                </c:pt>
                <c:pt idx="13">
                  <c:v>Sardegna</c:v>
                </c:pt>
                <c:pt idx="14">
                  <c:v>Abruzzo</c:v>
                </c:pt>
                <c:pt idx="15">
                  <c:v>Campania</c:v>
                </c:pt>
                <c:pt idx="16">
                  <c:v>Sicilia</c:v>
                </c:pt>
                <c:pt idx="17">
                  <c:v>Puglia</c:v>
                </c:pt>
                <c:pt idx="18">
                  <c:v>Molise</c:v>
                </c:pt>
                <c:pt idx="19">
                  <c:v>Basilicata</c:v>
                </c:pt>
                <c:pt idx="20">
                  <c:v>Calabria</c:v>
                </c:pt>
              </c:strCache>
            </c:strRef>
          </c:cat>
          <c:val>
            <c:numRef>
              <c:f>Grafico!$B$5:$B$25</c:f>
              <c:numCache>
                <c:formatCode>0</c:formatCode>
                <c:ptCount val="21"/>
                <c:pt idx="0">
                  <c:v>4991.1798668244755</c:v>
                </c:pt>
                <c:pt idx="1">
                  <c:v>4709.8722816706941</c:v>
                </c:pt>
                <c:pt idx="2">
                  <c:v>4572.9585408753892</c:v>
                </c:pt>
                <c:pt idx="3">
                  <c:v>4290.6809682638186</c:v>
                </c:pt>
                <c:pt idx="4">
                  <c:v>4156.7555807462059</c:v>
                </c:pt>
                <c:pt idx="5">
                  <c:v>4075.1322697592232</c:v>
                </c:pt>
                <c:pt idx="6">
                  <c:v>4018.1928316957737</c:v>
                </c:pt>
                <c:pt idx="7">
                  <c:v>4002.8178025583215</c:v>
                </c:pt>
                <c:pt idx="8">
                  <c:v>3977.7493224248115</c:v>
                </c:pt>
                <c:pt idx="9">
                  <c:v>3894.5048997108997</c:v>
                </c:pt>
                <c:pt idx="10">
                  <c:v>3756.8743427654267</c:v>
                </c:pt>
                <c:pt idx="11">
                  <c:v>3378.4984345449052</c:v>
                </c:pt>
                <c:pt idx="12">
                  <c:v>3276.3740923706177</c:v>
                </c:pt>
                <c:pt idx="13">
                  <c:v>2919.8655096019475</c:v>
                </c:pt>
                <c:pt idx="14">
                  <c:v>2913.0388476475218</c:v>
                </c:pt>
                <c:pt idx="15">
                  <c:v>2770.5543805774869</c:v>
                </c:pt>
                <c:pt idx="16">
                  <c:v>2598.6313945161792</c:v>
                </c:pt>
                <c:pt idx="17">
                  <c:v>2487.7998588214464</c:v>
                </c:pt>
                <c:pt idx="18">
                  <c:v>2487.1707795638067</c:v>
                </c:pt>
                <c:pt idx="19">
                  <c:v>2435.6336333648374</c:v>
                </c:pt>
                <c:pt idx="20">
                  <c:v>2251.592899160798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A5-448D-9CA2-E16A77603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53440"/>
        <c:axId val="307488192"/>
        <c:axId val="0"/>
      </c:bar3DChart>
      <c:catAx>
        <c:axId val="19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07">
            <a:noFill/>
          </a:ln>
        </c:spPr>
        <c:txPr>
          <a:bodyPr rot="2700000" spcFirstLastPara="1" vertOverflow="ellipsis" wrap="square" anchor="t" anchorCtr="0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07488192"/>
        <c:crosses val="autoZero"/>
        <c:auto val="1"/>
        <c:lblAlgn val="ctr"/>
        <c:lblOffset val="100"/>
        <c:noMultiLvlLbl val="0"/>
      </c:catAx>
      <c:valAx>
        <c:axId val="307488192"/>
        <c:scaling>
          <c:orientation val="minMax"/>
          <c:min val="1500"/>
        </c:scaling>
        <c:delete val="0"/>
        <c:axPos val="l"/>
        <c:majorGridlines>
          <c:spPr>
            <a:ln w="948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950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953440"/>
        <c:crosses val="min"/>
        <c:crossBetween val="between"/>
      </c:valAx>
      <c:spPr>
        <a:noFill/>
        <a:ln w="253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'Ripartizioni Geografiche'!$B$75</c:f>
              <c:strCache>
                <c:ptCount val="1"/>
                <c:pt idx="0">
                  <c:v>Nord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'Ripartizioni Geografiche'!$C$74:$J$74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'Ripartizioni Geografiche'!$C$75:$J$75</c:f>
              <c:numCache>
                <c:formatCode>#,##0.0</c:formatCode>
                <c:ptCount val="8"/>
                <c:pt idx="0">
                  <c:v>62.599505872188857</c:v>
                </c:pt>
                <c:pt idx="1">
                  <c:v>71.227399029966577</c:v>
                </c:pt>
                <c:pt idx="2">
                  <c:v>68.955659812238565</c:v>
                </c:pt>
                <c:pt idx="3">
                  <c:v>55.685222828922349</c:v>
                </c:pt>
                <c:pt idx="4">
                  <c:v>54.877681279227964</c:v>
                </c:pt>
                <c:pt idx="5">
                  <c:v>56.98833249983916</c:v>
                </c:pt>
                <c:pt idx="6">
                  <c:v>42.749819585879877</c:v>
                </c:pt>
                <c:pt idx="7">
                  <c:v>39.587790325427711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3E-463A-95CB-4B9FC5D42A8F}"/>
            </c:ext>
          </c:extLst>
        </c:ser>
        <c:ser>
          <c:idx val="1"/>
          <c:order val="1"/>
          <c:tx>
            <c:strRef>
              <c:f>'Ripartizioni Geografiche'!$B$76</c:f>
              <c:strCache>
                <c:ptCount val="1"/>
                <c:pt idx="0">
                  <c:v>Centro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'Ripartizioni Geografiche'!$C$74:$J$74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'Ripartizioni Geografiche'!$C$76:$J$76</c:f>
              <c:numCache>
                <c:formatCode>#,##0.0</c:formatCode>
                <c:ptCount val="8"/>
                <c:pt idx="0">
                  <c:v>55.587478025142737</c:v>
                </c:pt>
                <c:pt idx="1">
                  <c:v>61.163284821842872</c:v>
                </c:pt>
                <c:pt idx="2">
                  <c:v>60.408365603520274</c:v>
                </c:pt>
                <c:pt idx="3">
                  <c:v>59.668885960813583</c:v>
                </c:pt>
                <c:pt idx="4">
                  <c:v>62.036044494859325</c:v>
                </c:pt>
                <c:pt idx="5">
                  <c:v>49.372706732568425</c:v>
                </c:pt>
                <c:pt idx="6">
                  <c:v>42.096476009576008</c:v>
                </c:pt>
                <c:pt idx="7">
                  <c:v>35.687153062755883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A3E-463A-95CB-4B9FC5D42A8F}"/>
            </c:ext>
          </c:extLst>
        </c:ser>
        <c:ser>
          <c:idx val="2"/>
          <c:order val="2"/>
          <c:tx>
            <c:strRef>
              <c:f>'Ripartizioni Geografiche'!$B$77</c:f>
              <c:strCache>
                <c:ptCount val="1"/>
                <c:pt idx="0">
                  <c:v>Sud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'Ripartizioni Geografiche'!$C$74:$J$74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'Ripartizioni Geografiche'!$C$77:$J$77</c:f>
              <c:numCache>
                <c:formatCode>#,##0.0</c:formatCode>
                <c:ptCount val="8"/>
                <c:pt idx="0">
                  <c:v>47.355606323119204</c:v>
                </c:pt>
                <c:pt idx="1">
                  <c:v>47.410934242055383</c:v>
                </c:pt>
                <c:pt idx="2">
                  <c:v>28.505312934149813</c:v>
                </c:pt>
                <c:pt idx="3">
                  <c:v>27.614794661753791</c:v>
                </c:pt>
                <c:pt idx="4">
                  <c:v>23.998363010331872</c:v>
                </c:pt>
                <c:pt idx="5">
                  <c:v>19.857204230643163</c:v>
                </c:pt>
                <c:pt idx="6">
                  <c:v>24.156766326364149</c:v>
                </c:pt>
                <c:pt idx="7">
                  <c:v>17.373653704347451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3E-463A-95CB-4B9FC5D42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843672"/>
        <c:axId val="312842888"/>
      </c:lineChart>
      <c:catAx>
        <c:axId val="31284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42888"/>
        <c:crosses val="autoZero"/>
        <c:auto val="1"/>
        <c:lblAlgn val="ctr"/>
        <c:lblOffset val="100"/>
        <c:noMultiLvlLbl val="0"/>
      </c:catAx>
      <c:valAx>
        <c:axId val="31284288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4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9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'Vertical imbalance'!$M$72</c:f>
              <c:strCache>
                <c:ptCount val="1"/>
                <c:pt idx="0">
                  <c:v>Media Sud </c:v>
                </c:pt>
              </c:strCache>
            </c:strRef>
          </c:tx>
          <c:spPr>
            <a:ln w="508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'Vertical imbalance'!$L$73:$L$80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'Vertical imbalance'!$M$73:$M$80</c:f>
              <c:numCache>
                <c:formatCode>General</c:formatCode>
                <c:ptCount val="8"/>
                <c:pt idx="0">
                  <c:v>26.461494741434716</c:v>
                </c:pt>
                <c:pt idx="1">
                  <c:v>27.460843770582908</c:v>
                </c:pt>
                <c:pt idx="2">
                  <c:v>28.289131380759727</c:v>
                </c:pt>
                <c:pt idx="3">
                  <c:v>28.881687290135392</c:v>
                </c:pt>
                <c:pt idx="4">
                  <c:v>31.178135491484266</c:v>
                </c:pt>
                <c:pt idx="5">
                  <c:v>30.42240521214681</c:v>
                </c:pt>
                <c:pt idx="6">
                  <c:v>26.639360805922689</c:v>
                </c:pt>
                <c:pt idx="7">
                  <c:v>26.90367543794769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9D-4418-A0AE-F5CC50C0DB65}"/>
            </c:ext>
          </c:extLst>
        </c:ser>
        <c:ser>
          <c:idx val="1"/>
          <c:order val="1"/>
          <c:tx>
            <c:strRef>
              <c:f>'Vertical imbalance'!$N$72</c:f>
              <c:strCache>
                <c:ptCount val="1"/>
                <c:pt idx="0">
                  <c:v>Media Centro 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'Vertical imbalance'!$L$73:$L$80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'Vertical imbalance'!$N$73:$N$80</c:f>
              <c:numCache>
                <c:formatCode>General</c:formatCode>
                <c:ptCount val="8"/>
                <c:pt idx="0">
                  <c:v>43.530356862377843</c:v>
                </c:pt>
                <c:pt idx="1">
                  <c:v>45.170859627726728</c:v>
                </c:pt>
                <c:pt idx="2">
                  <c:v>37.887960291659553</c:v>
                </c:pt>
                <c:pt idx="3">
                  <c:v>40.440022365968225</c:v>
                </c:pt>
                <c:pt idx="4">
                  <c:v>41.573640018731254</c:v>
                </c:pt>
                <c:pt idx="5">
                  <c:v>45.441781312075285</c:v>
                </c:pt>
                <c:pt idx="6">
                  <c:v>39.352227073248834</c:v>
                </c:pt>
                <c:pt idx="7">
                  <c:v>40.818626507191439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99D-4418-A0AE-F5CC50C0DB65}"/>
            </c:ext>
          </c:extLst>
        </c:ser>
        <c:ser>
          <c:idx val="2"/>
          <c:order val="2"/>
          <c:tx>
            <c:strRef>
              <c:f>'Vertical imbalance'!$O$72</c:f>
              <c:strCache>
                <c:ptCount val="1"/>
                <c:pt idx="0">
                  <c:v>Media Nord</c:v>
                </c:pt>
              </c:strCache>
            </c:strRef>
          </c:tx>
          <c:spPr>
            <a:ln w="50800" cap="rnd">
              <a:solidFill>
                <a:srgbClr val="BBE0E3">
                  <a:lumMod val="5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'Vertical imbalance'!$L$73:$L$80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'Vertical imbalance'!$O$73:$O$80</c:f>
              <c:numCache>
                <c:formatCode>General</c:formatCode>
                <c:ptCount val="8"/>
                <c:pt idx="0">
                  <c:v>46.517169779142264</c:v>
                </c:pt>
                <c:pt idx="1">
                  <c:v>48.766268355145769</c:v>
                </c:pt>
                <c:pt idx="2">
                  <c:v>41.131371533243424</c:v>
                </c:pt>
                <c:pt idx="3">
                  <c:v>46.319391805031188</c:v>
                </c:pt>
                <c:pt idx="4">
                  <c:v>49.542118662274461</c:v>
                </c:pt>
                <c:pt idx="5">
                  <c:v>45.704979304624366</c:v>
                </c:pt>
                <c:pt idx="6">
                  <c:v>44.229281068615002</c:v>
                </c:pt>
                <c:pt idx="7">
                  <c:v>44.454284948242005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99D-4418-A0AE-F5CC50C0D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841712"/>
        <c:axId val="312841320"/>
      </c:lineChart>
      <c:catAx>
        <c:axId val="31284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41320"/>
        <c:crosses val="autoZero"/>
        <c:auto val="1"/>
        <c:lblAlgn val="ctr"/>
        <c:lblOffset val="100"/>
        <c:noMultiLvlLbl val="0"/>
      </c:catAx>
      <c:valAx>
        <c:axId val="312841320"/>
        <c:scaling>
          <c:orientation val="minMax"/>
          <c:max val="50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4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9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Grafico_crescita_spesa!$B$12</c:f>
              <c:strCache>
                <c:ptCount val="1"/>
                <c:pt idx="0">
                  <c:v>2000-2009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Grafico_crescita_spesa!$A$13:$A$18</c:f>
              <c:strCache>
                <c:ptCount val="6"/>
                <c:pt idx="0">
                  <c:v>Spesa  corrente</c:v>
                </c:pt>
                <c:pt idx="1">
                  <c:v>Spesa corrente primaria</c:v>
                </c:pt>
                <c:pt idx="2">
                  <c:v>Redditi da lavoro dipendente</c:v>
                </c:pt>
                <c:pt idx="3">
                  <c:v>Consumi intermedi </c:v>
                </c:pt>
                <c:pt idx="4">
                  <c:v>Prestazioni sociali in denaro</c:v>
                </c:pt>
                <c:pt idx="5">
                  <c:v>Investimenti fissi lordi </c:v>
                </c:pt>
              </c:strCache>
            </c:strRef>
          </c:cat>
          <c:val>
            <c:numRef>
              <c:f>Grafico_crescita_spesa!$B$13:$B$18</c:f>
              <c:numCache>
                <c:formatCode>General</c:formatCode>
                <c:ptCount val="6"/>
                <c:pt idx="0">
                  <c:v>3.6112569000178434</c:v>
                </c:pt>
                <c:pt idx="1">
                  <c:v>4.2455429948841301</c:v>
                </c:pt>
                <c:pt idx="2">
                  <c:v>3.6385972918916654</c:v>
                </c:pt>
                <c:pt idx="3">
                  <c:v>4.2978139212097721</c:v>
                </c:pt>
                <c:pt idx="4">
                  <c:v>4.5326051205730087</c:v>
                </c:pt>
                <c:pt idx="5">
                  <c:v>5.5025318993195951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DC-47A9-80C4-007BF2F279B5}"/>
            </c:ext>
          </c:extLst>
        </c:ser>
        <c:ser>
          <c:idx val="1"/>
          <c:order val="1"/>
          <c:tx>
            <c:strRef>
              <c:f>Grafico_crescita_spesa!$C$12</c:f>
              <c:strCache>
                <c:ptCount val="1"/>
                <c:pt idx="0">
                  <c:v>2009-2015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Grafico_crescita_spesa!$A$13:$A$18</c:f>
              <c:strCache>
                <c:ptCount val="6"/>
                <c:pt idx="0">
                  <c:v>Spesa  corrente</c:v>
                </c:pt>
                <c:pt idx="1">
                  <c:v>Spesa corrente primaria</c:v>
                </c:pt>
                <c:pt idx="2">
                  <c:v>Redditi da lavoro dipendente</c:v>
                </c:pt>
                <c:pt idx="3">
                  <c:v>Consumi intermedi </c:v>
                </c:pt>
                <c:pt idx="4">
                  <c:v>Prestazioni sociali in denaro</c:v>
                </c:pt>
                <c:pt idx="5">
                  <c:v>Investimenti fissi lordi </c:v>
                </c:pt>
              </c:strCache>
            </c:strRef>
          </c:cat>
          <c:val>
            <c:numRef>
              <c:f>Grafico_crescita_spesa!$C$13:$C$18</c:f>
              <c:numCache>
                <c:formatCode>General</c:formatCode>
                <c:ptCount val="6"/>
                <c:pt idx="0">
                  <c:v>0.83735283441923969</c:v>
                </c:pt>
                <c:pt idx="1">
                  <c:v>0.95341997759195163</c:v>
                </c:pt>
                <c:pt idx="2">
                  <c:v>-1.0146582958372878</c:v>
                </c:pt>
                <c:pt idx="3">
                  <c:v>0.70636232055740766</c:v>
                </c:pt>
                <c:pt idx="4">
                  <c:v>2.2353235716990252</c:v>
                </c:pt>
                <c:pt idx="5">
                  <c:v>-6.0714502265635772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DC-47A9-80C4-007BF2F27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7487016"/>
        <c:axId val="307488584"/>
        <c:axId val="0"/>
      </c:bar3DChart>
      <c:catAx>
        <c:axId val="30748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488584"/>
        <c:crosses val="autoZero"/>
        <c:auto val="1"/>
        <c:lblAlgn val="ctr"/>
        <c:lblOffset val="100"/>
        <c:noMultiLvlLbl val="0"/>
      </c:catAx>
      <c:valAx>
        <c:axId val="307488584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7487016"/>
        <c:crosses val="autoZero"/>
        <c:crossBetween val="between"/>
      </c:valAx>
      <c:spPr>
        <a:noFill/>
        <a:ln w="25364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8" b="1" i="0" u="none" strike="noStrike" kern="1200" baseline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AMM_Regionali!$B$85</c:f>
              <c:strCache>
                <c:ptCount val="1"/>
                <c:pt idx="0">
                  <c:v>2000-2009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AMM_Regionali!$A$86:$A$89</c:f>
              <c:strCache>
                <c:ptCount val="4"/>
                <c:pt idx="0">
                  <c:v>Spesa corrente al netto interessi</c:v>
                </c:pt>
                <c:pt idx="1">
                  <c:v>Spesa corrente al netto interessi e trasferimenti ad enti pubblici</c:v>
                </c:pt>
                <c:pt idx="2">
                  <c:v>Investimenti fissi lordi </c:v>
                </c:pt>
                <c:pt idx="3">
                  <c:v>Spesa totale</c:v>
                </c:pt>
              </c:strCache>
            </c:strRef>
          </c:cat>
          <c:val>
            <c:numRef>
              <c:f>AMM_Regionali!$B$86:$B$89</c:f>
              <c:numCache>
                <c:formatCode>General</c:formatCode>
                <c:ptCount val="4"/>
                <c:pt idx="0">
                  <c:v>5.421978125967108</c:v>
                </c:pt>
                <c:pt idx="1">
                  <c:v>4.5624656131989907</c:v>
                </c:pt>
                <c:pt idx="2">
                  <c:v>4.531974735639726</c:v>
                </c:pt>
                <c:pt idx="3">
                  <c:v>5.5276785209872799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F3-45C3-A498-3D05A76882C5}"/>
            </c:ext>
          </c:extLst>
        </c:ser>
        <c:ser>
          <c:idx val="1"/>
          <c:order val="1"/>
          <c:tx>
            <c:strRef>
              <c:f>AMM_Regionali!$C$85</c:f>
              <c:strCache>
                <c:ptCount val="1"/>
                <c:pt idx="0">
                  <c:v>2009-2015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AMM_Regionali!$A$86:$A$89</c:f>
              <c:strCache>
                <c:ptCount val="4"/>
                <c:pt idx="0">
                  <c:v>Spesa corrente al netto interessi</c:v>
                </c:pt>
                <c:pt idx="1">
                  <c:v>Spesa corrente al netto interessi e trasferimenti ad enti pubblici</c:v>
                </c:pt>
                <c:pt idx="2">
                  <c:v>Investimenti fissi lordi </c:v>
                </c:pt>
                <c:pt idx="3">
                  <c:v>Spesa totale</c:v>
                </c:pt>
              </c:strCache>
            </c:strRef>
          </c:cat>
          <c:val>
            <c:numRef>
              <c:f>AMM_Regionali!$C$86:$C$89</c:f>
              <c:numCache>
                <c:formatCode>General</c:formatCode>
                <c:ptCount val="4"/>
                <c:pt idx="0">
                  <c:v>1.5727446428012246</c:v>
                </c:pt>
                <c:pt idx="1">
                  <c:v>-0.32794567871891428</c:v>
                </c:pt>
                <c:pt idx="2">
                  <c:v>-3.1087074864229813</c:v>
                </c:pt>
                <c:pt idx="3">
                  <c:v>0.89351779908318896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F3-45C3-A498-3D05A7688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7485448"/>
        <c:axId val="307483880"/>
        <c:axId val="0"/>
      </c:bar3DChart>
      <c:catAx>
        <c:axId val="30748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483880"/>
        <c:crosses val="autoZero"/>
        <c:auto val="1"/>
        <c:lblAlgn val="ctr"/>
        <c:lblOffset val="100"/>
        <c:noMultiLvlLbl val="0"/>
      </c:catAx>
      <c:valAx>
        <c:axId val="307483880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485448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8" b="1" i="0" u="none" strike="noStrike" kern="1200" baseline="0">
              <a:solidFill>
                <a:srgbClr val="00009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Quote_amm_Locali!$C$89</c:f>
              <c:strCache>
                <c:ptCount val="1"/>
                <c:pt idx="0">
                  <c:v>Quota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Quote_amm_Locali!$B$96:$B$110</c:f>
              <c:numCache>
                <c:formatCode>0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Quote_amm_Locali!$C$96:$C$110</c:f>
              <c:numCache>
                <c:formatCode>General</c:formatCode>
                <c:ptCount val="15"/>
                <c:pt idx="0">
                  <c:v>11.591908531222515</c:v>
                </c:pt>
                <c:pt idx="1">
                  <c:v>12.386925196422521</c:v>
                </c:pt>
                <c:pt idx="2">
                  <c:v>11.923788406320654</c:v>
                </c:pt>
                <c:pt idx="3">
                  <c:v>11.246487658711189</c:v>
                </c:pt>
                <c:pt idx="4">
                  <c:v>10.998141772180153</c:v>
                </c:pt>
                <c:pt idx="5">
                  <c:v>11.154658795825874</c:v>
                </c:pt>
                <c:pt idx="6">
                  <c:v>10.369887114110469</c:v>
                </c:pt>
                <c:pt idx="7">
                  <c:v>10.358806800992316</c:v>
                </c:pt>
                <c:pt idx="8">
                  <c:v>10.98086511450045</c:v>
                </c:pt>
                <c:pt idx="9">
                  <c:v>10.679013237411459</c:v>
                </c:pt>
                <c:pt idx="10">
                  <c:v>9.9894522530478085</c:v>
                </c:pt>
                <c:pt idx="11">
                  <c:v>9.959639185237771</c:v>
                </c:pt>
                <c:pt idx="12">
                  <c:v>10.150249592250283</c:v>
                </c:pt>
                <c:pt idx="13">
                  <c:v>10.341302490505658</c:v>
                </c:pt>
                <c:pt idx="14">
                  <c:v>9.9780652220833517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3E-46AC-9D3B-52018C644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485056"/>
        <c:axId val="307485840"/>
      </c:lineChart>
      <c:catAx>
        <c:axId val="3074850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485840"/>
        <c:crosses val="autoZero"/>
        <c:auto val="1"/>
        <c:lblAlgn val="ctr"/>
        <c:lblOffset val="100"/>
        <c:noMultiLvlLbl val="0"/>
      </c:catAx>
      <c:valAx>
        <c:axId val="307485840"/>
        <c:scaling>
          <c:orientation val="minMax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48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92038495188102E-2"/>
          <c:y val="0.13930555555555557"/>
          <c:w val="0.90286351706036749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Quote_amm_Locali!$C$111</c:f>
              <c:strCache>
                <c:ptCount val="1"/>
                <c:pt idx="0">
                  <c:v>Quota 1 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Quote_amm_Locali!$B$112:$B$126</c:f>
              <c:numCache>
                <c:formatCode>0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Quote_amm_Locali!$C$112:$C$126</c:f>
              <c:numCache>
                <c:formatCode>General</c:formatCode>
                <c:ptCount val="15"/>
                <c:pt idx="0">
                  <c:v>49.82680468168595</c:v>
                </c:pt>
                <c:pt idx="1">
                  <c:v>49.718391796602802</c:v>
                </c:pt>
                <c:pt idx="2">
                  <c:v>49.936158153382372</c:v>
                </c:pt>
                <c:pt idx="3">
                  <c:v>51.469645209807737</c:v>
                </c:pt>
                <c:pt idx="4">
                  <c:v>52.446108603092576</c:v>
                </c:pt>
                <c:pt idx="5">
                  <c:v>53.289463073176236</c:v>
                </c:pt>
                <c:pt idx="6">
                  <c:v>53.170269995668519</c:v>
                </c:pt>
                <c:pt idx="7">
                  <c:v>53.251749662168976</c:v>
                </c:pt>
                <c:pt idx="8">
                  <c:v>52.505478666294067</c:v>
                </c:pt>
                <c:pt idx="9">
                  <c:v>52.738733272659857</c:v>
                </c:pt>
                <c:pt idx="10">
                  <c:v>53.166041160742758</c:v>
                </c:pt>
                <c:pt idx="11">
                  <c:v>53.152164739640476</c:v>
                </c:pt>
                <c:pt idx="12">
                  <c:v>52.558691246972764</c:v>
                </c:pt>
                <c:pt idx="13">
                  <c:v>53.145602971025582</c:v>
                </c:pt>
                <c:pt idx="14">
                  <c:v>54.573426292620972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611-4C9E-9473-1F7A3AB2F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484272"/>
        <c:axId val="307489760"/>
      </c:lineChart>
      <c:catAx>
        <c:axId val="30748427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489760"/>
        <c:crosses val="autoZero"/>
        <c:auto val="1"/>
        <c:lblAlgn val="ctr"/>
        <c:lblOffset val="100"/>
        <c:noMultiLvlLbl val="0"/>
      </c:catAx>
      <c:valAx>
        <c:axId val="307489760"/>
        <c:scaling>
          <c:orientation val="minMax"/>
          <c:min val="4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48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'Quota spesa sanitaria+Assistenz'!$L$20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333399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'Quota spesa sanitaria+Assistenz'!$K$21:$K$35</c:f>
              <c:strCache>
                <c:ptCount val="15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Emilia-Romagna</c:v>
                </c:pt>
                <c:pt idx="5">
                  <c:v>Lazio</c:v>
                </c:pt>
                <c:pt idx="6">
                  <c:v>Liguria</c:v>
                </c:pt>
                <c:pt idx="7">
                  <c:v>Lombardia</c:v>
                </c:pt>
                <c:pt idx="8">
                  <c:v>Marche</c:v>
                </c:pt>
                <c:pt idx="9">
                  <c:v>Molise</c:v>
                </c:pt>
                <c:pt idx="10">
                  <c:v>Piemonte</c:v>
                </c:pt>
                <c:pt idx="11">
                  <c:v>Puglia</c:v>
                </c:pt>
                <c:pt idx="12">
                  <c:v>Toscana</c:v>
                </c:pt>
                <c:pt idx="13">
                  <c:v>Umbria</c:v>
                </c:pt>
                <c:pt idx="14">
                  <c:v>Veneto</c:v>
                </c:pt>
              </c:strCache>
            </c:strRef>
          </c:cat>
          <c:val>
            <c:numRef>
              <c:f>'Quota spesa sanitaria+Assistenz'!$L$21:$L$35</c:f>
              <c:numCache>
                <c:formatCode>#,##0</c:formatCode>
                <c:ptCount val="15"/>
                <c:pt idx="0">
                  <c:v>83.833524718914632</c:v>
                </c:pt>
                <c:pt idx="1">
                  <c:v>73.505610849050143</c:v>
                </c:pt>
                <c:pt idx="2">
                  <c:v>76.288735184690083</c:v>
                </c:pt>
                <c:pt idx="3">
                  <c:v>85.187022563360955</c:v>
                </c:pt>
                <c:pt idx="4">
                  <c:v>88.234230885388726</c:v>
                </c:pt>
                <c:pt idx="5">
                  <c:v>88.931350656327751</c:v>
                </c:pt>
                <c:pt idx="6">
                  <c:v>69.697218799499581</c:v>
                </c:pt>
                <c:pt idx="7">
                  <c:v>73.145135054983328</c:v>
                </c:pt>
                <c:pt idx="8">
                  <c:v>84.941229604306073</c:v>
                </c:pt>
                <c:pt idx="9">
                  <c:v>83.50527782577845</c:v>
                </c:pt>
                <c:pt idx="10">
                  <c:v>82.451875539018275</c:v>
                </c:pt>
                <c:pt idx="11">
                  <c:v>84.027655662505325</c:v>
                </c:pt>
                <c:pt idx="12">
                  <c:v>81.170163967841631</c:v>
                </c:pt>
                <c:pt idx="13">
                  <c:v>80.779918648675107</c:v>
                </c:pt>
                <c:pt idx="14">
                  <c:v>84.826187776485924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51-48D5-86AD-74EE918DD041}"/>
            </c:ext>
          </c:extLst>
        </c:ser>
        <c:ser>
          <c:idx val="1"/>
          <c:order val="1"/>
          <c:tx>
            <c:strRef>
              <c:f>'Quota spesa sanitaria+Assistenz'!$M$20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'Quota spesa sanitaria+Assistenz'!$K$21:$K$35</c:f>
              <c:strCache>
                <c:ptCount val="15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Emilia-Romagna</c:v>
                </c:pt>
                <c:pt idx="5">
                  <c:v>Lazio</c:v>
                </c:pt>
                <c:pt idx="6">
                  <c:v>Liguria</c:v>
                </c:pt>
                <c:pt idx="7">
                  <c:v>Lombardia</c:v>
                </c:pt>
                <c:pt idx="8">
                  <c:v>Marche</c:v>
                </c:pt>
                <c:pt idx="9">
                  <c:v>Molise</c:v>
                </c:pt>
                <c:pt idx="10">
                  <c:v>Piemonte</c:v>
                </c:pt>
                <c:pt idx="11">
                  <c:v>Puglia</c:v>
                </c:pt>
                <c:pt idx="12">
                  <c:v>Toscana</c:v>
                </c:pt>
                <c:pt idx="13">
                  <c:v>Umbria</c:v>
                </c:pt>
                <c:pt idx="14">
                  <c:v>Veneto</c:v>
                </c:pt>
              </c:strCache>
            </c:strRef>
          </c:cat>
          <c:val>
            <c:numRef>
              <c:f>'Quota spesa sanitaria+Assistenz'!$M$21:$M$35</c:f>
              <c:numCache>
                <c:formatCode>#,##0</c:formatCode>
                <c:ptCount val="15"/>
                <c:pt idx="0">
                  <c:v>85.52277364215017</c:v>
                </c:pt>
                <c:pt idx="1">
                  <c:v>73.2229370004098</c:v>
                </c:pt>
                <c:pt idx="2">
                  <c:v>79.114248234340494</c:v>
                </c:pt>
                <c:pt idx="3">
                  <c:v>82.552378316752979</c:v>
                </c:pt>
                <c:pt idx="4">
                  <c:v>85.174248308082497</c:v>
                </c:pt>
                <c:pt idx="5">
                  <c:v>86.087932263461781</c:v>
                </c:pt>
                <c:pt idx="6">
                  <c:v>87.315660857953745</c:v>
                </c:pt>
                <c:pt idx="7">
                  <c:v>87.310603285430957</c:v>
                </c:pt>
                <c:pt idx="8">
                  <c:v>88.350418988810688</c:v>
                </c:pt>
                <c:pt idx="9">
                  <c:v>83.126590819673979</c:v>
                </c:pt>
                <c:pt idx="10">
                  <c:v>85.464951260113281</c:v>
                </c:pt>
                <c:pt idx="11">
                  <c:v>86.242726867347258</c:v>
                </c:pt>
                <c:pt idx="12">
                  <c:v>83.764622239020397</c:v>
                </c:pt>
                <c:pt idx="13">
                  <c:v>85.342170477784549</c:v>
                </c:pt>
                <c:pt idx="14">
                  <c:v>87.363934173497285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51-48D5-86AD-74EE918DD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0227264"/>
        <c:axId val="310228832"/>
      </c:barChart>
      <c:catAx>
        <c:axId val="31022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0228832"/>
        <c:crosses val="autoZero"/>
        <c:auto val="1"/>
        <c:lblAlgn val="ctr"/>
        <c:lblOffset val="100"/>
        <c:noMultiLvlLbl val="0"/>
      </c:catAx>
      <c:valAx>
        <c:axId val="31022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022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'[Presentazione dati_Impegni.xlsx]CV Tutti'!$B$2</c:f>
              <c:strCache>
                <c:ptCount val="1"/>
                <c:pt idx="0">
                  <c:v>Trasporti </c:v>
                </c:pt>
              </c:strCache>
            </c:strRef>
          </c:tx>
          <c:spPr>
            <a:ln w="50800" cap="rnd">
              <a:solidFill>
                <a:srgbClr val="33339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'[Presentazione dati_Impegni.xlsx]CV Tutti'!$A$3:$A$10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'[Presentazione dati_Impegni.xlsx]CV Tutti'!$B$3:$B$10</c:f>
              <c:numCache>
                <c:formatCode>0</c:formatCode>
                <c:ptCount val="8"/>
                <c:pt idx="0">
                  <c:v>21.768313405295885</c:v>
                </c:pt>
                <c:pt idx="1">
                  <c:v>23.458171772584162</c:v>
                </c:pt>
                <c:pt idx="2">
                  <c:v>24.834840107320264</c:v>
                </c:pt>
                <c:pt idx="3">
                  <c:v>38.966922130619771</c:v>
                </c:pt>
                <c:pt idx="4">
                  <c:v>24.877951668430136</c:v>
                </c:pt>
                <c:pt idx="5">
                  <c:v>22.543957761825816</c:v>
                </c:pt>
                <c:pt idx="6">
                  <c:v>41.055458457040352</c:v>
                </c:pt>
                <c:pt idx="7">
                  <c:v>33.167738919670469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8E-4F60-8E47-F5AFEF5C77B8}"/>
            </c:ext>
          </c:extLst>
        </c:ser>
        <c:ser>
          <c:idx val="1"/>
          <c:order val="1"/>
          <c:tx>
            <c:strRef>
              <c:f>'[Presentazione dati_Impegni.xlsx]CV Tutti'!$C$2</c:f>
              <c:strCache>
                <c:ptCount val="1"/>
                <c:pt idx="0">
                  <c:v>Assistenza sociale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'[Presentazione dati_Impegni.xlsx]CV Tutti'!$A$3:$A$10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'[Presentazione dati_Impegni.xlsx]CV Tutti'!$C$3:$C$10</c:f>
              <c:numCache>
                <c:formatCode>0</c:formatCode>
                <c:ptCount val="8"/>
                <c:pt idx="0">
                  <c:v>71.165607211807597</c:v>
                </c:pt>
                <c:pt idx="1">
                  <c:v>77.877722013295497</c:v>
                </c:pt>
                <c:pt idx="2">
                  <c:v>75.95672006616303</c:v>
                </c:pt>
                <c:pt idx="3">
                  <c:v>85.333800472091767</c:v>
                </c:pt>
                <c:pt idx="4">
                  <c:v>103.24824963275935</c:v>
                </c:pt>
                <c:pt idx="5">
                  <c:v>109.44961344551373</c:v>
                </c:pt>
                <c:pt idx="6">
                  <c:v>98.135035514465457</c:v>
                </c:pt>
                <c:pt idx="7">
                  <c:v>112.29177005677029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E8E-4F60-8E47-F5AFEF5C77B8}"/>
            </c:ext>
          </c:extLst>
        </c:ser>
        <c:ser>
          <c:idx val="2"/>
          <c:order val="2"/>
          <c:tx>
            <c:strRef>
              <c:f>'[Presentazione dati_Impegni.xlsx]CV Tutti'!$D$2</c:f>
              <c:strCache>
                <c:ptCount val="1"/>
                <c:pt idx="0">
                  <c:v>Sanità</c:v>
                </c:pt>
              </c:strCache>
            </c:strRef>
          </c:tx>
          <c:spPr>
            <a:ln w="50800" cap="rnd">
              <a:solidFill>
                <a:srgbClr val="000000">
                  <a:lumMod val="75000"/>
                  <a:lumOff val="2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'[Presentazione dati_Impegni.xlsx]CV Tutti'!$A$3:$A$10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'[Presentazione dati_Impegni.xlsx]CV Tutti'!$D$3:$D$10</c:f>
              <c:numCache>
                <c:formatCode>0</c:formatCode>
                <c:ptCount val="8"/>
                <c:pt idx="0">
                  <c:v>20.586480445916603</c:v>
                </c:pt>
                <c:pt idx="1">
                  <c:v>8.3988063980046039</c:v>
                </c:pt>
                <c:pt idx="2">
                  <c:v>11.682138561168621</c:v>
                </c:pt>
                <c:pt idx="3">
                  <c:v>11.253099581822861</c:v>
                </c:pt>
                <c:pt idx="4">
                  <c:v>10.910767530937953</c:v>
                </c:pt>
                <c:pt idx="5">
                  <c:v>9.9957472118334092</c:v>
                </c:pt>
                <c:pt idx="6">
                  <c:v>10.013320705176866</c:v>
                </c:pt>
                <c:pt idx="7">
                  <c:v>7.1581705236629389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E8E-4F60-8E47-F5AFEF5C77B8}"/>
            </c:ext>
          </c:extLst>
        </c:ser>
        <c:ser>
          <c:idx val="3"/>
          <c:order val="3"/>
          <c:tx>
            <c:strRef>
              <c:f>'[Presentazione dati_Impegni.xlsx]CV Tutti'!$E$2</c:f>
              <c:strCache>
                <c:ptCount val="1"/>
                <c:pt idx="0">
                  <c:v>Istruzione</c:v>
                </c:pt>
              </c:strCache>
            </c:strRef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'[Presentazione dati_Impegni.xlsx]CV Tutti'!$A$3:$A$10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'[Presentazione dati_Impegni.xlsx]CV Tutti'!$E$3:$E$10</c:f>
              <c:numCache>
                <c:formatCode>0</c:formatCode>
                <c:ptCount val="8"/>
                <c:pt idx="0">
                  <c:v>52.192851973566121</c:v>
                </c:pt>
                <c:pt idx="1">
                  <c:v>46.428523229043897</c:v>
                </c:pt>
                <c:pt idx="2">
                  <c:v>54.295113184193177</c:v>
                </c:pt>
                <c:pt idx="3">
                  <c:v>52.042648697566527</c:v>
                </c:pt>
                <c:pt idx="4">
                  <c:v>58.005111110701556</c:v>
                </c:pt>
                <c:pt idx="5">
                  <c:v>52.538716487563939</c:v>
                </c:pt>
                <c:pt idx="6">
                  <c:v>32.511852685020713</c:v>
                </c:pt>
                <c:pt idx="7">
                  <c:v>47.552324235508529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E8E-4F60-8E47-F5AFEF5C7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228048"/>
        <c:axId val="310230400"/>
      </c:lineChart>
      <c:catAx>
        <c:axId val="31022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230400"/>
        <c:crosses val="autoZero"/>
        <c:auto val="1"/>
        <c:lblAlgn val="ctr"/>
        <c:lblOffset val="100"/>
        <c:noMultiLvlLbl val="0"/>
      </c:catAx>
      <c:valAx>
        <c:axId val="31023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22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9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'Ripartizioni Geografiche'!$B$22</c:f>
              <c:strCache>
                <c:ptCount val="1"/>
                <c:pt idx="0">
                  <c:v>Nord</c:v>
                </c:pt>
              </c:strCache>
            </c:strRef>
          </c:tx>
          <c:spPr>
            <a:ln w="50800" cap="rnd">
              <a:solidFill>
                <a:srgbClr val="BBE0E3">
                  <a:lumMod val="1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'Ripartizioni Geografiche'!$C$21:$J$21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'Ripartizioni Geografiche'!$C$22:$J$22</c:f>
              <c:numCache>
                <c:formatCode>#,##0.0</c:formatCode>
                <c:ptCount val="8"/>
                <c:pt idx="0">
                  <c:v>1803.5404995089127</c:v>
                </c:pt>
                <c:pt idx="1">
                  <c:v>1841.6306550903348</c:v>
                </c:pt>
                <c:pt idx="2">
                  <c:v>1853.7315956633677</c:v>
                </c:pt>
                <c:pt idx="3">
                  <c:v>1847.2490161556427</c:v>
                </c:pt>
                <c:pt idx="4">
                  <c:v>1881.6150240777467</c:v>
                </c:pt>
                <c:pt idx="5">
                  <c:v>1923.0969231610736</c:v>
                </c:pt>
                <c:pt idx="6">
                  <c:v>1932.1153473066745</c:v>
                </c:pt>
                <c:pt idx="7">
                  <c:v>1878.2272302135607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C2-4F21-855A-5E246F0B32CF}"/>
            </c:ext>
          </c:extLst>
        </c:ser>
        <c:ser>
          <c:idx val="1"/>
          <c:order val="1"/>
          <c:tx>
            <c:strRef>
              <c:f>'Ripartizioni Geografiche'!$B$23</c:f>
              <c:strCache>
                <c:ptCount val="1"/>
                <c:pt idx="0">
                  <c:v>Centro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'Ripartizioni Geografiche'!$C$21:$J$21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'Ripartizioni Geografiche'!$C$23:$J$23</c:f>
              <c:numCache>
                <c:formatCode>#,##0.0</c:formatCode>
                <c:ptCount val="8"/>
                <c:pt idx="0">
                  <c:v>1992.2688463923164</c:v>
                </c:pt>
                <c:pt idx="1">
                  <c:v>1837.1103266822527</c:v>
                </c:pt>
                <c:pt idx="2">
                  <c:v>1996.4225269779083</c:v>
                </c:pt>
                <c:pt idx="3">
                  <c:v>1888.8447233054949</c:v>
                </c:pt>
                <c:pt idx="4">
                  <c:v>1977.0750960021683</c:v>
                </c:pt>
                <c:pt idx="5">
                  <c:v>1934.2791537538405</c:v>
                </c:pt>
                <c:pt idx="6">
                  <c:v>2011.4630494771548</c:v>
                </c:pt>
                <c:pt idx="7">
                  <c:v>1937.6461097633605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AC2-4F21-855A-5E246F0B32CF}"/>
            </c:ext>
          </c:extLst>
        </c:ser>
        <c:ser>
          <c:idx val="2"/>
          <c:order val="2"/>
          <c:tx>
            <c:strRef>
              <c:f>'Ripartizioni Geografiche'!$B$24</c:f>
              <c:strCache>
                <c:ptCount val="1"/>
                <c:pt idx="0">
                  <c:v>Sud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'Ripartizioni Geografiche'!$C$21:$J$21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'Ripartizioni Geografiche'!$C$24:$J$24</c:f>
              <c:numCache>
                <c:formatCode>#,##0.0</c:formatCode>
                <c:ptCount val="8"/>
                <c:pt idx="0">
                  <c:v>1906.955167334791</c:v>
                </c:pt>
                <c:pt idx="1">
                  <c:v>1693.8719362866632</c:v>
                </c:pt>
                <c:pt idx="2">
                  <c:v>1726.5871086798779</c:v>
                </c:pt>
                <c:pt idx="3">
                  <c:v>1891.8500179803905</c:v>
                </c:pt>
                <c:pt idx="4">
                  <c:v>1918.8224944644055</c:v>
                </c:pt>
                <c:pt idx="5">
                  <c:v>1897.1095185506649</c:v>
                </c:pt>
                <c:pt idx="6">
                  <c:v>2035.9972907934787</c:v>
                </c:pt>
                <c:pt idx="7">
                  <c:v>1892.3048798700679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AC2-4F21-855A-5E246F0B3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229616"/>
        <c:axId val="310226088"/>
      </c:lineChart>
      <c:catAx>
        <c:axId val="31022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0226088"/>
        <c:crosses val="autoZero"/>
        <c:auto val="1"/>
        <c:lblAlgn val="ctr"/>
        <c:lblOffset val="100"/>
        <c:noMultiLvlLbl val="0"/>
      </c:catAx>
      <c:valAx>
        <c:axId val="310226088"/>
        <c:scaling>
          <c:orientation val="minMax"/>
          <c:max val="2100"/>
          <c:min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022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'Ripartizioni Geografiche'!$B$50</c:f>
              <c:strCache>
                <c:ptCount val="1"/>
                <c:pt idx="0">
                  <c:v>Nord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'Ripartizioni Geografiche'!$C$49:$J$49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'Ripartizioni Geografiche'!$C$50:$J$50</c:f>
              <c:numCache>
                <c:formatCode>0.0</c:formatCode>
                <c:ptCount val="8"/>
                <c:pt idx="0">
                  <c:v>59.584347218807537</c:v>
                </c:pt>
                <c:pt idx="1">
                  <c:v>67.629196378882924</c:v>
                </c:pt>
                <c:pt idx="2">
                  <c:v>62.627368661890763</c:v>
                </c:pt>
                <c:pt idx="3">
                  <c:v>61.986761768132752</c:v>
                </c:pt>
                <c:pt idx="4">
                  <c:v>88.97639705499175</c:v>
                </c:pt>
                <c:pt idx="5">
                  <c:v>86.519953881226002</c:v>
                </c:pt>
                <c:pt idx="6">
                  <c:v>95.882077683780807</c:v>
                </c:pt>
                <c:pt idx="7">
                  <c:v>91.828683246473702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1C-42B4-AD71-B23C7C6D7DD9}"/>
            </c:ext>
          </c:extLst>
        </c:ser>
        <c:ser>
          <c:idx val="1"/>
          <c:order val="1"/>
          <c:tx>
            <c:strRef>
              <c:f>'Ripartizioni Geografiche'!$B$51</c:f>
              <c:strCache>
                <c:ptCount val="1"/>
                <c:pt idx="0">
                  <c:v>Centro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'Ripartizioni Geografiche'!$C$49:$J$49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'Ripartizioni Geografiche'!$C$51:$J$51</c:f>
              <c:numCache>
                <c:formatCode>0.0</c:formatCode>
                <c:ptCount val="8"/>
                <c:pt idx="0">
                  <c:v>41.883253149147734</c:v>
                </c:pt>
                <c:pt idx="1">
                  <c:v>47.741359246220185</c:v>
                </c:pt>
                <c:pt idx="2">
                  <c:v>41.434135842094868</c:v>
                </c:pt>
                <c:pt idx="3">
                  <c:v>38.535043898052407</c:v>
                </c:pt>
                <c:pt idx="4">
                  <c:v>41.823387794010976</c:v>
                </c:pt>
                <c:pt idx="5">
                  <c:v>31.860389787021997</c:v>
                </c:pt>
                <c:pt idx="6">
                  <c:v>46.442655809269503</c:v>
                </c:pt>
                <c:pt idx="7">
                  <c:v>28.020650016779673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01C-42B4-AD71-B23C7C6D7DD9}"/>
            </c:ext>
          </c:extLst>
        </c:ser>
        <c:ser>
          <c:idx val="2"/>
          <c:order val="2"/>
          <c:tx>
            <c:strRef>
              <c:f>'Ripartizioni Geografiche'!$B$52</c:f>
              <c:strCache>
                <c:ptCount val="1"/>
                <c:pt idx="0">
                  <c:v>Sud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'Ripartizioni Geografiche'!$C$49:$J$49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'Ripartizioni Geografiche'!$C$52:$J$52</c:f>
              <c:numCache>
                <c:formatCode>0.0</c:formatCode>
                <c:ptCount val="8"/>
                <c:pt idx="0">
                  <c:v>35.009493569481648</c:v>
                </c:pt>
                <c:pt idx="1">
                  <c:v>33.388197054356823</c:v>
                </c:pt>
                <c:pt idx="2">
                  <c:v>38.952756035336968</c:v>
                </c:pt>
                <c:pt idx="3">
                  <c:v>32.787976918677465</c:v>
                </c:pt>
                <c:pt idx="4">
                  <c:v>29.740111783436365</c:v>
                </c:pt>
                <c:pt idx="5">
                  <c:v>29.073110634112723</c:v>
                </c:pt>
                <c:pt idx="6">
                  <c:v>33.704509628638505</c:v>
                </c:pt>
                <c:pt idx="7">
                  <c:v>33.26356199759087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01C-42B4-AD71-B23C7C6D7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230792"/>
        <c:axId val="310231184"/>
      </c:lineChart>
      <c:catAx>
        <c:axId val="31023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231184"/>
        <c:crosses val="autoZero"/>
        <c:auto val="1"/>
        <c:lblAlgn val="ctr"/>
        <c:lblOffset val="100"/>
        <c:noMultiLvlLbl val="0"/>
      </c:catAx>
      <c:valAx>
        <c:axId val="31023118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23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9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41951-A21D-4F43-87D6-FE7EFC538D98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6B876-E0DA-41E4-A5ED-56C9E64713C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9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6B876-E0DA-41E4-A5ED-56C9E64713C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0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6B876-E0DA-41E4-A5ED-56C9E64713C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6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9F32-27E8-497A-ABF4-F3E72729D3F1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7929-E878-441C-892C-34190074D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84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9F32-27E8-497A-ABF4-F3E72729D3F1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7929-E878-441C-892C-34190074D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57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9F32-27E8-497A-ABF4-F3E72729D3F1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7929-E878-441C-892C-34190074D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47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9F32-27E8-497A-ABF4-F3E72729D3F1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7929-E878-441C-892C-34190074D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10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9F32-27E8-497A-ABF4-F3E72729D3F1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7929-E878-441C-892C-34190074D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75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9F32-27E8-497A-ABF4-F3E72729D3F1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7929-E878-441C-892C-34190074D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78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9F32-27E8-497A-ABF4-F3E72729D3F1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7929-E878-441C-892C-34190074D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90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9F32-27E8-497A-ABF4-F3E72729D3F1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7929-E878-441C-892C-34190074D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54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9F32-27E8-497A-ABF4-F3E72729D3F1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7929-E878-441C-892C-34190074D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45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9F32-27E8-497A-ABF4-F3E72729D3F1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7929-E878-441C-892C-34190074D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13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9F32-27E8-497A-ABF4-F3E72729D3F1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7929-E878-441C-892C-34190074D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07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9F32-27E8-497A-ABF4-F3E72729D3F1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E7929-E878-441C-892C-34190074D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34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160240"/>
          </a:xfrm>
        </p:spPr>
        <p:txBody>
          <a:bodyPr>
            <a:normAutofit/>
          </a:bodyPr>
          <a:lstStyle/>
          <a:p>
            <a:r>
              <a:rPr lang="it-IT" dirty="0" smtClean="0"/>
              <a:t>I piani di rientro tra efficienza della spesa e perequazione interregionale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52028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Massimo Bordignon</a:t>
            </a:r>
          </a:p>
          <a:p>
            <a:r>
              <a:rPr lang="it-IT" dirty="0" smtClean="0"/>
              <a:t>Università Cattolica</a:t>
            </a:r>
          </a:p>
          <a:p>
            <a:endParaRPr lang="it-IT" dirty="0"/>
          </a:p>
          <a:p>
            <a:r>
              <a:rPr lang="it-IT" dirty="0" smtClean="0"/>
              <a:t>Banca D’Italia </a:t>
            </a:r>
          </a:p>
          <a:p>
            <a:r>
              <a:rPr lang="it-IT" dirty="0" smtClean="0"/>
              <a:t>Roma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02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Finanziamento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</a:t>
            </a:r>
            <a:r>
              <a:rPr lang="it-IT" dirty="0" smtClean="0"/>
              <a:t>iò ha effetti rilevanti sul sistema di finanziamento.</a:t>
            </a:r>
          </a:p>
          <a:p>
            <a:r>
              <a:rPr lang="it-IT" dirty="0"/>
              <a:t>P</a:t>
            </a:r>
            <a:r>
              <a:rPr lang="it-IT" dirty="0" smtClean="0"/>
              <a:t>oiché il servizio è costoso, </a:t>
            </a:r>
            <a:r>
              <a:rPr lang="it-IT" b="1" dirty="0" smtClean="0"/>
              <a:t>ampie risorse </a:t>
            </a:r>
            <a:r>
              <a:rPr lang="it-IT" dirty="0" smtClean="0"/>
              <a:t>regionali devono essere attribuite al suo finanziamento.</a:t>
            </a:r>
          </a:p>
          <a:p>
            <a:r>
              <a:rPr lang="it-IT" dirty="0" smtClean="0"/>
              <a:t>E lo stato non può disinteressarsene perché l’obbligo delle regioni di offrire «servizi essenziali» definiti dalla stessa legislazione statale implica che lo stato </a:t>
            </a:r>
            <a:r>
              <a:rPr lang="it-IT" b="1" dirty="0" smtClean="0"/>
              <a:t>debba garantire </a:t>
            </a:r>
            <a:r>
              <a:rPr lang="it-IT" dirty="0" smtClean="0"/>
              <a:t>che ciascuna regione abbia risorse sufficienti a finanziare i servizi. </a:t>
            </a:r>
          </a:p>
        </p:txBody>
      </p:sp>
    </p:spTree>
    <p:extLst>
      <p:ext uri="{BB962C8B-B14F-4D97-AF65-F5344CB8AC3E}">
        <p14:creationId xmlns:p14="http://schemas.microsoft.com/office/powerpoint/2010/main" val="20305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Perequazione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r>
              <a:rPr lang="it-IT" dirty="0" smtClean="0"/>
              <a:t>Visto l’enorme divario nelle risorse tributarie delle regioni, questo implica  </a:t>
            </a:r>
            <a:r>
              <a:rPr lang="it-IT" b="1" dirty="0" smtClean="0"/>
              <a:t>forti esigenze di perequazione interregionale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Ancor di più perché il legislatore ha scelto di attribuire alle </a:t>
            </a:r>
            <a:r>
              <a:rPr lang="it-IT" dirty="0"/>
              <a:t>regioni tributi </a:t>
            </a:r>
            <a:r>
              <a:rPr lang="it-IT" dirty="0" smtClean="0"/>
              <a:t>(in buona parte </a:t>
            </a:r>
            <a:r>
              <a:rPr lang="it-IT" b="1" dirty="0"/>
              <a:t>vincolati</a:t>
            </a:r>
            <a:r>
              <a:rPr lang="it-IT" dirty="0"/>
              <a:t> </a:t>
            </a:r>
            <a:r>
              <a:rPr lang="it-IT" dirty="0" smtClean="0"/>
              <a:t>al finanziamento della  </a:t>
            </a:r>
            <a:r>
              <a:rPr lang="it-IT" dirty="0"/>
              <a:t>Sanità) </a:t>
            </a:r>
            <a:r>
              <a:rPr lang="it-IT" dirty="0" smtClean="0"/>
              <a:t>su basi imponibili con  distribuzioni fortemente diseguali (valore aggiunto privato piuttosto che per es. consumi).</a:t>
            </a:r>
          </a:p>
        </p:txBody>
      </p:sp>
    </p:spTree>
    <p:extLst>
      <p:ext uri="{BB962C8B-B14F-4D97-AF65-F5344CB8AC3E}">
        <p14:creationId xmlns:p14="http://schemas.microsoft.com/office/powerpoint/2010/main" val="14518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D646458E-C7EF-4A9A-8B5C-BA541AE5B9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3892"/>
            <a:ext cx="9144000" cy="411956"/>
          </a:xfrm>
          <a:solidFill>
            <a:srgbClr val="EAEAEA"/>
          </a:solidFill>
        </p:spPr>
        <p:txBody>
          <a:bodyPr>
            <a:noAutofit/>
          </a:bodyPr>
          <a:lstStyle/>
          <a:p>
            <a:r>
              <a:rPr lang="it-IT" altLang="it-IT" sz="2800" b="1" dirty="0">
                <a:solidFill>
                  <a:srgbClr val="000099"/>
                </a:solidFill>
              </a:rPr>
              <a:t> </a:t>
            </a:r>
            <a:r>
              <a:rPr lang="it-IT" altLang="it-IT" sz="2800" b="1" dirty="0" smtClean="0">
                <a:solidFill>
                  <a:srgbClr val="000099"/>
                </a:solidFill>
              </a:rPr>
              <a:t>I differenziali </a:t>
            </a:r>
            <a:r>
              <a:rPr lang="it-IT" altLang="it-IT" sz="2800" b="1" dirty="0">
                <a:solidFill>
                  <a:srgbClr val="000099"/>
                </a:solidFill>
              </a:rPr>
              <a:t>regionali </a:t>
            </a:r>
          </a:p>
        </p:txBody>
      </p:sp>
      <p:sp>
        <p:nvSpPr>
          <p:cNvPr id="8195" name="Segnaposto numero diapositiva 1">
            <a:extLst>
              <a:ext uri="{FF2B5EF4-FFF2-40B4-BE49-F238E27FC236}">
                <a16:creationId xmlns:a16="http://schemas.microsoft.com/office/drawing/2014/main" xmlns="" id="{27CA440E-FD62-4BD9-A341-46722008EB76}"/>
              </a:ext>
            </a:extLst>
          </p:cNvPr>
          <p:cNvSpPr txBox="1">
            <a:spLocks noGrp="1"/>
          </p:cNvSpPr>
          <p:nvPr/>
        </p:nvSpPr>
        <p:spPr bwMode="auto">
          <a:xfrm>
            <a:off x="6998882" y="549960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435233AA-EB27-4502-BC6C-4B8DA0019C91}" type="slidenum">
              <a:rPr lang="it-IT" altLang="it-IT" sz="105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it-IT" altLang="it-IT" sz="1050" dirty="0">
              <a:solidFill>
                <a:srgbClr val="0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2DA8C53-2C44-4027-8608-066DD67D5BAE}"/>
              </a:ext>
            </a:extLst>
          </p:cNvPr>
          <p:cNvSpPr/>
          <p:nvPr/>
        </p:nvSpPr>
        <p:spPr>
          <a:xfrm>
            <a:off x="2465786" y="1376363"/>
            <a:ext cx="4697015" cy="623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it-IT" sz="1500" b="1" dirty="0">
                <a:solidFill>
                  <a:srgbClr val="000099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IRPEF netta per contribuente</a:t>
            </a:r>
            <a:endParaRPr lang="it-IT" sz="1200" dirty="0">
              <a:solidFill>
                <a:srgbClr val="000099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it-IT" sz="1500" b="1" dirty="0">
                <a:solidFill>
                  <a:srgbClr val="000099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(Dichiarazioni 2018 - Anno d'imposta 2017, euro)</a:t>
            </a:r>
            <a:endParaRPr lang="it-IT" sz="1200" dirty="0">
              <a:solidFill>
                <a:srgbClr val="000099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Grafico 5">
            <a:extLst>
              <a:ext uri="{FF2B5EF4-FFF2-40B4-BE49-F238E27FC236}">
                <a16:creationId xmlns:a16="http://schemas.microsoft.com/office/drawing/2014/main" xmlns="" id="{E201E289-E41D-40B0-954A-2195C56F6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852674"/>
              </p:ext>
            </p:extLst>
          </p:nvPr>
        </p:nvGraphicFramePr>
        <p:xfrm>
          <a:off x="827584" y="2027635"/>
          <a:ext cx="7848872" cy="420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6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>
            <a:extLst>
              <a:ext uri="{FF2B5EF4-FFF2-40B4-BE49-F238E27FC236}">
                <a16:creationId xmlns:a16="http://schemas.microsoft.com/office/drawing/2014/main" xmlns="" id="{4E70AA83-8424-4738-800B-167A81A43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13" y="425850"/>
            <a:ext cx="9061133" cy="573881"/>
          </a:xfrm>
          <a:solidFill>
            <a:srgbClr val="EAEAEA"/>
          </a:solidFill>
        </p:spPr>
        <p:txBody>
          <a:bodyPr>
            <a:noAutofit/>
          </a:bodyPr>
          <a:lstStyle/>
          <a:p>
            <a:r>
              <a:rPr lang="it-IT" altLang="it-IT" sz="2400" b="1" dirty="0"/>
              <a:t>Le differenze regionali nel potenziale fiscale</a:t>
            </a:r>
            <a:br>
              <a:rPr lang="it-IT" altLang="it-IT" sz="2400" b="1" dirty="0"/>
            </a:br>
            <a:r>
              <a:rPr lang="it-IT" altLang="it-IT" sz="2400" b="1" dirty="0"/>
              <a:t>Addizionale all’IRPEF</a:t>
            </a:r>
          </a:p>
        </p:txBody>
      </p:sp>
      <p:sp>
        <p:nvSpPr>
          <p:cNvPr id="33795" name="Segnaposto numero diapositiva 3">
            <a:extLst>
              <a:ext uri="{FF2B5EF4-FFF2-40B4-BE49-F238E27FC236}">
                <a16:creationId xmlns:a16="http://schemas.microsoft.com/office/drawing/2014/main" xmlns="" id="{ED0E3CBD-22A1-41C6-85D8-F7541A2A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8F808007-366F-4C95-8E87-F9CB67C89DEB}" type="slidenum">
              <a:rPr lang="it-IT" altLang="it-IT" sz="10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it-IT" altLang="it-IT" sz="1050">
              <a:solidFill>
                <a:srgbClr val="00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FBAD1A7F-6F77-43B3-AC49-E314ADE27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03072"/>
              </p:ext>
            </p:extLst>
          </p:nvPr>
        </p:nvGraphicFramePr>
        <p:xfrm>
          <a:off x="1331640" y="1615745"/>
          <a:ext cx="3672408" cy="4189519"/>
        </p:xfrm>
        <a:graphic>
          <a:graphicData uri="http://schemas.openxmlformats.org/drawingml/2006/table">
            <a:tbl>
              <a:tblPr/>
              <a:tblGrid>
                <a:gridCol w="1708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4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Regione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Abruzzo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134,7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Basilicata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116,9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Calabria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  96,0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Campania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  99,8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Emilia Romagna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194,6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Lazio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170,2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Liguria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189,6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Lombardia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202,0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Marche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157,1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Molise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118,2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Piemonte 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184,8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Puglia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109,6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Toscana 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175,5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Umbria 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156,1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Veneto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           178,2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Media Nord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189,8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Media Centro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152,0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Media Sud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105,6 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xmlns="" id="{B7680F46-F6F9-4281-8139-6255F8E3A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198" y="2402683"/>
            <a:ext cx="3371135" cy="57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it-IT" altLang="it-IT" sz="1350" b="1" kern="0" dirty="0">
                <a:solidFill>
                  <a:srgbClr val="000099"/>
                </a:solidFill>
                <a:latin typeface="Arial"/>
              </a:rPr>
              <a:t>Gettito pro capite ad aliquota uniforme dell’1,3%, applicata alle basi imponibili regionali</a:t>
            </a:r>
          </a:p>
        </p:txBody>
      </p:sp>
    </p:spTree>
    <p:extLst>
      <p:ext uri="{BB962C8B-B14F-4D97-AF65-F5344CB8AC3E}">
        <p14:creationId xmlns:p14="http://schemas.microsoft.com/office/powerpoint/2010/main" val="34184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>
            <a:extLst>
              <a:ext uri="{FF2B5EF4-FFF2-40B4-BE49-F238E27FC236}">
                <a16:creationId xmlns:a16="http://schemas.microsoft.com/office/drawing/2014/main" xmlns="" id="{EB12D2A9-DF40-4B55-9CFA-27B716D99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57251"/>
            <a:ext cx="9144000" cy="573881"/>
          </a:xfrm>
          <a:solidFill>
            <a:srgbClr val="EAEAEA"/>
          </a:solidFill>
        </p:spPr>
        <p:txBody>
          <a:bodyPr>
            <a:noAutofit/>
          </a:bodyPr>
          <a:lstStyle/>
          <a:p>
            <a:r>
              <a:rPr lang="it-IT" altLang="it-IT" sz="2400" b="1" dirty="0"/>
              <a:t>Le differenze regionali nel potenziale fiscale</a:t>
            </a:r>
            <a:br>
              <a:rPr lang="it-IT" altLang="it-IT" sz="2400" b="1" dirty="0"/>
            </a:br>
            <a:r>
              <a:rPr lang="it-IT" altLang="it-IT" sz="2400" b="1" dirty="0"/>
              <a:t>IRAP</a:t>
            </a:r>
          </a:p>
        </p:txBody>
      </p:sp>
      <p:sp>
        <p:nvSpPr>
          <p:cNvPr id="34819" name="Segnaposto numero diapositiva 3">
            <a:extLst>
              <a:ext uri="{FF2B5EF4-FFF2-40B4-BE49-F238E27FC236}">
                <a16:creationId xmlns:a16="http://schemas.microsoft.com/office/drawing/2014/main" xmlns="" id="{285F9B2B-CFFF-441D-9FE7-C717C077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60372D77-9521-44B9-9EB1-10198764AFF4}" type="slidenum">
              <a:rPr lang="it-IT" altLang="it-IT" sz="10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it-IT" altLang="it-IT" sz="1050">
              <a:solidFill>
                <a:srgbClr val="00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B70E191E-6C23-4B45-B62F-75A1F2709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882014"/>
              </p:ext>
            </p:extLst>
          </p:nvPr>
        </p:nvGraphicFramePr>
        <p:xfrm>
          <a:off x="1115616" y="1754982"/>
          <a:ext cx="3744416" cy="4189519"/>
        </p:xfrm>
        <a:graphic>
          <a:graphicData uri="http://schemas.openxmlformats.org/drawingml/2006/table">
            <a:tbl>
              <a:tblPr/>
              <a:tblGrid>
                <a:gridCol w="2495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8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Regione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Abruzzo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142,6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Basilicata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123,1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Calabria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67,7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Campania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99,1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Emilia Romagna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292,2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Lazio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243,3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Liguria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202,2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Lombardia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366,2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Marche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181,1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Molise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87,7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Piemonte 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229,1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Puglia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101,8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Toscana 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230,6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Umbria 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154,5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Veneto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272,9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Media Nord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272,5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Media Centro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173,3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28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Media Sud</a:t>
                      </a:r>
                    </a:p>
                  </a:txBody>
                  <a:tcPr marL="7146" marR="7146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97,9</a:t>
                      </a:r>
                    </a:p>
                  </a:txBody>
                  <a:tcPr marL="7146" marR="7146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xmlns="" id="{E8E7A824-E5C1-4D2A-9D7F-8974B06FD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198" y="2402683"/>
            <a:ext cx="3311127" cy="57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it-IT" altLang="it-IT" sz="1350" b="1" kern="0" dirty="0">
                <a:solidFill>
                  <a:srgbClr val="000099"/>
                </a:solidFill>
                <a:latin typeface="Arial"/>
              </a:rPr>
              <a:t>Gettito pro capite ad aliquota uniforme del 3,9%, applicata alle basi imponibili regionali</a:t>
            </a:r>
          </a:p>
        </p:txBody>
      </p:sp>
    </p:spTree>
    <p:extLst>
      <p:ext uri="{BB962C8B-B14F-4D97-AF65-F5344CB8AC3E}">
        <p14:creationId xmlns:p14="http://schemas.microsoft.com/office/powerpoint/2010/main" val="20501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Rischi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41379"/>
          </a:xfrm>
        </p:spPr>
        <p:txBody>
          <a:bodyPr>
            <a:normAutofit/>
          </a:bodyPr>
          <a:lstStyle/>
          <a:p>
            <a:r>
              <a:rPr lang="it-IT" dirty="0" smtClean="0"/>
              <a:t>Nella prospettiva della </a:t>
            </a:r>
            <a:r>
              <a:rPr lang="it-IT" b="1" dirty="0" smtClean="0"/>
              <a:t>teoria del federalismo fiscale </a:t>
            </a:r>
            <a:r>
              <a:rPr lang="it-IT" dirty="0" smtClean="0"/>
              <a:t>(cioè, di studio dell’ottima allocazione di funzioni e risorse a diversi livelli di governo) questo peculiare meccanismo di co-gestione e finanziamento della sanità pubblica in Italia</a:t>
            </a:r>
            <a:r>
              <a:rPr lang="it-IT" dirty="0"/>
              <a:t> </a:t>
            </a:r>
            <a:r>
              <a:rPr lang="it-IT" dirty="0" smtClean="0"/>
              <a:t>solleva parecchie </a:t>
            </a:r>
            <a:r>
              <a:rPr lang="it-IT" b="1" dirty="0" smtClean="0"/>
              <a:t>perplessità</a:t>
            </a:r>
            <a:r>
              <a:rPr lang="it-IT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5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Rischi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90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(1) </a:t>
            </a:r>
            <a:r>
              <a:rPr lang="it-IT" i="1" dirty="0" smtClean="0"/>
              <a:t>Efficienza</a:t>
            </a:r>
          </a:p>
          <a:p>
            <a:endParaRPr lang="it-IT" dirty="0" smtClean="0"/>
          </a:p>
          <a:p>
            <a:r>
              <a:rPr lang="it-IT" dirty="0" smtClean="0"/>
              <a:t>A enti territoriali di </a:t>
            </a:r>
            <a:r>
              <a:rPr lang="it-IT" i="1" dirty="0" smtClean="0"/>
              <a:t>dimensioni</a:t>
            </a:r>
            <a:r>
              <a:rPr lang="it-IT" dirty="0" smtClean="0"/>
              <a:t>, </a:t>
            </a:r>
            <a:r>
              <a:rPr lang="it-IT" i="1" dirty="0" smtClean="0"/>
              <a:t>risorse proprie </a:t>
            </a:r>
            <a:r>
              <a:rPr lang="it-IT" dirty="0" smtClean="0"/>
              <a:t>e </a:t>
            </a:r>
            <a:r>
              <a:rPr lang="it-IT" i="1" dirty="0" smtClean="0"/>
              <a:t>capacità amministrative </a:t>
            </a:r>
            <a:r>
              <a:rPr lang="it-IT" dirty="0" smtClean="0"/>
              <a:t>molto diverse come le Regioni italiane, sono stati attributi </a:t>
            </a:r>
            <a:r>
              <a:rPr lang="it-IT" b="1" dirty="0" smtClean="0"/>
              <a:t>esattamente </a:t>
            </a:r>
            <a:r>
              <a:rPr lang="it-IT" dirty="0" smtClean="0"/>
              <a:t>gli stessi compiti di gestione di un servizio complesso come la sanità pubblica. </a:t>
            </a:r>
          </a:p>
        </p:txBody>
      </p:sp>
    </p:spTree>
    <p:extLst>
      <p:ext uri="{BB962C8B-B14F-4D97-AF65-F5344CB8AC3E}">
        <p14:creationId xmlns:p14="http://schemas.microsoft.com/office/powerpoint/2010/main" val="30415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Rischi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2) </a:t>
            </a:r>
            <a:r>
              <a:rPr lang="it-IT" i="1" dirty="0" smtClean="0"/>
              <a:t>Incentivi perversi</a:t>
            </a:r>
          </a:p>
          <a:p>
            <a:pPr marL="0" indent="0">
              <a:buNone/>
            </a:pPr>
            <a:endParaRPr lang="it-IT" i="1" dirty="0"/>
          </a:p>
          <a:p>
            <a:r>
              <a:rPr lang="it-IT" dirty="0" smtClean="0"/>
              <a:t>La mancanza di una </a:t>
            </a:r>
            <a:r>
              <a:rPr lang="it-IT" b="1" dirty="0" smtClean="0"/>
              <a:t>chiara allocazione di responsabilità</a:t>
            </a:r>
            <a:r>
              <a:rPr lang="it-IT" dirty="0" smtClean="0"/>
              <a:t> tra livelli di governo e l’ampio ruolo dello stato centrale nel </a:t>
            </a:r>
            <a:r>
              <a:rPr lang="it-IT" b="1" dirty="0" smtClean="0"/>
              <a:t>finanziamento</a:t>
            </a:r>
            <a:r>
              <a:rPr lang="it-IT" dirty="0" smtClean="0"/>
              <a:t> genera rischi di de-responsabilizzazione finanziaria, azzardo morale (</a:t>
            </a:r>
            <a:r>
              <a:rPr lang="it-IT" b="1" dirty="0" smtClean="0"/>
              <a:t>soft budget </a:t>
            </a:r>
            <a:r>
              <a:rPr lang="it-IT" b="1" dirty="0" err="1" smtClean="0"/>
              <a:t>constraint</a:t>
            </a:r>
            <a:r>
              <a:rPr lang="it-IT" dirty="0" smtClean="0"/>
              <a:t>) e finanziamento ex post (</a:t>
            </a:r>
            <a:r>
              <a:rPr lang="it-IT" dirty="0" err="1" smtClean="0"/>
              <a:t>bailing</a:t>
            </a:r>
            <a:r>
              <a:rPr lang="it-IT" dirty="0" smtClean="0"/>
              <a:t> out dei disavanzi sanitari) (e.g. Bordignon &amp; Turati, 2009).</a:t>
            </a:r>
          </a:p>
        </p:txBody>
      </p:sp>
    </p:spTree>
    <p:extLst>
      <p:ext uri="{BB962C8B-B14F-4D97-AF65-F5344CB8AC3E}">
        <p14:creationId xmlns:p14="http://schemas.microsoft.com/office/powerpoint/2010/main" val="27683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PdR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4137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In questa prospettiva, la disciplina dei Piani di rientro con annesso potenziale commissariamento appare </a:t>
            </a:r>
            <a:r>
              <a:rPr lang="it-IT" b="1" dirty="0" smtClean="0"/>
              <a:t>un tentativo di soluzione</a:t>
            </a:r>
            <a:r>
              <a:rPr lang="it-IT" dirty="0" smtClean="0"/>
              <a:t> a queste problematiche. </a:t>
            </a:r>
          </a:p>
          <a:p>
            <a:r>
              <a:rPr lang="it-IT" dirty="0" smtClean="0"/>
              <a:t>Vincoli normativi e legislativi sulla spesa per contrastare </a:t>
            </a:r>
            <a:r>
              <a:rPr lang="it-IT" b="1" dirty="0" smtClean="0"/>
              <a:t>rischi di azzardo morale</a:t>
            </a:r>
            <a:r>
              <a:rPr lang="it-IT" dirty="0" smtClean="0"/>
              <a:t>; «tutela» da parte del </a:t>
            </a:r>
            <a:r>
              <a:rPr lang="it-IT" b="1" dirty="0" smtClean="0"/>
              <a:t>centro </a:t>
            </a:r>
            <a:r>
              <a:rPr lang="it-IT" dirty="0" smtClean="0"/>
              <a:t>sulle regioni meno in grado di gestire la sanità.</a:t>
            </a:r>
          </a:p>
          <a:p>
            <a:r>
              <a:rPr lang="it-IT" dirty="0" smtClean="0"/>
              <a:t>Restano problematiche, legate ai vincoli costituzionali (il Presidente della regione «commissario» di se stesso?)</a:t>
            </a:r>
          </a:p>
        </p:txBody>
      </p:sp>
    </p:spTree>
    <p:extLst>
      <p:ext uri="{BB962C8B-B14F-4D97-AF65-F5344CB8AC3E}">
        <p14:creationId xmlns:p14="http://schemas.microsoft.com/office/powerpoint/2010/main" val="21640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PdR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Nel complesso, la nostra analisi suggerisce che i </a:t>
            </a:r>
            <a:r>
              <a:rPr lang="it-IT" dirty="0" err="1" smtClean="0"/>
              <a:t>PdR</a:t>
            </a:r>
            <a:r>
              <a:rPr lang="it-IT" dirty="0" smtClean="0"/>
              <a:t> </a:t>
            </a:r>
            <a:r>
              <a:rPr lang="it-IT" dirty="0"/>
              <a:t>siano stati di </a:t>
            </a:r>
            <a:r>
              <a:rPr lang="it-IT" dirty="0" smtClean="0"/>
              <a:t>«</a:t>
            </a:r>
            <a:r>
              <a:rPr lang="it-IT" b="1" dirty="0" smtClean="0"/>
              <a:t>successo»</a:t>
            </a:r>
            <a:r>
              <a:rPr lang="it-IT" dirty="0" smtClean="0"/>
              <a:t> </a:t>
            </a:r>
            <a:r>
              <a:rPr lang="it-IT" dirty="0"/>
              <a:t>sia nel controllare i </a:t>
            </a:r>
            <a:r>
              <a:rPr lang="it-IT" b="1" dirty="0"/>
              <a:t>disavanzi</a:t>
            </a:r>
            <a:r>
              <a:rPr lang="it-IT" dirty="0"/>
              <a:t> che nel avvicinare la </a:t>
            </a:r>
            <a:r>
              <a:rPr lang="it-IT" b="1" dirty="0"/>
              <a:t>qualità </a:t>
            </a:r>
            <a:r>
              <a:rPr lang="it-IT" dirty="0"/>
              <a:t>dell’offerta di servizi..</a:t>
            </a:r>
            <a:endParaRPr lang="it-IT" b="1" dirty="0"/>
          </a:p>
          <a:p>
            <a:r>
              <a:rPr lang="it-IT" dirty="0" smtClean="0"/>
              <a:t>A questo «successo» ha sicuramente contribuito la crisi economica e l’obiettivo </a:t>
            </a:r>
            <a:r>
              <a:rPr lang="it-IT" b="1" dirty="0" smtClean="0"/>
              <a:t>prioritario</a:t>
            </a:r>
            <a:r>
              <a:rPr lang="it-IT" dirty="0" smtClean="0"/>
              <a:t> di controllare a tutti i costi i livelli di spesa. </a:t>
            </a:r>
          </a:p>
          <a:p>
            <a:r>
              <a:rPr lang="it-IT" dirty="0" smtClean="0"/>
              <a:t>Bisogna vedere, naturalmente quanto il processo sia sostenibile alla lunga..</a:t>
            </a:r>
          </a:p>
        </p:txBody>
      </p:sp>
    </p:spTree>
    <p:extLst>
      <p:ext uri="{BB962C8B-B14F-4D97-AF65-F5344CB8AC3E}">
        <p14:creationId xmlns:p14="http://schemas.microsoft.com/office/powerpoint/2010/main" val="23937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Piano della discussione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 rischi del modello italiano di attribuzione di competenze e finanziamento della sanità;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PdR</a:t>
            </a:r>
            <a:endParaRPr lang="it-IT" dirty="0" smtClean="0"/>
          </a:p>
          <a:p>
            <a:r>
              <a:rPr lang="it-IT" dirty="0" smtClean="0"/>
              <a:t>Qualche dettaglio ulteriore sul finanziamento sanità;</a:t>
            </a:r>
          </a:p>
          <a:p>
            <a:r>
              <a:rPr lang="it-IT" dirty="0" smtClean="0"/>
              <a:t>Che è successo con la crisi;</a:t>
            </a:r>
          </a:p>
          <a:p>
            <a:r>
              <a:rPr lang="it-IT" dirty="0" smtClean="0"/>
              <a:t>La (maggiore) convergenza nella qualità dei servizi.</a:t>
            </a:r>
          </a:p>
          <a:p>
            <a:r>
              <a:rPr lang="it-IT" dirty="0" smtClean="0"/>
              <a:t>Conclusioni &amp; problemi aperti</a:t>
            </a:r>
          </a:p>
        </p:txBody>
      </p:sp>
    </p:spTree>
    <p:extLst>
      <p:ext uri="{BB962C8B-B14F-4D97-AF65-F5344CB8AC3E}">
        <p14:creationId xmlns:p14="http://schemas.microsoft.com/office/powerpoint/2010/main" val="22859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Tassi di crescita reale della spesa sanitaria,  medie di periodo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17638"/>
            <a:ext cx="8291264" cy="5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Spesa sanitaria pc (pubblica + privata) in dollari a PPA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556792"/>
            <a:ext cx="5832648" cy="46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Finanziamento e perequazione interregionale nella sanità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C’è una Costituzione (2001) - inutile, con precetti contradditori..(comma 3 e 4, art. 119)..</a:t>
            </a:r>
          </a:p>
          <a:p>
            <a:r>
              <a:rPr lang="it-IT" dirty="0" smtClean="0"/>
              <a:t>C’è una legge delega (l.42/2009) di attuazione della medesima che prevede per la </a:t>
            </a:r>
            <a:r>
              <a:rPr lang="it-IT" b="1" dirty="0" smtClean="0"/>
              <a:t>sanità</a:t>
            </a:r>
            <a:r>
              <a:rPr lang="it-IT" dirty="0" smtClean="0"/>
              <a:t> (come per </a:t>
            </a:r>
            <a:r>
              <a:rPr lang="it-IT" i="1" dirty="0" smtClean="0"/>
              <a:t>istruzione, assistenza, trasporti</a:t>
            </a:r>
            <a:r>
              <a:rPr lang="it-IT" dirty="0" smtClean="0"/>
              <a:t>) una perequazione per </a:t>
            </a:r>
            <a:r>
              <a:rPr lang="it-IT" b="1" dirty="0" smtClean="0"/>
              <a:t>fabbisogni/ costi standard</a:t>
            </a:r>
            <a:r>
              <a:rPr lang="it-IT" dirty="0" smtClean="0"/>
              <a:t> basati su un meccanismo </a:t>
            </a:r>
            <a:r>
              <a:rPr lang="it-IT" b="1" i="1" dirty="0" smtClean="0"/>
              <a:t>bottom up </a:t>
            </a:r>
            <a:r>
              <a:rPr lang="it-IT" dirty="0" smtClean="0"/>
              <a:t>(dalla quantificazione dei LEP al fondo sanitario e poi al suo riparto per fabbisogni regionali..)..</a:t>
            </a:r>
          </a:p>
        </p:txBody>
      </p:sp>
    </p:spTree>
    <p:extLst>
      <p:ext uri="{BB962C8B-B14F-4D97-AF65-F5344CB8AC3E}">
        <p14:creationId xmlns:p14="http://schemas.microsoft.com/office/powerpoint/2010/main" val="22257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Finanziamento e perequazione interregionale nella sanità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C’è un decreto attuativo della legge per la sanità  (</a:t>
            </a:r>
            <a:r>
              <a:rPr lang="it-IT" altLang="it-IT" dirty="0"/>
              <a:t>D. </a:t>
            </a:r>
            <a:r>
              <a:rPr lang="it-IT" altLang="it-IT" dirty="0" err="1"/>
              <a:t>Lgs</a:t>
            </a:r>
            <a:r>
              <a:rPr lang="it-IT" altLang="it-IT" dirty="0"/>
              <a:t>. </a:t>
            </a:r>
            <a:r>
              <a:rPr lang="it-IT" altLang="it-IT" dirty="0" smtClean="0"/>
              <a:t>68/2011) che già ne </a:t>
            </a:r>
            <a:r>
              <a:rPr lang="it-IT" altLang="it-IT" b="1" dirty="0" smtClean="0"/>
              <a:t>rovescia l’impostazione </a:t>
            </a:r>
            <a:r>
              <a:rPr lang="it-IT" altLang="it-IT" dirty="0" smtClean="0"/>
              <a:t>(da </a:t>
            </a:r>
            <a:r>
              <a:rPr lang="it-IT" altLang="it-IT" i="1" dirty="0" smtClean="0"/>
              <a:t>bottom up </a:t>
            </a:r>
            <a:r>
              <a:rPr lang="it-IT" altLang="it-IT" dirty="0" smtClean="0"/>
              <a:t>a </a:t>
            </a:r>
            <a:r>
              <a:rPr lang="it-IT" altLang="it-IT" i="1" dirty="0" smtClean="0"/>
              <a:t>top down</a:t>
            </a:r>
            <a:r>
              <a:rPr lang="it-IT" altLang="it-IT" dirty="0" smtClean="0"/>
              <a:t>) e introduce un complicato meccanismo per il riparto basato sul calcolo dei costi standard per 3 regioni e suddivisioni della spesa complessiva..</a:t>
            </a:r>
          </a:p>
          <a:p>
            <a:r>
              <a:rPr lang="it-IT" dirty="0" smtClean="0"/>
              <a:t>C’è la </a:t>
            </a:r>
            <a:r>
              <a:rPr lang="it-IT" b="1" dirty="0" smtClean="0"/>
              <a:t>realtà</a:t>
            </a:r>
            <a:r>
              <a:rPr lang="it-IT" dirty="0" smtClean="0"/>
              <a:t>: i costi standard scompaiono dalla formula finale e il fondo sanitario viene ripartito sulla base di un </a:t>
            </a:r>
            <a:r>
              <a:rPr lang="it-IT" b="1" dirty="0" smtClean="0"/>
              <a:t>pro-capite pesato</a:t>
            </a:r>
            <a:r>
              <a:rPr lang="it-IT" dirty="0" smtClean="0"/>
              <a:t>, esattamente così come si faceva prima..</a:t>
            </a:r>
          </a:p>
        </p:txBody>
      </p:sp>
    </p:spTree>
    <p:extLst>
      <p:ext uri="{BB962C8B-B14F-4D97-AF65-F5344CB8AC3E}">
        <p14:creationId xmlns:p14="http://schemas.microsoft.com/office/powerpoint/2010/main" val="28934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1">
            <a:extLst>
              <a:ext uri="{FF2B5EF4-FFF2-40B4-BE49-F238E27FC236}">
                <a16:creationId xmlns:a16="http://schemas.microsoft.com/office/drawing/2014/main" xmlns="" id="{C398192D-043D-4EAF-88DA-3E1B34ECEAAD}"/>
              </a:ext>
            </a:extLst>
          </p:cNvPr>
          <p:cNvSpPr txBox="1">
            <a:spLocks noGrp="1"/>
          </p:cNvSpPr>
          <p:nvPr/>
        </p:nvSpPr>
        <p:spPr bwMode="auto">
          <a:xfrm>
            <a:off x="7086600" y="6245225"/>
            <a:ext cx="160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8EFD9ECC-864D-4FE6-BDDF-F78DB6A24AD2}" type="slidenum">
              <a:rPr lang="it-IT" altLang="it-IT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endParaRPr lang="it-IT" altLang="it-IT" sz="1400" dirty="0">
              <a:solidFill>
                <a:srgbClr val="000000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0CD1A0A-68C2-4832-96EC-99787A938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 smtClean="0">
                <a:solidFill>
                  <a:schemeClr val="tx1"/>
                </a:solidFill>
              </a:rPr>
              <a:t>Come funziona?</a:t>
            </a:r>
            <a:endParaRPr lang="it-IT" altLang="it-IT" sz="3200" b="1" kern="0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32A7E361-5897-486C-AEA3-146468AB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81" y="808831"/>
            <a:ext cx="8767330" cy="543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altLang="it-IT" sz="2800" kern="0" dirty="0"/>
              <a:t>Per la sanità, </a:t>
            </a:r>
            <a:r>
              <a:rPr lang="it-IT" altLang="it-IT" sz="2800" kern="0" dirty="0" smtClean="0"/>
              <a:t>lo </a:t>
            </a:r>
            <a:r>
              <a:rPr lang="it-IT" altLang="it-IT" sz="2800" kern="0" dirty="0"/>
              <a:t>Stato definisce il totale del finanziamento per la sanità per anno sulla base delle esigenze di finanza pubblica</a:t>
            </a:r>
          </a:p>
          <a:p>
            <a:r>
              <a:rPr lang="it-IT" altLang="it-IT" sz="2800" kern="0" dirty="0"/>
              <a:t>Il Fondo viene ripartito tra le RSO sulla base di un </a:t>
            </a:r>
            <a:r>
              <a:rPr lang="it-IT" altLang="it-IT" sz="2800" b="1" kern="0" dirty="0"/>
              <a:t>pro-capite pesato </a:t>
            </a:r>
            <a:r>
              <a:rPr lang="it-IT" altLang="it-IT" sz="2800" kern="0" dirty="0"/>
              <a:t>(con qualche aggiustamento marginale) </a:t>
            </a:r>
          </a:p>
          <a:p>
            <a:r>
              <a:rPr lang="it-IT" altLang="it-IT" sz="2800" kern="0" dirty="0"/>
              <a:t>Le risorse sono attribuite a ciascuna Regione per raggiungere il proprio obiettivo di finanziamento come un </a:t>
            </a:r>
            <a:r>
              <a:rPr lang="it-IT" altLang="it-IT" sz="2800" b="1" kern="0" dirty="0"/>
              <a:t>top up sulle risorse tributarie </a:t>
            </a:r>
            <a:r>
              <a:rPr lang="it-IT" altLang="it-IT" sz="2800" kern="0" dirty="0"/>
              <a:t>regionali attribuite alla sanità per le RSO (Irap + addizionale Irpef </a:t>
            </a:r>
            <a:r>
              <a:rPr lang="it-IT" altLang="it-IT" sz="2800" b="1" kern="0" dirty="0"/>
              <a:t>ad aliquota base</a:t>
            </a:r>
            <a:r>
              <a:rPr lang="it-IT" altLang="it-IT" sz="2800" kern="0" dirty="0" smtClean="0"/>
              <a:t>).</a:t>
            </a:r>
            <a:endParaRPr lang="it-IT" altLang="it-IT" sz="2800" kern="0" dirty="0"/>
          </a:p>
        </p:txBody>
      </p:sp>
    </p:spTree>
    <p:extLst>
      <p:ext uri="{BB962C8B-B14F-4D97-AF65-F5344CB8AC3E}">
        <p14:creationId xmlns:p14="http://schemas.microsoft.com/office/powerpoint/2010/main" val="8073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1">
            <a:extLst>
              <a:ext uri="{FF2B5EF4-FFF2-40B4-BE49-F238E27FC236}">
                <a16:creationId xmlns:a16="http://schemas.microsoft.com/office/drawing/2014/main" xmlns="" id="{C398192D-043D-4EAF-88DA-3E1B34ECEAAD}"/>
              </a:ext>
            </a:extLst>
          </p:cNvPr>
          <p:cNvSpPr txBox="1">
            <a:spLocks noGrp="1"/>
          </p:cNvSpPr>
          <p:nvPr/>
        </p:nvSpPr>
        <p:spPr bwMode="auto">
          <a:xfrm>
            <a:off x="7086600" y="6245225"/>
            <a:ext cx="160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8EFD9ECC-864D-4FE6-BDDF-F78DB6A24AD2}" type="slidenum">
              <a:rPr lang="it-IT" altLang="it-IT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it-IT" altLang="it-IT" sz="1400" dirty="0">
              <a:solidFill>
                <a:srgbClr val="000000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0CD1A0A-68C2-4832-96EC-99787A938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2800" b="1" kern="0" dirty="0">
                <a:solidFill>
                  <a:schemeClr val="tx1"/>
                </a:solidFill>
              </a:rPr>
              <a:t>Come funziona?</a:t>
            </a:r>
          </a:p>
          <a:p>
            <a:endParaRPr lang="it-IT" altLang="it-IT" sz="2400" b="1" kern="0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32A7E361-5897-486C-AEA3-146468AB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81" y="808831"/>
            <a:ext cx="8767330" cy="543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altLang="it-IT" sz="2800" kern="0" dirty="0" smtClean="0"/>
              <a:t>A </a:t>
            </a:r>
            <a:r>
              <a:rPr lang="it-IT" altLang="it-IT" sz="2800" kern="0" dirty="0"/>
              <a:t>sua volta, il top up è </a:t>
            </a:r>
            <a:r>
              <a:rPr lang="it-IT" altLang="it-IT" sz="2800" kern="0" dirty="0" smtClean="0"/>
              <a:t>attribuito </a:t>
            </a:r>
            <a:r>
              <a:rPr lang="it-IT" altLang="it-IT" sz="2800" kern="0" dirty="0"/>
              <a:t>sulla base di una </a:t>
            </a:r>
            <a:r>
              <a:rPr lang="it-IT" altLang="it-IT" sz="2800" b="1" kern="0" dirty="0"/>
              <a:t>compartecipazione a aliquote differenziate</a:t>
            </a:r>
            <a:r>
              <a:rPr lang="it-IT" altLang="it-IT" sz="2800" kern="0" dirty="0"/>
              <a:t> sull’IVA (una distorsione che proviene da una cattiva applicazione del 56/2000) + un residuo di trasferimento dallo stato (FSN</a:t>
            </a:r>
            <a:r>
              <a:rPr lang="it-IT" altLang="it-IT" sz="2800" kern="0" dirty="0" smtClean="0"/>
              <a:t>).</a:t>
            </a:r>
          </a:p>
          <a:p>
            <a:endParaRPr lang="it-IT" altLang="it-IT" sz="2800" kern="0" dirty="0"/>
          </a:p>
          <a:p>
            <a:r>
              <a:rPr lang="it-IT" altLang="it-IT" sz="2800" kern="0" dirty="0" smtClean="0"/>
              <a:t>Nel 2018 la </a:t>
            </a:r>
            <a:r>
              <a:rPr lang="it-IT" altLang="it-IT" sz="2800" kern="0" dirty="0"/>
              <a:t>compartecipazione IVA </a:t>
            </a:r>
            <a:r>
              <a:rPr lang="it-IT" altLang="it-IT" sz="2800" kern="0" dirty="0" smtClean="0"/>
              <a:t>ha </a:t>
            </a:r>
            <a:r>
              <a:rPr lang="it-IT" altLang="it-IT" sz="2800" b="1" kern="0" dirty="0" smtClean="0"/>
              <a:t>finanziato </a:t>
            </a:r>
            <a:r>
              <a:rPr lang="it-IT" altLang="it-IT" sz="2800" b="1" kern="0" dirty="0"/>
              <a:t>dal 65 al 92% </a:t>
            </a:r>
            <a:r>
              <a:rPr lang="it-IT" altLang="it-IT" sz="2800" kern="0" dirty="0"/>
              <a:t>della sanità nelle varie </a:t>
            </a:r>
            <a:r>
              <a:rPr lang="it-IT" altLang="it-IT" sz="2800" kern="0" dirty="0" smtClean="0"/>
              <a:t>Regioni.</a:t>
            </a:r>
          </a:p>
          <a:p>
            <a:endParaRPr lang="it-IT" altLang="it-IT" sz="2800" kern="0" dirty="0"/>
          </a:p>
          <a:p>
            <a:r>
              <a:rPr lang="it-IT" altLang="it-IT" sz="2800" kern="0" dirty="0"/>
              <a:t>Per le Regioni in disavanzo, scattano i </a:t>
            </a:r>
            <a:r>
              <a:rPr lang="it-IT" altLang="it-IT" sz="2800" b="1" kern="0" dirty="0"/>
              <a:t>meccanismi correttivi</a:t>
            </a:r>
            <a:r>
              <a:rPr lang="it-IT" altLang="it-IT" sz="2800" kern="0" dirty="0"/>
              <a:t>, le aliquote vengono portate al massimo e interventi vengono previsti in forma </a:t>
            </a:r>
            <a:r>
              <a:rPr lang="it-IT" altLang="it-IT" sz="2800" kern="0" dirty="0" smtClean="0"/>
              <a:t>prima debole </a:t>
            </a:r>
            <a:r>
              <a:rPr lang="it-IT" altLang="it-IT" sz="2800" kern="0" dirty="0"/>
              <a:t>(</a:t>
            </a:r>
            <a:r>
              <a:rPr lang="it-IT" altLang="it-IT" sz="2800" b="1" kern="0" dirty="0"/>
              <a:t>Piani</a:t>
            </a:r>
            <a:r>
              <a:rPr lang="it-IT" altLang="it-IT" sz="2800" kern="0" dirty="0"/>
              <a:t>) </a:t>
            </a:r>
            <a:r>
              <a:rPr lang="it-IT" altLang="it-IT" sz="2800" kern="0" dirty="0" smtClean="0"/>
              <a:t>e poi se non funzionano, </a:t>
            </a:r>
            <a:r>
              <a:rPr lang="it-IT" altLang="it-IT" sz="2800" kern="0" dirty="0"/>
              <a:t>forte </a:t>
            </a:r>
            <a:r>
              <a:rPr lang="it-IT" altLang="it-IT" sz="2800" kern="0" dirty="0" smtClean="0"/>
              <a:t>(</a:t>
            </a:r>
            <a:r>
              <a:rPr lang="it-IT" altLang="it-IT" sz="2800" b="1" kern="0" dirty="0"/>
              <a:t>C</a:t>
            </a:r>
            <a:r>
              <a:rPr lang="it-IT" altLang="it-IT" sz="2800" b="1" kern="0" dirty="0" smtClean="0"/>
              <a:t>ommissariamento</a:t>
            </a:r>
            <a:r>
              <a:rPr lang="it-IT" altLang="it-IT" sz="2800" kern="0" dirty="0" smtClean="0"/>
              <a:t>).</a:t>
            </a:r>
            <a:endParaRPr lang="it-IT" altLang="it-IT" sz="2800" kern="0" dirty="0"/>
          </a:p>
          <a:p>
            <a:pPr marL="0" indent="0">
              <a:buNone/>
            </a:pPr>
            <a:endParaRPr lang="it-IT" altLang="it-IT" sz="2400" kern="0" dirty="0"/>
          </a:p>
        </p:txBody>
      </p:sp>
    </p:spTree>
    <p:extLst>
      <p:ext uri="{BB962C8B-B14F-4D97-AF65-F5344CB8AC3E}">
        <p14:creationId xmlns:p14="http://schemas.microsoft.com/office/powerpoint/2010/main" val="28429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0370"/>
          </a:xfrm>
        </p:spPr>
        <p:txBody>
          <a:bodyPr/>
          <a:lstStyle/>
          <a:p>
            <a:r>
              <a:rPr lang="it-IT" sz="3200" b="1" dirty="0"/>
              <a:t>C</a:t>
            </a:r>
            <a:r>
              <a:rPr lang="it-IT" sz="3200" b="1" dirty="0" smtClean="0"/>
              <a:t>he è successo con la crisi?</a:t>
            </a:r>
            <a:endParaRPr lang="en-GB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1379" y="805296"/>
            <a:ext cx="8285421" cy="572004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</a:t>
            </a:r>
            <a:r>
              <a:rPr lang="it-IT" dirty="0" smtClean="0"/>
              <a:t>complesso modello </a:t>
            </a:r>
            <a:r>
              <a:rPr lang="it-IT" dirty="0"/>
              <a:t>di attuazione </a:t>
            </a:r>
            <a:r>
              <a:rPr lang="it-IT" dirty="0" smtClean="0"/>
              <a:t>previsto </a:t>
            </a:r>
            <a:r>
              <a:rPr lang="it-IT" dirty="0"/>
              <a:t>dalla Legge delega e dai decreti delegati </a:t>
            </a:r>
            <a:r>
              <a:rPr lang="it-IT" dirty="0" smtClean="0"/>
              <a:t>non è mai stato applicato ed è definitivamente </a:t>
            </a:r>
            <a:r>
              <a:rPr lang="it-IT" b="1" dirty="0" smtClean="0"/>
              <a:t>saltato </a:t>
            </a:r>
            <a:r>
              <a:rPr lang="it-IT" dirty="0" smtClean="0"/>
              <a:t>con la crisi.</a:t>
            </a:r>
          </a:p>
          <a:p>
            <a:r>
              <a:rPr lang="it-IT" dirty="0" smtClean="0"/>
              <a:t>Costi e fabbisogni standard per funzioni diverse da sanità </a:t>
            </a:r>
            <a:r>
              <a:rPr lang="it-IT" b="1" dirty="0" smtClean="0"/>
              <a:t>mai calcolati</a:t>
            </a:r>
            <a:r>
              <a:rPr lang="it-IT" dirty="0" smtClean="0"/>
              <a:t>; nessuna perequazione per capacità fiscale su addizionale Irpef; nessuna perequazione infrastrutturale etc.</a:t>
            </a:r>
          </a:p>
          <a:p>
            <a:r>
              <a:rPr lang="it-IT" dirty="0" smtClean="0"/>
              <a:t>La sanzione sulla non eleggibilità del Presidente in deficit (</a:t>
            </a:r>
            <a:r>
              <a:rPr lang="it-IT" altLang="it-IT" dirty="0" smtClean="0"/>
              <a:t>D.Lgs.149/2011)  </a:t>
            </a:r>
            <a:r>
              <a:rPr lang="it-IT" dirty="0" smtClean="0"/>
              <a:t>dichiarato </a:t>
            </a:r>
            <a:r>
              <a:rPr lang="it-IT" b="1" dirty="0" smtClean="0"/>
              <a:t>incostituzionale</a:t>
            </a:r>
            <a:r>
              <a:rPr lang="it-IT" dirty="0" smtClean="0"/>
              <a:t> dalla Corte.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751F-D119-46C2-9C6A-F7B2BF6BEE59}" type="slidenum">
              <a:rPr lang="it-IT" altLang="it-IT" smtClean="0"/>
              <a:pPr/>
              <a:t>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16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0370"/>
          </a:xfrm>
        </p:spPr>
        <p:txBody>
          <a:bodyPr/>
          <a:lstStyle/>
          <a:p>
            <a:r>
              <a:rPr lang="it-IT" sz="3200" b="1" dirty="0"/>
              <a:t>C</a:t>
            </a:r>
            <a:r>
              <a:rPr lang="it-IT" sz="3200" b="1" dirty="0" smtClean="0"/>
              <a:t>he è successo con la crisi?</a:t>
            </a:r>
            <a:endParaRPr lang="en-GB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1379" y="1124744"/>
            <a:ext cx="8285421" cy="5231606"/>
          </a:xfrm>
        </p:spPr>
        <p:txBody>
          <a:bodyPr>
            <a:normAutofit lnSpcReduction="10000"/>
          </a:bodyPr>
          <a:lstStyle/>
          <a:p>
            <a:r>
              <a:rPr lang="it-IT" sz="3600" dirty="0" smtClean="0"/>
              <a:t>La crisi finanziaria ha </a:t>
            </a:r>
            <a:r>
              <a:rPr lang="it-IT" sz="3600" dirty="0"/>
              <a:t>spinto lo Stato centrale a </a:t>
            </a:r>
            <a:endParaRPr lang="it-IT" sz="3600" dirty="0" smtClean="0"/>
          </a:p>
          <a:p>
            <a:pPr marL="0" indent="0">
              <a:buNone/>
            </a:pPr>
            <a:r>
              <a:rPr lang="it-IT" sz="3600" dirty="0" smtClean="0"/>
              <a:t>(1) ridurre </a:t>
            </a:r>
            <a:r>
              <a:rPr lang="it-IT" sz="3600" dirty="0"/>
              <a:t>o consolidare la </a:t>
            </a:r>
            <a:r>
              <a:rPr lang="it-IT" sz="3600" dirty="0" smtClean="0"/>
              <a:t>spesa pubblica, in particolare quella locale &amp; regionale; </a:t>
            </a:r>
          </a:p>
          <a:p>
            <a:pPr marL="0" indent="0">
              <a:buNone/>
            </a:pPr>
            <a:r>
              <a:rPr lang="it-IT" sz="3600" dirty="0" smtClean="0"/>
              <a:t>(2) introdurre sfibranti meccanismi </a:t>
            </a:r>
            <a:r>
              <a:rPr lang="it-IT" sz="3600" dirty="0"/>
              <a:t>di controllo </a:t>
            </a:r>
            <a:r>
              <a:rPr lang="it-IT" sz="3600" dirty="0" smtClean="0"/>
              <a:t>sugli enti territoriali sub-centrali per </a:t>
            </a:r>
            <a:r>
              <a:rPr lang="it-IT" sz="3600" dirty="0"/>
              <a:t>garantire il rispetto degli equilibri di </a:t>
            </a:r>
            <a:r>
              <a:rPr lang="it-IT" sz="3600" dirty="0" smtClean="0"/>
              <a:t>bilancio (rilassati solo di recente); </a:t>
            </a:r>
          </a:p>
          <a:p>
            <a:pPr marL="0" indent="0">
              <a:buNone/>
            </a:pPr>
            <a:r>
              <a:rPr lang="it-IT" sz="3600" dirty="0" smtClean="0"/>
              <a:t>(3) fare </a:t>
            </a:r>
            <a:r>
              <a:rPr lang="it-IT" sz="3600" b="1" dirty="0"/>
              <a:t>una </a:t>
            </a:r>
            <a:r>
              <a:rPr lang="it-IT" sz="3600" b="1" dirty="0" smtClean="0"/>
              <a:t>scelta </a:t>
            </a:r>
            <a:r>
              <a:rPr lang="it-IT" sz="3600" dirty="0" smtClean="0"/>
              <a:t>date le minori risorse.</a:t>
            </a:r>
          </a:p>
          <a:p>
            <a:pPr marL="0" indent="0">
              <a:buNone/>
            </a:pPr>
            <a:endParaRPr lang="it-IT" sz="36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751F-D119-46C2-9C6A-F7B2BF6BEE59}" type="slidenum">
              <a:rPr lang="it-IT" altLang="it-IT" smtClean="0"/>
              <a:pPr/>
              <a:t>27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96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0370"/>
          </a:xfrm>
        </p:spPr>
        <p:txBody>
          <a:bodyPr/>
          <a:lstStyle/>
          <a:p>
            <a:r>
              <a:rPr lang="it-IT" sz="3200" b="1" dirty="0"/>
              <a:t>C</a:t>
            </a:r>
            <a:r>
              <a:rPr lang="it-IT" sz="3200" b="1" dirty="0" smtClean="0"/>
              <a:t>he è successo con la crisi?</a:t>
            </a:r>
            <a:endParaRPr lang="en-GB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1379" y="805296"/>
            <a:ext cx="8285421" cy="52474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000" dirty="0" smtClean="0"/>
          </a:p>
          <a:p>
            <a:r>
              <a:rPr lang="it-IT" sz="3000" dirty="0" smtClean="0"/>
              <a:t>Per le regioni, la scelta è stata quella (mai dichiarata o discussa esplicitamente in Parlamento o sulla stampa) di concentrare le risorse residue sul finanziamento  e la perequazione </a:t>
            </a:r>
            <a:r>
              <a:rPr lang="it-IT" sz="3000" b="1" dirty="0" smtClean="0"/>
              <a:t>esclusivamente </a:t>
            </a:r>
            <a:r>
              <a:rPr lang="it-IT" sz="3000" dirty="0" smtClean="0"/>
              <a:t>per la </a:t>
            </a:r>
            <a:r>
              <a:rPr lang="it-IT" sz="3000" dirty="0"/>
              <a:t>s</a:t>
            </a:r>
            <a:r>
              <a:rPr lang="it-IT" sz="3000" dirty="0" smtClean="0"/>
              <a:t>anità.</a:t>
            </a:r>
            <a:endParaRPr lang="it-IT" sz="3000" dirty="0"/>
          </a:p>
          <a:p>
            <a:r>
              <a:rPr lang="it-IT" sz="3000" dirty="0" smtClean="0"/>
              <a:t>Perché? Non ovvio. </a:t>
            </a:r>
          </a:p>
          <a:p>
            <a:r>
              <a:rPr lang="it-IT" sz="3000" dirty="0" smtClean="0"/>
              <a:t>Probabilmente più </a:t>
            </a:r>
            <a:r>
              <a:rPr lang="it-IT" sz="3000" b="1" dirty="0" smtClean="0"/>
              <a:t>ragioni politiche </a:t>
            </a:r>
            <a:r>
              <a:rPr lang="it-IT" sz="3000" dirty="0" smtClean="0"/>
              <a:t>(sovrapposizione di competenze e non chiare definizioni di responsabilità) che vincoli legislativi.</a:t>
            </a:r>
          </a:p>
          <a:p>
            <a:endParaRPr lang="it-IT" sz="3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751F-D119-46C2-9C6A-F7B2BF6BEE59}" type="slidenum">
              <a:rPr lang="it-IT" altLang="it-IT" smtClean="0"/>
              <a:pPr/>
              <a:t>28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78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5">
            <a:extLst>
              <a:ext uri="{FF2B5EF4-FFF2-40B4-BE49-F238E27FC236}">
                <a16:creationId xmlns:a16="http://schemas.microsoft.com/office/drawing/2014/main" xmlns="" id="{A0E0929F-C1CE-41F2-A078-6B161A6B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368628F1-222D-4941-8321-FBD73A298B38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1E3FA40C-A25F-4CD2-91E9-A0C4DEBA7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EAEAEA"/>
          </a:solidFill>
        </p:spPr>
        <p:txBody>
          <a:bodyPr/>
          <a:lstStyle/>
          <a:p>
            <a:pPr eaLnBrk="1" hangingPunct="1"/>
            <a:r>
              <a:rPr lang="en-GB" altLang="it-IT" sz="2000" b="1" dirty="0">
                <a:solidFill>
                  <a:srgbClr val="000099"/>
                </a:solidFill>
              </a:rPr>
              <a:t> </a:t>
            </a:r>
            <a:r>
              <a:rPr lang="en-GB" altLang="it-IT" sz="2000" b="1" dirty="0">
                <a:solidFill>
                  <a:schemeClr val="tx1"/>
                </a:solidFill>
              </a:rPr>
              <a:t>Il </a:t>
            </a:r>
            <a:r>
              <a:rPr lang="en-GB" altLang="it-IT" sz="2000" b="1" dirty="0" err="1">
                <a:solidFill>
                  <a:schemeClr val="tx1"/>
                </a:solidFill>
              </a:rPr>
              <a:t>consolidamento</a:t>
            </a:r>
            <a:r>
              <a:rPr lang="en-GB" altLang="it-IT" sz="2000" b="1" dirty="0">
                <a:solidFill>
                  <a:schemeClr val="tx1"/>
                </a:solidFill>
              </a:rPr>
              <a:t> post </a:t>
            </a:r>
            <a:r>
              <a:rPr lang="en-GB" altLang="it-IT" sz="2000" b="1" dirty="0" err="1">
                <a:solidFill>
                  <a:schemeClr val="tx1"/>
                </a:solidFill>
              </a:rPr>
              <a:t>crisi</a:t>
            </a:r>
            <a:r>
              <a:rPr lang="en-GB" altLang="it-IT" sz="2000" b="1" dirty="0">
                <a:solidFill>
                  <a:schemeClr val="tx1"/>
                </a:solidFill>
              </a:rPr>
              <a:t>: s</a:t>
            </a:r>
            <a:r>
              <a:rPr lang="it-IT" altLang="it-IT" sz="2000" b="1" dirty="0">
                <a:solidFill>
                  <a:schemeClr val="tx1"/>
                </a:solidFill>
              </a:rPr>
              <a:t>pesa delle Amministrazioni Pubbliche (crescita media nominale)</a:t>
            </a:r>
          </a:p>
        </p:txBody>
      </p:sp>
      <p:graphicFrame>
        <p:nvGraphicFramePr>
          <p:cNvPr id="2" name="Grafico 5">
            <a:extLst>
              <a:ext uri="{FF2B5EF4-FFF2-40B4-BE49-F238E27FC236}">
                <a16:creationId xmlns:a16="http://schemas.microsoft.com/office/drawing/2014/main" xmlns="" id="{403F8D81-86BA-4C32-8B40-9B3A613132A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58224" y="1087437"/>
          <a:ext cx="6434138" cy="48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7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Competenze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it-IT" dirty="0" smtClean="0"/>
              <a:t>L’ attribuzione delle competenze alle regioni italiane è singolare in un contesto internazionale.</a:t>
            </a:r>
          </a:p>
          <a:p>
            <a:r>
              <a:rPr lang="it-IT" dirty="0" smtClean="0"/>
              <a:t>Tipicamente, nei sistemi decentrati i governi locali hanno un ruolo più rilevante nell’</a:t>
            </a:r>
            <a:r>
              <a:rPr lang="it-IT" b="1" dirty="0" smtClean="0"/>
              <a:t>istruzione</a:t>
            </a:r>
            <a:r>
              <a:rPr lang="it-IT" dirty="0" smtClean="0"/>
              <a:t>, mentre la sanità, anche quando organizzata sotto forma di un sistema di produzione e finanziamento prevalentemente pubblico, resta centralizzata.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05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5">
            <a:extLst>
              <a:ext uri="{FF2B5EF4-FFF2-40B4-BE49-F238E27FC236}">
                <a16:creationId xmlns:a16="http://schemas.microsoft.com/office/drawing/2014/main" xmlns="" id="{8A98691B-451F-467E-B907-F48C7464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BBA6F2D8-A489-498A-A9FB-BE3259480565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0A8401AE-C1F6-4097-99E1-7B21A46FE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613"/>
          </a:xfrm>
          <a:solidFill>
            <a:srgbClr val="EAEAEA"/>
          </a:solidFill>
        </p:spPr>
        <p:txBody>
          <a:bodyPr/>
          <a:lstStyle/>
          <a:p>
            <a:pPr eaLnBrk="1" hangingPunct="1"/>
            <a:r>
              <a:rPr lang="it-IT" altLang="it-IT" sz="2000" b="1">
                <a:solidFill>
                  <a:srgbClr val="000099"/>
                </a:solidFill>
              </a:rPr>
              <a:t>Spesa delle regioni: crescita media nominale</a:t>
            </a:r>
          </a:p>
        </p:txBody>
      </p:sp>
      <p:graphicFrame>
        <p:nvGraphicFramePr>
          <p:cNvPr id="2" name="Grafico 5">
            <a:extLst>
              <a:ext uri="{FF2B5EF4-FFF2-40B4-BE49-F238E27FC236}">
                <a16:creationId xmlns:a16="http://schemas.microsoft.com/office/drawing/2014/main" xmlns="" id="{718A97D9-FE16-45BB-A33F-29A0488639E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07868" y="1308102"/>
          <a:ext cx="5354241" cy="446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2A9373B-8AA6-4BCA-A794-8D194208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it-IT" sz="2000" b="1" dirty="0">
                <a:solidFill>
                  <a:srgbClr val="000099"/>
                </a:solidFill>
              </a:rPr>
              <a:t> </a:t>
            </a:r>
            <a:r>
              <a:rPr lang="en-GB" altLang="it-IT" sz="2000" b="1" dirty="0">
                <a:solidFill>
                  <a:schemeClr val="tx1"/>
                </a:solidFill>
              </a:rPr>
              <a:t>Il </a:t>
            </a:r>
            <a:r>
              <a:rPr lang="en-GB" altLang="it-IT" sz="2000" b="1" dirty="0" err="1">
                <a:solidFill>
                  <a:schemeClr val="tx1"/>
                </a:solidFill>
              </a:rPr>
              <a:t>consolidamento</a:t>
            </a:r>
            <a:r>
              <a:rPr lang="en-GB" altLang="it-IT" sz="2000" b="1" dirty="0">
                <a:solidFill>
                  <a:schemeClr val="tx1"/>
                </a:solidFill>
              </a:rPr>
              <a:t> post </a:t>
            </a:r>
            <a:r>
              <a:rPr lang="en-GB" altLang="it-IT" sz="2000" b="1" dirty="0" err="1">
                <a:solidFill>
                  <a:schemeClr val="tx1"/>
                </a:solidFill>
              </a:rPr>
              <a:t>crisi</a:t>
            </a:r>
            <a:r>
              <a:rPr lang="en-GB" altLang="it-IT" sz="2000" b="1" dirty="0">
                <a:solidFill>
                  <a:schemeClr val="tx1"/>
                </a:solidFill>
              </a:rPr>
              <a:t>: s</a:t>
            </a:r>
            <a:r>
              <a:rPr lang="it-IT" altLang="it-IT" sz="2000" b="1" dirty="0">
                <a:solidFill>
                  <a:schemeClr val="tx1"/>
                </a:solidFill>
              </a:rPr>
              <a:t>pesa delle Regioni (crescita media nominale)</a:t>
            </a:r>
            <a:endParaRPr lang="it-IT" altLang="it-IT" sz="2000" b="1" kern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5">
            <a:extLst>
              <a:ext uri="{FF2B5EF4-FFF2-40B4-BE49-F238E27FC236}">
                <a16:creationId xmlns:a16="http://schemas.microsoft.com/office/drawing/2014/main" xmlns="" id="{8A98691B-451F-467E-B907-F48C7464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BBA6F2D8-A489-498A-A9FB-BE3259480565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0A8401AE-C1F6-4097-99E1-7B21A46FE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613"/>
          </a:xfrm>
          <a:solidFill>
            <a:srgbClr val="EAEAEA"/>
          </a:solidFill>
        </p:spPr>
        <p:txBody>
          <a:bodyPr/>
          <a:lstStyle/>
          <a:p>
            <a:pPr eaLnBrk="1" hangingPunct="1"/>
            <a:r>
              <a:rPr lang="it-IT" altLang="it-IT" sz="2000" b="1">
                <a:solidFill>
                  <a:srgbClr val="000099"/>
                </a:solidFill>
              </a:rPr>
              <a:t>Spesa delle regioni: crescita media nominale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2A9373B-8AA6-4BCA-A794-8D194208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it-IT" sz="2000" b="1" kern="0" dirty="0" err="1">
                <a:solidFill>
                  <a:schemeClr val="tx1"/>
                </a:solidFill>
              </a:rPr>
              <a:t>Gli</a:t>
            </a:r>
            <a:r>
              <a:rPr lang="en-GB" altLang="it-IT" sz="2000" b="1" kern="0" dirty="0">
                <a:solidFill>
                  <a:schemeClr val="tx1"/>
                </a:solidFill>
              </a:rPr>
              <a:t> </a:t>
            </a:r>
            <a:r>
              <a:rPr lang="en-GB" altLang="it-IT" sz="2000" b="1" kern="0" dirty="0" err="1">
                <a:solidFill>
                  <a:schemeClr val="tx1"/>
                </a:solidFill>
              </a:rPr>
              <a:t>effetti</a:t>
            </a:r>
            <a:r>
              <a:rPr lang="en-GB" altLang="it-IT" sz="2000" b="1" kern="0" dirty="0">
                <a:solidFill>
                  <a:schemeClr val="tx1"/>
                </a:solidFill>
              </a:rPr>
              <a:t> </a:t>
            </a:r>
            <a:r>
              <a:rPr lang="en-GB" altLang="it-IT" sz="2000" b="1" kern="0" dirty="0" err="1">
                <a:solidFill>
                  <a:schemeClr val="tx1"/>
                </a:solidFill>
              </a:rPr>
              <a:t>della</a:t>
            </a:r>
            <a:r>
              <a:rPr lang="en-GB" altLang="it-IT" sz="2000" b="1" kern="0" dirty="0">
                <a:solidFill>
                  <a:schemeClr val="tx1"/>
                </a:solidFill>
              </a:rPr>
              <a:t> </a:t>
            </a:r>
            <a:r>
              <a:rPr lang="en-GB" altLang="it-IT" sz="2000" b="1" kern="0" dirty="0" err="1">
                <a:solidFill>
                  <a:schemeClr val="tx1"/>
                </a:solidFill>
              </a:rPr>
              <a:t>crisi</a:t>
            </a:r>
            <a:r>
              <a:rPr lang="en-GB" altLang="it-IT" sz="2000" b="1" kern="0" dirty="0">
                <a:solidFill>
                  <a:schemeClr val="tx1"/>
                </a:solidFill>
              </a:rPr>
              <a:t>: s</a:t>
            </a:r>
            <a:r>
              <a:rPr lang="it-IT" altLang="it-IT" sz="2000" b="1" kern="0" dirty="0">
                <a:solidFill>
                  <a:schemeClr val="tx1"/>
                </a:solidFill>
              </a:rPr>
              <a:t>pesa delle RSO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8F772231-BEEE-4AA9-85EE-3CDDEF23D75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1883" y="2468880"/>
          <a:ext cx="4473000" cy="304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79DE8BFF-DC7C-46B0-9A29-6F2AA932AB60}"/>
              </a:ext>
            </a:extLst>
          </p:cNvPr>
          <p:cNvSpPr txBox="1"/>
          <p:nvPr/>
        </p:nvSpPr>
        <p:spPr>
          <a:xfrm>
            <a:off x="1413038" y="1145442"/>
            <a:ext cx="2193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0099"/>
                </a:solidFill>
              </a:rPr>
              <a:t>Spesa primaria delle RSO al netto dei trasferimenti ad altri enti pubblici, in % della spesa totale degli enti territoriali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6E1C6D19-4B16-4AED-BB6F-A2976A3BA4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43462" y="2468880"/>
          <a:ext cx="3998655" cy="304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DEEA8ED3-2CBE-4A15-A8FB-62B7A02B4505}"/>
              </a:ext>
            </a:extLst>
          </p:cNvPr>
          <p:cNvSpPr txBox="1"/>
          <p:nvPr/>
        </p:nvSpPr>
        <p:spPr>
          <a:xfrm>
            <a:off x="5426008" y="1065433"/>
            <a:ext cx="2193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0099"/>
                </a:solidFill>
              </a:rPr>
              <a:t>Spesa primaria degli enti sanitari locali al netto dei trasferimenti ad altri enti pubblici, in % della spesa totale degli enti territoriali</a:t>
            </a:r>
          </a:p>
        </p:txBody>
      </p:sp>
    </p:spTree>
    <p:extLst>
      <p:ext uri="{BB962C8B-B14F-4D97-AF65-F5344CB8AC3E}">
        <p14:creationId xmlns:p14="http://schemas.microsoft.com/office/powerpoint/2010/main" val="30619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93135"/>
          </a:xfrm>
        </p:spPr>
        <p:txBody>
          <a:bodyPr/>
          <a:lstStyle/>
          <a:p>
            <a:r>
              <a:rPr lang="it-IT" altLang="it-IT" sz="3600" b="1" dirty="0"/>
              <a:t>Che è successo alla finanza locale?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it-IT" altLang="it-IT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7E0D3A-704D-49C2-AE57-855ED232395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it-IT" altLang="it-IT" sz="140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" y="1254125"/>
            <a:ext cx="84756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4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3135"/>
          </a:xfrm>
        </p:spPr>
        <p:txBody>
          <a:bodyPr/>
          <a:lstStyle/>
          <a:p>
            <a:r>
              <a:rPr lang="it-IT" sz="3600" b="1" dirty="0"/>
              <a:t>Per le spese </a:t>
            </a:r>
            <a:r>
              <a:rPr lang="it-IT" sz="3600" b="1" dirty="0" smtClean="0"/>
              <a:t>regionali...</a:t>
            </a:r>
            <a:endParaRPr lang="en-GB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3404" y="999260"/>
            <a:ext cx="8229600" cy="50220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3000" dirty="0" smtClean="0"/>
              <a:t>Siccome </a:t>
            </a:r>
            <a:r>
              <a:rPr lang="it-IT" sz="3000" dirty="0"/>
              <a:t>la perequazione si è concentrata </a:t>
            </a:r>
            <a:r>
              <a:rPr lang="it-IT" sz="3000" b="1" dirty="0" smtClean="0"/>
              <a:t>esclusivamente</a:t>
            </a:r>
            <a:r>
              <a:rPr lang="it-IT" sz="3000" dirty="0" smtClean="0"/>
              <a:t> </a:t>
            </a:r>
            <a:r>
              <a:rPr lang="it-IT" sz="3000" dirty="0"/>
              <a:t>sulla </a:t>
            </a:r>
            <a:r>
              <a:rPr lang="it-IT" sz="3000" dirty="0" smtClean="0"/>
              <a:t>sanità, su </a:t>
            </a:r>
            <a:r>
              <a:rPr lang="it-IT" sz="3000" dirty="0"/>
              <a:t>altre funzioni, pur importanti </a:t>
            </a:r>
            <a:r>
              <a:rPr lang="it-IT" sz="3000" dirty="0" smtClean="0"/>
              <a:t>e teoricamente protetti dalla delega, (assistenza </a:t>
            </a:r>
            <a:r>
              <a:rPr lang="it-IT" sz="3000" dirty="0"/>
              <a:t>sociale, istruzione</a:t>
            </a:r>
            <a:r>
              <a:rPr lang="it-IT" sz="3000" dirty="0" smtClean="0"/>
              <a:t>, etc. ) </a:t>
            </a:r>
            <a:r>
              <a:rPr lang="it-IT" sz="3000" dirty="0"/>
              <a:t>i divari </a:t>
            </a:r>
            <a:r>
              <a:rPr lang="it-IT" sz="3000" dirty="0" smtClean="0"/>
              <a:t>regionali sono </a:t>
            </a:r>
            <a:r>
              <a:rPr lang="it-IT" sz="3000" dirty="0"/>
              <a:t>rimasti </a:t>
            </a:r>
            <a:r>
              <a:rPr lang="it-IT" sz="3000" b="1" dirty="0"/>
              <a:t>invariati o </a:t>
            </a:r>
            <a:r>
              <a:rPr lang="it-IT" sz="3000" b="1" dirty="0" smtClean="0"/>
              <a:t>cresciuti.</a:t>
            </a:r>
          </a:p>
          <a:p>
            <a:pPr marL="0" indent="0">
              <a:buNone/>
            </a:pPr>
            <a:endParaRPr lang="it-IT" sz="3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3000" dirty="0" smtClean="0"/>
              <a:t>Ma sulla </a:t>
            </a:r>
            <a:r>
              <a:rPr lang="it-IT" sz="3000" dirty="0"/>
              <a:t>sanità, </a:t>
            </a:r>
            <a:r>
              <a:rPr lang="it-IT" sz="3000" dirty="0" smtClean="0"/>
              <a:t>grazie anche ai </a:t>
            </a:r>
            <a:r>
              <a:rPr lang="it-IT" sz="3000" dirty="0" err="1" smtClean="0"/>
              <a:t>PdR</a:t>
            </a:r>
            <a:r>
              <a:rPr lang="it-IT" sz="3000" dirty="0" smtClean="0"/>
              <a:t> </a:t>
            </a:r>
            <a:r>
              <a:rPr lang="it-IT" sz="3000" dirty="0" smtClean="0"/>
              <a:t>c’è stato </a:t>
            </a:r>
            <a:r>
              <a:rPr lang="it-IT" sz="3000" dirty="0"/>
              <a:t>un </a:t>
            </a:r>
            <a:r>
              <a:rPr lang="it-IT" sz="3000" b="1" dirty="0"/>
              <a:t>notevole </a:t>
            </a:r>
            <a:r>
              <a:rPr lang="it-IT" sz="3000" b="1" dirty="0" smtClean="0"/>
              <a:t>processo </a:t>
            </a:r>
            <a:r>
              <a:rPr lang="it-IT" sz="3000" b="1" dirty="0"/>
              <a:t>di convergenza</a:t>
            </a:r>
            <a:r>
              <a:rPr lang="it-IT" sz="3000" dirty="0"/>
              <a:t>, </a:t>
            </a:r>
            <a:r>
              <a:rPr lang="it-IT" sz="3000" dirty="0" smtClean="0"/>
              <a:t>anche nei </a:t>
            </a:r>
            <a:r>
              <a:rPr lang="it-IT" sz="3000" dirty="0"/>
              <a:t>livelli di spesa </a:t>
            </a:r>
            <a:r>
              <a:rPr lang="it-IT" sz="3000" dirty="0" smtClean="0"/>
              <a:t>pro-capite.</a:t>
            </a:r>
            <a:endParaRPr lang="it-IT" sz="3000" dirty="0"/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751F-D119-46C2-9C6A-F7B2BF6BEE59}" type="slidenum">
              <a:rPr lang="it-IT" altLang="it-IT" smtClean="0"/>
              <a:pPr/>
              <a:t>33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8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3">
            <a:extLst>
              <a:ext uri="{FF2B5EF4-FFF2-40B4-BE49-F238E27FC236}">
                <a16:creationId xmlns:a16="http://schemas.microsoft.com/office/drawing/2014/main" xmlns="" id="{2B96387B-1A2E-4433-A200-78EB51D8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5E5ABC3C-F7F4-48D5-96AA-A02F78419F6E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34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18436" name="CasellaDiTesto 2">
            <a:extLst>
              <a:ext uri="{FF2B5EF4-FFF2-40B4-BE49-F238E27FC236}">
                <a16:creationId xmlns:a16="http://schemas.microsoft.com/office/drawing/2014/main" xmlns="" id="{001E15AA-07F5-4505-B04F-3D4E1B2E9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36" y="755650"/>
            <a:ext cx="615553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800" b="1" dirty="0"/>
              <a:t>Sanità e assistenza, in % delle spese correnti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CD35457E-407E-4E64-B56F-D6C9C6E728DD}"/>
              </a:ext>
            </a:extLst>
          </p:cNvPr>
          <p:cNvGraphicFramePr>
            <a:graphicFrameLocks noGrp="1"/>
          </p:cNvGraphicFramePr>
          <p:nvPr/>
        </p:nvGraphicFramePr>
        <p:xfrm>
          <a:off x="1653778" y="1155700"/>
          <a:ext cx="6001946" cy="2592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6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9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9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95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95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95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95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95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18478">
                <a:tc>
                  <a:txBody>
                    <a:bodyPr/>
                    <a:lstStyle/>
                    <a:p>
                      <a:pPr algn="l" fontAlgn="b"/>
                      <a:endParaRPr lang="it-IT" sz="16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solidFill>
                            <a:srgbClr val="000099"/>
                          </a:solidFill>
                          <a:effectLst/>
                          <a:latin typeface="+mj-lt"/>
                        </a:rPr>
                        <a:t>2008</a:t>
                      </a:r>
                      <a:endParaRPr lang="it-IT" sz="16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>
                          <a:solidFill>
                            <a:srgbClr val="000099"/>
                          </a:solidFill>
                          <a:effectLst/>
                          <a:latin typeface="+mj-lt"/>
                        </a:rPr>
                        <a:t>2009</a:t>
                      </a:r>
                      <a:endParaRPr lang="it-IT" sz="1600" b="1" i="0" u="none" strike="noStrike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>
                          <a:solidFill>
                            <a:srgbClr val="000099"/>
                          </a:solidFill>
                          <a:effectLst/>
                          <a:latin typeface="+mj-lt"/>
                        </a:rPr>
                        <a:t>2010</a:t>
                      </a:r>
                      <a:endParaRPr lang="it-IT" sz="1600" b="1" i="0" u="none" strike="noStrike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>
                          <a:solidFill>
                            <a:srgbClr val="000099"/>
                          </a:solidFill>
                          <a:effectLst/>
                          <a:latin typeface="+mj-lt"/>
                        </a:rPr>
                        <a:t>2011</a:t>
                      </a:r>
                      <a:endParaRPr lang="it-IT" sz="1600" b="1" i="0" u="none" strike="noStrike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>
                          <a:solidFill>
                            <a:srgbClr val="000099"/>
                          </a:solidFill>
                          <a:effectLst/>
                          <a:latin typeface="+mj-lt"/>
                        </a:rPr>
                        <a:t>2012</a:t>
                      </a:r>
                      <a:endParaRPr lang="it-IT" sz="1600" b="1" i="0" u="none" strike="noStrike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>
                          <a:solidFill>
                            <a:srgbClr val="000099"/>
                          </a:solidFill>
                          <a:effectLst/>
                          <a:latin typeface="+mj-lt"/>
                        </a:rPr>
                        <a:t>2013</a:t>
                      </a:r>
                      <a:endParaRPr lang="it-IT" sz="1600" b="1" i="0" u="none" strike="noStrike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>
                          <a:solidFill>
                            <a:srgbClr val="000099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it-IT" sz="1600" b="1" i="0" u="none" strike="noStrike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>
                          <a:solidFill>
                            <a:srgbClr val="000099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it-IT" sz="1600" b="1" i="0" u="none" strike="noStrike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47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000099"/>
                          </a:solidFill>
                          <a:effectLst/>
                          <a:latin typeface="+mj-lt"/>
                        </a:rPr>
                        <a:t>Media </a:t>
                      </a:r>
                      <a:endParaRPr lang="it-IT" sz="16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81,2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81,1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82,2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83,2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84,5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85,1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85,2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84,3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47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 err="1">
                          <a:solidFill>
                            <a:srgbClr val="000099"/>
                          </a:solidFill>
                          <a:effectLst/>
                          <a:latin typeface="+mj-lt"/>
                        </a:rPr>
                        <a:t>Min</a:t>
                      </a:r>
                      <a:endParaRPr lang="it-IT" sz="16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69,7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72,3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74,1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72,6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77,2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77,0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77,7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73,2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47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000099"/>
                          </a:solidFill>
                          <a:effectLst/>
                          <a:latin typeface="+mj-lt"/>
                        </a:rPr>
                        <a:t>Max</a:t>
                      </a:r>
                      <a:endParaRPr lang="it-IT" sz="16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88,9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86,9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87,3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89,4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88,8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87,6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88,9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88,4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47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000099"/>
                          </a:solidFill>
                          <a:effectLst/>
                          <a:latin typeface="+mj-lt"/>
                        </a:rPr>
                        <a:t>CV</a:t>
                      </a:r>
                      <a:endParaRPr lang="it-IT" sz="1600" b="1" i="0" u="none" strike="noStrike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CF5DF32E-6118-41FB-B4BD-7F0DE3DB999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65766" y="3926649"/>
          <a:ext cx="44284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xmlns="" id="{880D8FBC-A759-49BF-ADD6-B0DAAADE6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50"/>
            <a:ext cx="9144000" cy="685800"/>
          </a:xfrm>
          <a:solidFill>
            <a:srgbClr val="EAEAEA"/>
          </a:solidFill>
        </p:spPr>
        <p:txBody>
          <a:bodyPr/>
          <a:lstStyle/>
          <a:p>
            <a:r>
              <a:rPr lang="it-IT" altLang="it-IT" sz="2000" b="1" dirty="0">
                <a:solidFill>
                  <a:schemeClr val="tx1"/>
                </a:solidFill>
              </a:rPr>
              <a:t>Analisi delle spese</a:t>
            </a:r>
            <a:endParaRPr lang="it-IT" altLang="it-IT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>
            <a:extLst>
              <a:ext uri="{FF2B5EF4-FFF2-40B4-BE49-F238E27FC236}">
                <a16:creationId xmlns:a16="http://schemas.microsoft.com/office/drawing/2014/main" xmlns="" id="{5CE814A4-BDE4-453A-AF38-236B6E99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BA13B6A3-5F10-461D-88BE-FBD6CF32D177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4FA44696-5218-4DFF-B660-90718F4FB9A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60195" y="1474470"/>
          <a:ext cx="6129338" cy="462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9" name="CasellaDiTesto 2">
            <a:extLst>
              <a:ext uri="{FF2B5EF4-FFF2-40B4-BE49-F238E27FC236}">
                <a16:creationId xmlns:a16="http://schemas.microsoft.com/office/drawing/2014/main" xmlns="" id="{1BA1FDC3-D1DB-4E2D-AECA-AE0A233A3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7" y="755650"/>
            <a:ext cx="642699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800" b="1" dirty="0"/>
              <a:t>Coefficienti di variazione delle diverse funzioni (</a:t>
            </a:r>
            <a:r>
              <a:rPr lang="it-IT" altLang="it-IT" sz="2000" b="1" dirty="0"/>
              <a:t>quote</a:t>
            </a:r>
            <a:r>
              <a:rPr lang="it-IT" altLang="it-IT" sz="1800" b="1" dirty="0"/>
              <a:t> sulla spesa corrente</a:t>
            </a:r>
            <a:r>
              <a:rPr lang="it-IT" altLang="it-IT" sz="1800" b="1" dirty="0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92EE2D65-F778-47BA-A57B-C0EA1B224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50"/>
            <a:ext cx="9144000" cy="685800"/>
          </a:xfrm>
          <a:solidFill>
            <a:srgbClr val="EAEAEA"/>
          </a:solidFill>
        </p:spPr>
        <p:txBody>
          <a:bodyPr/>
          <a:lstStyle/>
          <a:p>
            <a:r>
              <a:rPr lang="it-IT" altLang="it-IT" sz="2000" b="1" dirty="0">
                <a:solidFill>
                  <a:schemeClr val="tx1"/>
                </a:solidFill>
              </a:rPr>
              <a:t>Analisi delle spese</a:t>
            </a:r>
          </a:p>
        </p:txBody>
      </p:sp>
    </p:spTree>
    <p:extLst>
      <p:ext uri="{BB962C8B-B14F-4D97-AF65-F5344CB8AC3E}">
        <p14:creationId xmlns:p14="http://schemas.microsoft.com/office/powerpoint/2010/main" val="16999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>
            <a:extLst>
              <a:ext uri="{FF2B5EF4-FFF2-40B4-BE49-F238E27FC236}">
                <a16:creationId xmlns:a16="http://schemas.microsoft.com/office/drawing/2014/main" xmlns="" id="{5CE814A4-BDE4-453A-AF38-236B6E99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BA13B6A3-5F10-461D-88BE-FBD6CF32D177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36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21509" name="CasellaDiTesto 2">
            <a:extLst>
              <a:ext uri="{FF2B5EF4-FFF2-40B4-BE49-F238E27FC236}">
                <a16:creationId xmlns:a16="http://schemas.microsoft.com/office/drawing/2014/main" xmlns="" id="{1BA1FDC3-D1DB-4E2D-AECA-AE0A233A3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7" y="755650"/>
            <a:ext cx="64269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800" b="1" dirty="0"/>
              <a:t>Spese pro capite per la sanità, media per aree geografiche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426D770D-9D82-4ED6-8803-F6B9DE74B3C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11668" y="1188482"/>
          <a:ext cx="5726430" cy="475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xmlns="" id="{69FBB045-33EA-4E53-BEBD-C6BC4333F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50"/>
            <a:ext cx="9144000" cy="685800"/>
          </a:xfrm>
          <a:solidFill>
            <a:srgbClr val="EAEAEA"/>
          </a:solidFill>
        </p:spPr>
        <p:txBody>
          <a:bodyPr/>
          <a:lstStyle/>
          <a:p>
            <a:r>
              <a:rPr lang="it-IT" altLang="it-IT" sz="2000" b="1" dirty="0">
                <a:solidFill>
                  <a:schemeClr val="tx1"/>
                </a:solidFill>
              </a:rPr>
              <a:t>Analisi delle spese</a:t>
            </a:r>
            <a:endParaRPr lang="it-IT" altLang="it-IT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>
            <a:extLst>
              <a:ext uri="{FF2B5EF4-FFF2-40B4-BE49-F238E27FC236}">
                <a16:creationId xmlns:a16="http://schemas.microsoft.com/office/drawing/2014/main" xmlns="" id="{5CE814A4-BDE4-453A-AF38-236B6E99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BA13B6A3-5F10-461D-88BE-FBD6CF32D177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37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21509" name="CasellaDiTesto 2">
            <a:extLst>
              <a:ext uri="{FF2B5EF4-FFF2-40B4-BE49-F238E27FC236}">
                <a16:creationId xmlns:a16="http://schemas.microsoft.com/office/drawing/2014/main" xmlns="" id="{1BA1FDC3-D1DB-4E2D-AECA-AE0A233A3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7" y="755650"/>
            <a:ext cx="64269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800" b="1" dirty="0"/>
              <a:t>Spese pro capite per assistenza sociale, media per aree geografiche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32C70CDD-5726-4F71-B3A2-39880F8AE68F}"/>
              </a:ext>
            </a:extLst>
          </p:cNvPr>
          <p:cNvGraphicFramePr>
            <a:graphicFrameLocks/>
          </p:cNvGraphicFramePr>
          <p:nvPr/>
        </p:nvGraphicFramePr>
        <p:xfrm>
          <a:off x="2087725" y="1556792"/>
          <a:ext cx="50765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xmlns="" id="{CA8402AA-05F8-4EBB-941E-4C703F0D4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50"/>
            <a:ext cx="9144000" cy="685800"/>
          </a:xfrm>
          <a:solidFill>
            <a:srgbClr val="EAEAEA"/>
          </a:solidFill>
        </p:spPr>
        <p:txBody>
          <a:bodyPr/>
          <a:lstStyle/>
          <a:p>
            <a:r>
              <a:rPr lang="it-IT" altLang="it-IT" sz="2000" b="1" dirty="0">
                <a:solidFill>
                  <a:schemeClr val="tx1"/>
                </a:solidFill>
              </a:rPr>
              <a:t>Analisi delle spese</a:t>
            </a:r>
            <a:endParaRPr lang="it-IT" altLang="it-IT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>
            <a:extLst>
              <a:ext uri="{FF2B5EF4-FFF2-40B4-BE49-F238E27FC236}">
                <a16:creationId xmlns:a16="http://schemas.microsoft.com/office/drawing/2014/main" xmlns="" id="{5CE814A4-BDE4-453A-AF38-236B6E99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BA13B6A3-5F10-461D-88BE-FBD6CF32D177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38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21509" name="CasellaDiTesto 2">
            <a:extLst>
              <a:ext uri="{FF2B5EF4-FFF2-40B4-BE49-F238E27FC236}">
                <a16:creationId xmlns:a16="http://schemas.microsoft.com/office/drawing/2014/main" xmlns="" id="{1BA1FDC3-D1DB-4E2D-AECA-AE0A233A3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7" y="755652"/>
            <a:ext cx="64269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800" b="1" dirty="0"/>
              <a:t>Spese pro capite per istruzione, diritto allo studio, formazione e ricerca, media per aree geografiche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E2CAE7EE-12E1-4786-850D-9A6EDFCEC17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71638" y="1465484"/>
          <a:ext cx="6086475" cy="463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xmlns="" id="{56255CC9-4C50-41A2-94D7-AB9BCEBB6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50"/>
            <a:ext cx="9144000" cy="685800"/>
          </a:xfrm>
          <a:solidFill>
            <a:srgbClr val="EAEAEA"/>
          </a:solidFill>
        </p:spPr>
        <p:txBody>
          <a:bodyPr/>
          <a:lstStyle/>
          <a:p>
            <a:r>
              <a:rPr lang="it-IT" altLang="it-IT" sz="2000" b="1" dirty="0">
                <a:solidFill>
                  <a:schemeClr val="tx1"/>
                </a:solidFill>
              </a:rPr>
              <a:t>Analisi delle spese</a:t>
            </a:r>
            <a:endParaRPr lang="it-IT" altLang="it-IT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5665"/>
          </a:xfrm>
        </p:spPr>
        <p:txBody>
          <a:bodyPr/>
          <a:lstStyle/>
          <a:p>
            <a:r>
              <a:rPr lang="it-IT" sz="3600" b="1" dirty="0"/>
              <a:t>E il finanziamento ...</a:t>
            </a:r>
            <a:endParaRPr lang="en-GB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03673"/>
            <a:ext cx="8229600" cy="465065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3000" dirty="0"/>
              <a:t>Le esigenze di controllo da parte dello stato centrale della finanza regionale hanno anche condotto ad una </a:t>
            </a:r>
            <a:r>
              <a:rPr lang="it-IT" sz="3000" b="1" dirty="0"/>
              <a:t>riduzione degli spazi di autonomia</a:t>
            </a:r>
            <a:r>
              <a:rPr lang="it-IT" sz="3000" dirty="0"/>
              <a:t> sul lato tributario, con blocchi successivi delle aliquote, interventi in riduzione della basi imponibili (IRAP)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3000" dirty="0"/>
              <a:t>La quota di spese totali coperte da </a:t>
            </a:r>
            <a:r>
              <a:rPr lang="it-IT" sz="3000" b="1" dirty="0"/>
              <a:t>tributi propri </a:t>
            </a:r>
            <a:r>
              <a:rPr lang="it-IT" sz="3000" dirty="0"/>
              <a:t>si è di conseguenza ridotta (maggior sbilanciamento verticale)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3000" dirty="0"/>
              <a:t>Ciò ha svantaggiato soprattutto le </a:t>
            </a:r>
            <a:r>
              <a:rPr lang="it-IT" sz="3000" b="1" dirty="0"/>
              <a:t>regioni ricche</a:t>
            </a:r>
            <a:r>
              <a:rPr lang="it-IT" sz="3000" dirty="0"/>
              <a:t>, che potevano contare su maggiori basi imponibili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751F-D119-46C2-9C6A-F7B2BF6BEE59}" type="slidenum">
              <a:rPr lang="it-IT" altLang="it-IT" smtClean="0"/>
              <a:pPr/>
              <a:t>39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4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Competenze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r>
              <a:rPr lang="it-IT" dirty="0" smtClean="0"/>
              <a:t>In Italia, invece</a:t>
            </a:r>
            <a:r>
              <a:rPr lang="it-IT" dirty="0"/>
              <a:t> </a:t>
            </a:r>
            <a:r>
              <a:rPr lang="it-IT" dirty="0" smtClean="0"/>
              <a:t>come in pochi altri casi concreti ma con modelli istituzionali però diversi - federali (Canada), sistema sanitario locale (Svezia, Spagna)- la gestione della sanità è la </a:t>
            </a:r>
            <a:r>
              <a:rPr lang="it-IT" b="1" dirty="0" smtClean="0"/>
              <a:t>principale funzione </a:t>
            </a:r>
            <a:r>
              <a:rPr lang="it-IT" dirty="0" smtClean="0"/>
              <a:t>svolta</a:t>
            </a:r>
            <a:r>
              <a:rPr lang="it-IT" b="1" dirty="0" smtClean="0"/>
              <a:t> </a:t>
            </a:r>
            <a:r>
              <a:rPr lang="it-IT" dirty="0" smtClean="0"/>
              <a:t>delle regioni italiane.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9356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egnaposto numero diapositiva 3">
            <a:extLst>
              <a:ext uri="{FF2B5EF4-FFF2-40B4-BE49-F238E27FC236}">
                <a16:creationId xmlns:a16="http://schemas.microsoft.com/office/drawing/2014/main" xmlns="" id="{25744EE8-1E0E-4234-A5A2-F575664A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019EB10-96C8-46B3-93A7-0A39C839F121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26C34235-032B-4565-A864-9C01B2C35F0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347" y="1280160"/>
          <a:ext cx="6077903" cy="432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xmlns="" id="{7EF40F9D-7A8F-4603-BA83-3DCF2529E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  <a:solidFill>
            <a:srgbClr val="EAEAEA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2000" b="1" i="1" dirty="0">
                <a:solidFill>
                  <a:schemeClr val="tx1"/>
                </a:solidFill>
              </a:rPr>
              <a:t>Vertical </a:t>
            </a:r>
            <a:r>
              <a:rPr lang="it-IT" altLang="it-IT" sz="2000" b="1" i="1" dirty="0" err="1">
                <a:solidFill>
                  <a:schemeClr val="tx1"/>
                </a:solidFill>
              </a:rPr>
              <a:t>imbalance</a:t>
            </a:r>
            <a:r>
              <a:rPr lang="it-IT" altLang="it-IT" sz="2000" b="1" i="1" dirty="0">
                <a:solidFill>
                  <a:schemeClr val="tx1"/>
                </a:solidFill>
              </a:rPr>
              <a:t>, </a:t>
            </a:r>
            <a:r>
              <a:rPr lang="it-IT" altLang="it-IT" sz="2000" b="1" dirty="0">
                <a:solidFill>
                  <a:schemeClr val="tx1"/>
                </a:solidFill>
              </a:rPr>
              <a:t>per aree geografiche</a:t>
            </a:r>
          </a:p>
        </p:txBody>
      </p:sp>
    </p:spTree>
    <p:extLst>
      <p:ext uri="{BB962C8B-B14F-4D97-AF65-F5344CB8AC3E}">
        <p14:creationId xmlns:p14="http://schemas.microsoft.com/office/powerpoint/2010/main" val="4897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53496"/>
          </a:xfrm>
        </p:spPr>
        <p:txBody>
          <a:bodyPr/>
          <a:lstStyle/>
          <a:p>
            <a:r>
              <a:rPr lang="it-IT" sz="3600" b="1" dirty="0"/>
              <a:t>La convergenza nella qualità dei servizi</a:t>
            </a:r>
            <a:endParaRPr lang="en-GB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853497"/>
            <a:ext cx="8229600" cy="5194878"/>
          </a:xfrm>
        </p:spPr>
        <p:txBody>
          <a:bodyPr>
            <a:normAutofit/>
          </a:bodyPr>
          <a:lstStyle/>
          <a:p>
            <a:r>
              <a:rPr lang="it-IT" sz="3000" dirty="0"/>
              <a:t>C</a:t>
            </a:r>
            <a:r>
              <a:rPr lang="it-IT" sz="3000" dirty="0" smtClean="0"/>
              <a:t>os’è </a:t>
            </a:r>
            <a:r>
              <a:rPr lang="it-IT" sz="3000" dirty="0"/>
              <a:t>successo alla </a:t>
            </a:r>
            <a:r>
              <a:rPr lang="it-IT" sz="3000" b="1" dirty="0"/>
              <a:t>qualità</a:t>
            </a:r>
            <a:r>
              <a:rPr lang="it-IT" sz="3000" dirty="0"/>
              <a:t> della </a:t>
            </a:r>
            <a:r>
              <a:rPr lang="it-IT" sz="3000" dirty="0" smtClean="0"/>
              <a:t>spesa sanitaria?</a:t>
            </a:r>
            <a:endParaRPr lang="it-IT" sz="3000" dirty="0"/>
          </a:p>
          <a:p>
            <a:r>
              <a:rPr lang="it-IT" sz="3000" dirty="0" smtClean="0"/>
              <a:t>Nello </a:t>
            </a:r>
            <a:r>
              <a:rPr lang="it-IT" sz="3000" dirty="0"/>
              <a:t>sforzo di contenere </a:t>
            </a:r>
            <a:r>
              <a:rPr lang="it-IT" sz="3000" b="1" dirty="0"/>
              <a:t>la spesa </a:t>
            </a:r>
            <a:r>
              <a:rPr lang="it-IT" sz="3000" dirty="0"/>
              <a:t>e con l’introduzione della </a:t>
            </a:r>
            <a:r>
              <a:rPr lang="it-IT" sz="3000" dirty="0" smtClean="0"/>
              <a:t>normativa </a:t>
            </a:r>
            <a:r>
              <a:rPr lang="it-IT" sz="3000" dirty="0"/>
              <a:t>sui </a:t>
            </a:r>
            <a:r>
              <a:rPr lang="it-IT" sz="3000" b="1" dirty="0"/>
              <a:t>piani di rientro </a:t>
            </a:r>
            <a:r>
              <a:rPr lang="it-IT" sz="3000" dirty="0" smtClean="0"/>
              <a:t>(introdotta a partire dal 2007) qualche miglioramento c’è stato.</a:t>
            </a:r>
          </a:p>
          <a:p>
            <a:r>
              <a:rPr lang="it-IT" sz="3000" dirty="0" smtClean="0"/>
              <a:t>E senza dirlo, si è già introdotto di fatto un </a:t>
            </a:r>
            <a:r>
              <a:rPr lang="it-IT" sz="3000" b="1" dirty="0" smtClean="0"/>
              <a:t>modello di autonomia differenziata.</a:t>
            </a:r>
          </a:p>
          <a:p>
            <a:r>
              <a:rPr lang="it-IT" sz="3000" dirty="0" smtClean="0"/>
              <a:t>Praticamente tutte le regioni dal Lazio in giù, sono sotto </a:t>
            </a:r>
            <a:r>
              <a:rPr lang="it-IT" sz="3000" dirty="0" err="1" smtClean="0"/>
              <a:t>PdR</a:t>
            </a:r>
            <a:r>
              <a:rPr lang="it-IT" sz="3000" dirty="0" smtClean="0"/>
              <a:t> </a:t>
            </a:r>
            <a:r>
              <a:rPr lang="it-IT" sz="3000" dirty="0" smtClean="0"/>
              <a:t>e in qualche caso commissariate da oltre 10 anni…</a:t>
            </a:r>
            <a:endParaRPr lang="it-IT" sz="3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751F-D119-46C2-9C6A-F7B2BF6BEE59}" type="slidenum">
              <a:rPr lang="it-IT" altLang="it-IT" smtClean="0"/>
              <a:pPr/>
              <a:t>41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31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xmlns="" id="{E39A35EF-1EBF-416B-BAFC-113350D2A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  <a:solidFill>
            <a:srgbClr val="EAEAEA"/>
          </a:solidFill>
        </p:spPr>
        <p:txBody>
          <a:bodyPr/>
          <a:lstStyle/>
          <a:p>
            <a:r>
              <a:rPr lang="it-IT" altLang="it-IT" sz="2000" b="1" dirty="0">
                <a:solidFill>
                  <a:schemeClr val="tx1"/>
                </a:solidFill>
              </a:rPr>
              <a:t>Le Regioni in piano di rientro sanitario</a:t>
            </a:r>
          </a:p>
        </p:txBody>
      </p:sp>
      <p:sp>
        <p:nvSpPr>
          <p:cNvPr id="28675" name="Segnaposto numero diapositiva 3">
            <a:extLst>
              <a:ext uri="{FF2B5EF4-FFF2-40B4-BE49-F238E27FC236}">
                <a16:creationId xmlns:a16="http://schemas.microsoft.com/office/drawing/2014/main" xmlns="" id="{25744EE8-1E0E-4234-A5A2-F575664A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019EB10-96C8-46B3-93A7-0A39C839F121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42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0DE6A873-26BB-49B6-B027-BB5878F0D0AB}"/>
              </a:ext>
            </a:extLst>
          </p:cNvPr>
          <p:cNvSpPr/>
          <p:nvPr/>
        </p:nvSpPr>
        <p:spPr>
          <a:xfrm>
            <a:off x="2862817" y="4053817"/>
            <a:ext cx="3637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99"/>
                </a:solidFill>
              </a:rPr>
              <a:t>X: Regione in </a:t>
            </a:r>
            <a:r>
              <a:rPr lang="it-IT" b="1" dirty="0" err="1">
                <a:solidFill>
                  <a:srgbClr val="000099"/>
                </a:solidFill>
              </a:rPr>
              <a:t>PdR</a:t>
            </a:r>
            <a:r>
              <a:rPr lang="it-IT" b="1" dirty="0">
                <a:solidFill>
                  <a:srgbClr val="000099"/>
                </a:solidFill>
              </a:rPr>
              <a:t>, </a:t>
            </a:r>
          </a:p>
          <a:p>
            <a:r>
              <a:rPr lang="it-IT" b="1" dirty="0">
                <a:solidFill>
                  <a:srgbClr val="000099"/>
                </a:solidFill>
              </a:rPr>
              <a:t>C: Regione commissariata ed in </a:t>
            </a:r>
            <a:r>
              <a:rPr lang="it-IT" b="1" dirty="0" err="1">
                <a:solidFill>
                  <a:srgbClr val="000099"/>
                </a:solidFill>
              </a:rPr>
              <a:t>PdR</a:t>
            </a:r>
            <a:r>
              <a:rPr lang="it-IT" b="1" dirty="0">
                <a:solidFill>
                  <a:srgbClr val="000099"/>
                </a:solidFill>
              </a:rPr>
              <a:t> 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205DAEB8-040E-457D-824B-11B378AD6B9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02905" y="1246799"/>
          <a:ext cx="5247170" cy="2828925"/>
        </p:xfrm>
        <a:graphic>
          <a:graphicData uri="http://schemas.openxmlformats.org/drawingml/2006/table">
            <a:tbl>
              <a:tblPr/>
              <a:tblGrid>
                <a:gridCol w="1613470">
                  <a:extLst>
                    <a:ext uri="{9D8B030D-6E8A-4147-A177-3AD203B41FA5}">
                      <a16:colId xmlns:a16="http://schemas.microsoft.com/office/drawing/2014/main" xmlns="" val="2857196951"/>
                    </a:ext>
                  </a:extLst>
                </a:gridCol>
                <a:gridCol w="908425">
                  <a:extLst>
                    <a:ext uri="{9D8B030D-6E8A-4147-A177-3AD203B41FA5}">
                      <a16:colId xmlns:a16="http://schemas.microsoft.com/office/drawing/2014/main" xmlns="" val="981718470"/>
                    </a:ext>
                  </a:extLst>
                </a:gridCol>
                <a:gridCol w="908425">
                  <a:extLst>
                    <a:ext uri="{9D8B030D-6E8A-4147-A177-3AD203B41FA5}">
                      <a16:colId xmlns:a16="http://schemas.microsoft.com/office/drawing/2014/main" xmlns="" val="4020296240"/>
                    </a:ext>
                  </a:extLst>
                </a:gridCol>
                <a:gridCol w="908425">
                  <a:extLst>
                    <a:ext uri="{9D8B030D-6E8A-4147-A177-3AD203B41FA5}">
                      <a16:colId xmlns:a16="http://schemas.microsoft.com/office/drawing/2014/main" xmlns="" val="1387493888"/>
                    </a:ext>
                  </a:extLst>
                </a:gridCol>
                <a:gridCol w="908425">
                  <a:extLst>
                    <a:ext uri="{9D8B030D-6E8A-4147-A177-3AD203B41FA5}">
                      <a16:colId xmlns:a16="http://schemas.microsoft.com/office/drawing/2014/main" xmlns="" val="13587270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REGIONE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2007-2009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2010-2012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2013-2015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2016-2018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8298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Piemonte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9356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Liguria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4749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Lazio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7308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Abruzzo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2565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Molise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3043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Campania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1442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Puglia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05982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Calabria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9802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1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xmlns="" id="{E39A35EF-1EBF-416B-BAFC-113350D2A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  <a:solidFill>
            <a:srgbClr val="EAEAEA"/>
          </a:solidFill>
        </p:spPr>
        <p:txBody>
          <a:bodyPr/>
          <a:lstStyle/>
          <a:p>
            <a:r>
              <a:rPr lang="it-IT" altLang="it-IT" sz="2000" b="1" dirty="0">
                <a:solidFill>
                  <a:schemeClr val="tx1"/>
                </a:solidFill>
              </a:rPr>
              <a:t>Monitoraggio LEA in sanità</a:t>
            </a:r>
          </a:p>
        </p:txBody>
      </p:sp>
      <p:sp>
        <p:nvSpPr>
          <p:cNvPr id="28675" name="Segnaposto numero diapositiva 3">
            <a:extLst>
              <a:ext uri="{FF2B5EF4-FFF2-40B4-BE49-F238E27FC236}">
                <a16:creationId xmlns:a16="http://schemas.microsoft.com/office/drawing/2014/main" xmlns="" id="{25744EE8-1E0E-4234-A5A2-F575664A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019EB10-96C8-46B3-93A7-0A39C839F121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43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AB0C1BB2-7D0A-4578-952E-09A77C9307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9673" y="1005349"/>
          <a:ext cx="5381625" cy="3566160"/>
        </p:xfrm>
        <a:graphic>
          <a:graphicData uri="http://schemas.openxmlformats.org/drawingml/2006/table">
            <a:tbl>
              <a:tblPr/>
              <a:tblGrid>
                <a:gridCol w="1628775">
                  <a:extLst>
                    <a:ext uri="{9D8B030D-6E8A-4147-A177-3AD203B41FA5}">
                      <a16:colId xmlns:a16="http://schemas.microsoft.com/office/drawing/2014/main" xmlns="" val="105803763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18427189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421719349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9989473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38760318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748035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41853496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3522185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6082413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REGIONE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7720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Abruzzo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8435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Basilicata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03314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Calabria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24349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Campania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8067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Emilia Romagna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8439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Lazio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9923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Liguria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2214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Lombardia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0003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Marche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7642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Molise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1460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Piemonte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3068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Puglia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8179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Toscana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40190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Umbria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9866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Veneto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944468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414A2F15-B77D-4706-B839-0423E76CA3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67964" y="4901637"/>
          <a:ext cx="4905044" cy="1013460"/>
        </p:xfrm>
        <a:graphic>
          <a:graphicData uri="http://schemas.openxmlformats.org/drawingml/2006/table">
            <a:tbl>
              <a:tblPr/>
              <a:tblGrid>
                <a:gridCol w="3829965">
                  <a:extLst>
                    <a:ext uri="{9D8B030D-6E8A-4147-A177-3AD203B41FA5}">
                      <a16:colId xmlns:a16="http://schemas.microsoft.com/office/drawing/2014/main" xmlns="" val="4073544630"/>
                    </a:ext>
                  </a:extLst>
                </a:gridCol>
                <a:gridCol w="1075079">
                  <a:extLst>
                    <a:ext uri="{9D8B030D-6E8A-4147-A177-3AD203B41FA5}">
                      <a16:colId xmlns:a16="http://schemas.microsoft.com/office/drawing/2014/main" xmlns="" val="17934703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Valutazione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Intervallo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0869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Adempiente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&gt;160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080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Adempiente con impegno su alcuni indicatori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&gt;130&lt;160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26083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Critica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&lt;130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1058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5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xmlns="" id="{E39A35EF-1EBF-416B-BAFC-113350D2A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776177"/>
          </a:xfrm>
          <a:solidFill>
            <a:srgbClr val="EAEAEA"/>
          </a:solidFill>
        </p:spPr>
        <p:txBody>
          <a:bodyPr/>
          <a:lstStyle/>
          <a:p>
            <a:r>
              <a:rPr lang="it-IT" altLang="it-IT" sz="2000" b="1" dirty="0">
                <a:solidFill>
                  <a:schemeClr val="tx1"/>
                </a:solidFill>
              </a:rPr>
              <a:t>Disavanzi sanitari &amp; indicatori di efficienza nei servizi</a:t>
            </a:r>
          </a:p>
        </p:txBody>
      </p:sp>
      <p:sp>
        <p:nvSpPr>
          <p:cNvPr id="28675" name="Segnaposto numero diapositiva 3">
            <a:extLst>
              <a:ext uri="{FF2B5EF4-FFF2-40B4-BE49-F238E27FC236}">
                <a16:creationId xmlns:a16="http://schemas.microsoft.com/office/drawing/2014/main" xmlns="" id="{25744EE8-1E0E-4234-A5A2-F575664A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019EB10-96C8-46B3-93A7-0A39C839F121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44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CADF768-BA1E-46B2-9119-1463537596E1}"/>
              </a:ext>
            </a:extLst>
          </p:cNvPr>
          <p:cNvSpPr txBox="1"/>
          <p:nvPr/>
        </p:nvSpPr>
        <p:spPr>
          <a:xfrm>
            <a:off x="1020725" y="1863505"/>
            <a:ext cx="172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b="1" dirty="0">
                <a:solidFill>
                  <a:srgbClr val="000099"/>
                </a:solidFill>
              </a:rPr>
              <a:t>Le RSO del Nord</a:t>
            </a:r>
            <a:endParaRPr lang="it-IT" b="1" dirty="0">
              <a:solidFill>
                <a:srgbClr val="000099"/>
              </a:solidFill>
            </a:endParaRP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xmlns="" id="{8CD56330-3D52-4607-9581-416474639806}"/>
              </a:ext>
            </a:extLst>
          </p:cNvPr>
          <p:cNvSpPr txBox="1">
            <a:spLocks/>
          </p:cNvSpPr>
          <p:nvPr/>
        </p:nvSpPr>
        <p:spPr>
          <a:xfrm>
            <a:off x="4146338" y="1052736"/>
            <a:ext cx="3636335" cy="18722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it-IT" altLang="it-IT" sz="1800" b="1" kern="0" dirty="0">
                <a:solidFill>
                  <a:srgbClr val="000099"/>
                </a:solidFill>
              </a:rPr>
              <a:t>Si riducono i disavanzi e migliora l’appropriatezza</a:t>
            </a:r>
          </a:p>
          <a:p>
            <a:pPr eaLnBrk="1" hangingPunct="1"/>
            <a:r>
              <a:rPr lang="it-IT" altLang="it-IT" sz="1800" b="1" kern="0" dirty="0">
                <a:solidFill>
                  <a:srgbClr val="000099"/>
                </a:solidFill>
              </a:rPr>
              <a:t>Aumenta la soddisfazione con variazioni minime nella emigrazione, tranne che in Liguria e in Veneto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9E46032-938B-469E-B61F-FD413411514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313" y="3104854"/>
            <a:ext cx="3673079" cy="3328986"/>
          </a:xfrm>
          <a:prstGeom prst="rect">
            <a:avLst/>
          </a:prstGeom>
          <a:ln w="3175" cap="sq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FA676A7-B630-4254-9100-5400D1F51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841" y="3104855"/>
            <a:ext cx="3594497" cy="332898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xmlns="" id="{E39A35EF-1EBF-416B-BAFC-113350D2A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776177"/>
          </a:xfrm>
          <a:solidFill>
            <a:srgbClr val="EAEAEA"/>
          </a:solidFill>
        </p:spPr>
        <p:txBody>
          <a:bodyPr/>
          <a:lstStyle/>
          <a:p>
            <a:r>
              <a:rPr lang="it-IT" altLang="it-IT" sz="2000" b="1" dirty="0">
                <a:solidFill>
                  <a:schemeClr val="tx1"/>
                </a:solidFill>
              </a:rPr>
              <a:t>Disavanzi sanitari &amp; indicatori di efficienza nei servizi</a:t>
            </a:r>
            <a:endParaRPr lang="it-IT" altLang="it-IT" sz="2000" b="1" dirty="0">
              <a:solidFill>
                <a:srgbClr val="000099"/>
              </a:solidFill>
            </a:endParaRPr>
          </a:p>
        </p:txBody>
      </p:sp>
      <p:sp>
        <p:nvSpPr>
          <p:cNvPr id="28675" name="Segnaposto numero diapositiva 3">
            <a:extLst>
              <a:ext uri="{FF2B5EF4-FFF2-40B4-BE49-F238E27FC236}">
                <a16:creationId xmlns:a16="http://schemas.microsoft.com/office/drawing/2014/main" xmlns="" id="{25744EE8-1E0E-4234-A5A2-F575664A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019EB10-96C8-46B3-93A7-0A39C839F121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CADF768-BA1E-46B2-9119-1463537596E1}"/>
              </a:ext>
            </a:extLst>
          </p:cNvPr>
          <p:cNvSpPr txBox="1"/>
          <p:nvPr/>
        </p:nvSpPr>
        <p:spPr>
          <a:xfrm>
            <a:off x="1020725" y="1863505"/>
            <a:ext cx="188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b="1" dirty="0">
                <a:solidFill>
                  <a:srgbClr val="000099"/>
                </a:solidFill>
              </a:rPr>
              <a:t>Le RSO del Centro</a:t>
            </a:r>
            <a:endParaRPr lang="it-IT" b="1" dirty="0">
              <a:solidFill>
                <a:srgbClr val="000099"/>
              </a:solidFill>
            </a:endParaRP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xmlns="" id="{8CD56330-3D52-4607-9581-416474639806}"/>
              </a:ext>
            </a:extLst>
          </p:cNvPr>
          <p:cNvSpPr txBox="1">
            <a:spLocks/>
          </p:cNvSpPr>
          <p:nvPr/>
        </p:nvSpPr>
        <p:spPr>
          <a:xfrm>
            <a:off x="4146338" y="836712"/>
            <a:ext cx="3636335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it-IT" altLang="it-IT" sz="1800" b="1" kern="0" dirty="0">
                <a:solidFill>
                  <a:srgbClr val="000099"/>
                </a:solidFill>
              </a:rPr>
              <a:t>Si riducono i disavanzi (specie nel Lazio) e migliora l’appropriatezza</a:t>
            </a:r>
          </a:p>
          <a:p>
            <a:pPr eaLnBrk="1" hangingPunct="1"/>
            <a:r>
              <a:rPr lang="it-IT" altLang="it-IT" sz="1800" b="1" kern="0" dirty="0">
                <a:solidFill>
                  <a:srgbClr val="000099"/>
                </a:solidFill>
              </a:rPr>
              <a:t>Aumenta la soddisfazione con variazioni minime nella emigrazione, tranne che in Lazio</a:t>
            </a:r>
          </a:p>
        </p:txBody>
      </p:sp>
      <p:pic>
        <p:nvPicPr>
          <p:cNvPr id="11" name="Segnaposto contenuto 7">
            <a:extLst>
              <a:ext uri="{FF2B5EF4-FFF2-40B4-BE49-F238E27FC236}">
                <a16:creationId xmlns:a16="http://schemas.microsoft.com/office/drawing/2014/main" xmlns="" id="{7567C479-109E-4218-BFA1-84E9C30CCC8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387" y="2970251"/>
            <a:ext cx="3673079" cy="295116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Immagine 8">
            <a:extLst>
              <a:ext uri="{FF2B5EF4-FFF2-40B4-BE49-F238E27FC236}">
                <a16:creationId xmlns:a16="http://schemas.microsoft.com/office/drawing/2014/main" xmlns="" id="{BBFDE38A-0D7C-4D7C-8FED-8D22A659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0250"/>
            <a:ext cx="3618310" cy="288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xmlns="" id="{E39A35EF-1EBF-416B-BAFC-113350D2A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776177"/>
          </a:xfrm>
          <a:solidFill>
            <a:srgbClr val="EAEAEA"/>
          </a:solidFill>
        </p:spPr>
        <p:txBody>
          <a:bodyPr/>
          <a:lstStyle/>
          <a:p>
            <a:r>
              <a:rPr lang="it-IT" altLang="it-IT" sz="2000" b="1" dirty="0">
                <a:solidFill>
                  <a:schemeClr val="tx1"/>
                </a:solidFill>
              </a:rPr>
              <a:t>Disavanzi sanitari &amp; indicatori di efficienza nei servizi</a:t>
            </a:r>
            <a:endParaRPr lang="it-IT" altLang="it-IT" sz="2000" b="1" dirty="0">
              <a:solidFill>
                <a:srgbClr val="000099"/>
              </a:solidFill>
            </a:endParaRPr>
          </a:p>
        </p:txBody>
      </p:sp>
      <p:sp>
        <p:nvSpPr>
          <p:cNvPr id="28675" name="Segnaposto numero diapositiva 3">
            <a:extLst>
              <a:ext uri="{FF2B5EF4-FFF2-40B4-BE49-F238E27FC236}">
                <a16:creationId xmlns:a16="http://schemas.microsoft.com/office/drawing/2014/main" xmlns="" id="{25744EE8-1E0E-4234-A5A2-F575664A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019EB10-96C8-46B3-93A7-0A39C839F121}" type="slidenum">
              <a:rPr lang="it-IT" altLang="it-IT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46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CADF768-BA1E-46B2-9119-1463537596E1}"/>
              </a:ext>
            </a:extLst>
          </p:cNvPr>
          <p:cNvSpPr txBox="1"/>
          <p:nvPr/>
        </p:nvSpPr>
        <p:spPr>
          <a:xfrm>
            <a:off x="1020725" y="1863505"/>
            <a:ext cx="159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b="1" dirty="0">
                <a:solidFill>
                  <a:srgbClr val="000099"/>
                </a:solidFill>
              </a:rPr>
              <a:t>Le RSO del Sud</a:t>
            </a:r>
            <a:endParaRPr lang="it-IT" b="1" dirty="0">
              <a:solidFill>
                <a:srgbClr val="000099"/>
              </a:solidFill>
            </a:endParaRP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xmlns="" id="{8CD56330-3D52-4607-9581-416474639806}"/>
              </a:ext>
            </a:extLst>
          </p:cNvPr>
          <p:cNvSpPr txBox="1">
            <a:spLocks/>
          </p:cNvSpPr>
          <p:nvPr/>
        </p:nvSpPr>
        <p:spPr>
          <a:xfrm>
            <a:off x="4637344" y="776176"/>
            <a:ext cx="3636335" cy="22207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it-IT" altLang="it-IT" sz="1800" b="1" kern="0" dirty="0">
                <a:solidFill>
                  <a:srgbClr val="000099"/>
                </a:solidFill>
              </a:rPr>
              <a:t>Si riducono i disavanzi, ma non in Calabria; migliora appropriatezza (non in Campania e in Calabria)</a:t>
            </a:r>
          </a:p>
          <a:p>
            <a:pPr eaLnBrk="1" hangingPunct="1"/>
            <a:r>
              <a:rPr lang="it-IT" altLang="it-IT" sz="1800" b="1" kern="0" dirty="0">
                <a:solidFill>
                  <a:srgbClr val="000099"/>
                </a:solidFill>
              </a:rPr>
              <a:t>Molise e Calabria aumenta l’emigrazione; aumenta la soddisfazione in Basilicata e Abruzzo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8DC17F8A-035C-4337-B0FA-D4C2F7E1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9" y="3076557"/>
            <a:ext cx="3726656" cy="309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C98037F2-35E3-463D-964A-2BE6F93C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44" y="3078146"/>
            <a:ext cx="3780234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b="1" dirty="0"/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it-IT" sz="3000" dirty="0" smtClean="0"/>
              <a:t>Il modello italiano di attribuzione competenze &amp; finanziamento sanità genera </a:t>
            </a:r>
            <a:r>
              <a:rPr lang="it-IT" sz="3000" b="1" dirty="0" smtClean="0"/>
              <a:t>molti rischi</a:t>
            </a:r>
            <a:r>
              <a:rPr lang="it-IT" sz="3000" dirty="0" smtClean="0"/>
              <a:t>, già segnalati da un’ampia letteratura economica; </a:t>
            </a:r>
          </a:p>
          <a:p>
            <a:r>
              <a:rPr lang="it-IT" sz="3000" dirty="0" smtClean="0"/>
              <a:t>la legislazione  e la pratica dei </a:t>
            </a:r>
            <a:r>
              <a:rPr lang="it-IT" sz="3000" dirty="0" err="1" smtClean="0"/>
              <a:t>PdR</a:t>
            </a:r>
            <a:r>
              <a:rPr lang="it-IT" sz="3000" dirty="0" smtClean="0"/>
              <a:t> </a:t>
            </a:r>
            <a:r>
              <a:rPr lang="it-IT" sz="3000" dirty="0" smtClean="0"/>
              <a:t>sembra essersi rilevato </a:t>
            </a:r>
            <a:r>
              <a:rPr lang="it-IT" sz="3000" b="1" dirty="0" smtClean="0"/>
              <a:t>capace </a:t>
            </a:r>
            <a:r>
              <a:rPr lang="it-IT" sz="3000" dirty="0" smtClean="0"/>
              <a:t>di fronteggiare alcuni di questi. La nostra analisi mostra: </a:t>
            </a:r>
          </a:p>
          <a:p>
            <a:r>
              <a:rPr lang="it-IT" sz="3000" dirty="0" smtClean="0"/>
              <a:t>convergenza nei livelli di spesa pro-capite; </a:t>
            </a:r>
          </a:p>
          <a:p>
            <a:r>
              <a:rPr lang="it-IT" sz="3000" dirty="0" smtClean="0"/>
              <a:t>eliminazione dei disavanzi; </a:t>
            </a:r>
          </a:p>
          <a:p>
            <a:r>
              <a:rPr lang="it-IT" sz="3000" dirty="0" smtClean="0"/>
              <a:t>nel complesso, qualche convergenza qualità dei servizi; </a:t>
            </a:r>
          </a:p>
          <a:p>
            <a:r>
              <a:rPr lang="it-IT" sz="3000" dirty="0" smtClean="0"/>
              <a:t>di fatto «tutela» statale delle regioni più deboli.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751F-D119-46C2-9C6A-F7B2BF6BEE59}" type="slidenum">
              <a:rPr lang="it-IT" altLang="it-IT" smtClean="0"/>
              <a:pPr/>
              <a:t>47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99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b="1" dirty="0"/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4"/>
          </a:xfrm>
        </p:spPr>
        <p:txBody>
          <a:bodyPr>
            <a:normAutofit/>
          </a:bodyPr>
          <a:lstStyle/>
          <a:p>
            <a:r>
              <a:rPr lang="it-IT" sz="3000" dirty="0" smtClean="0"/>
              <a:t>Ciò è stato possibile anche per la prevalenza, indotta dalla crisi, dell’obiettivo di </a:t>
            </a:r>
            <a:r>
              <a:rPr lang="it-IT" sz="3000" b="1" dirty="0" smtClean="0"/>
              <a:t>controllo della spesa </a:t>
            </a:r>
            <a:r>
              <a:rPr lang="it-IT" sz="3000" dirty="0" smtClean="0"/>
              <a:t>su tutti gli altri; </a:t>
            </a:r>
          </a:p>
          <a:p>
            <a:r>
              <a:rPr lang="it-IT" sz="3000" dirty="0"/>
              <a:t>L</a:t>
            </a:r>
            <a:r>
              <a:rPr lang="it-IT" sz="3000" dirty="0" smtClean="0"/>
              <a:t>a crisi ha anche spinto a privilegiare il finanziamento e la perequazione della sanità su altre funzioni regionali pur ritenute meritorie dalla legislazione, conducendo ad un </a:t>
            </a:r>
            <a:r>
              <a:rPr lang="it-IT" sz="3000" b="1" dirty="0" smtClean="0"/>
              <a:t>ampliamento</a:t>
            </a:r>
            <a:r>
              <a:rPr lang="it-IT" sz="3000" dirty="0" smtClean="0"/>
              <a:t> delle distanze nella spesa per queste funzioni tra regioni. E’ questo accettabile?</a:t>
            </a:r>
          </a:p>
          <a:p>
            <a:r>
              <a:rPr lang="it-IT" sz="3000" dirty="0" smtClean="0"/>
              <a:t>Ma per la sanità pubblica restano </a:t>
            </a:r>
            <a:r>
              <a:rPr lang="it-IT" sz="3000" b="1" dirty="0" smtClean="0"/>
              <a:t>molti problemi</a:t>
            </a:r>
            <a:r>
              <a:rPr lang="it-IT" sz="3000" dirty="0" smtClean="0"/>
              <a:t>.</a:t>
            </a:r>
            <a:endParaRPr lang="it-IT" sz="3000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751F-D119-46C2-9C6A-F7B2BF6BEE59}" type="slidenum">
              <a:rPr lang="it-IT" altLang="it-IT" smtClean="0"/>
              <a:pPr/>
              <a:t>48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4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b="1" dirty="0"/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2"/>
          </a:xfrm>
        </p:spPr>
        <p:txBody>
          <a:bodyPr>
            <a:normAutofit lnSpcReduction="10000"/>
          </a:bodyPr>
          <a:lstStyle/>
          <a:p>
            <a:r>
              <a:rPr lang="it-IT" sz="3000" dirty="0"/>
              <a:t>Q</a:t>
            </a:r>
            <a:r>
              <a:rPr lang="it-IT" sz="3000" dirty="0" smtClean="0"/>
              <a:t>uanto </a:t>
            </a:r>
            <a:r>
              <a:rPr lang="it-IT" sz="3000" dirty="0"/>
              <a:t>è compatibile il mantenimento degli obiettivi </a:t>
            </a:r>
            <a:r>
              <a:rPr lang="it-IT" sz="3000" dirty="0" smtClean="0"/>
              <a:t>di qualità e copertura universale del </a:t>
            </a:r>
            <a:r>
              <a:rPr lang="it-IT" sz="3000" dirty="0"/>
              <a:t>SSN con </a:t>
            </a:r>
            <a:r>
              <a:rPr lang="it-IT" sz="3000" dirty="0" smtClean="0"/>
              <a:t>il </a:t>
            </a:r>
            <a:r>
              <a:rPr lang="it-IT" sz="3000" dirty="0"/>
              <a:t>percorso </a:t>
            </a:r>
            <a:r>
              <a:rPr lang="it-IT" sz="3000" dirty="0" smtClean="0"/>
              <a:t>presente di </a:t>
            </a:r>
            <a:r>
              <a:rPr lang="it-IT" sz="3000" b="1" dirty="0" smtClean="0"/>
              <a:t>continua riduzione </a:t>
            </a:r>
            <a:r>
              <a:rPr lang="it-IT" sz="3000" b="1" dirty="0"/>
              <a:t>delle </a:t>
            </a:r>
            <a:r>
              <a:rPr lang="it-IT" sz="3000" b="1" dirty="0" smtClean="0"/>
              <a:t>risorse in termini reali</a:t>
            </a:r>
            <a:r>
              <a:rPr lang="it-IT" sz="3000" dirty="0"/>
              <a:t> </a:t>
            </a:r>
            <a:r>
              <a:rPr lang="it-IT" sz="3000" dirty="0" smtClean="0"/>
              <a:t>eccezionale in un contesto internazionale? Con una popolazione che invecchia oltre tutto.</a:t>
            </a:r>
            <a:endParaRPr lang="it-IT" sz="3000" dirty="0"/>
          </a:p>
          <a:p>
            <a:r>
              <a:rPr lang="it-IT" sz="3000" dirty="0" smtClean="0"/>
              <a:t>Fino a che punto è accettabile il percorso di </a:t>
            </a:r>
            <a:r>
              <a:rPr lang="it-IT" sz="3000" b="1" dirty="0" smtClean="0"/>
              <a:t>livellamento delle risorse </a:t>
            </a:r>
            <a:r>
              <a:rPr lang="it-IT" sz="3000" dirty="0" smtClean="0"/>
              <a:t>(per la sanità, ma non solo) da parte delle regioni più forti (vedi il prepotente risorgere del tema del </a:t>
            </a:r>
            <a:r>
              <a:rPr lang="it-IT" sz="3000" b="1" dirty="0" smtClean="0"/>
              <a:t>federalismo differenziato</a:t>
            </a:r>
            <a:r>
              <a:rPr lang="it-IT" sz="3000" dirty="0" smtClean="0"/>
              <a:t>)?</a:t>
            </a:r>
          </a:p>
          <a:p>
            <a:endParaRPr lang="it-IT" sz="3000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751F-D119-46C2-9C6A-F7B2BF6BEE59}" type="slidenum">
              <a:rPr lang="it-IT" altLang="it-IT" smtClean="0"/>
              <a:pPr/>
              <a:t>49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60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Competenze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r>
              <a:rPr lang="it-IT" dirty="0" smtClean="0"/>
              <a:t>Specificatamente, la «tutela della salute» è una funzione a </a:t>
            </a:r>
            <a:r>
              <a:rPr lang="it-IT" b="1" dirty="0" smtClean="0"/>
              <a:t>legislazione concorrente </a:t>
            </a:r>
            <a:r>
              <a:rPr lang="it-IT" dirty="0" smtClean="0"/>
              <a:t>delle regioni (art.117 della Costituzione).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r>
              <a:rPr lang="it-IT" dirty="0"/>
              <a:t>Nelle materie di legislazione concorrente le Regioni hanno la </a:t>
            </a:r>
            <a:r>
              <a:rPr lang="it-IT" b="1" dirty="0"/>
              <a:t>potestà legislativa</a:t>
            </a:r>
            <a:r>
              <a:rPr lang="it-IT" dirty="0"/>
              <a:t>, all’interno dei «principi fondamentali» fissati dalla legislazione statale.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531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b="1" dirty="0"/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4"/>
          </a:xfrm>
        </p:spPr>
        <p:txBody>
          <a:bodyPr>
            <a:normAutofit/>
          </a:bodyPr>
          <a:lstStyle/>
          <a:p>
            <a:r>
              <a:rPr lang="it-IT" sz="3000" dirty="0" smtClean="0"/>
              <a:t>Il «</a:t>
            </a:r>
            <a:r>
              <a:rPr lang="it-IT" sz="3000" b="1" dirty="0" err="1" smtClean="0"/>
              <a:t>procapite</a:t>
            </a:r>
            <a:r>
              <a:rPr lang="it-IT" sz="3000" b="1" dirty="0" smtClean="0"/>
              <a:t> pesato</a:t>
            </a:r>
            <a:r>
              <a:rPr lang="it-IT" sz="3000" dirty="0" smtClean="0"/>
              <a:t>» come criterio di riparto del FSN presenta molti vantaggi (semplicità); rimaniamo così o dovrebbe essere corretto con stime più accurate di costi e fabbisogni standard?</a:t>
            </a:r>
          </a:p>
          <a:p>
            <a:endParaRPr lang="it-IT" sz="3000" dirty="0" smtClean="0"/>
          </a:p>
          <a:p>
            <a:r>
              <a:rPr lang="it-IT" sz="3000" dirty="0" smtClean="0"/>
              <a:t>In che modo la legislazione sui </a:t>
            </a:r>
            <a:r>
              <a:rPr lang="it-IT" sz="3000" dirty="0" err="1" smtClean="0"/>
              <a:t>PdR</a:t>
            </a:r>
            <a:r>
              <a:rPr lang="it-IT" sz="3000" dirty="0" smtClean="0"/>
              <a:t> </a:t>
            </a:r>
            <a:r>
              <a:rPr lang="it-IT" sz="3000" dirty="0" smtClean="0"/>
              <a:t>può essere ulteriormente </a:t>
            </a:r>
            <a:r>
              <a:rPr lang="it-IT" sz="3000" b="1" dirty="0" smtClean="0"/>
              <a:t>migliorata</a:t>
            </a:r>
            <a:r>
              <a:rPr lang="it-IT" sz="3000" dirty="0" smtClean="0"/>
              <a:t>, dati i vincoli costituzionali? </a:t>
            </a:r>
          </a:p>
          <a:p>
            <a:endParaRPr lang="it-IT" sz="3000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751F-D119-46C2-9C6A-F7B2BF6BEE59}" type="slidenum">
              <a:rPr lang="it-IT" altLang="it-IT" smtClean="0"/>
              <a:pPr/>
              <a:t>50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45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Competenze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r>
              <a:rPr lang="it-IT" dirty="0" smtClean="0"/>
              <a:t>In più, le funzioni amministrative (l’organizzazione dei servizi) e dunque la </a:t>
            </a:r>
            <a:r>
              <a:rPr lang="it-IT" b="1" dirty="0" smtClean="0"/>
              <a:t>responsabilità della spesa </a:t>
            </a:r>
            <a:r>
              <a:rPr lang="it-IT" dirty="0" smtClean="0"/>
              <a:t>nel campo sanitario sono quasi interamente delegate alle regioni.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97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Chi fa che cosa nella PA italiana</a:t>
            </a:r>
            <a:br>
              <a:rPr lang="it-IT" dirty="0" smtClean="0"/>
            </a:br>
            <a:r>
              <a:rPr lang="it-IT" dirty="0" smtClean="0"/>
              <a:t> (OCSE: definizione </a:t>
            </a:r>
            <a:r>
              <a:rPr lang="it-IT" dirty="0" err="1" smtClean="0"/>
              <a:t>Cofog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29600" cy="494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9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Competenze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Tuttavia, l’autonomia regionale nell’organizzazione dei servizi sanitari è </a:t>
            </a:r>
            <a:r>
              <a:rPr lang="it-IT" b="1" dirty="0" smtClean="0"/>
              <a:t>vincolata</a:t>
            </a:r>
            <a:r>
              <a:rPr lang="it-IT" dirty="0" smtClean="0"/>
              <a:t> anche dal fatto che questi entrano nella categoria dei «servizi concernenti diritti sociali», secondo la lettera m, art 117 della costituzione. </a:t>
            </a:r>
            <a:endParaRPr lang="it-IT" dirty="0"/>
          </a:p>
          <a:p>
            <a:r>
              <a:rPr lang="it-IT" dirty="0" smtClean="0"/>
              <a:t>Dunque, le prestazioni sanitarie offerte devono essere comunque tali </a:t>
            </a:r>
            <a:r>
              <a:rPr lang="it-IT" b="1" dirty="0" smtClean="0"/>
              <a:t>da garantire </a:t>
            </a:r>
            <a:r>
              <a:rPr lang="it-IT" dirty="0" smtClean="0"/>
              <a:t>comunque su tutto il </a:t>
            </a:r>
            <a:r>
              <a:rPr lang="it-IT" b="1" dirty="0" smtClean="0"/>
              <a:t>territorio nazionale i </a:t>
            </a:r>
            <a:r>
              <a:rPr lang="it-IT" dirty="0" smtClean="0"/>
              <a:t>«livelli essenziali» stabiliti dalla legislazione statale.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00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Competenze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Queste disposizioni sono contraddittorie. </a:t>
            </a:r>
            <a:r>
              <a:rPr lang="it-IT" dirty="0"/>
              <a:t>I</a:t>
            </a:r>
            <a:r>
              <a:rPr lang="it-IT" dirty="0" smtClean="0"/>
              <a:t>ntroducono un complesso </a:t>
            </a:r>
            <a:r>
              <a:rPr lang="it-IT" i="1" dirty="0" err="1" smtClean="0"/>
              <a:t>trade</a:t>
            </a:r>
            <a:r>
              <a:rPr lang="it-IT" i="1" dirty="0"/>
              <a:t>-</a:t>
            </a:r>
            <a:r>
              <a:rPr lang="it-IT" i="1" dirty="0" smtClean="0"/>
              <a:t>off</a:t>
            </a:r>
            <a:r>
              <a:rPr lang="it-IT" b="1" dirty="0" smtClean="0"/>
              <a:t> </a:t>
            </a:r>
            <a:r>
              <a:rPr lang="it-IT" dirty="0" smtClean="0"/>
              <a:t>tra esigenze di </a:t>
            </a:r>
            <a:r>
              <a:rPr lang="it-IT" b="1" dirty="0" smtClean="0"/>
              <a:t>autonomia</a:t>
            </a:r>
            <a:r>
              <a:rPr lang="it-IT" dirty="0" smtClean="0"/>
              <a:t> e </a:t>
            </a:r>
            <a:r>
              <a:rPr lang="it-IT" b="1" dirty="0" smtClean="0"/>
              <a:t>vincoli di uniformità </a:t>
            </a:r>
            <a:r>
              <a:rPr lang="it-IT" dirty="0" smtClean="0"/>
              <a:t>nell’offerta dei servizi sanitari. </a:t>
            </a:r>
          </a:p>
          <a:p>
            <a:r>
              <a:rPr lang="it-IT" dirty="0" smtClean="0"/>
              <a:t>Anche perché i «livelli essenziali delle prestazioni» in campo sanitario, in quanto definenti diritti sociali, sono definiti in </a:t>
            </a:r>
            <a:r>
              <a:rPr lang="it-IT" b="1" dirty="0" smtClean="0"/>
              <a:t>modo ampio</a:t>
            </a:r>
            <a:r>
              <a:rPr lang="it-IT" dirty="0" smtClean="0"/>
              <a:t> dal legislatore nazionale: in sostanza, coincidono con la </a:t>
            </a:r>
            <a:r>
              <a:rPr lang="it-IT" b="1" dirty="0" smtClean="0"/>
              <a:t>quasi totalità </a:t>
            </a:r>
            <a:r>
              <a:rPr lang="it-IT" dirty="0" smtClean="0"/>
              <a:t>dei servizi offerti dal SSN come definiti dai </a:t>
            </a:r>
            <a:r>
              <a:rPr lang="it-IT" dirty="0" smtClean="0"/>
              <a:t>LEA.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930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2656</Words>
  <Application>Microsoft Office PowerPoint</Application>
  <PresentationFormat>Presentazione su schermo (4:3)</PresentationFormat>
  <Paragraphs>511</Paragraphs>
  <Slides>50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Tema di Office</vt:lpstr>
      <vt:lpstr>I piani di rientro tra efficienza della spesa e perequazione interregionale</vt:lpstr>
      <vt:lpstr>Piano della discussione</vt:lpstr>
      <vt:lpstr>Competenze</vt:lpstr>
      <vt:lpstr>Competenze</vt:lpstr>
      <vt:lpstr>Competenze</vt:lpstr>
      <vt:lpstr>Competenze</vt:lpstr>
      <vt:lpstr>Chi fa che cosa nella PA italiana  (OCSE: definizione Cofog)</vt:lpstr>
      <vt:lpstr>Competenze</vt:lpstr>
      <vt:lpstr>Competenze</vt:lpstr>
      <vt:lpstr>Finanziamento</vt:lpstr>
      <vt:lpstr>Perequazione</vt:lpstr>
      <vt:lpstr> I differenziali regionali </vt:lpstr>
      <vt:lpstr>Le differenze regionali nel potenziale fiscale Addizionale all’IRPEF</vt:lpstr>
      <vt:lpstr>Le differenze regionali nel potenziale fiscale IRAP</vt:lpstr>
      <vt:lpstr>Rischi </vt:lpstr>
      <vt:lpstr>Rischi </vt:lpstr>
      <vt:lpstr>Rischi </vt:lpstr>
      <vt:lpstr>PdR </vt:lpstr>
      <vt:lpstr>PdR </vt:lpstr>
      <vt:lpstr>Tassi di crescita reale della spesa sanitaria,  medie di periodo</vt:lpstr>
      <vt:lpstr>Spesa sanitaria pc (pubblica + privata) in dollari a PPA</vt:lpstr>
      <vt:lpstr>Finanziamento e perequazione interregionale nella sanità</vt:lpstr>
      <vt:lpstr>Finanziamento e perequazione interregionale nella sanità</vt:lpstr>
      <vt:lpstr>Presentazione standard di PowerPoint</vt:lpstr>
      <vt:lpstr>Presentazione standard di PowerPoint</vt:lpstr>
      <vt:lpstr>Che è successo con la crisi?</vt:lpstr>
      <vt:lpstr>Che è successo con la crisi?</vt:lpstr>
      <vt:lpstr>Che è successo con la crisi?</vt:lpstr>
      <vt:lpstr> Il consolidamento post crisi: spesa delle Amministrazioni Pubbliche (crescita media nominale)</vt:lpstr>
      <vt:lpstr>Spesa delle regioni: crescita media nominale</vt:lpstr>
      <vt:lpstr>Spesa delle regioni: crescita media nominale</vt:lpstr>
      <vt:lpstr>Che è successo alla finanza locale?</vt:lpstr>
      <vt:lpstr>Per le spese regionali...</vt:lpstr>
      <vt:lpstr>Analisi delle spese</vt:lpstr>
      <vt:lpstr>Analisi delle spese</vt:lpstr>
      <vt:lpstr>Analisi delle spese</vt:lpstr>
      <vt:lpstr>Analisi delle spese</vt:lpstr>
      <vt:lpstr>Analisi delle spese</vt:lpstr>
      <vt:lpstr>E il finanziamento ...</vt:lpstr>
      <vt:lpstr>Vertical imbalance, per aree geografiche</vt:lpstr>
      <vt:lpstr>La convergenza nella qualità dei servizi</vt:lpstr>
      <vt:lpstr>Le Regioni in piano di rientro sanitario</vt:lpstr>
      <vt:lpstr>Monitoraggio LEA in sanità</vt:lpstr>
      <vt:lpstr>Disavanzi sanitari &amp; indicatori di efficienza nei servizi</vt:lpstr>
      <vt:lpstr>Disavanzi sanitari &amp; indicatori di efficienza nei servizi</vt:lpstr>
      <vt:lpstr>Disavanzi sanitari &amp; indicatori di efficienza nei servizi</vt:lpstr>
      <vt:lpstr>Conclusioni</vt:lpstr>
      <vt:lpstr>Conclusioni</vt:lpstr>
      <vt:lpstr>Conclusioni</vt:lpstr>
      <vt:lpstr>Conclusioni</vt:lpstr>
    </vt:vector>
  </TitlesOfParts>
  <Company>Universita' Cattolica - Milano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paini di rientro tra efficienza della spesa e perequazione interregionale</dc:title>
  <dc:creator>Bordignon Massimo</dc:creator>
  <cp:lastModifiedBy>Bordignon Massimo</cp:lastModifiedBy>
  <cp:revision>50</cp:revision>
  <dcterms:created xsi:type="dcterms:W3CDTF">2019-06-14T12:46:09Z</dcterms:created>
  <dcterms:modified xsi:type="dcterms:W3CDTF">2019-06-17T10:12:59Z</dcterms:modified>
</cp:coreProperties>
</file>