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9" r:id="rId4"/>
    <p:sldId id="270" r:id="rId5"/>
    <p:sldId id="272" r:id="rId6"/>
    <p:sldId id="260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-984" y="-54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SPESA SANITARIA CORRENTE</a:t>
            </a:r>
            <a:r>
              <a:rPr lang="en-US"/>
              <a:t>
</a:t>
            </a:r>
            <a:r>
              <a:rPr lang="en-US" sz="1000"/>
              <a:t>(fonte: modelli CE consolidati regionali)
milioni di euro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791166473043334E-2"/>
          <c:y val="0.15444568905874215"/>
          <c:w val="0.92420883352695671"/>
          <c:h val="0.80748262115771097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6DE-440F-B9A8-C6F3F2C63095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76DE-440F-B9A8-C6F3F2C63095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6DE-440F-B9A8-C6F3F2C63095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76DE-440F-B9A8-C6F3F2C63095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6DE-440F-B9A8-C6F3F2C63095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76DE-440F-B9A8-C6F3F2C63095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6DE-440F-B9A8-C6F3F2C63095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76DE-440F-B9A8-C6F3F2C63095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6DE-440F-B9A8-C6F3F2C63095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76DE-440F-B9A8-C6F3F2C63095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6DE-440F-B9A8-C6F3F2C63095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76DE-440F-B9A8-C6F3F2C63095}"/>
              </c:ext>
            </c:extLst>
          </c:dPt>
          <c:dPt>
            <c:idx val="1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76DE-440F-B9A8-C6F3F2C63095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76DE-440F-B9A8-C6F3F2C63095}"/>
              </c:ext>
            </c:extLst>
          </c:dPt>
          <c:dPt>
            <c:idx val="1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76DE-440F-B9A8-C6F3F2C63095}"/>
              </c:ext>
            </c:extLst>
          </c:dPt>
          <c:dPt>
            <c:idx val="1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76DE-440F-B9A8-C6F3F2C63095}"/>
              </c:ext>
            </c:extLst>
          </c:dPt>
          <c:cat>
            <c:numRef>
              <c:f>'SS di CE semplice'!$C$2:$R$2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'SS di CE semplice'!$C$25:$R$25</c:f>
              <c:numCache>
                <c:formatCode>_-* #,##0.0_-;\-* #,##0.0_-;_-* "-"??_-;_-@_-</c:formatCode>
                <c:ptCount val="16"/>
                <c:pt idx="0">
                  <c:v>78976.901000000027</c:v>
                </c:pt>
                <c:pt idx="1">
                  <c:v>81705.320999999982</c:v>
                </c:pt>
                <c:pt idx="2">
                  <c:v>89884.327000000005</c:v>
                </c:pt>
                <c:pt idx="3">
                  <c:v>96136.457000000009</c:v>
                </c:pt>
                <c:pt idx="4">
                  <c:v>98948.381999999983</c:v>
                </c:pt>
                <c:pt idx="5">
                  <c:v>102983.908</c:v>
                </c:pt>
                <c:pt idx="6">
                  <c:v>106399.24099999998</c:v>
                </c:pt>
                <c:pt idx="7">
                  <c:v>109409.92300000001</c:v>
                </c:pt>
                <c:pt idx="8">
                  <c:v>110573.88900000001</c:v>
                </c:pt>
                <c:pt idx="9">
                  <c:v>110414.17799999999</c:v>
                </c:pt>
                <c:pt idx="10">
                  <c:v>110436.64800000002</c:v>
                </c:pt>
                <c:pt idx="11">
                  <c:v>109483.28600000002</c:v>
                </c:pt>
                <c:pt idx="12">
                  <c:v>110814.49</c:v>
                </c:pt>
                <c:pt idx="13">
                  <c:v>111147.16700000002</c:v>
                </c:pt>
                <c:pt idx="14">
                  <c:v>112536.402</c:v>
                </c:pt>
                <c:pt idx="15">
                  <c:v>114176.67200000001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6DE-440F-B9A8-C6F3F2C63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585536"/>
        <c:axId val="47587328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'SS di CE semplice'!$C$2:$R$2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2002</c:v>
                      </c:pt>
                      <c:pt idx="1">
                        <c:v>2003</c:v>
                      </c:pt>
                      <c:pt idx="2">
                        <c:v>2004</c:v>
                      </c:pt>
                      <c:pt idx="3">
                        <c:v>2005</c:v>
                      </c:pt>
                      <c:pt idx="4">
                        <c:v>2006</c:v>
                      </c:pt>
                      <c:pt idx="5">
                        <c:v>2007</c:v>
                      </c:pt>
                      <c:pt idx="6">
                        <c:v>2008</c:v>
                      </c:pt>
                      <c:pt idx="7">
                        <c:v>2009</c:v>
                      </c:pt>
                      <c:pt idx="8">
                        <c:v>2010</c:v>
                      </c:pt>
                      <c:pt idx="9">
                        <c:v>2011</c:v>
                      </c:pt>
                      <c:pt idx="10">
                        <c:v>2012</c:v>
                      </c:pt>
                      <c:pt idx="11">
                        <c:v>2013</c:v>
                      </c:pt>
                      <c:pt idx="12">
                        <c:v>2014</c:v>
                      </c:pt>
                      <c:pt idx="13">
                        <c:v>2015</c:v>
                      </c:pt>
                      <c:pt idx="14">
                        <c:v>2016</c:v>
                      </c:pt>
                      <c:pt idx="15">
                        <c:v>2017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'SS di CE semplice'!$C$2:$R$2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2002</c:v>
                      </c:pt>
                      <c:pt idx="1">
                        <c:v>2003</c:v>
                      </c:pt>
                      <c:pt idx="2">
                        <c:v>2004</c:v>
                      </c:pt>
                      <c:pt idx="3">
                        <c:v>2005</c:v>
                      </c:pt>
                      <c:pt idx="4">
                        <c:v>2006</c:v>
                      </c:pt>
                      <c:pt idx="5">
                        <c:v>2007</c:v>
                      </c:pt>
                      <c:pt idx="6">
                        <c:v>2008</c:v>
                      </c:pt>
                      <c:pt idx="7">
                        <c:v>2009</c:v>
                      </c:pt>
                      <c:pt idx="8">
                        <c:v>2010</c:v>
                      </c:pt>
                      <c:pt idx="9">
                        <c:v>2011</c:v>
                      </c:pt>
                      <c:pt idx="10">
                        <c:v>2012</c:v>
                      </c:pt>
                      <c:pt idx="11">
                        <c:v>2013</c:v>
                      </c:pt>
                      <c:pt idx="12">
                        <c:v>2014</c:v>
                      </c:pt>
                      <c:pt idx="13">
                        <c:v>2015</c:v>
                      </c:pt>
                      <c:pt idx="14">
                        <c:v>2016</c:v>
                      </c:pt>
                      <c:pt idx="15">
                        <c:v>2017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76DE-440F-B9A8-C6F3F2C63095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2"/>
          <c:order val="1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'SS di CE semplice'!$C$26:$R$26</c:f>
              <c:numCache>
                <c:formatCode>_-* #,##0.0_-;\-* #,##0.0_-;_-* "-"??_-;_-@_-</c:formatCode>
                <c:ptCount val="16"/>
                <c:pt idx="0">
                  <c:v>78976.901000000027</c:v>
                </c:pt>
                <c:pt idx="1">
                  <c:v>81705.320999999982</c:v>
                </c:pt>
                <c:pt idx="2">
                  <c:v>89884.327000000005</c:v>
                </c:pt>
                <c:pt idx="3">
                  <c:v>96136.457000000009</c:v>
                </c:pt>
                <c:pt idx="4">
                  <c:v>98948.381999999983</c:v>
                </c:pt>
                <c:pt idx="5">
                  <c:v>102983.908</c:v>
                </c:pt>
                <c:pt idx="6">
                  <c:v>106399.24099999998</c:v>
                </c:pt>
                <c:pt idx="7">
                  <c:v>109409.92300000001</c:v>
                </c:pt>
                <c:pt idx="8">
                  <c:v>110573.88900000001</c:v>
                </c:pt>
                <c:pt idx="9">
                  <c:v>110414.17799999999</c:v>
                </c:pt>
                <c:pt idx="10">
                  <c:v>110436.64800000002</c:v>
                </c:pt>
                <c:pt idx="11">
                  <c:v>109483.28600000002</c:v>
                </c:pt>
                <c:pt idx="12">
                  <c:v>110814.49</c:v>
                </c:pt>
                <c:pt idx="13">
                  <c:v>111147.16700000002</c:v>
                </c:pt>
                <c:pt idx="14">
                  <c:v>112536.402</c:v>
                </c:pt>
                <c:pt idx="15">
                  <c:v>114176.67200000001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6DE-440F-B9A8-C6F3F2C63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585536"/>
        <c:axId val="47587328"/>
      </c:lineChart>
      <c:catAx>
        <c:axId val="4758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587328"/>
        <c:crosses val="autoZero"/>
        <c:auto val="1"/>
        <c:lblAlgn val="ctr"/>
        <c:lblOffset val="100"/>
        <c:noMultiLvlLbl val="0"/>
      </c:catAx>
      <c:valAx>
        <c:axId val="47587328"/>
        <c:scaling>
          <c:orientation val="minMax"/>
          <c:min val="7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585536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343A-0B64-4B56-BD85-BF7B5DE8C1C4}" type="datetimeFigureOut">
              <a:rPr lang="it-IT" smtClean="0"/>
              <a:pPr/>
              <a:t>17/06/2019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C92-900E-4E56-BAAE-8A9DA67D18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9911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343A-0B64-4B56-BD85-BF7B5DE8C1C4}" type="datetimeFigureOut">
              <a:rPr lang="it-IT" smtClean="0"/>
              <a:pPr/>
              <a:t>17/06/2019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C92-900E-4E56-BAAE-8A9DA67D18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78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343A-0B64-4B56-BD85-BF7B5DE8C1C4}" type="datetimeFigureOut">
              <a:rPr lang="it-IT" smtClean="0"/>
              <a:pPr/>
              <a:t>17/06/2019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C92-900E-4E56-BAAE-8A9DA67D18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59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343A-0B64-4B56-BD85-BF7B5DE8C1C4}" type="datetimeFigureOut">
              <a:rPr lang="it-IT" smtClean="0"/>
              <a:pPr/>
              <a:t>17/06/2019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C92-900E-4E56-BAAE-8A9DA67D18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4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343A-0B64-4B56-BD85-BF7B5DE8C1C4}" type="datetimeFigureOut">
              <a:rPr lang="it-IT" smtClean="0"/>
              <a:pPr/>
              <a:t>17/06/2019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C92-900E-4E56-BAAE-8A9DA67D18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58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343A-0B64-4B56-BD85-BF7B5DE8C1C4}" type="datetimeFigureOut">
              <a:rPr lang="it-IT" smtClean="0"/>
              <a:pPr/>
              <a:t>17/06/2019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C92-900E-4E56-BAAE-8A9DA67D18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157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343A-0B64-4B56-BD85-BF7B5DE8C1C4}" type="datetimeFigureOut">
              <a:rPr lang="it-IT" smtClean="0"/>
              <a:pPr/>
              <a:t>17/06/2019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C92-900E-4E56-BAAE-8A9DA67D18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94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343A-0B64-4B56-BD85-BF7B5DE8C1C4}" type="datetimeFigureOut">
              <a:rPr lang="it-IT" smtClean="0"/>
              <a:pPr/>
              <a:t>17/06/2019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C92-900E-4E56-BAAE-8A9DA67D18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7551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343A-0B64-4B56-BD85-BF7B5DE8C1C4}" type="datetimeFigureOut">
              <a:rPr lang="it-IT" smtClean="0"/>
              <a:pPr/>
              <a:t>17/06/2019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C92-900E-4E56-BAAE-8A9DA67D18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08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343A-0B64-4B56-BD85-BF7B5DE8C1C4}" type="datetimeFigureOut">
              <a:rPr lang="it-IT" smtClean="0"/>
              <a:pPr/>
              <a:t>17/06/2019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C92-900E-4E56-BAAE-8A9DA67D18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36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343A-0B64-4B56-BD85-BF7B5DE8C1C4}" type="datetimeFigureOut">
              <a:rPr lang="it-IT" smtClean="0"/>
              <a:pPr/>
              <a:t>17/06/2019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C92-900E-4E56-BAAE-8A9DA67D18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971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343A-0B64-4B56-BD85-BF7B5DE8C1C4}" type="datetimeFigureOut">
              <a:rPr lang="it-IT" smtClean="0"/>
              <a:pPr/>
              <a:t>17/06/2019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F4C92-900E-4E56-BAAE-8A9DA67D18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90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57397" y="1056290"/>
            <a:ext cx="9836727" cy="469812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4000" b="1" i="1" dirty="0" smtClean="0"/>
              <a:t/>
            </a:r>
            <a:br>
              <a:rPr lang="it-IT" sz="4000" b="1" i="1" dirty="0" smtClean="0"/>
            </a:br>
            <a:r>
              <a:rPr lang="it-IT" sz="4000" b="1" i="1" dirty="0" smtClean="0"/>
              <a:t/>
            </a:r>
            <a:br>
              <a:rPr lang="it-IT" sz="4000" b="1" i="1" dirty="0" smtClean="0"/>
            </a:br>
            <a:r>
              <a:rPr lang="it-IT" sz="4000" b="1" i="1" dirty="0" smtClean="0"/>
              <a:t/>
            </a:r>
            <a:br>
              <a:rPr lang="it-IT" sz="4000" b="1" i="1" dirty="0" smtClean="0"/>
            </a:br>
            <a:r>
              <a:rPr lang="it-IT" sz="4000" b="1" i="1" dirty="0" smtClean="0"/>
              <a:t/>
            </a:r>
            <a:br>
              <a:rPr lang="it-IT" sz="4000" b="1" i="1" dirty="0" smtClean="0"/>
            </a:br>
            <a:r>
              <a:rPr lang="it-IT" sz="4000" b="1" i="1" dirty="0" smtClean="0"/>
              <a:t/>
            </a:r>
            <a:br>
              <a:rPr lang="it-IT" sz="4000" b="1" i="1" dirty="0" smtClean="0"/>
            </a:br>
            <a:r>
              <a:rPr lang="it-IT" sz="4000" b="1" i="1" dirty="0" smtClean="0"/>
              <a:t/>
            </a:r>
            <a:br>
              <a:rPr lang="it-IT" sz="4000" b="1" i="1" dirty="0" smtClean="0"/>
            </a:br>
            <a:r>
              <a:rPr lang="it-IT" sz="4000" b="1" i="1" dirty="0" smtClean="0"/>
              <a:t/>
            </a:r>
            <a:br>
              <a:rPr lang="it-IT" sz="4000" b="1" i="1" dirty="0" smtClean="0"/>
            </a:br>
            <a:r>
              <a:rPr lang="it-IT" sz="4000" b="1" i="1" dirty="0" smtClean="0"/>
              <a:t>La </a:t>
            </a:r>
            <a:r>
              <a:rPr lang="it-IT" sz="4000" b="1" i="1" dirty="0"/>
              <a:t>spesa sanitaria prima e dopo i Piani di </a:t>
            </a:r>
            <a:r>
              <a:rPr lang="it-IT" sz="4000" b="1" i="1" dirty="0" smtClean="0"/>
              <a:t>rientro</a:t>
            </a:r>
            <a:r>
              <a:rPr lang="it-IT" sz="4000" b="1" i="1" dirty="0"/>
              <a:t>: </a:t>
            </a:r>
            <a:r>
              <a:rPr lang="it-IT" sz="4000" b="1" i="1" dirty="0" smtClean="0"/>
              <a:t/>
            </a:r>
            <a:br>
              <a:rPr lang="it-IT" sz="4000" b="1" i="1" dirty="0" smtClean="0"/>
            </a:br>
            <a:r>
              <a:rPr lang="it-IT" sz="4000" b="1" i="1" dirty="0" smtClean="0"/>
              <a:t>un </a:t>
            </a:r>
            <a:r>
              <a:rPr lang="it-IT" sz="4000" b="1" i="1" dirty="0"/>
              <a:t>confronto tra regioni </a:t>
            </a:r>
            <a:r>
              <a:rPr lang="it-IT" sz="4000" dirty="0"/>
              <a:t/>
            </a:r>
            <a:br>
              <a:rPr lang="it-IT" sz="4000" dirty="0"/>
            </a:b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 smtClean="0"/>
              <a:t>Angela Adduce </a:t>
            </a:r>
            <a:br>
              <a:rPr lang="it-IT" sz="3200" dirty="0" smtClean="0"/>
            </a:br>
            <a:r>
              <a:rPr lang="it-IT" sz="3200" dirty="0" smtClean="0"/>
              <a:t>Ragioneria </a:t>
            </a:r>
            <a:r>
              <a:rPr lang="it-IT" sz="3200" dirty="0"/>
              <a:t>Generale dello </a:t>
            </a:r>
            <a:r>
              <a:rPr lang="it-IT" sz="3200" dirty="0" smtClean="0"/>
              <a:t>Stato</a:t>
            </a:r>
            <a:r>
              <a:rPr lang="it-IT" sz="3200" dirty="0"/>
              <a:t/>
            </a:r>
            <a:br>
              <a:rPr lang="it-IT" sz="3200" dirty="0"/>
            </a:b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7226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879" y="316351"/>
            <a:ext cx="9334500" cy="610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sellaDiTesto 2"/>
          <p:cNvSpPr txBox="1"/>
          <p:nvPr/>
        </p:nvSpPr>
        <p:spPr>
          <a:xfrm>
            <a:off x="9979572" y="472965"/>
            <a:ext cx="1975945" cy="175432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…..gli effetti del contenimento della dinamica della spesa farmaceutica </a:t>
            </a:r>
            <a:r>
              <a:rPr lang="it-IT" b="1" dirty="0" err="1" smtClean="0">
                <a:solidFill>
                  <a:schemeClr val="accent5">
                    <a:lumMod val="75000"/>
                  </a:schemeClr>
                </a:solidFill>
              </a:rPr>
              <a:t>convenzionata…</a:t>
            </a: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..</a:t>
            </a: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79572" y="472964"/>
            <a:ext cx="1975945" cy="203132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…..gli effetti del contenimento della dinamica della spesa per prestazioni da privato </a:t>
            </a:r>
            <a:r>
              <a:rPr lang="it-IT" b="1" dirty="0" err="1" smtClean="0">
                <a:solidFill>
                  <a:schemeClr val="accent5">
                    <a:lumMod val="75000"/>
                  </a:schemeClr>
                </a:solidFill>
              </a:rPr>
              <a:t>accreditato…</a:t>
            </a: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..</a:t>
            </a: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751" y="412531"/>
            <a:ext cx="9324975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0338" y="384175"/>
            <a:ext cx="9324975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5575" y="379413"/>
            <a:ext cx="9334500" cy="610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5575" y="379413"/>
            <a:ext cx="9334500" cy="610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5528" y="362943"/>
            <a:ext cx="6755642" cy="58598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Immagine 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952" y="2158457"/>
            <a:ext cx="8313227" cy="2945806"/>
          </a:xfrm>
          <a:prstGeom prst="rect">
            <a:avLst/>
          </a:prstGeom>
          <a:noFill/>
        </p:spPr>
      </p:pic>
      <p:sp>
        <p:nvSpPr>
          <p:cNvPr id="25606" name="Text Box 238"/>
          <p:cNvSpPr txBox="1">
            <a:spLocks noChangeArrowheads="1"/>
          </p:cNvSpPr>
          <p:nvPr/>
        </p:nvSpPr>
        <p:spPr bwMode="auto">
          <a:xfrm>
            <a:off x="10538584" y="2183643"/>
            <a:ext cx="1444151" cy="791569"/>
          </a:xfrm>
          <a:prstGeom prst="rect">
            <a:avLst/>
          </a:prstGeom>
          <a:solidFill>
            <a:srgbClr val="FBD4B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mbria" pitchFamily="18" charset="0"/>
                <a:cs typeface="Times New Roman" pitchFamily="18" charset="0"/>
              </a:rPr>
              <a:t>Lo squilibrio tra entrate e spese è insostenibile</a:t>
            </a:r>
            <a:endParaRPr kumimoji="0" lang="it-IT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CasellaDiTesto 7"/>
          <p:cNvSpPr txBox="1">
            <a:spLocks noChangeArrowheads="1"/>
          </p:cNvSpPr>
          <p:nvPr/>
        </p:nvSpPr>
        <p:spPr bwMode="auto">
          <a:xfrm>
            <a:off x="10563367" y="3582536"/>
            <a:ext cx="1446663" cy="2845559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mbria" pitchFamily="18" charset="0"/>
                <a:cs typeface="Times New Roman" pitchFamily="18" charset="0"/>
              </a:rPr>
              <a:t>Gli interventi di copertura del disavanzo a carico del bilancio regionale sono insostenibili anche considerando le entrate da aliquote fiscali massimizzate</a:t>
            </a:r>
            <a:endParaRPr kumimoji="0" lang="it-IT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t-IT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mbria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t-IT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mbria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Connettore 2 18"/>
          <p:cNvCxnSpPr>
            <a:stCxn id="25605" idx="3"/>
          </p:cNvCxnSpPr>
          <p:nvPr/>
        </p:nvCxnSpPr>
        <p:spPr>
          <a:xfrm flipV="1">
            <a:off x="9162179" y="2579428"/>
            <a:ext cx="1305654" cy="10519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25605" idx="3"/>
          </p:cNvCxnSpPr>
          <p:nvPr/>
        </p:nvCxnSpPr>
        <p:spPr>
          <a:xfrm>
            <a:off x="9162179" y="3631360"/>
            <a:ext cx="1346597" cy="10498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1009934" y="541445"/>
            <a:ext cx="911670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Negli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anni </a:t>
            </a:r>
            <a:r>
              <a:rPr lang="it-IT" b="1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si manifestano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problemi di alcune regioni ad assicurare l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equilibrio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per la presenza di alti disavanzi di gestione - procedura per gli alti disavanzi (comma 174 legge 311/2004).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58" y="1058361"/>
            <a:ext cx="10416175" cy="4223322"/>
          </a:xfrm>
          <a:prstGeom prst="rect">
            <a:avLst/>
          </a:prstGeom>
          <a:noFill/>
        </p:spPr>
      </p:pic>
      <p:sp>
        <p:nvSpPr>
          <p:cNvPr id="3" name="CasellaDiTesto 2"/>
          <p:cNvSpPr txBox="1"/>
          <p:nvPr/>
        </p:nvSpPr>
        <p:spPr>
          <a:xfrm>
            <a:off x="1078173" y="491319"/>
            <a:ext cx="9498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I risultati del sistema premiale in sanità nel periodo 2001-2005</a:t>
            </a:r>
            <a:endParaRPr lang="it-IT" sz="2800" b="1" dirty="0"/>
          </a:p>
        </p:txBody>
      </p:sp>
      <p:sp>
        <p:nvSpPr>
          <p:cNvPr id="4" name="Rettangolo 3"/>
          <p:cNvSpPr/>
          <p:nvPr/>
        </p:nvSpPr>
        <p:spPr>
          <a:xfrm>
            <a:off x="996287" y="5669591"/>
            <a:ext cx="103722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chemeClr val="accent5">
                    <a:lumMod val="75000"/>
                  </a:schemeClr>
                </a:solidFill>
              </a:rPr>
              <a:t>Nasce  la consapevolezza che il sistema premiale e sanzionatorio previsto non era in grado di affrontare le gravi problematiche presenti nelle regioni con alti deficit strutturali sulla sanità.</a:t>
            </a:r>
            <a:endParaRPr lang="it-IT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334135"/>
            <a:ext cx="11966029" cy="6446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829050" algn="l"/>
              </a:tabLst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Nel 2007 nascono i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piani di rientro regionali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829050" algn="l"/>
              </a:tabLst>
            </a:pP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>
                <a:tab pos="269875" algn="l"/>
                <a:tab pos="3829050" algn="l"/>
              </a:tabLst>
            </a:pP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Nelle regioni con alti disavanzi sono presenti:</a:t>
            </a:r>
            <a:endParaRPr kumimoji="0" lang="it-IT" sz="169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Char char="•"/>
              <a:tabLst>
                <a:tab pos="269875" algn="l"/>
                <a:tab pos="3829050" algn="l"/>
              </a:tabLst>
            </a:pP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un eccesso di spesa farmaceutica convenzionata</a:t>
            </a:r>
            <a:endParaRPr kumimoji="0" lang="it-IT" sz="169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Char char="•"/>
              <a:tabLst>
                <a:tab pos="269875" algn="l"/>
                <a:tab pos="3829050" algn="l"/>
              </a:tabLst>
            </a:pP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un eccesso di posti letto ospedalieri </a:t>
            </a:r>
            <a:endParaRPr kumimoji="0" lang="it-IT" sz="169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Char char="•"/>
              <a:tabLst>
                <a:tab pos="269875" algn="l"/>
                <a:tab pos="3829050" algn="l"/>
              </a:tabLst>
            </a:pP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servizi territoriali poco sviluppati o addirittura inesistenti</a:t>
            </a:r>
            <a:endParaRPr kumimoji="0" lang="it-IT" sz="169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Char char="•"/>
              <a:tabLst>
                <a:tab pos="269875" algn="l"/>
                <a:tab pos="3829050" algn="l"/>
              </a:tabLst>
            </a:pP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un alto tasso di ospedalizzazione e significativi indicatori di </a:t>
            </a:r>
            <a:r>
              <a:rPr kumimoji="0" lang="it-IT" sz="169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inappropriatezza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it-IT" sz="169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Char char="•"/>
              <a:tabLst>
                <a:tab pos="269875" algn="l"/>
                <a:tab pos="3829050" algn="l"/>
              </a:tabLst>
            </a:pP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mancanza di un sistema di monitoraggio e di controllo aziendale e regionale</a:t>
            </a:r>
            <a:endParaRPr kumimoji="0" lang="it-IT" sz="169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829050" algn="l"/>
              </a:tabLst>
            </a:pPr>
            <a:endParaRPr kumimoji="0" lang="it-IT" sz="169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829050" algn="l"/>
              </a:tabLst>
            </a:pPr>
            <a:endParaRPr lang="it-IT" sz="1690" dirty="0" smtClean="0"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269875" algn="l"/>
                <a:tab pos="3829050" algn="l"/>
              </a:tabLst>
            </a:pP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Nella </a:t>
            </a:r>
            <a:r>
              <a:rPr kumimoji="0" lang="it-IT" sz="169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cornice normativa del piano di rientro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vi sono contemporaneamente </a:t>
            </a:r>
            <a:endParaRPr kumimoji="0" lang="it-IT" sz="169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  <a:tab pos="3829050" algn="l"/>
              </a:tabLst>
            </a:pP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per la </a:t>
            </a:r>
            <a:r>
              <a:rPr kumimoji="0" lang="it-IT" sz="1690" b="1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gestione corrente</a:t>
            </a:r>
            <a:r>
              <a:rPr kumimoji="0" lang="it-IT" sz="169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169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aiuti statali 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e </a:t>
            </a:r>
            <a:r>
              <a:rPr kumimoji="0" lang="it-IT" sz="169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obblighi regionali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(accesso al fondo transitorio di accompagnamento e conferimento aliquote fiscali massimizzate) che </a:t>
            </a:r>
            <a:r>
              <a:rPr kumimoji="0" lang="it-IT" sz="169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accompagnano gradualmente lo sforzo regionale di contenimento della dinamica della spesa corrente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  <a:tab pos="3829050" algn="l"/>
              </a:tabLst>
            </a:pPr>
            <a:endParaRPr kumimoji="0" lang="it-IT" sz="169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  <a:tab pos="3829050" algn="l"/>
              </a:tabLst>
            </a:pP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per la </a:t>
            </a:r>
            <a:r>
              <a:rPr kumimoji="0" lang="it-IT" sz="1690" b="1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gestione del debito</a:t>
            </a:r>
            <a:r>
              <a:rPr kumimoji="0" lang="it-IT" sz="169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(al 31 dicembre 2005),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169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aiuti statali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e </a:t>
            </a:r>
            <a:r>
              <a:rPr kumimoji="0" lang="it-IT" sz="169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conferimenti regionali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(ripiano selettivo dei disavanzi, accesso all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anticipazione di liquidit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e restituzione su base pluriennale del prestito ricevuto).   </a:t>
            </a:r>
            <a:endParaRPr kumimoji="0" lang="it-IT" sz="169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829050" algn="l"/>
              </a:tabLst>
            </a:pPr>
            <a:endParaRPr kumimoji="0" lang="it-IT" sz="169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829050" algn="l"/>
              </a:tabLst>
            </a:pP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Il </a:t>
            </a:r>
            <a:r>
              <a:rPr kumimoji="0" lang="it-IT" sz="169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piano di rientro si sostanzia in un programma di riqualificazione, contenimento, </a:t>
            </a:r>
            <a:r>
              <a:rPr kumimoji="0" lang="it-IT" sz="169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efficientamento</a:t>
            </a:r>
            <a:r>
              <a:rPr kumimoji="0" lang="it-IT" sz="169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della spesa sanitaria nella cornice di erogazione dei LEA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. Gli alti disavanzi strutturali presenti sono affrontati contestualmente ad una riorganizzazione della rete dell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it-IT" sz="169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offerta sanitaria al fine di renderla coerente la cornice legislativa vigente (es. standard posti letto, tetti di spesa farmaceutica).</a:t>
            </a:r>
            <a:endParaRPr kumimoji="0" lang="it-IT" sz="169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110432"/>
              </p:ext>
            </p:extLst>
          </p:nvPr>
        </p:nvGraphicFramePr>
        <p:xfrm>
          <a:off x="939800" y="393700"/>
          <a:ext cx="10185400" cy="607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24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magin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842" y="4231005"/>
            <a:ext cx="3658792" cy="23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Immagin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2" y="778510"/>
            <a:ext cx="4805324" cy="3140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Immagine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483" y="857885"/>
            <a:ext cx="4727677" cy="309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Immagine 1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965" y="794822"/>
            <a:ext cx="4699035" cy="3072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798320" y="47752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798320" y="93472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24384" y="4262845"/>
            <a:ext cx="3571522" cy="2333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asellaDiTesto 8"/>
          <p:cNvSpPr txBox="1"/>
          <p:nvPr/>
        </p:nvSpPr>
        <p:spPr>
          <a:xfrm>
            <a:off x="2475186" y="268013"/>
            <a:ext cx="6984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accent5">
                    <a:lumMod val="75000"/>
                  </a:schemeClr>
                </a:solidFill>
              </a:rPr>
              <a:t>L’apporto all’incremento della spesa sanitaria </a:t>
            </a:r>
            <a:r>
              <a:rPr lang="it-IT" sz="2000" b="1" dirty="0" err="1" smtClean="0">
                <a:solidFill>
                  <a:schemeClr val="accent5">
                    <a:lumMod val="75000"/>
                  </a:schemeClr>
                </a:solidFill>
              </a:rPr>
              <a:t>cambia……</a:t>
            </a:r>
            <a:endParaRPr lang="it-IT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9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394028" y="488731"/>
            <a:ext cx="3941379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…..gli effetti del contenimento della dinamica della spesa per il personale </a:t>
            </a:r>
            <a:r>
              <a:rPr lang="it-IT" b="1" dirty="0" err="1" smtClean="0">
                <a:solidFill>
                  <a:schemeClr val="accent5">
                    <a:lumMod val="75000"/>
                  </a:schemeClr>
                </a:solidFill>
              </a:rPr>
              <a:t>dipendente…</a:t>
            </a: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..</a:t>
            </a: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670" y="2766355"/>
            <a:ext cx="6262330" cy="409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5880538" cy="3842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007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394028" y="488731"/>
            <a:ext cx="3941379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…..gli effetti del contenimento della dinamica della spesa per consumi intermedi (beni e servizi)…..</a:t>
            </a: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9249" y="2774731"/>
            <a:ext cx="6242751" cy="4083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5912069" cy="38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367</Words>
  <Application>Microsoft Office PowerPoint</Application>
  <PresentationFormat>Personalizzato</PresentationFormat>
  <Paragraphs>30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       La spesa sanitaria prima e dopo i Piani di rientro:  un confronto tra regioni    Angela Adduce  Ragioneria Generale dello Stato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Ministero Economia e Finanze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spesa sanitaria prima e dopo i Piani di rientro:  un confronto tra regioni    Angela Adduce  Ragioneria Generale dello Stato</dc:title>
  <dc:creator>asl</dc:creator>
  <cp:lastModifiedBy>francesco.cerva</cp:lastModifiedBy>
  <cp:revision>31</cp:revision>
  <cp:lastPrinted>2019-06-13T16:27:31Z</cp:lastPrinted>
  <dcterms:created xsi:type="dcterms:W3CDTF">2019-06-13T15:40:17Z</dcterms:created>
  <dcterms:modified xsi:type="dcterms:W3CDTF">2019-06-17T06:52:47Z</dcterms:modified>
</cp:coreProperties>
</file>