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6" r:id="rId3"/>
    <p:sldId id="280" r:id="rId4"/>
    <p:sldId id="284" r:id="rId5"/>
    <p:sldId id="281" r:id="rId6"/>
    <p:sldId id="285" r:id="rId7"/>
    <p:sldId id="282" r:id="rId8"/>
    <p:sldId id="286" r:id="rId9"/>
    <p:sldId id="287" r:id="rId10"/>
    <p:sldId id="288" r:id="rId11"/>
    <p:sldId id="289" r:id="rId12"/>
    <p:sldId id="290" r:id="rId13"/>
    <p:sldId id="277" r:id="rId14"/>
    <p:sldId id="279" r:id="rId15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264779"/>
    <a:srgbClr val="003366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/>
  </p:normalViewPr>
  <p:slideViewPr>
    <p:cSldViewPr>
      <p:cViewPr>
        <p:scale>
          <a:sx n="130" d="100"/>
          <a:sy n="130" d="100"/>
        </p:scale>
        <p:origin x="-99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algn="r"/>
            <a:endParaRPr lang="sr-Cyrl-RS" sz="10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24DD47-9303-4E43-B0B7-D7759E956C48}" type="datetimeFigureOut">
              <a:rPr lang="sr-Cyrl-RS" smtClean="0"/>
              <a:t>19.11.2018</a:t>
            </a:fld>
            <a:endParaRPr lang="sr-Cyrl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algn="ctr"/>
            <a:endParaRPr lang="sr-Cyrl-RS" sz="10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098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0522D-BE05-460E-B967-AE6706C40725}" type="slidenum">
              <a:rPr lang="sr-Cyrl-RS" smtClean="0"/>
              <a:t>‹N›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0134423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 b="0" i="0" u="none">
                <a:solidFill>
                  <a:srgbClr val="000000"/>
                </a:solidFill>
                <a:latin typeface="Arial"/>
              </a:defRPr>
            </a:lvl1pPr>
          </a:lstStyle>
          <a:p>
            <a:endParaRPr lang="sr-Cyrl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DECB4-F989-43A1-BA58-6FD9A87B9A22}" type="datetimeFigureOut">
              <a:rPr lang="sr-Cyrl-RS" smtClean="0"/>
              <a:t>19.11.2018</a:t>
            </a:fld>
            <a:endParaRPr lang="sr-Cyrl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Cyrl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6" y="4716464"/>
            <a:ext cx="5438464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 b="0" i="0" u="none">
                <a:solidFill>
                  <a:srgbClr val="000000"/>
                </a:solidFill>
                <a:latin typeface="Arial"/>
              </a:defRPr>
            </a:lvl1pPr>
          </a:lstStyle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098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7028C-4CFC-451B-93CD-507D97B588F9}" type="slidenum">
              <a:rPr lang="sr-Cyrl-RS" smtClean="0"/>
              <a:t>‹N›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366524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7028C-4CFC-451B-93CD-507D97B588F9}" type="slidenum">
              <a:rPr lang="sr-Cyrl-RS" smtClean="0"/>
              <a:t>1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958" cy="496888"/>
          </a:xfrm>
        </p:spPr>
        <p:txBody>
          <a:bodyPr/>
          <a:lstStyle/>
          <a:p>
            <a:endParaRPr lang="sr-Cyrl-R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</p:spPr>
        <p:txBody>
          <a:bodyPr/>
          <a:lstStyle/>
          <a:p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157730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7028C-4CFC-451B-93CD-507D97B588F9}" type="slidenum">
              <a:rPr lang="sr-Cyrl-RS" smtClean="0"/>
              <a:t>10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958" cy="496888"/>
          </a:xfrm>
        </p:spPr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2527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7028C-4CFC-451B-93CD-507D97B588F9}" type="slidenum">
              <a:rPr lang="sr-Cyrl-RS" smtClean="0"/>
              <a:t>11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958" cy="496888"/>
          </a:xfrm>
        </p:spPr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0469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7028C-4CFC-451B-93CD-507D97B588F9}" type="slidenum">
              <a:rPr lang="sr-Cyrl-RS" smtClean="0"/>
              <a:t>12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958" cy="496888"/>
          </a:xfrm>
        </p:spPr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386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7028C-4CFC-451B-93CD-507D97B588F9}" type="slidenum">
              <a:rPr lang="sr-Cyrl-RS" smtClean="0"/>
              <a:t>13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958" cy="496888"/>
          </a:xfrm>
        </p:spPr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337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7028C-4CFC-451B-93CD-507D97B588F9}" type="slidenum">
              <a:rPr lang="sr-Cyrl-RS" smtClean="0"/>
              <a:t>14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958" cy="496888"/>
          </a:xfrm>
        </p:spPr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93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7028C-4CFC-451B-93CD-507D97B588F9}" type="slidenum">
              <a:rPr lang="sr-Cyrl-RS" smtClean="0"/>
              <a:t>2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958" cy="496888"/>
          </a:xfrm>
        </p:spPr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08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143EDC-1137-4722-AA07-9D168EE2EBC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958" cy="496888"/>
          </a:xfrm>
        </p:spPr>
        <p:txBody>
          <a:bodyPr/>
          <a:lstStyle/>
          <a:p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143EDC-1137-4722-AA07-9D168EE2EBC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958" cy="496888"/>
          </a:xfrm>
        </p:spPr>
        <p:txBody>
          <a:bodyPr/>
          <a:lstStyle/>
          <a:p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143EDC-1137-4722-AA07-9D168EE2EBC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958" cy="496888"/>
          </a:xfrm>
        </p:spPr>
        <p:txBody>
          <a:bodyPr/>
          <a:lstStyle/>
          <a:p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7028C-4CFC-451B-93CD-507D97B588F9}" type="slidenum">
              <a:rPr lang="sr-Cyrl-RS" smtClean="0"/>
              <a:t>6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958" cy="496888"/>
          </a:xfrm>
        </p:spPr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3756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7028C-4CFC-451B-93CD-507D97B588F9}" type="slidenum">
              <a:rPr lang="sr-Cyrl-RS" smtClean="0"/>
              <a:t>7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958" cy="496888"/>
          </a:xfrm>
        </p:spPr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4848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7028C-4CFC-451B-93CD-507D97B588F9}" type="slidenum">
              <a:rPr lang="sr-Cyrl-RS" smtClean="0"/>
              <a:t>8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958" cy="496888"/>
          </a:xfrm>
        </p:spPr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56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7028C-4CFC-451B-93CD-507D97B588F9}" type="slidenum">
              <a:rPr lang="sr-Cyrl-RS" smtClean="0"/>
              <a:t>9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958" cy="496888"/>
          </a:xfrm>
        </p:spPr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86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8-1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" y="5334000"/>
            <a:ext cx="7239000" cy="1447800"/>
          </a:xfrm>
        </p:spPr>
        <p:txBody>
          <a:bodyPr anchor="b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sr-Latn-RS" noProof="0" smtClean="0"/>
              <a:t>N</a:t>
            </a:r>
            <a:r>
              <a:rPr lang="ru-RU" altLang="sr-Latn-RS" noProof="0" smtClean="0"/>
              <a:t>А</a:t>
            </a:r>
            <a:r>
              <a:rPr lang="en-US" altLang="sr-Latn-RS" noProof="0" smtClean="0"/>
              <a:t>TIONAL BANK OF SERBIA (engleska verzija)</a:t>
            </a:r>
            <a:r>
              <a:rPr lang="ru-RU" altLang="sr-Latn-RS" noProof="0" smtClean="0"/>
              <a:t/>
            </a:r>
            <a:br>
              <a:rPr lang="ru-RU" altLang="sr-Latn-RS" noProof="0" smtClean="0"/>
            </a:br>
            <a:r>
              <a:rPr lang="en-US" altLang="sr-Latn-RS" noProof="0" smtClean="0"/>
              <a:t>[organizacioni deo -]</a:t>
            </a:r>
            <a:r>
              <a:rPr lang="ru-RU" altLang="sr-Latn-RS" noProof="0" smtClean="0"/>
              <a:t> </a:t>
            </a:r>
            <a:r>
              <a:rPr lang="en-US" altLang="sr-Latn-RS" noProof="0" smtClean="0"/>
              <a:t>naziv prezentacije</a:t>
            </a:r>
            <a:r>
              <a:rPr lang="ru-RU" altLang="sr-Latn-RS" noProof="0" smtClean="0"/>
              <a:t/>
            </a:r>
            <a:br>
              <a:rPr lang="ru-RU" altLang="sr-Latn-RS" noProof="0" smtClean="0"/>
            </a:br>
            <a:r>
              <a:rPr lang="en-US" altLang="sr-Latn-RS" noProof="0" smtClean="0"/>
              <a:t>Ime i prezime</a:t>
            </a:r>
            <a:r>
              <a:rPr lang="ru-RU" altLang="sr-Latn-RS" noProof="0" smtClean="0"/>
              <a:t/>
            </a:r>
            <a:br>
              <a:rPr lang="ru-RU" altLang="sr-Latn-RS" noProof="0" smtClean="0"/>
            </a:br>
            <a:r>
              <a:rPr lang="en-US" altLang="sr-Latn-RS" noProof="0" smtClean="0"/>
              <a:t>Mesto</a:t>
            </a:r>
            <a:r>
              <a:rPr lang="ru-RU" altLang="sr-Latn-RS" noProof="0" smtClean="0"/>
              <a:t>, </a:t>
            </a:r>
            <a:r>
              <a:rPr lang="en-US" altLang="sr-Latn-RS" noProof="0" smtClean="0"/>
              <a:t>Mesec dd, gggg</a:t>
            </a:r>
            <a:r>
              <a:rPr lang="ru-RU" altLang="sr-Latn-RS" noProof="0" smtClean="0"/>
              <a:t> </a:t>
            </a:r>
            <a:endParaRPr lang="sr-Latn-CS" altLang="sr-Latn-RS" noProof="0" smtClean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2400" y="1752600"/>
            <a:ext cx="7086600" cy="1752600"/>
          </a:xfrm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  <a:latin typeface="Tahoma" pitchFamily="34" charset="0"/>
              </a:defRPr>
            </a:lvl1pPr>
          </a:lstStyle>
          <a:p>
            <a:pPr lvl="0"/>
            <a:r>
              <a:rPr lang="sr-Latn-CS" altLang="sr-Latn-RS" noProof="0" smtClean="0"/>
              <a:t>NASLOV PREZENTACIJE</a:t>
            </a:r>
            <a:endParaRPr lang="en-US" altLang="sr-Latn-RS" noProof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200" y="6400800"/>
            <a:ext cx="6629400" cy="320675"/>
          </a:xfrm>
        </p:spPr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/>
              </a:defRPr>
            </a:lvl1pPr>
          </a:lstStyle>
          <a:p>
            <a:endParaRPr lang="sr-Cyrl-R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/>
              </a:defRPr>
            </a:lvl1pPr>
          </a:lstStyle>
          <a:p>
            <a:endParaRPr lang="en-US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B665C-CACA-4FBA-BD0F-C270D042740B}" type="slidenum">
              <a:rPr lang="en-US" altLang="sr-Latn-RS"/>
              <a:pPr/>
              <a:t>‹N›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63354357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0"/>
            <a:ext cx="224790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59130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/>
              </a:defRPr>
            </a:lvl1pPr>
          </a:lstStyle>
          <a:p>
            <a:endParaRPr lang="en-US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015E9A-075B-4ACF-9C2B-C20BD7FFEB62}" type="slidenum">
              <a:rPr lang="en-US" altLang="sr-Latn-RS"/>
              <a:pPr/>
              <a:t>‹N›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3461631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/>
              </a:defRPr>
            </a:lvl1pPr>
          </a:lstStyle>
          <a:p>
            <a:endParaRPr lang="en-US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B5B415-5E25-4483-A82C-7FFC7B0B80F8}" type="slidenum">
              <a:rPr lang="en-US" altLang="sr-Latn-RS"/>
              <a:pPr/>
              <a:t>‹N›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70868051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/>
              </a:defRPr>
            </a:lvl1pPr>
          </a:lstStyle>
          <a:p>
            <a:endParaRPr lang="en-US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DAD6FE-D9BF-44F3-8045-427FE3073ADA}" type="slidenum">
              <a:rPr lang="en-US" altLang="sr-Latn-RS"/>
              <a:pPr/>
              <a:t>‹N›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272036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32004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1371600"/>
            <a:ext cx="32004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/>
              </a:defRPr>
            </a:lvl1pPr>
          </a:lstStyle>
          <a:p>
            <a:endParaRPr lang="en-US" alt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4D19B4-B21A-4652-8C7A-40E05F0F0E62}" type="slidenum">
              <a:rPr lang="en-US" altLang="sr-Latn-RS"/>
              <a:pPr/>
              <a:t>‹N›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7584476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/>
              </a:defRPr>
            </a:lvl1pPr>
          </a:lstStyle>
          <a:p>
            <a:endParaRPr lang="en-US" alt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15F401-4673-44AE-99AE-7412F4C7A715}" type="slidenum">
              <a:rPr lang="en-US" altLang="sr-Latn-RS"/>
              <a:pPr/>
              <a:t>‹N›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65307992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/>
              </a:defRPr>
            </a:lvl1pPr>
          </a:lstStyle>
          <a:p>
            <a:endParaRPr lang="en-US" alt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923AA9-0B62-4B38-BE56-FB8184C6B1AF}" type="slidenum">
              <a:rPr lang="en-US" altLang="sr-Latn-RS"/>
              <a:pPr/>
              <a:t>‹N›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9947934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/>
              </a:defRPr>
            </a:lvl1pPr>
          </a:lstStyle>
          <a:p>
            <a:endParaRPr lang="en-US" alt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C3EF7-D73F-4C5E-8D8E-FBDD514138A5}" type="slidenum">
              <a:rPr lang="en-US" altLang="sr-Latn-RS"/>
              <a:pPr/>
              <a:t>‹N›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31601490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/>
              </a:defRPr>
            </a:lvl1pPr>
          </a:lstStyle>
          <a:p>
            <a:endParaRPr lang="en-US" alt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216162-C8EE-4A81-8DC4-73B600271C38}" type="slidenum">
              <a:rPr lang="en-US" altLang="sr-Latn-RS"/>
              <a:pPr/>
              <a:t>‹N›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6443034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Cyrl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/>
              </a:defRPr>
            </a:lvl1pPr>
          </a:lstStyle>
          <a:p>
            <a:endParaRPr lang="en-US" alt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52B4C-D301-473B-94F8-B44CCE826CFD}" type="slidenum">
              <a:rPr lang="en-US" altLang="sr-Latn-RS"/>
              <a:pPr/>
              <a:t>‹N›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5456084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8-2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8915400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09800" y="0"/>
            <a:ext cx="6934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Naslov slajda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71600"/>
            <a:ext cx="65532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altLang="sr-Latn-RS" smtClean="0"/>
              <a:t>Click to edit Master text styles</a:t>
            </a:r>
          </a:p>
          <a:p>
            <a:pPr lvl="1"/>
            <a:r>
              <a:rPr lang="sr-Latn-CS" altLang="sr-Latn-RS" smtClean="0"/>
              <a:t>Second level</a:t>
            </a:r>
          </a:p>
          <a:p>
            <a:pPr lvl="2"/>
            <a:r>
              <a:rPr lang="sr-Latn-CS" altLang="sr-Latn-RS" smtClean="0"/>
              <a:t>Third level</a:t>
            </a:r>
          </a:p>
          <a:p>
            <a:pPr lvl="3"/>
            <a:r>
              <a:rPr lang="sr-Latn-CS" altLang="sr-Latn-RS" smtClean="0"/>
              <a:t>Fourth level</a:t>
            </a:r>
          </a:p>
          <a:p>
            <a:pPr lvl="4"/>
            <a:r>
              <a:rPr lang="sr-Latn-CS" altLang="sr-Latn-RS" smtClean="0"/>
              <a:t>Fifth level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81800" y="6400800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en-US" altLang="sr-Latn-RS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6400800"/>
            <a:ext cx="66294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 i="0" u="none">
                <a:solidFill>
                  <a:srgbClr val="000000"/>
                </a:solidFill>
                <a:latin typeface="Arial"/>
              </a:defRPr>
            </a:lvl1pPr>
          </a:lstStyle>
          <a:p>
            <a:endParaRPr lang="en-US" altLang="sr-Latn-R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400800"/>
            <a:ext cx="5334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AA08FDAF-3639-42D3-898B-4D8CB9D756A9}" type="slidenum">
              <a:rPr lang="en-US" altLang="sr-Latn-RS"/>
              <a:pPr/>
              <a:t>‹N›</a:t>
            </a:fld>
            <a:endParaRPr lang="en-US" altLang="sr-Latn-RS"/>
          </a:p>
        </p:txBody>
      </p:sp>
      <p:sp>
        <p:nvSpPr>
          <p:cNvPr id="2" name="JS SlideHeader"/>
          <p:cNvSpPr txBox="1"/>
          <p:nvPr userDrawn="1"/>
        </p:nvSpPr>
        <p:spPr>
          <a:xfrm>
            <a:off x="914400" y="63500"/>
            <a:ext cx="7315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endParaRPr lang="sr-Cyrl-RS" sz="1000" b="0" i="0" u="none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ftr="0" dt="0"/>
  <p:txStyles>
    <p:titleStyle>
      <a:lvl1pPr algn="r" rtl="0" fontAlgn="base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Tahoma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Tahoma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Tahoma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Tahom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Tahom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Tahom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Tahom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0000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0"/>
          <p:cNvSpPr>
            <a:spLocks noGrp="1" noChangeArrowheads="1"/>
          </p:cNvSpPr>
          <p:nvPr>
            <p:ph type="ctrTitle"/>
          </p:nvPr>
        </p:nvSpPr>
        <p:spPr>
          <a:xfrm>
            <a:off x="228600" y="5867400"/>
            <a:ext cx="8534400" cy="4572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Mirjana </a:t>
            </a:r>
            <a:r>
              <a:rPr lang="en-US" dirty="0" err="1" smtClean="0"/>
              <a:t>Miletic</a:t>
            </a:r>
            <a:r>
              <a:rPr lang="en-US" dirty="0" smtClean="0"/>
              <a:t>, </a:t>
            </a:r>
            <a:r>
              <a:rPr lang="en-US" dirty="0" err="1" smtClean="0"/>
              <a:t>Aleksandar</a:t>
            </a:r>
            <a:r>
              <a:rPr lang="en-US" dirty="0" smtClean="0"/>
              <a:t> Tomin, </a:t>
            </a:r>
            <a:r>
              <a:rPr lang="en-US" dirty="0" err="1" smtClean="0"/>
              <a:t>Andjelka</a:t>
            </a:r>
            <a:r>
              <a:rPr lang="en-US" dirty="0" smtClean="0"/>
              <a:t> </a:t>
            </a:r>
            <a:r>
              <a:rPr lang="en-US" dirty="0" err="1" smtClean="0"/>
              <a:t>Djordjevic</a:t>
            </a:r>
            <a:r>
              <a:rPr lang="sr-Cyrl-CS" dirty="0"/>
              <a:t/>
            </a:r>
            <a:br>
              <a:rPr lang="sr-Cyrl-C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Rome, 23 November </a:t>
            </a:r>
            <a:r>
              <a:rPr lang="en-US" dirty="0"/>
              <a:t>2018 </a:t>
            </a:r>
          </a:p>
        </p:txBody>
      </p:sp>
      <p:sp>
        <p:nvSpPr>
          <p:cNvPr id="3" name="Rectangle 5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0" y="1676400"/>
            <a:ext cx="8305800" cy="31242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endParaRPr lang="en-US" dirty="0" smtClean="0"/>
          </a:p>
          <a:p>
            <a:pPr algn="ctr" eaLnBrk="1" hangingPunct="1">
              <a:defRPr/>
            </a:pPr>
            <a:endParaRPr lang="en-US" dirty="0"/>
          </a:p>
          <a:p>
            <a:pPr algn="ctr">
              <a:defRPr/>
            </a:pPr>
            <a:r>
              <a:rPr lang="en-US" dirty="0"/>
              <a:t>Interest rate pass-through in Serbia: evidence from individual bank data </a:t>
            </a:r>
            <a:endParaRPr lang="sr-Cyrl-C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6934200" cy="1066800"/>
          </a:xfrm>
        </p:spPr>
        <p:txBody>
          <a:bodyPr/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Estimation results: dinar lending rates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371600"/>
            <a:ext cx="8991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66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0066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r>
              <a:rPr lang="en-US" sz="2400" dirty="0" smtClean="0"/>
              <a:t>- dinar </a:t>
            </a:r>
            <a:r>
              <a:rPr lang="en-US" sz="2400" dirty="0"/>
              <a:t>corporate loans for current assets display excessive sensitivity to interbank money market rates, while consumer loans are </a:t>
            </a:r>
            <a:r>
              <a:rPr lang="en-US" sz="2400" dirty="0" smtClean="0"/>
              <a:t>less </a:t>
            </a:r>
            <a:r>
              <a:rPr lang="en-US" sz="2400" dirty="0"/>
              <a:t>sensitive than other types of households’ </a:t>
            </a:r>
            <a:r>
              <a:rPr lang="en-US" sz="2400" dirty="0" smtClean="0"/>
              <a:t>loans</a:t>
            </a:r>
            <a:endParaRPr lang="en-US" altLang="en-US" sz="2800" b="1" kern="0" dirty="0">
              <a:solidFill>
                <a:srgbClr val="FFFF00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390" y="2618913"/>
            <a:ext cx="5676900" cy="3933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9404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7467600" cy="1066800"/>
          </a:xfrm>
        </p:spPr>
        <p:txBody>
          <a:bodyPr/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Estimation results: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euro-indexed lending rates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66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0066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r>
              <a:rPr lang="en-US" sz="2400" dirty="0" smtClean="0"/>
              <a:t>- </a:t>
            </a:r>
            <a:r>
              <a:rPr lang="en-US" sz="2400" dirty="0"/>
              <a:t>significant influence of country risk premium to the euro indexed lending rates, on both corporate and households’ loans</a:t>
            </a:r>
            <a:endParaRPr lang="en-US" altLang="en-US" sz="2800" b="1" kern="0" dirty="0">
              <a:solidFill>
                <a:srgbClr val="FFFF00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153" y="2590800"/>
            <a:ext cx="5759450" cy="144335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393707"/>
            <a:ext cx="5759450" cy="18249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1456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58806"/>
            <a:ext cx="8839200" cy="1066800"/>
          </a:xfrm>
        </p:spPr>
        <p:txBody>
          <a:bodyPr/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Impact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different individual banks’ characteristics on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IRPT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752600"/>
            <a:ext cx="4819650" cy="18764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778203"/>
              </p:ext>
            </p:extLst>
          </p:nvPr>
        </p:nvGraphicFramePr>
        <p:xfrm>
          <a:off x="1752600" y="3962400"/>
          <a:ext cx="5588001" cy="1524000"/>
        </p:xfrm>
        <a:graphic>
          <a:graphicData uri="http://schemas.openxmlformats.org/drawingml/2006/table">
            <a:tbl>
              <a:tblPr/>
              <a:tblGrid>
                <a:gridCol w="1830882"/>
                <a:gridCol w="877297"/>
                <a:gridCol w="915440"/>
                <a:gridCol w="924976"/>
                <a:gridCol w="1039406"/>
              </a:tblGrid>
              <a:tr h="190500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Table 9: Mg estimates of the pass-through of market rates BELIBOR3M to bank lending rates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Corporate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Households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Cluster 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Cluster 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Cluster 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Cluster 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Size criterion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Quality of portfolio criterion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Deposit base criterion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Capital position criterion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Liquidity criterion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244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3674"/>
            <a:ext cx="7848600" cy="838200"/>
          </a:xfrm>
        </p:spPr>
        <p:txBody>
          <a:bodyPr/>
          <a:lstStyle/>
          <a:p>
            <a:pPr algn="ctr"/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 and 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lang="sr-Latn-R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143000"/>
            <a:ext cx="8763000" cy="5410200"/>
          </a:xfrm>
        </p:spPr>
        <p:txBody>
          <a:bodyPr/>
          <a:lstStyle/>
          <a:p>
            <a:pPr marL="990600" lvl="1" indent="-533400">
              <a:lnSpc>
                <a:spcPct val="125000"/>
              </a:lnSpc>
              <a:buFontTx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Confirmed </a:t>
            </a:r>
            <a:r>
              <a:rPr lang="en-US" b="1" dirty="0">
                <a:solidFill>
                  <a:schemeClr val="bg1"/>
                </a:solidFill>
              </a:rPr>
              <a:t>statistically significant long run relationship between monetary policy rates/money market rates and lending </a:t>
            </a:r>
            <a:r>
              <a:rPr lang="en-US" b="1" dirty="0" smtClean="0">
                <a:solidFill>
                  <a:schemeClr val="bg1"/>
                </a:solidFill>
              </a:rPr>
              <a:t>rates;</a:t>
            </a:r>
            <a:endParaRPr lang="sr-Latn-RS" dirty="0">
              <a:solidFill>
                <a:schemeClr val="bg1"/>
              </a:solidFill>
            </a:endParaRPr>
          </a:p>
          <a:p>
            <a:pPr marL="990600" lvl="1" indent="-533400">
              <a:lnSpc>
                <a:spcPct val="125000"/>
              </a:lnSpc>
              <a:buFontTx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The interest rate </a:t>
            </a:r>
            <a:r>
              <a:rPr lang="en-US" b="1" dirty="0" smtClean="0">
                <a:solidFill>
                  <a:schemeClr val="bg1"/>
                </a:solidFill>
              </a:rPr>
              <a:t>channel gained </a:t>
            </a:r>
            <a:r>
              <a:rPr lang="en-US" b="1" dirty="0">
                <a:solidFill>
                  <a:schemeClr val="bg1"/>
                </a:solidFill>
              </a:rPr>
              <a:t>more strength over </a:t>
            </a:r>
            <a:r>
              <a:rPr lang="en-US" b="1" dirty="0" smtClean="0">
                <a:solidFill>
                  <a:schemeClr val="bg1"/>
                </a:solidFill>
              </a:rPr>
              <a:t>time;</a:t>
            </a:r>
          </a:p>
          <a:p>
            <a:pPr marL="990600" lvl="1" indent="-533400">
              <a:lnSpc>
                <a:spcPct val="125000"/>
              </a:lnSpc>
              <a:buFontTx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Country’s risk </a:t>
            </a:r>
            <a:r>
              <a:rPr lang="en-US" b="1" dirty="0">
                <a:solidFill>
                  <a:schemeClr val="bg1"/>
                </a:solidFill>
              </a:rPr>
              <a:t>premium </a:t>
            </a:r>
            <a:r>
              <a:rPr lang="en-US" b="1" dirty="0" smtClean="0">
                <a:solidFill>
                  <a:schemeClr val="bg1"/>
                </a:solidFill>
              </a:rPr>
              <a:t>also </a:t>
            </a:r>
            <a:r>
              <a:rPr lang="en-US" b="1" dirty="0">
                <a:solidFill>
                  <a:schemeClr val="bg1"/>
                </a:solidFill>
              </a:rPr>
              <a:t>affect </a:t>
            </a:r>
            <a:r>
              <a:rPr lang="en-US" b="1" dirty="0" smtClean="0">
                <a:solidFill>
                  <a:schemeClr val="bg1"/>
                </a:solidFill>
              </a:rPr>
              <a:t>lending </a:t>
            </a:r>
            <a:r>
              <a:rPr lang="en-US" b="1" dirty="0">
                <a:solidFill>
                  <a:schemeClr val="bg1"/>
                </a:solidFill>
              </a:rPr>
              <a:t>interest </a:t>
            </a:r>
            <a:r>
              <a:rPr lang="en-US" b="1" dirty="0" smtClean="0">
                <a:solidFill>
                  <a:schemeClr val="bg1"/>
                </a:solidFill>
              </a:rPr>
              <a:t>rates;</a:t>
            </a:r>
          </a:p>
          <a:p>
            <a:pPr marL="990600" lvl="1" indent="-533400">
              <a:lnSpc>
                <a:spcPct val="125000"/>
              </a:lnSpc>
              <a:buFontTx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Individual </a:t>
            </a:r>
            <a:r>
              <a:rPr lang="en-US" b="1" dirty="0">
                <a:solidFill>
                  <a:schemeClr val="bg1"/>
                </a:solidFill>
              </a:rPr>
              <a:t>bank characteristics affect interest rate </a:t>
            </a:r>
            <a:r>
              <a:rPr lang="en-US" b="1" dirty="0" smtClean="0">
                <a:solidFill>
                  <a:schemeClr val="bg1"/>
                </a:solidFill>
              </a:rPr>
              <a:t>pass-through: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  <a:p>
            <a:pPr lvl="2"/>
            <a:r>
              <a:rPr lang="en-US" b="1" dirty="0" smtClean="0">
                <a:solidFill>
                  <a:schemeClr val="bg1"/>
                </a:solidFill>
              </a:rPr>
              <a:t>Household sector: </a:t>
            </a:r>
            <a:r>
              <a:rPr lang="en-US" b="1" dirty="0">
                <a:solidFill>
                  <a:schemeClr val="bg1"/>
                </a:solidFill>
              </a:rPr>
              <a:t>adjustment is faster for smaller and more liquid </a:t>
            </a:r>
            <a:r>
              <a:rPr lang="en-US" b="1" dirty="0" smtClean="0">
                <a:solidFill>
                  <a:schemeClr val="bg1"/>
                </a:solidFill>
              </a:rPr>
              <a:t>banks, less-capitalized </a:t>
            </a:r>
            <a:r>
              <a:rPr lang="en-US" b="1" dirty="0">
                <a:solidFill>
                  <a:schemeClr val="bg1"/>
                </a:solidFill>
              </a:rPr>
              <a:t>banks, banks with </a:t>
            </a:r>
            <a:r>
              <a:rPr lang="en-US" b="1" dirty="0" smtClean="0">
                <a:solidFill>
                  <a:schemeClr val="bg1"/>
                </a:solidFill>
              </a:rPr>
              <a:t>less </a:t>
            </a:r>
            <a:r>
              <a:rPr lang="en-US" b="1" dirty="0">
                <a:solidFill>
                  <a:schemeClr val="bg1"/>
                </a:solidFill>
              </a:rPr>
              <a:t>non-performing loans and </a:t>
            </a:r>
            <a:r>
              <a:rPr lang="en-US" b="1" dirty="0" smtClean="0">
                <a:solidFill>
                  <a:schemeClr val="bg1"/>
                </a:solidFill>
              </a:rPr>
              <a:t>lower </a:t>
            </a:r>
            <a:r>
              <a:rPr lang="en-US" b="1" dirty="0">
                <a:solidFill>
                  <a:schemeClr val="bg1"/>
                </a:solidFill>
              </a:rPr>
              <a:t>share of deposits in total </a:t>
            </a:r>
            <a:r>
              <a:rPr lang="en-US" b="1" dirty="0" smtClean="0">
                <a:solidFill>
                  <a:schemeClr val="bg1"/>
                </a:solidFill>
              </a:rPr>
              <a:t>liabilities;</a:t>
            </a:r>
            <a:endParaRPr lang="en-US" b="1" dirty="0">
              <a:solidFill>
                <a:schemeClr val="bg1"/>
              </a:solidFill>
            </a:endParaRPr>
          </a:p>
          <a:p>
            <a:pPr lvl="2"/>
            <a:r>
              <a:rPr lang="en-US" b="1" dirty="0" smtClean="0">
                <a:solidFill>
                  <a:schemeClr val="bg1"/>
                </a:solidFill>
              </a:rPr>
              <a:t>Corporates: </a:t>
            </a:r>
            <a:r>
              <a:rPr lang="en-US" b="1" dirty="0">
                <a:solidFill>
                  <a:schemeClr val="bg1"/>
                </a:solidFill>
              </a:rPr>
              <a:t>adjustment is faster for bigger and less capitalized </a:t>
            </a:r>
            <a:r>
              <a:rPr lang="en-US" b="1" dirty="0" smtClean="0">
                <a:solidFill>
                  <a:schemeClr val="bg1"/>
                </a:solidFill>
              </a:rPr>
              <a:t>banks </a:t>
            </a:r>
            <a:r>
              <a:rPr lang="en-US" b="1" dirty="0">
                <a:solidFill>
                  <a:schemeClr val="bg1"/>
                </a:solidFill>
              </a:rPr>
              <a:t>with lower NPL ratios, </a:t>
            </a:r>
            <a:r>
              <a:rPr lang="en-US" b="1" dirty="0" smtClean="0">
                <a:solidFill>
                  <a:schemeClr val="bg1"/>
                </a:solidFill>
              </a:rPr>
              <a:t>those </a:t>
            </a:r>
            <a:r>
              <a:rPr lang="en-US" b="1" dirty="0">
                <a:solidFill>
                  <a:schemeClr val="bg1"/>
                </a:solidFill>
              </a:rPr>
              <a:t>with higher share of liquid assets in total assets and higher deposit </a:t>
            </a:r>
            <a:r>
              <a:rPr lang="en-US" b="1" dirty="0" smtClean="0">
                <a:solidFill>
                  <a:schemeClr val="bg1"/>
                </a:solidFill>
              </a:rPr>
              <a:t>base.</a:t>
            </a:r>
            <a:endParaRPr lang="en-US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17814"/>
      </p:ext>
    </p:extLst>
  </p:cSld>
  <p:clrMapOvr>
    <a:masterClrMapping/>
  </p:clrMapOvr>
  <p:transition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pPr algn="ctr"/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Looking Forward</a:t>
            </a: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304800" y="1980830"/>
            <a:ext cx="8477250" cy="4343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lvl="1">
              <a:spcBef>
                <a:spcPct val="20000"/>
              </a:spcBef>
              <a:buSzPct val="85000"/>
              <a:buFontTx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Testing </a:t>
            </a:r>
            <a:r>
              <a:rPr lang="en-US" sz="2800" b="1" dirty="0">
                <a:solidFill>
                  <a:schemeClr val="bg1"/>
                </a:solidFill>
              </a:rPr>
              <a:t>the </a:t>
            </a:r>
            <a:r>
              <a:rPr lang="en-US" sz="2800" b="1" dirty="0" smtClean="0">
                <a:solidFill>
                  <a:schemeClr val="bg1"/>
                </a:solidFill>
              </a:rPr>
              <a:t>possibility </a:t>
            </a:r>
            <a:r>
              <a:rPr lang="en-US" sz="2800" b="1" dirty="0">
                <a:solidFill>
                  <a:schemeClr val="bg1"/>
                </a:solidFill>
              </a:rPr>
              <a:t>of asymmetric reaction of lending and deposit rates to the monetary policy stance</a:t>
            </a:r>
            <a:r>
              <a:rPr lang="en-US" sz="2800" b="1" dirty="0" smtClean="0">
                <a:solidFill>
                  <a:schemeClr val="bg1"/>
                </a:solidFill>
              </a:rPr>
              <a:t>.</a:t>
            </a:r>
          </a:p>
          <a:p>
            <a:pPr lvl="1">
              <a:spcBef>
                <a:spcPct val="20000"/>
              </a:spcBef>
              <a:buSzPct val="85000"/>
              <a:buFontTx/>
              <a:buChar char="•"/>
            </a:pPr>
            <a:endParaRPr lang="en-US" sz="2800" b="1" dirty="0">
              <a:solidFill>
                <a:schemeClr val="bg1"/>
              </a:solidFill>
            </a:endParaRPr>
          </a:p>
          <a:p>
            <a:pPr lvl="1">
              <a:spcBef>
                <a:spcPct val="20000"/>
              </a:spcBef>
              <a:buSzPct val="85000"/>
              <a:buFontTx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E</a:t>
            </a:r>
            <a:r>
              <a:rPr lang="en-US" sz="2800" b="1" dirty="0" smtClean="0">
                <a:solidFill>
                  <a:schemeClr val="bg1"/>
                </a:solidFill>
              </a:rPr>
              <a:t>stimates </a:t>
            </a:r>
            <a:r>
              <a:rPr lang="en-US" sz="2800" b="1" dirty="0">
                <a:solidFill>
                  <a:schemeClr val="bg1"/>
                </a:solidFill>
              </a:rPr>
              <a:t>by sub-periods, maturity and types of loans, in order to verify the reliability of obtained </a:t>
            </a:r>
            <a:r>
              <a:rPr lang="en-US" sz="2800" b="1" dirty="0" smtClean="0">
                <a:solidFill>
                  <a:schemeClr val="bg1"/>
                </a:solidFill>
              </a:rPr>
              <a:t>estimates.</a:t>
            </a:r>
            <a:endParaRPr lang="en-US" alt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063350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467600" cy="4953000"/>
          </a:xfrm>
        </p:spPr>
        <p:txBody>
          <a:bodyPr/>
          <a:lstStyle/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transmission mechanism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Serbia:</a:t>
            </a:r>
          </a:p>
          <a:p>
            <a:pPr marL="0" lvl="2" indent="0">
              <a:buNone/>
            </a:pPr>
            <a:r>
              <a:rPr lang="en-US" alt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channels </a:t>
            </a:r>
            <a:r>
              <a:rPr lang="en-US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of transmission</a:t>
            </a:r>
          </a:p>
          <a:p>
            <a:pPr marL="0" indent="0"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it’s evolution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 time; 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Though interest rate pass through in Serbia has been already touched in a few different contexts, this is the first time it was examined from individual bank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level;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Testing do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bank characteristics (size, strength of deposit base, quality of credit portfolio, capital position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liquidity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determine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 and speed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pass-through.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367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001915" y="179387"/>
            <a:ext cx="48148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4000" b="1" dirty="0">
                <a:solidFill>
                  <a:srgbClr val="000066"/>
                </a:solidFill>
                <a:cs typeface="Angsana New" pitchFamily="18" charset="-34"/>
              </a:rPr>
              <a:t>Presentation</a:t>
            </a:r>
            <a:r>
              <a:rPr lang="en-US" altLang="en-US" sz="4000" dirty="0">
                <a:solidFill>
                  <a:srgbClr val="000066"/>
                </a:solidFill>
                <a:cs typeface="Angsana New" pitchFamily="18" charset="-34"/>
              </a:rPr>
              <a:t> </a:t>
            </a:r>
            <a:r>
              <a:rPr lang="en-US" altLang="en-US" sz="4000" b="1" dirty="0">
                <a:solidFill>
                  <a:srgbClr val="000066"/>
                </a:solidFill>
                <a:cs typeface="Angsana New" pitchFamily="18" charset="-34"/>
              </a:rPr>
              <a:t>Outline 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04800" y="1447800"/>
            <a:ext cx="8763000" cy="509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533400" indent="-53340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447800" indent="-53340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905000" indent="-53340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362200" indent="-53340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819400" indent="-533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3276600" indent="-533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733800" indent="-533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4191000" indent="-533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>
              <a:lnSpc>
                <a:spcPct val="175000"/>
              </a:lnSpc>
              <a:buFontTx/>
              <a:buChar char="•"/>
            </a:pPr>
            <a:r>
              <a:rPr lang="en-US" altLang="en-US" sz="2600" dirty="0">
                <a:solidFill>
                  <a:srgbClr val="000066"/>
                </a:solidFill>
              </a:rPr>
              <a:t>Stylized </a:t>
            </a:r>
            <a:r>
              <a:rPr lang="en-US" altLang="en-US" sz="2600" dirty="0" smtClean="0">
                <a:solidFill>
                  <a:srgbClr val="000066"/>
                </a:solidFill>
              </a:rPr>
              <a:t>facts;</a:t>
            </a:r>
            <a:endParaRPr lang="en-US" altLang="en-US" sz="2600" dirty="0">
              <a:solidFill>
                <a:srgbClr val="000066"/>
              </a:solidFill>
            </a:endParaRPr>
          </a:p>
          <a:p>
            <a:pPr>
              <a:lnSpc>
                <a:spcPct val="175000"/>
              </a:lnSpc>
              <a:buFontTx/>
              <a:buChar char="•"/>
            </a:pPr>
            <a:r>
              <a:rPr lang="en-US" altLang="en-US" sz="2600" dirty="0">
                <a:solidFill>
                  <a:srgbClr val="000066"/>
                </a:solidFill>
              </a:rPr>
              <a:t>Data </a:t>
            </a:r>
            <a:r>
              <a:rPr lang="en-US" altLang="en-US" sz="2600" dirty="0" smtClean="0">
                <a:solidFill>
                  <a:srgbClr val="000066"/>
                </a:solidFill>
              </a:rPr>
              <a:t>description;</a:t>
            </a:r>
            <a:endParaRPr lang="en-US" altLang="en-US" sz="2600" dirty="0">
              <a:solidFill>
                <a:srgbClr val="000066"/>
              </a:solidFill>
            </a:endParaRPr>
          </a:p>
          <a:p>
            <a:pPr>
              <a:lnSpc>
                <a:spcPct val="175000"/>
              </a:lnSpc>
              <a:buFontTx/>
              <a:buChar char="•"/>
            </a:pPr>
            <a:r>
              <a:rPr lang="en-US" altLang="en-US" sz="2600" dirty="0" smtClean="0">
                <a:solidFill>
                  <a:srgbClr val="000066"/>
                </a:solidFill>
              </a:rPr>
              <a:t>Methodology;</a:t>
            </a:r>
            <a:endParaRPr lang="en-US" altLang="en-US" sz="2600" dirty="0">
              <a:solidFill>
                <a:srgbClr val="000066"/>
              </a:solidFill>
            </a:endParaRPr>
          </a:p>
          <a:p>
            <a:pPr>
              <a:lnSpc>
                <a:spcPct val="175000"/>
              </a:lnSpc>
              <a:buFontTx/>
              <a:buChar char="•"/>
            </a:pPr>
            <a:r>
              <a:rPr lang="en-US" altLang="en-US" sz="2600" dirty="0">
                <a:solidFill>
                  <a:srgbClr val="000066"/>
                </a:solidFill>
              </a:rPr>
              <a:t>Estimation </a:t>
            </a:r>
            <a:r>
              <a:rPr lang="en-US" altLang="en-US" sz="2600" dirty="0" smtClean="0">
                <a:solidFill>
                  <a:srgbClr val="000066"/>
                </a:solidFill>
              </a:rPr>
              <a:t>results (dinar and euro indexed l</a:t>
            </a:r>
            <a:r>
              <a:rPr lang="sr-Latn-RS" altLang="en-US" sz="2600" dirty="0" smtClean="0">
                <a:solidFill>
                  <a:srgbClr val="000066"/>
                </a:solidFill>
              </a:rPr>
              <a:t>e</a:t>
            </a:r>
            <a:r>
              <a:rPr lang="en-US" altLang="en-US" sz="2600" dirty="0" err="1" smtClean="0">
                <a:solidFill>
                  <a:srgbClr val="000066"/>
                </a:solidFill>
              </a:rPr>
              <a:t>nding</a:t>
            </a:r>
            <a:r>
              <a:rPr lang="en-US" altLang="en-US" sz="2600" dirty="0" smtClean="0">
                <a:solidFill>
                  <a:srgbClr val="000066"/>
                </a:solidFill>
              </a:rPr>
              <a:t> rates);</a:t>
            </a:r>
          </a:p>
          <a:p>
            <a:pPr>
              <a:buFontTx/>
              <a:buChar char="•"/>
            </a:pPr>
            <a:r>
              <a:rPr lang="en-US" sz="2600" dirty="0">
                <a:solidFill>
                  <a:srgbClr val="000066"/>
                </a:solidFill>
              </a:rPr>
              <a:t>Testing impact of different individual </a:t>
            </a:r>
            <a:r>
              <a:rPr lang="en-US" sz="2600" dirty="0" smtClean="0">
                <a:solidFill>
                  <a:srgbClr val="000066"/>
                </a:solidFill>
              </a:rPr>
              <a:t>banks’ characteristics </a:t>
            </a:r>
            <a:r>
              <a:rPr lang="en-US" sz="2600" dirty="0">
                <a:solidFill>
                  <a:srgbClr val="000066"/>
                </a:solidFill>
              </a:rPr>
              <a:t>on interest-rate pass </a:t>
            </a:r>
            <a:r>
              <a:rPr lang="en-US" sz="2600" dirty="0" smtClean="0">
                <a:solidFill>
                  <a:srgbClr val="000066"/>
                </a:solidFill>
              </a:rPr>
              <a:t>through;</a:t>
            </a:r>
            <a:endParaRPr lang="en-US" altLang="en-US" sz="2600" dirty="0">
              <a:solidFill>
                <a:srgbClr val="000066"/>
              </a:solidFill>
            </a:endParaRPr>
          </a:p>
          <a:p>
            <a:pPr>
              <a:lnSpc>
                <a:spcPct val="175000"/>
              </a:lnSpc>
              <a:buFontTx/>
              <a:buChar char="•"/>
            </a:pPr>
            <a:r>
              <a:rPr lang="en-US" altLang="en-US" sz="2600" dirty="0">
                <a:solidFill>
                  <a:srgbClr val="000066"/>
                </a:solidFill>
              </a:rPr>
              <a:t>Summary and </a:t>
            </a:r>
            <a:r>
              <a:rPr lang="en-US" altLang="en-US" sz="2600" dirty="0" smtClean="0">
                <a:solidFill>
                  <a:srgbClr val="000066"/>
                </a:solidFill>
              </a:rPr>
              <a:t>Conclusion</a:t>
            </a:r>
            <a:r>
              <a:rPr lang="sr-Latn-RS" altLang="en-US" sz="2600" dirty="0" smtClean="0">
                <a:solidFill>
                  <a:srgbClr val="000066"/>
                </a:solidFill>
              </a:rPr>
              <a:t>s</a:t>
            </a:r>
            <a:r>
              <a:rPr lang="en-US" altLang="en-US" sz="2600" dirty="0" smtClean="0">
                <a:solidFill>
                  <a:srgbClr val="000066"/>
                </a:solidFill>
              </a:rPr>
              <a:t>;</a:t>
            </a:r>
            <a:endParaRPr lang="en-US" altLang="en-US" sz="2600" dirty="0">
              <a:solidFill>
                <a:srgbClr val="000066"/>
              </a:solidFill>
            </a:endParaRPr>
          </a:p>
          <a:p>
            <a:pPr>
              <a:lnSpc>
                <a:spcPct val="175000"/>
              </a:lnSpc>
              <a:buFontTx/>
              <a:buChar char="•"/>
            </a:pPr>
            <a:r>
              <a:rPr lang="en-US" altLang="en-US" sz="2600" dirty="0">
                <a:solidFill>
                  <a:srgbClr val="000066"/>
                </a:solidFill>
              </a:rPr>
              <a:t>Looking forward</a:t>
            </a:r>
          </a:p>
        </p:txBody>
      </p:sp>
    </p:spTree>
    <p:extLst>
      <p:ext uri="{BB962C8B-B14F-4D97-AF65-F5344CB8AC3E}">
        <p14:creationId xmlns:p14="http://schemas.microsoft.com/office/powerpoint/2010/main" val="1049530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119313" y="200480"/>
            <a:ext cx="322075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4000" b="1" dirty="0">
                <a:solidFill>
                  <a:srgbClr val="000066"/>
                </a:solidFill>
                <a:cs typeface="Angsana New" pitchFamily="18" charset="-34"/>
              </a:rPr>
              <a:t>Stylized </a:t>
            </a:r>
            <a:r>
              <a:rPr lang="en-US" altLang="en-US" sz="4000" b="1" dirty="0" smtClean="0">
                <a:solidFill>
                  <a:srgbClr val="000066"/>
                </a:solidFill>
                <a:cs typeface="Angsana New" pitchFamily="18" charset="-34"/>
              </a:rPr>
              <a:t>Facts</a:t>
            </a:r>
            <a:endParaRPr lang="en-US" altLang="en-US" sz="4000" b="1" dirty="0">
              <a:solidFill>
                <a:srgbClr val="000066"/>
              </a:solidFill>
              <a:cs typeface="Angsana New" pitchFamily="18" charset="-34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76200" y="1071801"/>
            <a:ext cx="8763000" cy="5139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533400" indent="-53340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447800" indent="-53340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905000" indent="-53340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362200" indent="-53340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819400" indent="-533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3276600" indent="-533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733800" indent="-533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4191000" indent="-533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>
              <a:lnSpc>
                <a:spcPct val="150000"/>
              </a:lnSpc>
              <a:buFontTx/>
              <a:buChar char="•"/>
            </a:pPr>
            <a:r>
              <a:rPr lang="en-US" altLang="en-US" sz="2800" dirty="0">
                <a:solidFill>
                  <a:srgbClr val="000066"/>
                </a:solidFill>
              </a:rPr>
              <a:t>Inflation targeting regime since 2009</a:t>
            </a:r>
            <a:r>
              <a:rPr lang="en-US" altLang="en-US" sz="2800" dirty="0" smtClean="0">
                <a:solidFill>
                  <a:srgbClr val="000066"/>
                </a:solidFill>
              </a:rPr>
              <a:t>;</a:t>
            </a:r>
          </a:p>
          <a:p>
            <a:pPr>
              <a:lnSpc>
                <a:spcPct val="150000"/>
              </a:lnSpc>
              <a:buFontTx/>
              <a:buChar char="•"/>
            </a:pPr>
            <a:endParaRPr lang="en-US" altLang="en-US" sz="2800" dirty="0">
              <a:solidFill>
                <a:srgbClr val="000066"/>
              </a:solidFill>
            </a:endParaRPr>
          </a:p>
          <a:p>
            <a:pPr>
              <a:buFontTx/>
              <a:buChar char="•"/>
            </a:pPr>
            <a:r>
              <a:rPr lang="en-US" sz="2800" dirty="0">
                <a:solidFill>
                  <a:srgbClr val="000066"/>
                </a:solidFill>
              </a:rPr>
              <a:t>The main monetary policy instrument: rate applied in the NBS 1-week reverse repo </a:t>
            </a:r>
            <a:r>
              <a:rPr lang="en-US" sz="2800" dirty="0" smtClean="0">
                <a:solidFill>
                  <a:srgbClr val="000066"/>
                </a:solidFill>
              </a:rPr>
              <a:t>transactions;</a:t>
            </a:r>
          </a:p>
          <a:p>
            <a:pPr>
              <a:buFontTx/>
              <a:buChar char="•"/>
            </a:pPr>
            <a:endParaRPr lang="en-US" sz="2800" dirty="0">
              <a:solidFill>
                <a:srgbClr val="000066"/>
              </a:solidFill>
            </a:endParaRPr>
          </a:p>
          <a:p>
            <a:pPr>
              <a:buFontTx/>
              <a:buChar char="•"/>
            </a:pPr>
            <a:r>
              <a:rPr lang="en-US" sz="2800" dirty="0">
                <a:solidFill>
                  <a:srgbClr val="000066"/>
                </a:solidFill>
              </a:rPr>
              <a:t>Relatively high level of </a:t>
            </a:r>
            <a:r>
              <a:rPr lang="en-US" sz="2800" dirty="0" err="1">
                <a:solidFill>
                  <a:srgbClr val="000066"/>
                </a:solidFill>
              </a:rPr>
              <a:t>eurization</a:t>
            </a:r>
            <a:r>
              <a:rPr lang="en-US" sz="2800" dirty="0">
                <a:solidFill>
                  <a:srgbClr val="000066"/>
                </a:solidFill>
              </a:rPr>
              <a:t>: approximately 37% of new business loans to private sector is in </a:t>
            </a:r>
            <a:r>
              <a:rPr lang="en-US" sz="2800" dirty="0" smtClean="0">
                <a:solidFill>
                  <a:srgbClr val="000066"/>
                </a:solidFill>
              </a:rPr>
              <a:t>dinars;</a:t>
            </a:r>
          </a:p>
          <a:p>
            <a:pPr>
              <a:buFontTx/>
              <a:buChar char="•"/>
            </a:pPr>
            <a:endParaRPr lang="en-US" sz="2800" dirty="0">
              <a:solidFill>
                <a:srgbClr val="000066"/>
              </a:solidFill>
            </a:endParaRPr>
          </a:p>
          <a:p>
            <a:pPr>
              <a:buFontTx/>
              <a:buChar char="•"/>
            </a:pPr>
            <a:r>
              <a:rPr lang="en-US" sz="2800" dirty="0">
                <a:solidFill>
                  <a:srgbClr val="000066"/>
                </a:solidFill>
              </a:rPr>
              <a:t>Comparable and consistent time series of bank lending rates on new business loans </a:t>
            </a:r>
            <a:r>
              <a:rPr lang="en-US" sz="2800" dirty="0" smtClean="0">
                <a:solidFill>
                  <a:srgbClr val="000066"/>
                </a:solidFill>
              </a:rPr>
              <a:t>since </a:t>
            </a:r>
            <a:r>
              <a:rPr lang="en-US" sz="2800" dirty="0">
                <a:solidFill>
                  <a:srgbClr val="000066"/>
                </a:solidFill>
              </a:rPr>
              <a:t>September 2010</a:t>
            </a:r>
            <a:r>
              <a:rPr lang="en-US" sz="2800" dirty="0" smtClean="0">
                <a:solidFill>
                  <a:srgbClr val="000066"/>
                </a:solidFill>
              </a:rPr>
              <a:t>.</a:t>
            </a:r>
          </a:p>
          <a:p>
            <a:pPr>
              <a:buFontTx/>
              <a:buChar char="•"/>
            </a:pPr>
            <a:endParaRPr lang="en-US" altLang="en-US" sz="2000" dirty="0">
              <a:solidFill>
                <a:srgbClr val="000066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2415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362200" y="76200"/>
            <a:ext cx="307968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4000" b="1" dirty="0" smtClean="0">
                <a:solidFill>
                  <a:srgbClr val="000066"/>
                </a:solidFill>
                <a:cs typeface="Angsana New" pitchFamily="18" charset="-34"/>
              </a:rPr>
              <a:t>Stylized facts</a:t>
            </a:r>
            <a:endParaRPr lang="en-US" altLang="en-US" sz="4000" b="1" dirty="0">
              <a:solidFill>
                <a:srgbClr val="000066"/>
              </a:solidFill>
              <a:cs typeface="Angsana New" pitchFamily="18" charset="-34"/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593" y="990600"/>
            <a:ext cx="6422487" cy="2721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156" y="3810000"/>
            <a:ext cx="6384925" cy="27171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9530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81000" y="76200"/>
            <a:ext cx="914891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4000" b="1" dirty="0">
                <a:solidFill>
                  <a:srgbClr val="000066"/>
                </a:solidFill>
                <a:cs typeface="Angsana New" pitchFamily="18" charset="-34"/>
              </a:rPr>
              <a:t>Interest Rate Pass-Through To </a:t>
            </a:r>
            <a:endParaRPr lang="en-US" altLang="en-US" sz="4000" b="1" dirty="0" smtClean="0">
              <a:solidFill>
                <a:srgbClr val="000066"/>
              </a:solidFill>
              <a:cs typeface="Angsana New" pitchFamily="18" charset="-34"/>
            </a:endParaRPr>
          </a:p>
          <a:p>
            <a:pPr algn="ctr"/>
            <a:r>
              <a:rPr lang="en-US" altLang="en-US" sz="4000" b="1" dirty="0" smtClean="0">
                <a:solidFill>
                  <a:srgbClr val="000066"/>
                </a:solidFill>
                <a:cs typeface="Angsana New" pitchFamily="18" charset="-34"/>
              </a:rPr>
              <a:t>Lending Rates: </a:t>
            </a:r>
            <a:r>
              <a:rPr lang="en-US" altLang="en-US" sz="4000" b="1" dirty="0">
                <a:solidFill>
                  <a:srgbClr val="000066"/>
                </a:solidFill>
              </a:rPr>
              <a:t>Data description</a:t>
            </a:r>
          </a:p>
          <a:p>
            <a:pPr algn="ctr"/>
            <a:endParaRPr lang="en-US" altLang="en-US" sz="4000" b="1" dirty="0">
              <a:solidFill>
                <a:srgbClr val="000066"/>
              </a:solidFill>
              <a:cs typeface="Angsana New" pitchFamily="18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4136" y="1524000"/>
            <a:ext cx="8686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dirty="0" smtClean="0">
                <a:solidFill>
                  <a:srgbClr val="000066"/>
                </a:solidFill>
              </a:rPr>
              <a:t>Monthly data of per </a:t>
            </a:r>
            <a:r>
              <a:rPr lang="en-US" dirty="0">
                <a:solidFill>
                  <a:srgbClr val="000066"/>
                </a:solidFill>
              </a:rPr>
              <a:t>annum average interest rates on new business corporate (C_NB) and household (H_NB) loans </a:t>
            </a:r>
            <a:r>
              <a:rPr lang="en-US" dirty="0" smtClean="0">
                <a:solidFill>
                  <a:srgbClr val="000066"/>
                </a:solidFill>
              </a:rPr>
              <a:t>for </a:t>
            </a:r>
            <a:r>
              <a:rPr lang="en-US" dirty="0">
                <a:solidFill>
                  <a:srgbClr val="000066"/>
                </a:solidFill>
              </a:rPr>
              <a:t>period </a:t>
            </a:r>
            <a:r>
              <a:rPr lang="en-US" dirty="0" smtClean="0">
                <a:solidFill>
                  <a:srgbClr val="000066"/>
                </a:solidFill>
              </a:rPr>
              <a:t>September </a:t>
            </a:r>
            <a:r>
              <a:rPr lang="en-US" dirty="0">
                <a:solidFill>
                  <a:srgbClr val="000066"/>
                </a:solidFill>
              </a:rPr>
              <a:t>2010 </a:t>
            </a:r>
            <a:r>
              <a:rPr lang="en-US" dirty="0" smtClean="0">
                <a:solidFill>
                  <a:srgbClr val="000066"/>
                </a:solidFill>
              </a:rPr>
              <a:t>- </a:t>
            </a:r>
            <a:r>
              <a:rPr lang="en-US" dirty="0">
                <a:solidFill>
                  <a:srgbClr val="000066"/>
                </a:solidFill>
              </a:rPr>
              <a:t>July </a:t>
            </a:r>
            <a:r>
              <a:rPr lang="en-US" dirty="0" smtClean="0">
                <a:solidFill>
                  <a:srgbClr val="000066"/>
                </a:solidFill>
              </a:rPr>
              <a:t>2018; </a:t>
            </a:r>
          </a:p>
          <a:p>
            <a:pPr>
              <a:buFontTx/>
              <a:buChar char="•"/>
            </a:pPr>
            <a:endParaRPr lang="en-US" dirty="0" smtClean="0">
              <a:solidFill>
                <a:srgbClr val="000066"/>
              </a:solidFill>
            </a:endParaRPr>
          </a:p>
          <a:p>
            <a:pPr>
              <a:buFontTx/>
              <a:buChar char="•"/>
            </a:pPr>
            <a:r>
              <a:rPr lang="en-US" dirty="0">
                <a:solidFill>
                  <a:srgbClr val="000066"/>
                </a:solidFill>
              </a:rPr>
              <a:t> </a:t>
            </a:r>
            <a:r>
              <a:rPr lang="en-US" dirty="0" smtClean="0">
                <a:solidFill>
                  <a:srgbClr val="000066"/>
                </a:solidFill>
              </a:rPr>
              <a:t>Interbank rates </a:t>
            </a:r>
            <a:r>
              <a:rPr lang="en-US" dirty="0">
                <a:solidFill>
                  <a:srgbClr val="000066"/>
                </a:solidFill>
              </a:rPr>
              <a:t>with one week maturity (BELIBOR1W) and with three months maturity (</a:t>
            </a:r>
            <a:r>
              <a:rPr lang="en-US" dirty="0" smtClean="0">
                <a:solidFill>
                  <a:srgbClr val="000066"/>
                </a:solidFill>
              </a:rPr>
              <a:t>BELIBOR3M) as </a:t>
            </a:r>
            <a:r>
              <a:rPr lang="en-US" dirty="0">
                <a:solidFill>
                  <a:srgbClr val="000066"/>
                </a:solidFill>
              </a:rPr>
              <a:t>a proxy of monetary policy </a:t>
            </a:r>
            <a:r>
              <a:rPr lang="en-US" dirty="0" smtClean="0">
                <a:solidFill>
                  <a:srgbClr val="000066"/>
                </a:solidFill>
              </a:rPr>
              <a:t>rates; </a:t>
            </a:r>
          </a:p>
          <a:p>
            <a:pPr>
              <a:buFontTx/>
              <a:buChar char="•"/>
            </a:pPr>
            <a:endParaRPr lang="en-US" altLang="en-US" dirty="0">
              <a:solidFill>
                <a:srgbClr val="000066"/>
              </a:solidFill>
            </a:endParaRPr>
          </a:p>
          <a:p>
            <a:pPr>
              <a:buFontTx/>
              <a:buChar char="•"/>
            </a:pPr>
            <a:r>
              <a:rPr lang="en-US" dirty="0" smtClean="0">
                <a:solidFill>
                  <a:srgbClr val="000066"/>
                </a:solidFill>
              </a:rPr>
              <a:t> </a:t>
            </a:r>
            <a:r>
              <a:rPr lang="en-US" dirty="0">
                <a:solidFill>
                  <a:srgbClr val="000066"/>
                </a:solidFill>
              </a:rPr>
              <a:t>22 </a:t>
            </a:r>
            <a:r>
              <a:rPr lang="en-US" dirty="0" smtClean="0">
                <a:solidFill>
                  <a:srgbClr val="000066"/>
                </a:solidFill>
              </a:rPr>
              <a:t>banks included in analysis </a:t>
            </a:r>
            <a:r>
              <a:rPr lang="en-US" dirty="0">
                <a:solidFill>
                  <a:srgbClr val="000066"/>
                </a:solidFill>
              </a:rPr>
              <a:t>for households </a:t>
            </a:r>
            <a:r>
              <a:rPr lang="en-US" dirty="0" smtClean="0">
                <a:solidFill>
                  <a:srgbClr val="000066"/>
                </a:solidFill>
              </a:rPr>
              <a:t>(94.7</a:t>
            </a:r>
            <a:r>
              <a:rPr lang="en-US" dirty="0">
                <a:solidFill>
                  <a:srgbClr val="000066"/>
                </a:solidFill>
              </a:rPr>
              <a:t>% in average of the total banking sector assets) and 19 banks for corporates </a:t>
            </a:r>
            <a:r>
              <a:rPr lang="en-US" dirty="0" smtClean="0">
                <a:solidFill>
                  <a:srgbClr val="000066"/>
                </a:solidFill>
              </a:rPr>
              <a:t>(88.9% in average of the total banking sector assets).</a:t>
            </a:r>
            <a:endParaRPr lang="en-US" alt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363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35258" y="304800"/>
            <a:ext cx="8915400" cy="1371600"/>
          </a:xfrm>
        </p:spPr>
        <p:txBody>
          <a:bodyPr/>
          <a:lstStyle/>
          <a:p>
            <a:pPr algn="ctr"/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Interest Rate Pass-Through To 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Lending Rates: 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en-US" altLang="en-US" sz="3600" dirty="0"/>
              <a:t/>
            </a:r>
            <a:br>
              <a:rPr lang="en-US" altLang="en-US" sz="3600" dirty="0"/>
            </a:br>
            <a:endParaRPr lang="en-US" altLang="en-US" sz="3600" b="1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4724400"/>
          </a:xfrm>
        </p:spPr>
        <p:txBody>
          <a:bodyPr/>
          <a:lstStyle/>
          <a:p>
            <a:pPr lvl="1">
              <a:lnSpc>
                <a:spcPct val="175000"/>
              </a:lnSpc>
              <a:buFont typeface="Arial" panose="020B0604020202020204" pitchFamily="34" charset="0"/>
              <a:buChar char="•"/>
            </a:pP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Panel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cointegration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tests:</a:t>
            </a:r>
            <a:endParaRPr lang="en-US" alt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75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Pedroni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(1997);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Westerlund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2006)</a:t>
            </a:r>
          </a:p>
          <a:p>
            <a:pPr lvl="1">
              <a:lnSpc>
                <a:spcPct val="175000"/>
              </a:lnSpc>
              <a:buFont typeface="Arial" panose="020B0604020202020204" pitchFamily="34" charset="0"/>
              <a:buChar char="•"/>
            </a:pP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Estimation:</a:t>
            </a:r>
          </a:p>
          <a:p>
            <a:pPr marL="0" indent="0">
              <a:lnSpc>
                <a:spcPct val="175000"/>
              </a:lnSpc>
              <a:buNone/>
            </a:pP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FMOLS, DOLS, PMG, MG </a:t>
            </a:r>
            <a:endParaRPr lang="en-US" alt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75000"/>
              </a:lnSpc>
            </a:pPr>
            <a:endParaRPr lang="en-US" alt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248736"/>
      </p:ext>
    </p:extLst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6934200" cy="1066800"/>
          </a:xfrm>
        </p:spPr>
        <p:txBody>
          <a:bodyPr/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Estimation results: dinar lending rates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454172"/>
            <a:ext cx="6553200" cy="127962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4800" y="3733800"/>
            <a:ext cx="8610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66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0066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9pPr>
          </a:lstStyle>
          <a:p>
            <a:pPr lvl="1"/>
            <a:r>
              <a:rPr lang="en-US" sz="2400" dirty="0" smtClean="0"/>
              <a:t>Interest </a:t>
            </a:r>
            <a:r>
              <a:rPr lang="en-US" sz="2400" dirty="0"/>
              <a:t>rate </a:t>
            </a:r>
            <a:r>
              <a:rPr lang="en-US" sz="2400" dirty="0" smtClean="0"/>
              <a:t>channel has strengthen</a:t>
            </a:r>
            <a:r>
              <a:rPr lang="sr-Latn-RS" sz="2400" dirty="0" err="1" smtClean="0"/>
              <a:t>ed</a:t>
            </a:r>
            <a:r>
              <a:rPr lang="en-US" sz="2400" dirty="0" smtClean="0"/>
              <a:t> over time:</a:t>
            </a:r>
            <a:endParaRPr lang="en-US" altLang="en-US" sz="2400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75000"/>
              </a:lnSpc>
            </a:pPr>
            <a:endParaRPr lang="en-US" altLang="en-US" sz="2800" b="1" kern="0" dirty="0">
              <a:solidFill>
                <a:srgbClr val="FFFF0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28600" y="14478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66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0066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9pPr>
          </a:lstStyle>
          <a:p>
            <a:pPr lvl="1"/>
            <a:r>
              <a:rPr lang="en-US" sz="2400" dirty="0" smtClean="0"/>
              <a:t>The </a:t>
            </a:r>
            <a:r>
              <a:rPr lang="en-US" sz="2400" dirty="0"/>
              <a:t>pass-through effect is more pronounced on new business </a:t>
            </a:r>
            <a:r>
              <a:rPr lang="en-US" sz="2400" dirty="0" smtClean="0"/>
              <a:t>corporate</a:t>
            </a:r>
            <a:r>
              <a:rPr lang="sr-Latn-RS" sz="2400" dirty="0" smtClean="0"/>
              <a:t> </a:t>
            </a:r>
            <a:r>
              <a:rPr lang="sr-Latn-RS" sz="2400" dirty="0" err="1" smtClean="0"/>
              <a:t>loans</a:t>
            </a:r>
            <a:r>
              <a:rPr lang="en-US" sz="2400" dirty="0" smtClean="0"/>
              <a:t> </a:t>
            </a:r>
            <a:r>
              <a:rPr lang="en-US" sz="2400" dirty="0"/>
              <a:t>than on household </a:t>
            </a:r>
            <a:r>
              <a:rPr lang="en-US" sz="2400" dirty="0" smtClean="0"/>
              <a:t>loans:</a:t>
            </a:r>
            <a:endParaRPr lang="en-US" altLang="en-US" sz="2800" b="1" kern="0" dirty="0">
              <a:solidFill>
                <a:srgbClr val="FFFF00"/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495800"/>
            <a:ext cx="5759450" cy="13709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8386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6934200" cy="1066800"/>
          </a:xfrm>
        </p:spPr>
        <p:txBody>
          <a:bodyPr/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Estimation results: dinar lending rates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28600" y="1447800"/>
            <a:ext cx="8763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66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0066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9pPr>
          </a:lstStyle>
          <a:p>
            <a:pPr lvl="1"/>
            <a:r>
              <a:rPr lang="en-US" sz="2400" dirty="0"/>
              <a:t>lower </a:t>
            </a:r>
            <a:r>
              <a:rPr lang="en-US" sz="2400" dirty="0" smtClean="0"/>
              <a:t>country risk </a:t>
            </a:r>
            <a:r>
              <a:rPr lang="en-US" sz="2400" dirty="0"/>
              <a:t>premium in addition to monetary policy relaxation of NBS </a:t>
            </a:r>
            <a:r>
              <a:rPr lang="en-US" sz="2400" dirty="0" smtClean="0"/>
              <a:t>affect </a:t>
            </a:r>
            <a:r>
              <a:rPr lang="sr-Latn-RS" sz="2400" dirty="0" smtClean="0"/>
              <a:t>the </a:t>
            </a:r>
            <a:r>
              <a:rPr lang="en-US" sz="2400" dirty="0" smtClean="0"/>
              <a:t>fall </a:t>
            </a:r>
            <a:r>
              <a:rPr lang="en-US" sz="2400" dirty="0"/>
              <a:t>of dinar lending interest rates for corporate sector</a:t>
            </a:r>
            <a:endParaRPr lang="en-US" altLang="en-US" sz="2800" b="1" kern="0" dirty="0">
              <a:solidFill>
                <a:srgbClr val="FFFF0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464891"/>
              </p:ext>
            </p:extLst>
          </p:nvPr>
        </p:nvGraphicFramePr>
        <p:xfrm>
          <a:off x="1295400" y="2895600"/>
          <a:ext cx="5762625" cy="1939608"/>
        </p:xfrm>
        <a:graphic>
          <a:graphicData uri="http://schemas.openxmlformats.org/drawingml/2006/table">
            <a:tbl>
              <a:tblPr firstRow="1" firstCol="1" bandRow="1"/>
              <a:tblGrid>
                <a:gridCol w="1871243"/>
                <a:gridCol w="1945691"/>
                <a:gridCol w="1945691"/>
              </a:tblGrid>
              <a:tr h="19050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Table 3: Estimates of the long run pass-through of market rates to bank lending rates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FMOLS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DOLS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Corporate loans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Corporate loans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BELIBOR1W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1.16***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1.15***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EMBI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0.378***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0.395***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BELIBOR3M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1.10***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1.10***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EMBI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0.402***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0.403***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Note: Pooled FMOLS and pooled DOLS with automatic lags selection based on SIC. * refers to statistical significance at 10%, ** refers to statistical significance at 5%, and *** refers to statistical significance at 1%.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5231309"/>
      </p:ext>
    </p:extLst>
  </p:cSld>
  <p:clrMapOvr>
    <a:masterClrMapping/>
  </p:clrMapOvr>
</p:sld>
</file>

<file path=ppt/theme/theme1.xml><?xml version="1.0" encoding="utf-8"?>
<a:theme xmlns:a="http://schemas.openxmlformats.org/drawingml/2006/main" name="NBS-master4-en">
  <a:themeElements>
    <a:clrScheme name="NBS-master4-e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S-master4-en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S-master4-e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S-master4-e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S-master4-e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S-master4-e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S-master4-e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S-master4-e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S-master4-e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NBS-master4-en</Template>
  <TotalTime>1063</TotalTime>
  <Words>663</Words>
  <Application>Microsoft Office PowerPoint</Application>
  <PresentationFormat>Presentazione su schermo (4:3)</PresentationFormat>
  <Paragraphs>130</Paragraphs>
  <Slides>14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NBS-master4-en</vt:lpstr>
      <vt:lpstr>Mirjana Miletic, Aleksandar Tomin, Andjelka Djordjevic  Rome, 23 November 2018 </vt:lpstr>
      <vt:lpstr>Motivation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Interest Rate Pass-Through To Lending Rates: Methodology </vt:lpstr>
      <vt:lpstr>Estimation results: dinar lending rates</vt:lpstr>
      <vt:lpstr>Estimation results: dinar lending rates</vt:lpstr>
      <vt:lpstr>Estimation results: dinar lending rates</vt:lpstr>
      <vt:lpstr>Estimation results: euro-indexed lending rates</vt:lpstr>
      <vt:lpstr>Impact of different individual banks’ characteristics on IRPT</vt:lpstr>
      <vt:lpstr>Summary and Conclusions</vt:lpstr>
      <vt:lpstr>Looking Forward</vt:lpstr>
    </vt:vector>
  </TitlesOfParts>
  <Company>nbs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nikola.vuckovic</dc:creator>
  <cp:keywords>[SEC=JAVNO]</cp:keywords>
  <cp:lastModifiedBy>CIARLONE ALESSIO</cp:lastModifiedBy>
  <cp:revision>72</cp:revision>
  <cp:lastPrinted>2018-11-19T08:16:44Z</cp:lastPrinted>
  <dcterms:created xsi:type="dcterms:W3CDTF">2005-12-14T13:41:56Z</dcterms:created>
  <dcterms:modified xsi:type="dcterms:W3CDTF">2018-11-19T16:17:59Z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M_ProtectiveMarkingValue_Footer">
    <vt:lpwstr>ЈАВНО</vt:lpwstr>
  </property>
  <property fmtid="{D5CDD505-2E9C-101B-9397-08002B2CF9AE}" pid="3" name="PM_Caveats_Count">
    <vt:lpwstr>0</vt:lpwstr>
  </property>
  <property fmtid="{D5CDD505-2E9C-101B-9397-08002B2CF9AE}" pid="4" name="PM_Originator_Hash_SHA1">
    <vt:lpwstr>F7EAD212644BD4DB07BED65AD2F98DE8583D4187</vt:lpwstr>
  </property>
  <property fmtid="{D5CDD505-2E9C-101B-9397-08002B2CF9AE}" pid="5" name="PM_SecurityClassification">
    <vt:lpwstr>JAVNO</vt:lpwstr>
  </property>
  <property fmtid="{D5CDD505-2E9C-101B-9397-08002B2CF9AE}" pid="6" name="PM_DisplayValueSecClassificationWithQualifier">
    <vt:lpwstr>ЈАВНО</vt:lpwstr>
  </property>
  <property fmtid="{D5CDD505-2E9C-101B-9397-08002B2CF9AE}" pid="7" name="PM_Qualifier">
    <vt:lpwstr/>
  </property>
  <property fmtid="{D5CDD505-2E9C-101B-9397-08002B2CF9AE}" pid="8" name="PM_Hash_SHA1">
    <vt:lpwstr>172C3C78CF95870A3A6334480254F32464C4179D</vt:lpwstr>
  </property>
  <property fmtid="{D5CDD505-2E9C-101B-9397-08002B2CF9AE}" pid="9" name="PM_ProtectiveMarkingImage_Header">
    <vt:lpwstr>C:\Program Files\Common Files\janusNET Shared\janusSEAL\Images\DocumentSlashBlue.png</vt:lpwstr>
  </property>
  <property fmtid="{D5CDD505-2E9C-101B-9397-08002B2CF9AE}" pid="10" name="PM_InsertionValue">
    <vt:lpwstr>JAVNO</vt:lpwstr>
  </property>
  <property fmtid="{D5CDD505-2E9C-101B-9397-08002B2CF9AE}" pid="11" name="PM_ProtectiveMarkingValue_Header">
    <vt:lpwstr>ЈАВНО</vt:lpwstr>
  </property>
  <property fmtid="{D5CDD505-2E9C-101B-9397-08002B2CF9AE}" pid="12" name="PM_ProtectiveMarkingImage_Footer">
    <vt:lpwstr>C:\Program Files\Common Files\janusNET Shared\janusSEAL\Images\DocumentSlashBlue.png</vt:lpwstr>
  </property>
  <property fmtid="{D5CDD505-2E9C-101B-9397-08002B2CF9AE}" pid="13" name="PM_Namespace">
    <vt:lpwstr>NBS</vt:lpwstr>
  </property>
  <property fmtid="{D5CDD505-2E9C-101B-9397-08002B2CF9AE}" pid="14" name="PM_Version">
    <vt:lpwstr>v2</vt:lpwstr>
  </property>
  <property fmtid="{D5CDD505-2E9C-101B-9397-08002B2CF9AE}" pid="15" name="PM_Originating_FileId">
    <vt:lpwstr>B3789165DB694E6DA120EACDA1A31F83</vt:lpwstr>
  </property>
  <property fmtid="{D5CDD505-2E9C-101B-9397-08002B2CF9AE}" pid="16" name="PM_OriginationTimeStamp">
    <vt:lpwstr>2018-05-17T13:20:22Z</vt:lpwstr>
  </property>
  <property fmtid="{D5CDD505-2E9C-101B-9397-08002B2CF9AE}" pid="17" name="PM_Hash_Version">
    <vt:lpwstr>2016.1</vt:lpwstr>
  </property>
  <property fmtid="{D5CDD505-2E9C-101B-9397-08002B2CF9AE}" pid="18" name="PM_Hash_Salt_Prev">
    <vt:lpwstr>C2B5B3F055DD0189859B6B4F0185A705</vt:lpwstr>
  </property>
  <property fmtid="{D5CDD505-2E9C-101B-9397-08002B2CF9AE}" pid="19" name="PM_Hash_Salt">
    <vt:lpwstr>646EE832EC59E197D91C250F1B5ECDE1</vt:lpwstr>
  </property>
  <property fmtid="{D5CDD505-2E9C-101B-9397-08002B2CF9AE}" pid="20" name="PM_PrintOutPlacement_PPT">
    <vt:lpwstr/>
  </property>
  <property fmtid="{D5CDD505-2E9C-101B-9397-08002B2CF9AE}" pid="21" name="PM_SecurityClassification_Prev">
    <vt:lpwstr>UNUTRASNJA UPOTREBA</vt:lpwstr>
  </property>
  <property fmtid="{D5CDD505-2E9C-101B-9397-08002B2CF9AE}" pid="22" name="PM_Qualifier_Prev">
    <vt:lpwstr/>
  </property>
</Properties>
</file>