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ppt" ContentType="application/vnd.ms-powerpoi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7099300" cy="10234613"/>
  <p:defaultTextStyle>
    <a:defPPr>
      <a:defRPr lang="fi-FI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5EF"/>
    <a:srgbClr val="51569E"/>
    <a:srgbClr val="3F3E3E"/>
    <a:srgbClr val="414042"/>
    <a:srgbClr val="4B5EAA"/>
    <a:srgbClr val="00436F"/>
    <a:srgbClr val="00356C"/>
    <a:srgbClr val="FF7C80"/>
    <a:srgbClr val="FFFFFF"/>
    <a:srgbClr val="E9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 autoAdjust="0"/>
  </p:normalViewPr>
  <p:slideViewPr>
    <p:cSldViewPr>
      <p:cViewPr>
        <p:scale>
          <a:sx n="116" d="100"/>
          <a:sy n="116" d="100"/>
        </p:scale>
        <p:origin x="-132" y="-4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862" y="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031" cy="51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608" y="0"/>
            <a:ext cx="3076031" cy="51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1900"/>
            <a:ext cx="3076031" cy="51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608" y="9721900"/>
            <a:ext cx="3076031" cy="51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1144D54-B8F4-45E9-AC81-CB04EA0404D2}" type="slidenum">
              <a:rPr lang="fi-FI"/>
              <a:pPr/>
              <a:t>‹N›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12456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031" cy="51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608" y="0"/>
            <a:ext cx="3076031" cy="51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8350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599" y="4861769"/>
            <a:ext cx="5680105" cy="460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900"/>
            <a:ext cx="3076031" cy="51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608" y="9721900"/>
            <a:ext cx="3076031" cy="51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A189561-A48B-4550-9CA1-E2E33612C40C}" type="slidenum">
              <a:rPr lang="fi-FI"/>
              <a:pPr/>
              <a:t>‹N›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31603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PowerPoint_97-2003_Presentation1.ppt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preserve="1" userDrawn="1">
  <p:cSld name="title_slide">
    <p:bg>
      <p:bgPr>
        <a:solidFill>
          <a:srgbClr val="5156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0"/>
          <a:stretch/>
        </p:blipFill>
        <p:spPr>
          <a:xfrm>
            <a:off x="2352159" y="27053"/>
            <a:ext cx="9144441" cy="6786323"/>
          </a:xfrm>
          <a:prstGeom prst="rect">
            <a:avLst/>
          </a:prstGeom>
        </p:spPr>
      </p:pic>
      <p:graphicFrame>
        <p:nvGraphicFramePr>
          <p:cNvPr id="3094" name="Base" hidden="1"/>
          <p:cNvGraphicFramePr>
            <a:graphicFrameLocks/>
          </p:cNvGraphicFramePr>
          <p:nvPr/>
        </p:nvGraphicFramePr>
        <p:xfrm>
          <a:off x="2032000" y="1397000"/>
          <a:ext cx="8128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r:id="rId5" imgW="0" imgH="0" progId="PowerPoint.Show.8">
                  <p:embed/>
                </p:oleObj>
              </mc:Choice>
              <mc:Fallback>
                <p:oleObj r:id="rId5" imgW="0" imgH="0" progId="PowerPoint.Show.8">
                  <p:embed/>
                  <p:pic>
                    <p:nvPicPr>
                      <p:cNvPr id="0" name="Base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1397000"/>
                        <a:ext cx="8128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09600" y="1746000"/>
            <a:ext cx="5736000" cy="1857600"/>
          </a:xfrm>
        </p:spPr>
        <p:txBody>
          <a:bodyPr anchor="b" anchorCtr="0"/>
          <a:lstStyle>
            <a:lvl1pPr algn="l">
              <a:defRPr sz="2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758400"/>
            <a:ext cx="5736000" cy="939600"/>
          </a:xfrm>
        </p:spPr>
        <p:txBody>
          <a:bodyPr>
            <a:normAutofit/>
          </a:bodyPr>
          <a:lstStyle>
            <a:lvl1pPr marL="0" indent="0" algn="l">
              <a:buFont typeface="Symbol" pitchFamily="18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13" name="Rectangle 24"/>
          <p:cNvSpPr>
            <a:spLocks noGrp="1" noChangeArrowheads="1"/>
          </p:cNvSpPr>
          <p:nvPr>
            <p:ph type="ftr" sz="quarter" idx="3"/>
          </p:nvPr>
        </p:nvSpPr>
        <p:spPr>
          <a:xfrm>
            <a:off x="609600" y="442801"/>
            <a:ext cx="5736000" cy="3333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smtClean="0"/>
              <a:t>Iikka Korhonen</a:t>
            </a:r>
            <a:endParaRPr lang="fi-FI" dirty="0"/>
          </a:p>
        </p:txBody>
      </p:sp>
      <p:sp>
        <p:nvSpPr>
          <p:cNvPr id="14" name="Rectangle 26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357600"/>
            <a:ext cx="969600" cy="363600"/>
          </a:xfr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22.11.2018</a:t>
            </a:r>
            <a:endParaRPr lang="fi-FI" dirty="0"/>
          </a:p>
        </p:txBody>
      </p:sp>
      <p:sp>
        <p:nvSpPr>
          <p:cNvPr id="15" name="Dian numeron paikkamerkki 8"/>
          <p:cNvSpPr>
            <a:spLocks noGrp="1"/>
          </p:cNvSpPr>
          <p:nvPr>
            <p:ph type="sldNum" sz="quarter" idx="4"/>
          </p:nvPr>
        </p:nvSpPr>
        <p:spPr>
          <a:xfrm>
            <a:off x="10881600" y="6357600"/>
            <a:ext cx="700800" cy="3636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471A5582-A9DA-4417-AD47-C383050DF7ED}" type="slidenum">
              <a:rPr lang="fi-FI" smtClean="0"/>
              <a:pPr/>
              <a:t>‹N›</a:t>
            </a:fld>
            <a:endParaRPr lang="fi-FI" dirty="0"/>
          </a:p>
        </p:txBody>
      </p:sp>
      <p:sp>
        <p:nvSpPr>
          <p:cNvPr id="2" name="d_distribution_title"/>
          <p:cNvSpPr txBox="1"/>
          <p:nvPr userDrawn="1"/>
        </p:nvSpPr>
        <p:spPr>
          <a:xfrm>
            <a:off x="8974800" y="6357600"/>
            <a:ext cx="1886400" cy="363600"/>
          </a:xfrm>
          <a:prstGeom prst="rect">
            <a:avLst/>
          </a:prstGeom>
          <a:noFill/>
        </p:spPr>
        <p:txBody>
          <a:bodyPr vert="horz" wrap="none" rtlCol="0" anchor="ctr">
            <a:noAutofit/>
          </a:bodyPr>
          <a:lstStyle/>
          <a:p>
            <a:pPr algn="r"/>
            <a:r>
              <a:rPr lang="fi-FI" sz="800" smtClean="0">
                <a:solidFill>
                  <a:srgbClr val="FFFFFF"/>
                </a:solidFill>
                <a:latin typeface="Arial" panose="020B0604020202020204" pitchFamily="34" charset="0"/>
              </a:rPr>
              <a:t>Unrestricted</a:t>
            </a:r>
            <a:endParaRPr lang="fi-FI" sz="800" dirty="0" err="1" smtClean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" name="title_and_company"/>
          <p:cNvSpPr txBox="1"/>
          <p:nvPr userDrawn="1"/>
        </p:nvSpPr>
        <p:spPr>
          <a:xfrm>
            <a:off x="608400" y="715800"/>
            <a:ext cx="5734801" cy="334800"/>
          </a:xfrm>
          <a:prstGeom prst="rect">
            <a:avLst/>
          </a:prstGeom>
          <a:noFill/>
        </p:spPr>
        <p:txBody>
          <a:bodyPr vert="horz" wrap="none" rtlCol="0" anchor="ctr">
            <a:noAutofit/>
          </a:bodyPr>
          <a:lstStyle/>
          <a:p>
            <a:pPr algn="l"/>
            <a:r>
              <a:rPr lang="en-US" sz="1200" smtClean="0">
                <a:solidFill>
                  <a:srgbClr val="FFFFFF"/>
                </a:solidFill>
                <a:latin typeface="Georgia" panose="02040502050405020303" pitchFamily="18" charset="0"/>
              </a:rPr>
              <a:t>Head of Research, Bank of Finland</a:t>
            </a:r>
            <a:endParaRPr lang="fi-FI" sz="1200" dirty="0" err="1" smtClean="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 preserve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22.11.2018</a:t>
            </a:r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Iikka Korhonen</a:t>
            </a:r>
            <a:endParaRPr lang="fi-FI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5582-A9DA-4417-AD47-C383050DF7ED}" type="slidenum">
              <a:rPr lang="fi-FI" smtClean="0"/>
              <a:pPr/>
              <a:t>‹N›</a:t>
            </a:fld>
            <a:endParaRPr lang="fi-FI"/>
          </a:p>
        </p:txBody>
      </p:sp>
      <p:sp>
        <p:nvSpPr>
          <p:cNvPr id="4" name="d_distribution_slide"/>
          <p:cNvSpPr txBox="1"/>
          <p:nvPr userDrawn="1"/>
        </p:nvSpPr>
        <p:spPr>
          <a:xfrm>
            <a:off x="9478800" y="6357600"/>
            <a:ext cx="1364400" cy="363600"/>
          </a:xfrm>
          <a:prstGeom prst="rect">
            <a:avLst/>
          </a:prstGeom>
          <a:noFill/>
        </p:spPr>
        <p:txBody>
          <a:bodyPr vert="horz" wrap="none" rtlCol="0" anchor="ctr">
            <a:noAutofit/>
          </a:bodyPr>
          <a:lstStyle/>
          <a:p>
            <a:pPr algn="r"/>
            <a:r>
              <a:rPr lang="fi-FI" sz="800" smtClean="0">
                <a:solidFill>
                  <a:srgbClr val="DA8D91"/>
                </a:solidFill>
                <a:latin typeface="Arial" panose="020B0604020202020204" pitchFamily="34" charset="0"/>
              </a:rPr>
              <a:t>Unrestricted</a:t>
            </a:r>
            <a:endParaRPr lang="fi-FI" sz="800" dirty="0" err="1" smtClean="0">
              <a:solidFill>
                <a:srgbClr val="DA8D9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ntent" type="twoObj" preserve="1">
  <p:cSld name="two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46800" y="1821600"/>
            <a:ext cx="4536000" cy="4305600"/>
          </a:xfrm>
        </p:spPr>
        <p:txBody>
          <a:bodyPr/>
          <a:lstStyle>
            <a:lvl1pPr>
              <a:defRPr sz="20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3600" y="1821600"/>
            <a:ext cx="4536000" cy="4305600"/>
          </a:xfrm>
        </p:spPr>
        <p:txBody>
          <a:bodyPr/>
          <a:lstStyle>
            <a:lvl1pPr>
              <a:defRPr sz="20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22.11.2018</a:t>
            </a:r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Iikka Korhonen</a:t>
            </a:r>
            <a:endParaRPr lang="fi-FI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5582-A9DA-4417-AD47-C383050DF7ED}" type="slidenum">
              <a:rPr lang="fi-FI" smtClean="0"/>
              <a:pPr/>
              <a:t>‹N›</a:t>
            </a:fld>
            <a:endParaRPr lang="fi-FI"/>
          </a:p>
        </p:txBody>
      </p:sp>
      <p:sp>
        <p:nvSpPr>
          <p:cNvPr id="6" name="d_distribution_slide"/>
          <p:cNvSpPr txBox="1"/>
          <p:nvPr userDrawn="1"/>
        </p:nvSpPr>
        <p:spPr>
          <a:xfrm>
            <a:off x="9478800" y="6357600"/>
            <a:ext cx="1364400" cy="363600"/>
          </a:xfrm>
          <a:prstGeom prst="rect">
            <a:avLst/>
          </a:prstGeom>
          <a:noFill/>
        </p:spPr>
        <p:txBody>
          <a:bodyPr vert="horz" wrap="none" rtlCol="0" anchor="ctr">
            <a:noAutofit/>
          </a:bodyPr>
          <a:lstStyle/>
          <a:p>
            <a:pPr algn="r"/>
            <a:r>
              <a:rPr lang="fi-FI" sz="800" smtClean="0">
                <a:solidFill>
                  <a:srgbClr val="DA8D91"/>
                </a:solidFill>
                <a:latin typeface="Arial" panose="020B0604020202020204" pitchFamily="34" charset="0"/>
              </a:rPr>
              <a:t>Unrestricted</a:t>
            </a:r>
            <a:endParaRPr lang="fi-FI" sz="800" dirty="0" err="1" smtClean="0">
              <a:solidFill>
                <a:srgbClr val="DA8D9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22.11.2018</a:t>
            </a:r>
            <a:endParaRPr lang="fi-F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Iikka Korhonen</a:t>
            </a:r>
            <a:endParaRPr lang="fi-FI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5582-A9DA-4417-AD47-C383050DF7ED}" type="slidenum">
              <a:rPr lang="fi-FI" smtClean="0"/>
              <a:pPr/>
              <a:t>‹N›</a:t>
            </a:fld>
            <a:endParaRPr lang="fi-FI"/>
          </a:p>
        </p:txBody>
      </p:sp>
      <p:sp>
        <p:nvSpPr>
          <p:cNvPr id="4" name="d_distribution_slide"/>
          <p:cNvSpPr txBox="1"/>
          <p:nvPr userDrawn="1"/>
        </p:nvSpPr>
        <p:spPr>
          <a:xfrm>
            <a:off x="9478800" y="6357600"/>
            <a:ext cx="1364400" cy="363600"/>
          </a:xfrm>
          <a:prstGeom prst="rect">
            <a:avLst/>
          </a:prstGeom>
          <a:noFill/>
        </p:spPr>
        <p:txBody>
          <a:bodyPr vert="horz" wrap="none" rtlCol="0" anchor="ctr">
            <a:noAutofit/>
          </a:bodyPr>
          <a:lstStyle/>
          <a:p>
            <a:pPr algn="r"/>
            <a:r>
              <a:rPr lang="fi-FI" sz="800" smtClean="0">
                <a:solidFill>
                  <a:srgbClr val="DA8D91"/>
                </a:solidFill>
                <a:latin typeface="Arial" panose="020B0604020202020204" pitchFamily="34" charset="0"/>
              </a:rPr>
              <a:t>Unrestricted</a:t>
            </a:r>
            <a:endParaRPr lang="fi-FI" sz="800" dirty="0" err="1" smtClean="0">
              <a:solidFill>
                <a:srgbClr val="DA8D9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22.11.2018</a:t>
            </a:r>
            <a:endParaRPr lang="fi-F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Iikka Korhonen</a:t>
            </a:r>
            <a:endParaRPr lang="fi-FI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5582-A9DA-4417-AD47-C383050DF7ED}" type="slidenum">
              <a:rPr lang="fi-FI" smtClean="0"/>
              <a:pPr/>
              <a:t>‹N›</a:t>
            </a:fld>
            <a:endParaRPr lang="fi-FI"/>
          </a:p>
        </p:txBody>
      </p:sp>
      <p:sp>
        <p:nvSpPr>
          <p:cNvPr id="2" name="d_distribution_slide"/>
          <p:cNvSpPr txBox="1"/>
          <p:nvPr userDrawn="1"/>
        </p:nvSpPr>
        <p:spPr>
          <a:xfrm>
            <a:off x="9478800" y="6357600"/>
            <a:ext cx="1364400" cy="363600"/>
          </a:xfrm>
          <a:prstGeom prst="rect">
            <a:avLst/>
          </a:prstGeom>
          <a:noFill/>
        </p:spPr>
        <p:txBody>
          <a:bodyPr vert="horz" wrap="none" rtlCol="0" anchor="ctr">
            <a:noAutofit/>
          </a:bodyPr>
          <a:lstStyle/>
          <a:p>
            <a:pPr algn="r"/>
            <a:r>
              <a:rPr lang="fi-FI" sz="800" smtClean="0">
                <a:solidFill>
                  <a:srgbClr val="DA8D91"/>
                </a:solidFill>
                <a:latin typeface="Arial" panose="020B0604020202020204" pitchFamily="34" charset="0"/>
              </a:rPr>
              <a:t>Unrestricted</a:t>
            </a:r>
            <a:endParaRPr lang="fi-FI" sz="800" dirty="0" err="1" smtClean="0">
              <a:solidFill>
                <a:srgbClr val="DA8D9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 and Content" preserve="1" userDrawn="1">
  <p:cSld name="text_and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46800" y="1821600"/>
            <a:ext cx="4464000" cy="4305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3600" y="1821600"/>
            <a:ext cx="4536000" cy="4305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22.11.2018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Iikka Korhonen</a:t>
            </a:r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5582-A9DA-4417-AD47-C383050DF7ED}" type="slidenum">
              <a:rPr lang="fi-FI" smtClean="0"/>
              <a:pPr/>
              <a:t>‹N›</a:t>
            </a:fld>
            <a:endParaRPr lang="fi-FI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2" name="d_distribution_slide"/>
          <p:cNvSpPr txBox="1"/>
          <p:nvPr userDrawn="1"/>
        </p:nvSpPr>
        <p:spPr>
          <a:xfrm>
            <a:off x="9478800" y="6357600"/>
            <a:ext cx="1364400" cy="363600"/>
          </a:xfrm>
          <a:prstGeom prst="rect">
            <a:avLst/>
          </a:prstGeom>
          <a:noFill/>
        </p:spPr>
        <p:txBody>
          <a:bodyPr vert="horz" wrap="none" rtlCol="0" anchor="ctr">
            <a:noAutofit/>
          </a:bodyPr>
          <a:lstStyle/>
          <a:p>
            <a:pPr algn="r"/>
            <a:r>
              <a:rPr lang="fi-FI" sz="800" smtClean="0">
                <a:solidFill>
                  <a:srgbClr val="DA8D91"/>
                </a:solidFill>
                <a:latin typeface="Arial" panose="020B0604020202020204" pitchFamily="34" charset="0"/>
              </a:rPr>
              <a:t>Unrestricted</a:t>
            </a:r>
            <a:endParaRPr lang="fi-FI" sz="800" dirty="0" err="1" smtClean="0">
              <a:solidFill>
                <a:srgbClr val="DA8D9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5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" y="0"/>
            <a:ext cx="9148597" cy="6866644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46800" y="363600"/>
            <a:ext cx="939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46800" y="1821600"/>
            <a:ext cx="9399600" cy="43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  <a:p>
            <a:pPr lvl="5"/>
            <a:r>
              <a:rPr lang="fi-FI" dirty="0" smtClean="0"/>
              <a:t>6</a:t>
            </a:r>
          </a:p>
          <a:p>
            <a:pPr lvl="6"/>
            <a:r>
              <a:rPr lang="fi-FI" dirty="0" smtClean="0"/>
              <a:t>7</a:t>
            </a:r>
          </a:p>
          <a:p>
            <a:pPr lvl="7"/>
            <a:r>
              <a:rPr lang="fi-FI" dirty="0" smtClean="0"/>
              <a:t>8</a:t>
            </a:r>
          </a:p>
          <a:p>
            <a:pPr lvl="8"/>
            <a:r>
              <a:rPr lang="fi-FI" dirty="0" smtClean="0"/>
              <a:t>9</a:t>
            </a: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600"/>
            <a:ext cx="969600" cy="3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rgbClr val="3F3E3E"/>
                </a:solidFill>
              </a:defRPr>
            </a:lvl1pPr>
          </a:lstStyle>
          <a:p>
            <a:r>
              <a:rPr lang="fi-FI" smtClean="0"/>
              <a:t>22.11.2018</a:t>
            </a:r>
            <a:endParaRPr lang="fi-FI" dirty="0"/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79200" y="6357600"/>
            <a:ext cx="2572800" cy="3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rgbClr val="3F3E3E"/>
                </a:solidFill>
              </a:defRPr>
            </a:lvl1pPr>
          </a:lstStyle>
          <a:p>
            <a:r>
              <a:rPr lang="fi-FI" smtClean="0"/>
              <a:t>Iikka Korhonen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4"/>
          </p:nvPr>
        </p:nvSpPr>
        <p:spPr>
          <a:xfrm>
            <a:off x="10881600" y="6357600"/>
            <a:ext cx="700800" cy="3636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00">
                <a:solidFill>
                  <a:srgbClr val="3F3E3E"/>
                </a:solidFill>
              </a:defRPr>
            </a:lvl1pPr>
          </a:lstStyle>
          <a:p>
            <a:fld id="{471A5582-A9DA-4417-AD47-C383050DF7ED}" type="slidenum">
              <a:rPr lang="fi-FI" smtClean="0"/>
              <a:pPr/>
              <a:t>‹N›</a:t>
            </a:fld>
            <a:endParaRPr lang="fi-FI"/>
          </a:p>
        </p:txBody>
      </p:sp>
      <p:sp>
        <p:nvSpPr>
          <p:cNvPr id="2" name="TextBox 1"/>
          <p:cNvSpPr txBox="1"/>
          <p:nvPr userDrawn="1"/>
        </p:nvSpPr>
        <p:spPr>
          <a:xfrm>
            <a:off x="4307910" y="6357600"/>
            <a:ext cx="3576181" cy="3636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fi-FI" sz="800" dirty="0" smtClean="0">
                <a:solidFill>
                  <a:srgbClr val="3F3E3E"/>
                </a:solidFill>
              </a:rPr>
              <a:t>Suomen Pankki – </a:t>
            </a:r>
            <a:r>
              <a:rPr lang="fi-FI" sz="800" dirty="0" err="1" smtClean="0">
                <a:solidFill>
                  <a:srgbClr val="3F3E3E"/>
                </a:solidFill>
              </a:rPr>
              <a:t>Finlands</a:t>
            </a:r>
            <a:r>
              <a:rPr lang="fi-FI" sz="800" dirty="0" smtClean="0">
                <a:solidFill>
                  <a:srgbClr val="3F3E3E"/>
                </a:solidFill>
              </a:rPr>
              <a:t> Bank – Bank of Finland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72" r:id="rId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0" baseline="0">
          <a:solidFill>
            <a:srgbClr val="51569E"/>
          </a:solidFill>
          <a:latin typeface="+mn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00436F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00436F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00436F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00436F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00436F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00436F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00436F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00436F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51569E"/>
        </a:buClr>
        <a:buSzPct val="110000"/>
        <a:buFont typeface="Wingdings" panose="05000000000000000000" pitchFamily="2" charset="2"/>
        <a:buChar char="§"/>
        <a:defRPr sz="2000">
          <a:solidFill>
            <a:srgbClr val="3F3E3E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51569E"/>
        </a:buClr>
        <a:buSzPct val="110000"/>
        <a:buFont typeface="Arial" panose="020B0604020202020204" pitchFamily="34" charset="0"/>
        <a:buChar char="–"/>
        <a:defRPr sz="1500">
          <a:solidFill>
            <a:srgbClr val="3F3E3E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51569E"/>
        </a:buClr>
        <a:buSzPct val="110000"/>
        <a:buFont typeface="Wingdings" panose="05000000000000000000" pitchFamily="2" charset="2"/>
        <a:buChar char="§"/>
        <a:defRPr sz="1500">
          <a:solidFill>
            <a:srgbClr val="3F3E3E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51569E"/>
        </a:buClr>
        <a:buSzPct val="110000"/>
        <a:buFont typeface="Arial" panose="020B0604020202020204" pitchFamily="34" charset="0"/>
        <a:buChar char="–"/>
        <a:defRPr sz="1500">
          <a:solidFill>
            <a:srgbClr val="3F3E3E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51569E"/>
        </a:buClr>
        <a:buSzPct val="110000"/>
        <a:buFont typeface="Wingdings" panose="05000000000000000000" pitchFamily="2" charset="2"/>
        <a:buChar char="§"/>
        <a:defRPr sz="1500">
          <a:solidFill>
            <a:srgbClr val="3F3E3E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51569E"/>
        </a:buClr>
        <a:buSzPct val="110000"/>
        <a:buFont typeface="Arial" panose="020B0604020202020204" pitchFamily="34" charset="0"/>
        <a:buChar char="–"/>
        <a:defRPr sz="1500">
          <a:solidFill>
            <a:srgbClr val="3F3E3E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51569E"/>
        </a:buClr>
        <a:buSzPct val="110000"/>
        <a:buFont typeface="Wingdings" panose="05000000000000000000" pitchFamily="2" charset="2"/>
        <a:buChar char="§"/>
        <a:defRPr sz="1500">
          <a:solidFill>
            <a:srgbClr val="3F3E3E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51569E"/>
        </a:buClr>
        <a:buSzPct val="110000"/>
        <a:buFont typeface="Arial" panose="020B0604020202020204" pitchFamily="34" charset="0"/>
        <a:buChar char="–"/>
        <a:defRPr sz="1500">
          <a:solidFill>
            <a:srgbClr val="3F3E3E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51569E"/>
        </a:buClr>
        <a:buSzPct val="110000"/>
        <a:buFont typeface="Wingdings" panose="05000000000000000000" pitchFamily="2" charset="2"/>
        <a:buChar char="§"/>
        <a:defRPr sz="1500">
          <a:solidFill>
            <a:srgbClr val="3F3E3E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Comments on "The monetary policy of the South African Reserve Bank: Stance, communication and credibility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1A5582-A9DA-4417-AD47-C383050DF7ED}" type="slidenum">
              <a:rPr lang="fi-FI" smtClean="0"/>
              <a:pPr/>
              <a:t>1</a:t>
            </a:fld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i-FI" smtClean="0"/>
              <a:t>22.11.2018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Iikka Korhonen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24182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does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paper</a:t>
            </a:r>
            <a:r>
              <a:rPr lang="fi-FI" dirty="0" smtClean="0"/>
              <a:t> </a:t>
            </a:r>
            <a:r>
              <a:rPr lang="fi-FI" dirty="0" err="1" smtClean="0"/>
              <a:t>do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Describes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monetary</a:t>
            </a:r>
            <a:r>
              <a:rPr lang="fi-FI" dirty="0" smtClean="0"/>
              <a:t> </a:t>
            </a:r>
            <a:r>
              <a:rPr lang="fi-FI" dirty="0" err="1" smtClean="0"/>
              <a:t>policy</a:t>
            </a:r>
            <a:r>
              <a:rPr lang="fi-FI" dirty="0" smtClean="0"/>
              <a:t> </a:t>
            </a:r>
            <a:r>
              <a:rPr lang="fi-FI" dirty="0" err="1" smtClean="0"/>
              <a:t>framework</a:t>
            </a:r>
            <a:r>
              <a:rPr lang="fi-FI" dirty="0" smtClean="0"/>
              <a:t> of South </a:t>
            </a:r>
            <a:r>
              <a:rPr lang="fi-FI" dirty="0" err="1" smtClean="0"/>
              <a:t>African</a:t>
            </a:r>
            <a:r>
              <a:rPr lang="fi-FI" dirty="0" smtClean="0"/>
              <a:t> </a:t>
            </a:r>
            <a:r>
              <a:rPr lang="fi-FI" dirty="0" err="1" smtClean="0"/>
              <a:t>Reserve</a:t>
            </a:r>
            <a:r>
              <a:rPr lang="fi-FI" dirty="0" smtClean="0"/>
              <a:t> Bank</a:t>
            </a:r>
          </a:p>
          <a:p>
            <a:r>
              <a:rPr lang="fi-FI" dirty="0" err="1" smtClean="0"/>
              <a:t>Estimates</a:t>
            </a:r>
            <a:r>
              <a:rPr lang="fi-FI" dirty="0" smtClean="0"/>
              <a:t> </a:t>
            </a:r>
            <a:r>
              <a:rPr lang="fi-FI" dirty="0" err="1" smtClean="0"/>
              <a:t>reaction</a:t>
            </a:r>
            <a:r>
              <a:rPr lang="fi-FI" dirty="0" smtClean="0"/>
              <a:t> </a:t>
            </a:r>
            <a:r>
              <a:rPr lang="fi-FI" dirty="0" err="1" smtClean="0"/>
              <a:t>functions</a:t>
            </a:r>
            <a:r>
              <a:rPr lang="fi-FI" dirty="0" smtClean="0"/>
              <a:t> of SARB </a:t>
            </a:r>
            <a:r>
              <a:rPr lang="fi-FI" dirty="0" err="1" smtClean="0"/>
              <a:t>under</a:t>
            </a:r>
            <a:r>
              <a:rPr lang="fi-FI" dirty="0" smtClean="0"/>
              <a:t> </a:t>
            </a:r>
            <a:r>
              <a:rPr lang="fi-FI" dirty="0" err="1" smtClean="0"/>
              <a:t>various</a:t>
            </a:r>
            <a:r>
              <a:rPr lang="fi-FI" dirty="0" smtClean="0"/>
              <a:t> </a:t>
            </a:r>
            <a:r>
              <a:rPr lang="fi-FI" dirty="0" err="1" smtClean="0"/>
              <a:t>assumptions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22.11.2018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Iikka Korhonen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5582-A9DA-4417-AD47-C383050DF7ED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9128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Overall</a:t>
            </a:r>
            <a:r>
              <a:rPr lang="fi-FI" dirty="0" smtClean="0"/>
              <a:t> </a:t>
            </a:r>
            <a:r>
              <a:rPr lang="fi-FI" dirty="0" err="1" smtClean="0"/>
              <a:t>comments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Very</a:t>
            </a:r>
            <a:r>
              <a:rPr lang="fi-FI" dirty="0" smtClean="0"/>
              <a:t> </a:t>
            </a:r>
            <a:r>
              <a:rPr lang="fi-FI" dirty="0" err="1" smtClean="0"/>
              <a:t>nice</a:t>
            </a:r>
            <a:r>
              <a:rPr lang="fi-FI" dirty="0" smtClean="0"/>
              <a:t> </a:t>
            </a:r>
            <a:r>
              <a:rPr lang="fi-FI" dirty="0" err="1" smtClean="0"/>
              <a:t>overview</a:t>
            </a:r>
            <a:r>
              <a:rPr lang="fi-FI" dirty="0" smtClean="0"/>
              <a:t> of </a:t>
            </a:r>
            <a:r>
              <a:rPr lang="fi-FI" dirty="0" err="1" smtClean="0"/>
              <a:t>monetary</a:t>
            </a:r>
            <a:r>
              <a:rPr lang="fi-FI" dirty="0" smtClean="0"/>
              <a:t> </a:t>
            </a:r>
            <a:r>
              <a:rPr lang="fi-FI" dirty="0" err="1" smtClean="0"/>
              <a:t>policy</a:t>
            </a:r>
            <a:r>
              <a:rPr lang="fi-FI" dirty="0" smtClean="0"/>
              <a:t> </a:t>
            </a:r>
            <a:r>
              <a:rPr lang="fi-FI" dirty="0" err="1" smtClean="0"/>
              <a:t>framework</a:t>
            </a:r>
            <a:r>
              <a:rPr lang="fi-FI" dirty="0" smtClean="0"/>
              <a:t> of a </a:t>
            </a:r>
            <a:r>
              <a:rPr lang="fi-FI" dirty="0" err="1" smtClean="0"/>
              <a:t>large</a:t>
            </a:r>
            <a:r>
              <a:rPr lang="fi-FI" dirty="0" smtClean="0"/>
              <a:t> and </a:t>
            </a:r>
            <a:r>
              <a:rPr lang="fi-FI" dirty="0" err="1" smtClean="0"/>
              <a:t>important</a:t>
            </a:r>
            <a:r>
              <a:rPr lang="fi-FI" dirty="0" smtClean="0"/>
              <a:t> </a:t>
            </a:r>
            <a:r>
              <a:rPr lang="fi-FI" dirty="0" err="1" smtClean="0"/>
              <a:t>emerging</a:t>
            </a:r>
            <a:r>
              <a:rPr lang="fi-FI" dirty="0" smtClean="0"/>
              <a:t> market</a:t>
            </a:r>
          </a:p>
          <a:p>
            <a:r>
              <a:rPr lang="fi-FI" dirty="0" err="1" smtClean="0"/>
              <a:t>Also</a:t>
            </a:r>
            <a:r>
              <a:rPr lang="fi-FI" dirty="0" smtClean="0"/>
              <a:t>, </a:t>
            </a:r>
            <a:r>
              <a:rPr lang="fi-FI" dirty="0" err="1" smtClean="0"/>
              <a:t>important</a:t>
            </a:r>
            <a:r>
              <a:rPr lang="fi-FI" dirty="0" smtClean="0"/>
              <a:t> </a:t>
            </a:r>
            <a:r>
              <a:rPr lang="fi-FI" dirty="0" err="1" smtClean="0"/>
              <a:t>contribution</a:t>
            </a:r>
            <a:r>
              <a:rPr lang="fi-FI" dirty="0" smtClean="0"/>
              <a:t> 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literature</a:t>
            </a:r>
            <a:r>
              <a:rPr lang="fi-FI" dirty="0" smtClean="0"/>
              <a:t> on </a:t>
            </a:r>
            <a:r>
              <a:rPr lang="fi-FI" dirty="0" err="1" smtClean="0"/>
              <a:t>inflation</a:t>
            </a:r>
            <a:r>
              <a:rPr lang="fi-FI" dirty="0" smtClean="0"/>
              <a:t> </a:t>
            </a:r>
            <a:r>
              <a:rPr lang="fi-FI" dirty="0" err="1" smtClean="0"/>
              <a:t>targeting</a:t>
            </a:r>
            <a:r>
              <a:rPr lang="fi-FI" dirty="0" smtClean="0"/>
              <a:t> in </a:t>
            </a:r>
            <a:r>
              <a:rPr lang="fi-FI" dirty="0" err="1" smtClean="0"/>
              <a:t>emerging</a:t>
            </a:r>
            <a:r>
              <a:rPr lang="fi-FI" dirty="0" smtClean="0"/>
              <a:t> market and </a:t>
            </a:r>
            <a:r>
              <a:rPr lang="fi-FI" dirty="0" err="1" smtClean="0"/>
              <a:t>raw</a:t>
            </a:r>
            <a:r>
              <a:rPr lang="fi-FI" dirty="0" smtClean="0"/>
              <a:t> </a:t>
            </a:r>
            <a:r>
              <a:rPr lang="fi-FI" dirty="0" err="1" smtClean="0"/>
              <a:t>material</a:t>
            </a:r>
            <a:r>
              <a:rPr lang="fi-FI" dirty="0" smtClean="0"/>
              <a:t> </a:t>
            </a:r>
            <a:r>
              <a:rPr lang="fi-FI" dirty="0" err="1" smtClean="0"/>
              <a:t>exporting</a:t>
            </a:r>
            <a:r>
              <a:rPr lang="fi-FI" dirty="0" smtClean="0"/>
              <a:t> </a:t>
            </a:r>
            <a:r>
              <a:rPr lang="fi-FI" dirty="0" err="1" smtClean="0"/>
              <a:t>countries</a:t>
            </a:r>
            <a:endParaRPr lang="fi-FI" dirty="0" smtClean="0"/>
          </a:p>
          <a:p>
            <a:r>
              <a:rPr lang="fi-FI" dirty="0" err="1" smtClean="0"/>
              <a:t>Always</a:t>
            </a:r>
            <a:r>
              <a:rPr lang="fi-FI" dirty="0" smtClean="0"/>
              <a:t> </a:t>
            </a:r>
            <a:r>
              <a:rPr lang="fi-FI" dirty="0" err="1" smtClean="0"/>
              <a:t>nice</a:t>
            </a:r>
            <a:r>
              <a:rPr lang="fi-FI" dirty="0" smtClean="0"/>
              <a:t> to </a:t>
            </a:r>
            <a:r>
              <a:rPr lang="fi-FI" dirty="0" err="1" smtClean="0"/>
              <a:t>learn</a:t>
            </a:r>
            <a:r>
              <a:rPr lang="fi-FI" dirty="0" smtClean="0"/>
              <a:t> </a:t>
            </a:r>
            <a:r>
              <a:rPr lang="fi-FI" dirty="0" err="1" smtClean="0"/>
              <a:t>something</a:t>
            </a:r>
            <a:r>
              <a:rPr lang="fi-FI" dirty="0" smtClean="0"/>
              <a:t> </a:t>
            </a:r>
            <a:r>
              <a:rPr lang="fi-FI" dirty="0" err="1" smtClean="0"/>
              <a:t>about</a:t>
            </a:r>
            <a:r>
              <a:rPr lang="fi-FI" dirty="0" smtClean="0"/>
              <a:t> </a:t>
            </a:r>
            <a:r>
              <a:rPr lang="fi-FI" dirty="0" err="1" smtClean="0"/>
              <a:t>new</a:t>
            </a:r>
            <a:r>
              <a:rPr lang="fi-FI" dirty="0" smtClean="0"/>
              <a:t> (to me) </a:t>
            </a:r>
            <a:r>
              <a:rPr lang="fi-FI" dirty="0" err="1" smtClean="0"/>
              <a:t>countries</a:t>
            </a:r>
            <a:r>
              <a:rPr lang="fi-FI" dirty="0" smtClean="0"/>
              <a:t>!</a:t>
            </a:r>
          </a:p>
          <a:p>
            <a:r>
              <a:rPr lang="fi-FI" dirty="0" err="1" smtClean="0"/>
              <a:t>Any</a:t>
            </a:r>
            <a:r>
              <a:rPr lang="fi-FI" dirty="0" smtClean="0"/>
              <a:t> </a:t>
            </a:r>
            <a:r>
              <a:rPr lang="fi-FI" dirty="0" err="1" smtClean="0"/>
              <a:t>paper</a:t>
            </a:r>
            <a:r>
              <a:rPr lang="fi-FI" dirty="0" smtClean="0"/>
              <a:t> </a:t>
            </a:r>
            <a:r>
              <a:rPr lang="fi-FI" dirty="0" err="1" smtClean="0"/>
              <a:t>name-checking</a:t>
            </a:r>
            <a:r>
              <a:rPr lang="fi-FI" dirty="0" smtClean="0"/>
              <a:t> </a:t>
            </a:r>
            <a:r>
              <a:rPr lang="fi-FI" dirty="0" err="1" smtClean="0"/>
              <a:t>Twin</a:t>
            </a:r>
            <a:r>
              <a:rPr lang="fi-FI" dirty="0" smtClean="0"/>
              <a:t> </a:t>
            </a:r>
            <a:r>
              <a:rPr lang="fi-FI" dirty="0" err="1" smtClean="0"/>
              <a:t>Peaks</a:t>
            </a:r>
            <a:r>
              <a:rPr lang="fi-FI" dirty="0" smtClean="0"/>
              <a:t> is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</a:t>
            </a:r>
            <a:r>
              <a:rPr lang="fi-FI" dirty="0" err="1" smtClean="0"/>
              <a:t>already</a:t>
            </a:r>
            <a:r>
              <a:rPr lang="fi-FI" dirty="0" smtClean="0"/>
              <a:t> </a:t>
            </a:r>
            <a:r>
              <a:rPr lang="fi-FI" dirty="0" err="1" smtClean="0"/>
              <a:t>well</a:t>
            </a:r>
            <a:r>
              <a:rPr lang="fi-FI" dirty="0" smtClean="0"/>
              <a:t> on </a:t>
            </a:r>
            <a:r>
              <a:rPr lang="fi-FI" dirty="0" err="1" smtClean="0"/>
              <a:t>its</a:t>
            </a:r>
            <a:r>
              <a:rPr lang="fi-FI" dirty="0" smtClean="0"/>
              <a:t> </a:t>
            </a:r>
            <a:r>
              <a:rPr lang="fi-FI" dirty="0" err="1" smtClean="0"/>
              <a:t>way</a:t>
            </a:r>
            <a:r>
              <a:rPr lang="fi-FI" dirty="0" smtClean="0"/>
              <a:t> 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22.11.2018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Iikka Korhonen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5582-A9DA-4417-AD47-C383050DF7ED}" type="slidenum">
              <a:rPr lang="fi-FI" smtClean="0"/>
              <a:pPr/>
              <a:t>3</a:t>
            </a:fld>
            <a:endParaRPr lang="fi-FI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960" y="3717032"/>
            <a:ext cx="3901440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621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Some</a:t>
            </a:r>
            <a:r>
              <a:rPr lang="fi-FI" dirty="0" smtClean="0"/>
              <a:t> </a:t>
            </a:r>
            <a:r>
              <a:rPr lang="fi-FI" dirty="0" err="1" smtClean="0"/>
              <a:t>comments</a:t>
            </a:r>
            <a:r>
              <a:rPr lang="fi-FI" dirty="0" smtClean="0"/>
              <a:t> on </a:t>
            </a:r>
            <a:r>
              <a:rPr lang="fi-FI" dirty="0" err="1" smtClean="0"/>
              <a:t>the</a:t>
            </a:r>
            <a:r>
              <a:rPr lang="fi-FI" dirty="0" smtClean="0"/>
              <a:t> general </a:t>
            </a:r>
            <a:r>
              <a:rPr lang="fi-FI" dirty="0" err="1" smtClean="0"/>
              <a:t>structure</a:t>
            </a:r>
            <a:r>
              <a:rPr lang="fi-FI" dirty="0" smtClean="0"/>
              <a:t>/</a:t>
            </a:r>
            <a:r>
              <a:rPr lang="fi-FI" dirty="0" err="1" smtClean="0"/>
              <a:t>contents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paper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Some</a:t>
            </a:r>
            <a:r>
              <a:rPr lang="fi-FI" dirty="0" smtClean="0"/>
              <a:t> </a:t>
            </a:r>
            <a:r>
              <a:rPr lang="fi-FI" dirty="0" err="1" smtClean="0"/>
              <a:t>more</a:t>
            </a:r>
            <a:r>
              <a:rPr lang="fi-FI" dirty="0" smtClean="0"/>
              <a:t> </a:t>
            </a:r>
            <a:r>
              <a:rPr lang="fi-FI" dirty="0" err="1" smtClean="0"/>
              <a:t>discussion</a:t>
            </a:r>
            <a:r>
              <a:rPr lang="fi-FI" dirty="0" smtClean="0"/>
              <a:t> and </a:t>
            </a:r>
            <a:r>
              <a:rPr lang="fi-FI" dirty="0" err="1" smtClean="0"/>
              <a:t>information</a:t>
            </a:r>
            <a:r>
              <a:rPr lang="fi-FI" dirty="0" smtClean="0"/>
              <a:t> on </a:t>
            </a:r>
            <a:r>
              <a:rPr lang="fi-FI" dirty="0" err="1" smtClean="0"/>
              <a:t>institutional</a:t>
            </a:r>
            <a:r>
              <a:rPr lang="fi-FI" dirty="0" smtClean="0"/>
              <a:t> </a:t>
            </a:r>
            <a:r>
              <a:rPr lang="fi-FI" dirty="0" err="1" smtClean="0"/>
              <a:t>aspects</a:t>
            </a:r>
            <a:r>
              <a:rPr lang="fi-FI" dirty="0" smtClean="0"/>
              <a:t> of </a:t>
            </a:r>
            <a:r>
              <a:rPr lang="fi-FI" dirty="0" err="1" smtClean="0"/>
              <a:t>monetary</a:t>
            </a:r>
            <a:r>
              <a:rPr lang="fi-FI" dirty="0" smtClean="0"/>
              <a:t> </a:t>
            </a:r>
            <a:r>
              <a:rPr lang="fi-FI" dirty="0" err="1" smtClean="0"/>
              <a:t>policy</a:t>
            </a:r>
            <a:r>
              <a:rPr lang="fi-FI" dirty="0" smtClean="0"/>
              <a:t> and/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monetary</a:t>
            </a:r>
            <a:r>
              <a:rPr lang="fi-FI" dirty="0" smtClean="0"/>
              <a:t> </a:t>
            </a:r>
            <a:r>
              <a:rPr lang="fi-FI" dirty="0" err="1" smtClean="0"/>
              <a:t>authority</a:t>
            </a:r>
            <a:endParaRPr lang="fi-FI" dirty="0" smtClean="0"/>
          </a:p>
          <a:p>
            <a:pPr lvl="1"/>
            <a:r>
              <a:rPr lang="fi-FI" dirty="0" smtClean="0"/>
              <a:t>For </a:t>
            </a:r>
            <a:r>
              <a:rPr lang="fi-FI" dirty="0" err="1" smtClean="0"/>
              <a:t>example</a:t>
            </a:r>
            <a:r>
              <a:rPr lang="fi-FI" dirty="0" smtClean="0"/>
              <a:t>, </a:t>
            </a:r>
            <a:r>
              <a:rPr lang="fi-FI" dirty="0" err="1" smtClean="0"/>
              <a:t>three</a:t>
            </a:r>
            <a:r>
              <a:rPr lang="fi-FI" dirty="0" smtClean="0"/>
              <a:t> </a:t>
            </a:r>
            <a:r>
              <a:rPr lang="fi-FI" dirty="0" err="1" smtClean="0"/>
              <a:t>different</a:t>
            </a:r>
            <a:r>
              <a:rPr lang="fi-FI" dirty="0" smtClean="0"/>
              <a:t> </a:t>
            </a:r>
            <a:r>
              <a:rPr lang="fi-FI" dirty="0" err="1" smtClean="0"/>
              <a:t>governors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often</a:t>
            </a:r>
            <a:r>
              <a:rPr lang="fi-FI" dirty="0" smtClean="0"/>
              <a:t> </a:t>
            </a:r>
            <a:r>
              <a:rPr lang="fi-FI" dirty="0" err="1" smtClean="0"/>
              <a:t>mentioned</a:t>
            </a:r>
            <a:r>
              <a:rPr lang="fi-FI" dirty="0" smtClean="0"/>
              <a:t> and </a:t>
            </a:r>
            <a:r>
              <a:rPr lang="fi-FI" dirty="0" err="1" smtClean="0"/>
              <a:t>discussed</a:t>
            </a:r>
            <a:r>
              <a:rPr lang="fi-FI" dirty="0" smtClean="0"/>
              <a:t> – </a:t>
            </a:r>
            <a:r>
              <a:rPr lang="fi-FI" dirty="0" err="1" smtClean="0"/>
              <a:t>how</a:t>
            </a:r>
            <a:r>
              <a:rPr lang="fi-FI" dirty="0" smtClean="0"/>
              <a:t> </a:t>
            </a:r>
            <a:r>
              <a:rPr lang="fi-FI" dirty="0" err="1" smtClean="0"/>
              <a:t>about</a:t>
            </a:r>
            <a:r>
              <a:rPr lang="fi-FI" dirty="0" smtClean="0"/>
              <a:t> a </a:t>
            </a:r>
            <a:r>
              <a:rPr lang="fi-FI" dirty="0" err="1" smtClean="0"/>
              <a:t>table</a:t>
            </a:r>
            <a:r>
              <a:rPr lang="fi-FI" dirty="0" smtClean="0"/>
              <a:t> of </a:t>
            </a:r>
            <a:r>
              <a:rPr lang="fi-FI" dirty="0" err="1" smtClean="0"/>
              <a:t>their</a:t>
            </a:r>
            <a:r>
              <a:rPr lang="fi-FI" dirty="0" smtClean="0"/>
              <a:t> </a:t>
            </a:r>
            <a:r>
              <a:rPr lang="fi-FI" dirty="0" err="1" smtClean="0"/>
              <a:t>terms</a:t>
            </a:r>
            <a:r>
              <a:rPr lang="fi-FI" dirty="0" smtClean="0"/>
              <a:t>, </a:t>
            </a:r>
            <a:r>
              <a:rPr lang="fi-FI" dirty="0" err="1" smtClean="0"/>
              <a:t>more</a:t>
            </a:r>
            <a:r>
              <a:rPr lang="fi-FI" dirty="0" smtClean="0"/>
              <a:t> </a:t>
            </a:r>
            <a:r>
              <a:rPr lang="fi-FI" dirty="0" err="1" smtClean="0"/>
              <a:t>information</a:t>
            </a:r>
            <a:r>
              <a:rPr lang="fi-FI" dirty="0" smtClean="0"/>
              <a:t> </a:t>
            </a:r>
            <a:r>
              <a:rPr lang="fi-FI" dirty="0" err="1" smtClean="0"/>
              <a:t>how</a:t>
            </a:r>
            <a:r>
              <a:rPr lang="fi-FI" dirty="0" smtClean="0"/>
              <a:t> </a:t>
            </a:r>
            <a:r>
              <a:rPr lang="fi-FI" dirty="0" err="1" smtClean="0"/>
              <a:t>they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appointed</a:t>
            </a:r>
            <a:r>
              <a:rPr lang="fi-FI" dirty="0" smtClean="0"/>
              <a:t> etc.?</a:t>
            </a:r>
          </a:p>
          <a:p>
            <a:pPr lvl="1"/>
            <a:r>
              <a:rPr lang="fi-FI" dirty="0" err="1" smtClean="0"/>
              <a:t>Why</a:t>
            </a:r>
            <a:r>
              <a:rPr lang="fi-FI" dirty="0" smtClean="0"/>
              <a:t>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inflation</a:t>
            </a:r>
            <a:r>
              <a:rPr lang="fi-FI" dirty="0" smtClean="0"/>
              <a:t> </a:t>
            </a:r>
            <a:r>
              <a:rPr lang="fi-FI" dirty="0" err="1" smtClean="0"/>
              <a:t>targeting</a:t>
            </a:r>
            <a:r>
              <a:rPr lang="fi-FI" dirty="0" smtClean="0"/>
              <a:t> </a:t>
            </a:r>
            <a:r>
              <a:rPr lang="fi-FI" dirty="0" err="1" smtClean="0"/>
              <a:t>initially</a:t>
            </a:r>
            <a:r>
              <a:rPr lang="fi-FI" dirty="0" smtClean="0"/>
              <a:t> </a:t>
            </a:r>
            <a:r>
              <a:rPr lang="fi-FI" dirty="0" err="1" smtClean="0"/>
              <a:t>adopted</a:t>
            </a:r>
            <a:r>
              <a:rPr lang="fi-FI" dirty="0"/>
              <a:t>?</a:t>
            </a:r>
            <a:endParaRPr lang="fi-FI" dirty="0" smtClean="0"/>
          </a:p>
          <a:p>
            <a:r>
              <a:rPr lang="fi-FI" dirty="0" err="1" smtClean="0"/>
              <a:t>Very</a:t>
            </a:r>
            <a:r>
              <a:rPr lang="fi-FI" dirty="0" smtClean="0"/>
              <a:t> </a:t>
            </a:r>
            <a:r>
              <a:rPr lang="fi-FI" dirty="0" err="1" smtClean="0"/>
              <a:t>much</a:t>
            </a:r>
            <a:r>
              <a:rPr lang="fi-FI" dirty="0" smtClean="0"/>
              <a:t> </a:t>
            </a:r>
            <a:r>
              <a:rPr lang="fi-FI" dirty="0" err="1" smtClean="0"/>
              <a:t>centered</a:t>
            </a:r>
            <a:r>
              <a:rPr lang="fi-FI" dirty="0" smtClean="0"/>
              <a:t> </a:t>
            </a:r>
            <a:r>
              <a:rPr lang="fi-FI" dirty="0" err="1" smtClean="0"/>
              <a:t>around</a:t>
            </a:r>
            <a:r>
              <a:rPr lang="fi-FI" dirty="0" smtClean="0"/>
              <a:t> South </a:t>
            </a:r>
            <a:r>
              <a:rPr lang="fi-FI" dirty="0" err="1" smtClean="0"/>
              <a:t>Africa</a:t>
            </a:r>
            <a:r>
              <a:rPr lang="fi-FI" dirty="0" smtClean="0"/>
              <a:t> – </a:t>
            </a:r>
            <a:r>
              <a:rPr lang="fi-FI" dirty="0" err="1" smtClean="0"/>
              <a:t>would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very</a:t>
            </a:r>
            <a:r>
              <a:rPr lang="fi-FI" dirty="0" smtClean="0"/>
              <a:t> </a:t>
            </a:r>
            <a:r>
              <a:rPr lang="fi-FI" dirty="0" err="1" smtClean="0"/>
              <a:t>interesting</a:t>
            </a:r>
            <a:r>
              <a:rPr lang="fi-FI" dirty="0" smtClean="0"/>
              <a:t> to </a:t>
            </a:r>
            <a:r>
              <a:rPr lang="fi-FI" dirty="0" err="1" smtClean="0"/>
              <a:t>compare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possible</a:t>
            </a:r>
            <a:r>
              <a:rPr lang="fi-FI" dirty="0" smtClean="0"/>
              <a:t> </a:t>
            </a:r>
            <a:r>
              <a:rPr lang="fi-FI" dirty="0" err="1" smtClean="0"/>
              <a:t>peers</a:t>
            </a:r>
            <a:r>
              <a:rPr lang="fi-FI" dirty="0" smtClean="0"/>
              <a:t> – </a:t>
            </a:r>
            <a:r>
              <a:rPr lang="fi-FI" dirty="0" err="1" smtClean="0"/>
              <a:t>how</a:t>
            </a:r>
            <a:r>
              <a:rPr lang="fi-FI" dirty="0" smtClean="0"/>
              <a:t> </a:t>
            </a:r>
            <a:r>
              <a:rPr lang="fi-FI" dirty="0" err="1" smtClean="0"/>
              <a:t>different</a:t>
            </a:r>
            <a:r>
              <a:rPr lang="fi-FI" dirty="0" smtClean="0"/>
              <a:t>?</a:t>
            </a:r>
          </a:p>
          <a:p>
            <a:pPr lvl="1"/>
            <a:r>
              <a:rPr lang="fi-FI" dirty="0" smtClean="0"/>
              <a:t>For </a:t>
            </a:r>
            <a:r>
              <a:rPr lang="fi-FI" dirty="0" err="1" smtClean="0"/>
              <a:t>example</a:t>
            </a:r>
            <a:r>
              <a:rPr lang="fi-FI" dirty="0" smtClean="0"/>
              <a:t>, Chile, </a:t>
            </a:r>
            <a:r>
              <a:rPr lang="fi-FI" dirty="0" err="1" smtClean="0"/>
              <a:t>another</a:t>
            </a:r>
            <a:r>
              <a:rPr lang="fi-FI" dirty="0" smtClean="0"/>
              <a:t> </a:t>
            </a:r>
            <a:r>
              <a:rPr lang="fi-FI" dirty="0" err="1" smtClean="0"/>
              <a:t>prominent</a:t>
            </a:r>
            <a:r>
              <a:rPr lang="fi-FI" dirty="0" smtClean="0"/>
              <a:t> </a:t>
            </a:r>
            <a:r>
              <a:rPr lang="fi-FI" dirty="0" err="1" smtClean="0"/>
              <a:t>raw</a:t>
            </a:r>
            <a:r>
              <a:rPr lang="fi-FI" dirty="0" smtClean="0"/>
              <a:t> </a:t>
            </a:r>
            <a:r>
              <a:rPr lang="fi-FI" dirty="0" err="1" smtClean="0"/>
              <a:t>material</a:t>
            </a:r>
            <a:r>
              <a:rPr lang="fi-FI" dirty="0" smtClean="0"/>
              <a:t> </a:t>
            </a:r>
            <a:r>
              <a:rPr lang="fi-FI" dirty="0" err="1" smtClean="0"/>
              <a:t>exporter</a:t>
            </a:r>
            <a:r>
              <a:rPr lang="fi-FI" dirty="0" smtClean="0"/>
              <a:t>, </a:t>
            </a:r>
            <a:r>
              <a:rPr lang="fi-FI" dirty="0" err="1" smtClean="0"/>
              <a:t>has</a:t>
            </a:r>
            <a:r>
              <a:rPr lang="fi-FI" dirty="0" smtClean="0"/>
              <a:t> </a:t>
            </a:r>
            <a:r>
              <a:rPr lang="fi-FI" dirty="0" err="1" smtClean="0"/>
              <a:t>been</a:t>
            </a:r>
            <a:r>
              <a:rPr lang="fi-FI" dirty="0" smtClean="0"/>
              <a:t> </a:t>
            </a:r>
            <a:r>
              <a:rPr lang="fi-FI" dirty="0" err="1" smtClean="0"/>
              <a:t>full-fledged</a:t>
            </a:r>
            <a:r>
              <a:rPr lang="fi-FI" dirty="0" smtClean="0"/>
              <a:t> </a:t>
            </a:r>
            <a:r>
              <a:rPr lang="fi-FI" dirty="0" err="1" smtClean="0"/>
              <a:t>inflation</a:t>
            </a:r>
            <a:r>
              <a:rPr lang="fi-FI" dirty="0" smtClean="0"/>
              <a:t> </a:t>
            </a:r>
            <a:r>
              <a:rPr lang="fi-FI" dirty="0" err="1" smtClean="0"/>
              <a:t>targeter</a:t>
            </a:r>
            <a:r>
              <a:rPr lang="fi-FI" dirty="0" smtClean="0"/>
              <a:t> </a:t>
            </a:r>
            <a:r>
              <a:rPr lang="fi-FI" dirty="0" err="1" smtClean="0"/>
              <a:t>since</a:t>
            </a:r>
            <a:r>
              <a:rPr lang="fi-FI" dirty="0" smtClean="0"/>
              <a:t> 1999, Brazil </a:t>
            </a:r>
            <a:r>
              <a:rPr lang="fi-FI" dirty="0" err="1" smtClean="0"/>
              <a:t>since</a:t>
            </a:r>
            <a:r>
              <a:rPr lang="fi-FI" dirty="0" smtClean="0"/>
              <a:t> 1999, </a:t>
            </a:r>
            <a:r>
              <a:rPr lang="fi-FI" dirty="0" err="1" smtClean="0"/>
              <a:t>Russia</a:t>
            </a:r>
            <a:r>
              <a:rPr lang="fi-FI" dirty="0" smtClean="0"/>
              <a:t> </a:t>
            </a:r>
            <a:r>
              <a:rPr lang="fi-FI" dirty="0" err="1" smtClean="0"/>
              <a:t>since</a:t>
            </a:r>
            <a:r>
              <a:rPr lang="fi-FI" dirty="0" smtClean="0"/>
              <a:t> 2015 etc. </a:t>
            </a:r>
          </a:p>
          <a:p>
            <a:r>
              <a:rPr lang="fi-FI" dirty="0" err="1" smtClean="0"/>
              <a:t>Additional</a:t>
            </a:r>
            <a:r>
              <a:rPr lang="fi-FI" dirty="0" smtClean="0"/>
              <a:t> </a:t>
            </a:r>
            <a:r>
              <a:rPr lang="fi-FI" dirty="0" err="1" smtClean="0"/>
              <a:t>mandate</a:t>
            </a:r>
            <a:r>
              <a:rPr lang="fi-FI" dirty="0" smtClean="0"/>
              <a:t> of </a:t>
            </a:r>
            <a:r>
              <a:rPr lang="fi-FI" dirty="0" err="1" smtClean="0"/>
              <a:t>financial</a:t>
            </a:r>
            <a:r>
              <a:rPr lang="fi-FI" dirty="0" smtClean="0"/>
              <a:t> </a:t>
            </a:r>
            <a:r>
              <a:rPr lang="fi-FI" dirty="0" err="1" smtClean="0"/>
              <a:t>stability</a:t>
            </a:r>
            <a:r>
              <a:rPr lang="fi-FI" dirty="0" smtClean="0"/>
              <a:t> is </a:t>
            </a:r>
            <a:r>
              <a:rPr lang="fi-FI" dirty="0" err="1" smtClean="0"/>
              <a:t>discussed</a:t>
            </a:r>
            <a:r>
              <a:rPr lang="fi-FI" dirty="0" smtClean="0"/>
              <a:t> </a:t>
            </a:r>
            <a:r>
              <a:rPr lang="fi-FI" dirty="0" err="1" smtClean="0"/>
              <a:t>briefly</a:t>
            </a:r>
            <a:endParaRPr lang="fi-FI" dirty="0" smtClean="0"/>
          </a:p>
          <a:p>
            <a:pPr lvl="1"/>
            <a:r>
              <a:rPr lang="fi-FI" dirty="0" smtClean="0"/>
              <a:t>Even </a:t>
            </a:r>
            <a:r>
              <a:rPr lang="fi-FI" dirty="0" err="1" smtClean="0"/>
              <a:t>though</a:t>
            </a:r>
            <a:r>
              <a:rPr lang="fi-FI" dirty="0" smtClean="0"/>
              <a:t> it </a:t>
            </a:r>
            <a:r>
              <a:rPr lang="fi-FI" dirty="0" err="1" smtClean="0"/>
              <a:t>came</a:t>
            </a:r>
            <a:r>
              <a:rPr lang="fi-FI" dirty="0" smtClean="0"/>
              <a:t> </a:t>
            </a:r>
            <a:r>
              <a:rPr lang="fi-FI" dirty="0" err="1" smtClean="0"/>
              <a:t>legally</a:t>
            </a:r>
            <a:r>
              <a:rPr lang="fi-FI" dirty="0" smtClean="0"/>
              <a:t> into </a:t>
            </a:r>
            <a:r>
              <a:rPr lang="fi-FI" dirty="0" err="1" smtClean="0"/>
              <a:t>force</a:t>
            </a:r>
            <a:r>
              <a:rPr lang="fi-FI" dirty="0" smtClean="0"/>
              <a:t> </a:t>
            </a:r>
            <a:r>
              <a:rPr lang="fi-FI" dirty="0" err="1" smtClean="0"/>
              <a:t>only</a:t>
            </a:r>
            <a:r>
              <a:rPr lang="fi-FI" dirty="0" smtClean="0"/>
              <a:t> in </a:t>
            </a:r>
            <a:r>
              <a:rPr lang="fi-FI" dirty="0" err="1" smtClean="0"/>
              <a:t>April</a:t>
            </a:r>
            <a:r>
              <a:rPr lang="fi-FI" dirty="0" smtClean="0"/>
              <a:t> 2018, is it </a:t>
            </a:r>
            <a:r>
              <a:rPr lang="fi-FI" dirty="0" err="1" smtClean="0"/>
              <a:t>possible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concerns</a:t>
            </a:r>
            <a:r>
              <a:rPr lang="fi-FI" dirty="0" smtClean="0"/>
              <a:t> </a:t>
            </a:r>
            <a:r>
              <a:rPr lang="fi-FI" dirty="0" err="1" smtClean="0"/>
              <a:t>over</a:t>
            </a:r>
            <a:r>
              <a:rPr lang="fi-FI" dirty="0" smtClean="0"/>
              <a:t> </a:t>
            </a:r>
            <a:r>
              <a:rPr lang="fi-FI" dirty="0" err="1" smtClean="0"/>
              <a:t>financial</a:t>
            </a:r>
            <a:r>
              <a:rPr lang="fi-FI" dirty="0" smtClean="0"/>
              <a:t> </a:t>
            </a:r>
            <a:r>
              <a:rPr lang="fi-FI" dirty="0" err="1" smtClean="0"/>
              <a:t>stability</a:t>
            </a:r>
            <a:r>
              <a:rPr lang="fi-FI" dirty="0" smtClean="0"/>
              <a:t>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influenced</a:t>
            </a:r>
            <a:r>
              <a:rPr lang="fi-FI" dirty="0" smtClean="0"/>
              <a:t> </a:t>
            </a:r>
            <a:r>
              <a:rPr lang="fi-FI" dirty="0" err="1" smtClean="0"/>
              <a:t>conduct</a:t>
            </a:r>
            <a:r>
              <a:rPr lang="fi-FI" dirty="0" smtClean="0"/>
              <a:t> of </a:t>
            </a:r>
            <a:r>
              <a:rPr lang="fi-FI" dirty="0" err="1" smtClean="0"/>
              <a:t>monetary</a:t>
            </a:r>
            <a:r>
              <a:rPr lang="fi-FI" dirty="0" smtClean="0"/>
              <a:t> </a:t>
            </a:r>
            <a:r>
              <a:rPr lang="fi-FI" dirty="0" err="1" smtClean="0"/>
              <a:t>policy</a:t>
            </a:r>
            <a:r>
              <a:rPr lang="fi-FI" dirty="0" smtClean="0"/>
              <a:t> </a:t>
            </a:r>
            <a:r>
              <a:rPr lang="fi-FI" dirty="0" err="1" smtClean="0"/>
              <a:t>already</a:t>
            </a:r>
            <a:r>
              <a:rPr lang="fi-FI" dirty="0" smtClean="0"/>
              <a:t> </a:t>
            </a:r>
            <a:r>
              <a:rPr lang="fi-FI" dirty="0" err="1" smtClean="0"/>
              <a:t>before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22.11.2018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Iikka Korhonen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5582-A9DA-4417-AD47-C383050DF7ED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870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Empirical</a:t>
            </a:r>
            <a:r>
              <a:rPr lang="fi-FI" dirty="0"/>
              <a:t> </a:t>
            </a:r>
            <a:r>
              <a:rPr lang="fi-FI" dirty="0" err="1"/>
              <a:t>assessment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monetary</a:t>
            </a:r>
            <a:r>
              <a:rPr lang="fi-FI" dirty="0"/>
              <a:t> </a:t>
            </a:r>
            <a:r>
              <a:rPr lang="fi-FI" dirty="0" err="1"/>
              <a:t>policy</a:t>
            </a:r>
            <a:r>
              <a:rPr lang="fi-FI" dirty="0"/>
              <a:t> </a:t>
            </a:r>
            <a:r>
              <a:rPr lang="fi-FI" dirty="0" err="1"/>
              <a:t>stance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Clear</a:t>
            </a:r>
            <a:r>
              <a:rPr lang="fi-FI" dirty="0" smtClean="0"/>
              <a:t> </a:t>
            </a:r>
            <a:r>
              <a:rPr lang="fi-FI" dirty="0" err="1" smtClean="0"/>
              <a:t>break</a:t>
            </a:r>
            <a:r>
              <a:rPr lang="fi-FI" dirty="0" smtClean="0"/>
              <a:t> </a:t>
            </a:r>
            <a:r>
              <a:rPr lang="fi-FI" dirty="0" err="1" smtClean="0"/>
              <a:t>around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global</a:t>
            </a:r>
            <a:r>
              <a:rPr lang="fi-FI" dirty="0" smtClean="0"/>
              <a:t> </a:t>
            </a:r>
            <a:r>
              <a:rPr lang="fi-FI" dirty="0" err="1" smtClean="0"/>
              <a:t>financial</a:t>
            </a:r>
            <a:r>
              <a:rPr lang="fi-FI" dirty="0" smtClean="0"/>
              <a:t> </a:t>
            </a:r>
            <a:r>
              <a:rPr lang="fi-FI" dirty="0" err="1" smtClean="0"/>
              <a:t>crisis</a:t>
            </a:r>
            <a:r>
              <a:rPr lang="fi-FI" dirty="0" smtClean="0"/>
              <a:t>; </a:t>
            </a: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changed</a:t>
            </a:r>
            <a:r>
              <a:rPr lang="fi-FI" dirty="0" smtClean="0"/>
              <a:t>? </a:t>
            </a:r>
            <a:r>
              <a:rPr lang="fi-FI" dirty="0" err="1" smtClean="0"/>
              <a:t>Domestic</a:t>
            </a:r>
            <a:r>
              <a:rPr lang="fi-FI" dirty="0" smtClean="0"/>
              <a:t> </a:t>
            </a:r>
            <a:r>
              <a:rPr lang="fi-FI" dirty="0" err="1" smtClean="0"/>
              <a:t>factors</a:t>
            </a:r>
            <a:r>
              <a:rPr lang="fi-FI" dirty="0" smtClean="0"/>
              <a:t> </a:t>
            </a:r>
            <a:r>
              <a:rPr lang="fi-FI" dirty="0" err="1" smtClean="0"/>
              <a:t>seem</a:t>
            </a:r>
            <a:r>
              <a:rPr lang="fi-FI" dirty="0" smtClean="0"/>
              <a:t> to </a:t>
            </a:r>
            <a:r>
              <a:rPr lang="fi-FI" dirty="0" err="1" smtClean="0"/>
              <a:t>lose</a:t>
            </a:r>
            <a:r>
              <a:rPr lang="fi-FI" dirty="0" smtClean="0"/>
              <a:t> </a:t>
            </a:r>
            <a:r>
              <a:rPr lang="fi-FI" dirty="0" err="1" smtClean="0"/>
              <a:t>all</a:t>
            </a:r>
            <a:r>
              <a:rPr lang="fi-FI" dirty="0" smtClean="0"/>
              <a:t> </a:t>
            </a:r>
            <a:r>
              <a:rPr lang="fi-FI" dirty="0" err="1" smtClean="0"/>
              <a:t>their</a:t>
            </a:r>
            <a:r>
              <a:rPr lang="fi-FI" dirty="0" smtClean="0"/>
              <a:t> </a:t>
            </a:r>
            <a:r>
              <a:rPr lang="fi-FI" dirty="0" err="1" smtClean="0"/>
              <a:t>relevance</a:t>
            </a:r>
            <a:r>
              <a:rPr lang="fi-FI" dirty="0" smtClean="0"/>
              <a:t> for SARB </a:t>
            </a:r>
            <a:r>
              <a:rPr lang="fi-FI" dirty="0" err="1" smtClean="0"/>
              <a:t>interest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endParaRPr lang="fi-FI" dirty="0" smtClean="0"/>
          </a:p>
          <a:p>
            <a:r>
              <a:rPr lang="fi-FI" dirty="0" smtClean="0"/>
              <a:t>Capital </a:t>
            </a:r>
            <a:r>
              <a:rPr lang="fi-FI" dirty="0" err="1" smtClean="0"/>
              <a:t>flows</a:t>
            </a:r>
            <a:r>
              <a:rPr lang="fi-FI" dirty="0" smtClean="0"/>
              <a:t> </a:t>
            </a:r>
            <a:r>
              <a:rPr lang="fi-FI" dirty="0" err="1" smtClean="0"/>
              <a:t>more</a:t>
            </a:r>
            <a:r>
              <a:rPr lang="fi-FI" dirty="0" smtClean="0"/>
              <a:t> </a:t>
            </a:r>
            <a:r>
              <a:rPr lang="fi-FI" dirty="0" err="1" smtClean="0"/>
              <a:t>important</a:t>
            </a:r>
            <a:r>
              <a:rPr lang="fi-FI" dirty="0" smtClean="0"/>
              <a:t>? Financial </a:t>
            </a:r>
            <a:r>
              <a:rPr lang="fi-FI" dirty="0" err="1" smtClean="0"/>
              <a:t>stability</a:t>
            </a:r>
            <a:r>
              <a:rPr lang="fi-FI" dirty="0" smtClean="0"/>
              <a:t> </a:t>
            </a:r>
            <a:r>
              <a:rPr lang="fi-FI" dirty="0" err="1" smtClean="0"/>
              <a:t>concern</a:t>
            </a:r>
            <a:r>
              <a:rPr lang="fi-FI" dirty="0" smtClean="0"/>
              <a:t>? (How to </a:t>
            </a:r>
            <a:r>
              <a:rPr lang="fi-FI" dirty="0" err="1" smtClean="0"/>
              <a:t>measure</a:t>
            </a:r>
            <a:r>
              <a:rPr lang="fi-FI" dirty="0" smtClean="0"/>
              <a:t> </a:t>
            </a:r>
            <a:r>
              <a:rPr lang="fi-FI" dirty="0" err="1" smtClean="0"/>
              <a:t>them</a:t>
            </a:r>
            <a:r>
              <a:rPr lang="fi-FI" dirty="0" smtClean="0"/>
              <a:t>? </a:t>
            </a:r>
            <a:r>
              <a:rPr lang="fi-FI" dirty="0" err="1" smtClean="0"/>
              <a:t>NPLs</a:t>
            </a:r>
            <a:r>
              <a:rPr lang="fi-FI" dirty="0" smtClean="0"/>
              <a:t>?)</a:t>
            </a:r>
          </a:p>
          <a:p>
            <a:r>
              <a:rPr lang="fi-FI" dirty="0" err="1" smtClean="0"/>
              <a:t>Robustness</a:t>
            </a:r>
            <a:r>
              <a:rPr lang="fi-FI" dirty="0" smtClean="0"/>
              <a:t> </a:t>
            </a:r>
            <a:r>
              <a:rPr lang="fi-FI" dirty="0" err="1" smtClean="0"/>
              <a:t>chekcs</a:t>
            </a:r>
            <a:r>
              <a:rPr lang="fi-FI" dirty="0" smtClean="0"/>
              <a:t>: </a:t>
            </a:r>
          </a:p>
          <a:p>
            <a:pPr lvl="1"/>
            <a:r>
              <a:rPr lang="fi-FI" dirty="0" err="1" smtClean="0"/>
              <a:t>Leave</a:t>
            </a:r>
            <a:r>
              <a:rPr lang="fi-FI" dirty="0" smtClean="0"/>
              <a:t> out 2008-2010</a:t>
            </a:r>
          </a:p>
          <a:p>
            <a:pPr lvl="1"/>
            <a:r>
              <a:rPr lang="fi-FI" dirty="0" err="1" smtClean="0"/>
              <a:t>Check</a:t>
            </a:r>
            <a:r>
              <a:rPr lang="fi-FI" dirty="0" smtClean="0"/>
              <a:t> </a:t>
            </a:r>
            <a:r>
              <a:rPr lang="fi-FI" dirty="0" err="1" smtClean="0"/>
              <a:t>formally</a:t>
            </a:r>
            <a:r>
              <a:rPr lang="fi-FI" dirty="0" smtClean="0"/>
              <a:t> for </a:t>
            </a:r>
            <a:r>
              <a:rPr lang="fi-FI" dirty="0" err="1" smtClean="0"/>
              <a:t>structural</a:t>
            </a:r>
            <a:r>
              <a:rPr lang="fi-FI" dirty="0" smtClean="0"/>
              <a:t> </a:t>
            </a:r>
            <a:r>
              <a:rPr lang="fi-FI" dirty="0" err="1" smtClean="0"/>
              <a:t>breaks</a:t>
            </a:r>
            <a:endParaRPr lang="fi-FI" dirty="0" smtClean="0"/>
          </a:p>
          <a:p>
            <a:pPr lvl="1"/>
            <a:r>
              <a:rPr lang="fi-FI" dirty="0" smtClean="0"/>
              <a:t>Rolling regression </a:t>
            </a:r>
            <a:r>
              <a:rPr lang="fi-FI" dirty="0" err="1" smtClean="0"/>
              <a:t>might</a:t>
            </a:r>
            <a:r>
              <a:rPr lang="fi-FI" dirty="0" smtClean="0"/>
              <a:t> </a:t>
            </a:r>
            <a:r>
              <a:rPr lang="fi-FI" dirty="0" err="1" smtClean="0"/>
              <a:t>give</a:t>
            </a:r>
            <a:r>
              <a:rPr lang="fi-FI" dirty="0" smtClean="0"/>
              <a:t> </a:t>
            </a:r>
            <a:r>
              <a:rPr lang="fi-FI" dirty="0" err="1" smtClean="0"/>
              <a:t>better</a:t>
            </a:r>
            <a:r>
              <a:rPr lang="fi-FI" dirty="0" smtClean="0"/>
              <a:t> idea </a:t>
            </a:r>
            <a:r>
              <a:rPr lang="fi-FI" dirty="0" err="1" smtClean="0"/>
              <a:t>about</a:t>
            </a:r>
            <a:r>
              <a:rPr lang="fi-FI" dirty="0" smtClean="0"/>
              <a:t> </a:t>
            </a:r>
            <a:r>
              <a:rPr lang="fi-FI" dirty="0" err="1" smtClean="0"/>
              <a:t>timing</a:t>
            </a:r>
            <a:r>
              <a:rPr lang="fi-FI" dirty="0" smtClean="0"/>
              <a:t> of </a:t>
            </a:r>
            <a:r>
              <a:rPr lang="fi-FI" dirty="0" err="1" smtClean="0"/>
              <a:t>changes</a:t>
            </a:r>
            <a:endParaRPr lang="fi-FI" dirty="0" smtClean="0"/>
          </a:p>
          <a:p>
            <a:pPr lvl="1"/>
            <a:r>
              <a:rPr lang="fi-FI" dirty="0" err="1" smtClean="0"/>
              <a:t>Interaction</a:t>
            </a:r>
            <a:r>
              <a:rPr lang="fi-FI" dirty="0" smtClean="0"/>
              <a:t> </a:t>
            </a:r>
            <a:r>
              <a:rPr lang="fi-FI" dirty="0" err="1" smtClean="0"/>
              <a:t>dummies</a:t>
            </a:r>
            <a:r>
              <a:rPr lang="fi-FI" dirty="0" smtClean="0"/>
              <a:t> for </a:t>
            </a:r>
            <a:r>
              <a:rPr lang="fi-FI" dirty="0" err="1" smtClean="0"/>
              <a:t>governors</a:t>
            </a:r>
            <a:r>
              <a:rPr lang="fi-FI" dirty="0" smtClean="0"/>
              <a:t>’ </a:t>
            </a:r>
            <a:r>
              <a:rPr lang="fi-FI" dirty="0" err="1" smtClean="0"/>
              <a:t>terms</a:t>
            </a:r>
            <a:r>
              <a:rPr lang="fi-FI" dirty="0" smtClean="0"/>
              <a:t>?</a:t>
            </a:r>
          </a:p>
          <a:p>
            <a:r>
              <a:rPr lang="fi-FI" dirty="0" err="1" smtClean="0"/>
              <a:t>What</a:t>
            </a:r>
            <a:r>
              <a:rPr lang="fi-FI" dirty="0"/>
              <a:t> </a:t>
            </a:r>
            <a:r>
              <a:rPr lang="fi-FI" dirty="0" err="1" smtClean="0"/>
              <a:t>determines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equilibrium</a:t>
            </a:r>
            <a:r>
              <a:rPr lang="fi-FI" dirty="0" smtClean="0"/>
              <a:t> </a:t>
            </a:r>
            <a:r>
              <a:rPr lang="fi-FI" dirty="0" err="1" smtClean="0"/>
              <a:t>exchange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? </a:t>
            </a:r>
            <a:r>
              <a:rPr lang="fi-FI" dirty="0" err="1" smtClean="0"/>
              <a:t>Now</a:t>
            </a:r>
            <a:r>
              <a:rPr lang="fi-FI" dirty="0" smtClean="0"/>
              <a:t> long-</a:t>
            </a:r>
            <a:r>
              <a:rPr lang="fi-FI" dirty="0" err="1" smtClean="0"/>
              <a:t>run</a:t>
            </a:r>
            <a:r>
              <a:rPr lang="fi-FI" dirty="0" smtClean="0"/>
              <a:t> </a:t>
            </a:r>
            <a:r>
              <a:rPr lang="fi-FI" dirty="0" err="1" smtClean="0"/>
              <a:t>average</a:t>
            </a:r>
            <a:r>
              <a:rPr lang="fi-FI" dirty="0" smtClean="0"/>
              <a:t>, </a:t>
            </a:r>
            <a:r>
              <a:rPr lang="fi-FI" dirty="0" err="1" smtClean="0"/>
              <a:t>but</a:t>
            </a:r>
            <a:r>
              <a:rPr lang="fi-FI" dirty="0" smtClean="0"/>
              <a:t> is </a:t>
            </a:r>
            <a:r>
              <a:rPr lang="fi-FI" dirty="0" err="1" smtClean="0"/>
              <a:t>real</a:t>
            </a:r>
            <a:r>
              <a:rPr lang="fi-FI" dirty="0" smtClean="0"/>
              <a:t> </a:t>
            </a:r>
            <a:r>
              <a:rPr lang="fi-FI" dirty="0" err="1" smtClean="0"/>
              <a:t>exchange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 </a:t>
            </a:r>
            <a:r>
              <a:rPr lang="fi-FI" dirty="0" err="1" smtClean="0"/>
              <a:t>correlated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export</a:t>
            </a:r>
            <a:r>
              <a:rPr lang="fi-FI" dirty="0" smtClean="0"/>
              <a:t>/</a:t>
            </a:r>
            <a:r>
              <a:rPr lang="fi-FI" dirty="0" err="1" smtClean="0"/>
              <a:t>raw</a:t>
            </a:r>
            <a:r>
              <a:rPr lang="fi-FI" dirty="0" smtClean="0"/>
              <a:t> </a:t>
            </a:r>
            <a:r>
              <a:rPr lang="fi-FI" dirty="0" err="1" smtClean="0"/>
              <a:t>material</a:t>
            </a:r>
            <a:r>
              <a:rPr lang="fi-FI" dirty="0" smtClean="0"/>
              <a:t> </a:t>
            </a:r>
            <a:r>
              <a:rPr lang="fi-FI" dirty="0" err="1" smtClean="0"/>
              <a:t>prices</a:t>
            </a:r>
            <a:r>
              <a:rPr lang="fi-FI" dirty="0" smtClean="0"/>
              <a:t>? </a:t>
            </a:r>
            <a:r>
              <a:rPr lang="fi-FI" dirty="0" err="1" smtClean="0"/>
              <a:t>Could</a:t>
            </a:r>
            <a:r>
              <a:rPr lang="fi-FI" dirty="0" smtClean="0"/>
              <a:t> </a:t>
            </a:r>
            <a:r>
              <a:rPr lang="fi-FI" dirty="0" err="1" smtClean="0"/>
              <a:t>provide</a:t>
            </a:r>
            <a:r>
              <a:rPr lang="fi-FI" dirty="0" smtClean="0"/>
              <a:t> </a:t>
            </a:r>
            <a:r>
              <a:rPr lang="fi-FI" dirty="0" err="1" smtClean="0"/>
              <a:t>more</a:t>
            </a:r>
            <a:r>
              <a:rPr lang="fi-FI" dirty="0" smtClean="0"/>
              <a:t> </a:t>
            </a:r>
            <a:r>
              <a:rPr lang="fi-FI" dirty="0" err="1" smtClean="0"/>
              <a:t>realistic</a:t>
            </a:r>
            <a:r>
              <a:rPr lang="fi-FI" dirty="0" smtClean="0"/>
              <a:t> </a:t>
            </a:r>
            <a:r>
              <a:rPr lang="fi-FI" dirty="0" err="1" smtClean="0"/>
              <a:t>metric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22.11.2018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Iikka Korhonen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5582-A9DA-4417-AD47-C383050DF7ED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4675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Time-</a:t>
            </a:r>
            <a:r>
              <a:rPr lang="fi-FI" dirty="0" err="1" smtClean="0"/>
              <a:t>varying</a:t>
            </a:r>
            <a:r>
              <a:rPr lang="fi-FI" dirty="0" smtClean="0"/>
              <a:t> </a:t>
            </a:r>
            <a:r>
              <a:rPr lang="fi-FI" dirty="0" err="1" smtClean="0"/>
              <a:t>inflation</a:t>
            </a:r>
            <a:r>
              <a:rPr lang="fi-FI" dirty="0" smtClean="0"/>
              <a:t> </a:t>
            </a:r>
            <a:r>
              <a:rPr lang="fi-FI" dirty="0" err="1" smtClean="0"/>
              <a:t>target</a:t>
            </a:r>
            <a:r>
              <a:rPr lang="fi-FI" dirty="0" smtClean="0"/>
              <a:t> and </a:t>
            </a:r>
            <a:r>
              <a:rPr lang="fi-FI" dirty="0" err="1" smtClean="0"/>
              <a:t>neutral</a:t>
            </a:r>
            <a:r>
              <a:rPr lang="fi-FI" dirty="0" smtClean="0"/>
              <a:t> </a:t>
            </a:r>
            <a:r>
              <a:rPr lang="fi-FI" dirty="0" err="1" smtClean="0"/>
              <a:t>interest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Why</a:t>
            </a:r>
            <a:r>
              <a:rPr lang="fi-FI" dirty="0" smtClean="0"/>
              <a:t> </a:t>
            </a:r>
            <a:r>
              <a:rPr lang="fi-FI" dirty="0" err="1" smtClean="0"/>
              <a:t>did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implicit</a:t>
            </a:r>
            <a:r>
              <a:rPr lang="fi-FI" dirty="0" smtClean="0"/>
              <a:t> </a:t>
            </a:r>
            <a:r>
              <a:rPr lang="fi-FI" dirty="0" err="1" smtClean="0"/>
              <a:t>inflation</a:t>
            </a:r>
            <a:r>
              <a:rPr lang="fi-FI" dirty="0" smtClean="0"/>
              <a:t> </a:t>
            </a:r>
            <a:r>
              <a:rPr lang="fi-FI" dirty="0" err="1" smtClean="0"/>
              <a:t>target</a:t>
            </a:r>
            <a:r>
              <a:rPr lang="fi-FI" dirty="0" smtClean="0"/>
              <a:t> </a:t>
            </a:r>
            <a:r>
              <a:rPr lang="fi-FI" dirty="0" err="1" smtClean="0"/>
              <a:t>increase</a:t>
            </a:r>
            <a:r>
              <a:rPr lang="fi-FI" dirty="0" smtClean="0"/>
              <a:t> </a:t>
            </a:r>
            <a:r>
              <a:rPr lang="fi-FI" dirty="0" err="1" smtClean="0"/>
              <a:t>until</a:t>
            </a:r>
            <a:r>
              <a:rPr lang="fi-FI" dirty="0" smtClean="0"/>
              <a:t> 2013-2014?</a:t>
            </a:r>
          </a:p>
          <a:p>
            <a:r>
              <a:rPr lang="fi-FI" dirty="0" err="1" smtClean="0"/>
              <a:t>When</a:t>
            </a:r>
            <a:r>
              <a:rPr lang="fi-FI" dirty="0" smtClean="0"/>
              <a:t> </a:t>
            </a:r>
            <a:r>
              <a:rPr lang="fi-FI" dirty="0" err="1" smtClean="0"/>
              <a:t>neutral</a:t>
            </a:r>
            <a:r>
              <a:rPr lang="fi-FI" dirty="0" smtClean="0"/>
              <a:t> </a:t>
            </a:r>
            <a:r>
              <a:rPr lang="fi-FI" dirty="0" err="1" smtClean="0"/>
              <a:t>interest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 is </a:t>
            </a:r>
            <a:r>
              <a:rPr lang="fi-FI" dirty="0" err="1" smtClean="0"/>
              <a:t>allowed</a:t>
            </a:r>
            <a:r>
              <a:rPr lang="fi-FI" dirty="0" smtClean="0"/>
              <a:t> to </a:t>
            </a:r>
            <a:r>
              <a:rPr lang="fi-FI" dirty="0" err="1" smtClean="0"/>
              <a:t>vary</a:t>
            </a:r>
            <a:r>
              <a:rPr lang="fi-FI" dirty="0" smtClean="0"/>
              <a:t>, </a:t>
            </a:r>
            <a:r>
              <a:rPr lang="fi-FI" dirty="0" err="1" smtClean="0"/>
              <a:t>implicit</a:t>
            </a:r>
            <a:r>
              <a:rPr lang="fi-FI" dirty="0" smtClean="0"/>
              <a:t> </a:t>
            </a:r>
            <a:r>
              <a:rPr lang="fi-FI" dirty="0" err="1" smtClean="0"/>
              <a:t>inflation</a:t>
            </a:r>
            <a:r>
              <a:rPr lang="fi-FI" dirty="0" smtClean="0"/>
              <a:t> </a:t>
            </a:r>
            <a:r>
              <a:rPr lang="fi-FI" dirty="0" err="1" smtClean="0"/>
              <a:t>target</a:t>
            </a:r>
            <a:r>
              <a:rPr lang="fi-FI" dirty="0" smtClean="0"/>
              <a:t> </a:t>
            </a:r>
            <a:r>
              <a:rPr lang="fi-FI" dirty="0" err="1" smtClean="0"/>
              <a:t>does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change</a:t>
            </a:r>
            <a:r>
              <a:rPr lang="fi-FI" dirty="0" smtClean="0"/>
              <a:t> </a:t>
            </a:r>
            <a:r>
              <a:rPr lang="fi-FI" dirty="0" err="1" smtClean="0"/>
              <a:t>much</a:t>
            </a:r>
            <a:r>
              <a:rPr lang="fi-FI" dirty="0" smtClean="0"/>
              <a:t> – </a:t>
            </a:r>
            <a:r>
              <a:rPr lang="fi-FI" dirty="0" err="1" smtClean="0"/>
              <a:t>which</a:t>
            </a:r>
            <a:r>
              <a:rPr lang="fi-FI" dirty="0" smtClean="0"/>
              <a:t> </a:t>
            </a:r>
            <a:r>
              <a:rPr lang="fi-FI" dirty="0" err="1" smtClean="0"/>
              <a:t>one</a:t>
            </a:r>
            <a:r>
              <a:rPr lang="fi-FI" dirty="0" smtClean="0"/>
              <a:t> is </a:t>
            </a:r>
            <a:r>
              <a:rPr lang="fi-FI" dirty="0" err="1" smtClean="0"/>
              <a:t>more</a:t>
            </a:r>
            <a:r>
              <a:rPr lang="fi-FI" dirty="0" smtClean="0"/>
              <a:t> </a:t>
            </a:r>
            <a:r>
              <a:rPr lang="fi-FI" dirty="0" err="1" smtClean="0"/>
              <a:t>true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22.11.2018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Iikka Korhonen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5582-A9DA-4417-AD47-C383050DF7ED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3479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Monetary</a:t>
            </a:r>
            <a:r>
              <a:rPr lang="fi-FI" dirty="0" smtClean="0"/>
              <a:t> </a:t>
            </a:r>
            <a:r>
              <a:rPr lang="fi-FI" dirty="0" err="1" smtClean="0"/>
              <a:t>policy</a:t>
            </a:r>
            <a:r>
              <a:rPr lang="fi-FI" dirty="0" smtClean="0"/>
              <a:t> </a:t>
            </a:r>
            <a:r>
              <a:rPr lang="fi-FI" dirty="0" err="1" smtClean="0"/>
              <a:t>communication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Relationship</a:t>
            </a:r>
            <a:r>
              <a:rPr lang="fi-FI" dirty="0" smtClean="0"/>
              <a:t> </a:t>
            </a:r>
            <a:r>
              <a:rPr lang="fi-FI" dirty="0" err="1" smtClean="0"/>
              <a:t>between</a:t>
            </a:r>
            <a:r>
              <a:rPr lang="fi-FI" dirty="0" smtClean="0"/>
              <a:t> </a:t>
            </a:r>
            <a:r>
              <a:rPr lang="fi-FI" dirty="0" err="1" smtClean="0"/>
              <a:t>sentiment</a:t>
            </a:r>
            <a:r>
              <a:rPr lang="fi-FI" dirty="0" smtClean="0"/>
              <a:t> and </a:t>
            </a:r>
            <a:r>
              <a:rPr lang="fi-FI" dirty="0" err="1" smtClean="0"/>
              <a:t>interest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 </a:t>
            </a:r>
            <a:r>
              <a:rPr lang="fi-FI" dirty="0" err="1" smtClean="0"/>
              <a:t>non</a:t>
            </a:r>
            <a:r>
              <a:rPr lang="fi-FI" dirty="0" smtClean="0"/>
              <a:t>-monotonic; is </a:t>
            </a:r>
            <a:r>
              <a:rPr lang="fi-FI" dirty="0" err="1" smtClean="0"/>
              <a:t>this</a:t>
            </a:r>
            <a:r>
              <a:rPr lang="fi-FI" dirty="0" smtClean="0"/>
              <a:t> </a:t>
            </a:r>
            <a:r>
              <a:rPr lang="fi-FI" dirty="0" err="1" smtClean="0"/>
              <a:t>result</a:t>
            </a:r>
            <a:r>
              <a:rPr lang="fi-FI" dirty="0" smtClean="0"/>
              <a:t> </a:t>
            </a:r>
            <a:r>
              <a:rPr lang="fi-FI" dirty="0" err="1" smtClean="0"/>
              <a:t>unique</a:t>
            </a:r>
            <a:r>
              <a:rPr lang="fi-FI" dirty="0" smtClean="0"/>
              <a:t> to South </a:t>
            </a:r>
            <a:r>
              <a:rPr lang="fi-FI" dirty="0" err="1" smtClean="0"/>
              <a:t>Africa</a:t>
            </a:r>
            <a:r>
              <a:rPr lang="fi-FI" dirty="0" smtClean="0"/>
              <a:t>? </a:t>
            </a:r>
          </a:p>
          <a:p>
            <a:r>
              <a:rPr lang="fi-FI" dirty="0" err="1" smtClean="0"/>
              <a:t>Does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sentiment</a:t>
            </a:r>
            <a:r>
              <a:rPr lang="fi-FI" dirty="0" smtClean="0"/>
              <a:t> </a:t>
            </a:r>
            <a:r>
              <a:rPr lang="fi-FI" dirty="0" err="1" smtClean="0"/>
              <a:t>affect</a:t>
            </a:r>
            <a:r>
              <a:rPr lang="fi-FI" dirty="0" smtClean="0"/>
              <a:t> </a:t>
            </a: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variables</a:t>
            </a:r>
            <a:r>
              <a:rPr lang="fi-FI" dirty="0" smtClean="0"/>
              <a:t>? Exchange </a:t>
            </a:r>
            <a:r>
              <a:rPr lang="fi-FI" dirty="0" err="1" smtClean="0"/>
              <a:t>rate</a:t>
            </a:r>
            <a:r>
              <a:rPr lang="fi-FI" dirty="0" smtClean="0"/>
              <a:t>? </a:t>
            </a:r>
            <a:r>
              <a:rPr lang="fi-FI" dirty="0" err="1" smtClean="0"/>
              <a:t>Inflation</a:t>
            </a:r>
            <a:r>
              <a:rPr lang="fi-FI" dirty="0" smtClean="0"/>
              <a:t> </a:t>
            </a:r>
            <a:r>
              <a:rPr lang="fi-FI" dirty="0" err="1" smtClean="0"/>
              <a:t>forecast</a:t>
            </a:r>
            <a:r>
              <a:rPr lang="fi-FI" dirty="0" smtClean="0"/>
              <a:t> </a:t>
            </a:r>
            <a:r>
              <a:rPr lang="fi-FI" dirty="0" err="1" smtClean="0"/>
              <a:t>variability</a:t>
            </a:r>
            <a:r>
              <a:rPr lang="fi-FI" smtClean="0"/>
              <a:t>?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22.11.2018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Iikka Korhonen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5582-A9DA-4417-AD47-C383050DF7ED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7608308"/>
      </p:ext>
    </p:extLst>
  </p:cSld>
  <p:clrMapOvr>
    <a:masterClrMapping/>
  </p:clrMapOvr>
</p:sld>
</file>

<file path=ppt/theme/theme1.xml><?xml version="1.0" encoding="utf-8"?>
<a:theme xmlns:a="http://schemas.openxmlformats.org/drawingml/2006/main" name="bof_template">
  <a:themeElements>
    <a:clrScheme name="bof_uusi">
      <a:dk1>
        <a:sysClr val="windowText" lastClr="000000"/>
      </a:dk1>
      <a:lt1>
        <a:sysClr val="window" lastClr="FFFFFF"/>
      </a:lt1>
      <a:dk2>
        <a:srgbClr val="3F3E3E"/>
      </a:dk2>
      <a:lt2>
        <a:srgbClr val="FAF5EF"/>
      </a:lt2>
      <a:accent1>
        <a:srgbClr val="51569E"/>
      </a:accent1>
      <a:accent2>
        <a:srgbClr val="DA8D91"/>
      </a:accent2>
      <a:accent3>
        <a:srgbClr val="A3A6D2"/>
      </a:accent3>
      <a:accent4>
        <a:srgbClr val="91A27C"/>
      </a:accent4>
      <a:accent5>
        <a:srgbClr val="C83486"/>
      </a:accent5>
      <a:accent6>
        <a:srgbClr val="009DE0"/>
      </a:accent6>
      <a:hlink>
        <a:srgbClr val="51569E"/>
      </a:hlink>
      <a:folHlink>
        <a:srgbClr val="DA8D91"/>
      </a:folHlink>
    </a:clrScheme>
    <a:fontScheme name="bof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sz="2000" dirty="0" err="1" smtClean="0">
            <a:solidFill>
              <a:srgbClr val="41404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of_template_ws.potx" id="{FCD3516D-6B78-42E5-A1BB-B755072A1EE9}" vid="{4713FB67-3CC2-4D79-AA6D-D193E98F3DB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bof_template_ws</Template>
  <TotalTime>30</TotalTime>
  <Words>448</Words>
  <Application>Microsoft Office PowerPoint</Application>
  <PresentationFormat>Personalizzato</PresentationFormat>
  <Paragraphs>54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9" baseType="lpstr">
      <vt:lpstr>bof_template</vt:lpstr>
      <vt:lpstr>Presentazione di Microsoft PowerPoint 97-2003</vt:lpstr>
      <vt:lpstr>Comments on "The monetary policy of the South African Reserve Bank: Stance, communication and credibility</vt:lpstr>
      <vt:lpstr>What does the paper do?</vt:lpstr>
      <vt:lpstr>Overall comments</vt:lpstr>
      <vt:lpstr>Some comments on the general structure/contents of the paper</vt:lpstr>
      <vt:lpstr>Empirical assessment of the monetary policy stance</vt:lpstr>
      <vt:lpstr>Time-varying inflation target and neutral interest rate</vt:lpstr>
      <vt:lpstr>Monetary policy communication</vt:lpstr>
    </vt:vector>
  </TitlesOfParts>
  <Company>Bank of Finland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"The monetary policy of the South African Reserve Bank: Stance, communication and credibility</dc:title>
  <dc:creator>Iikka Korhonen</dc:creator>
  <cp:lastModifiedBy>CIARLONE ALESSIO</cp:lastModifiedBy>
  <cp:revision>7</cp:revision>
  <dcterms:created xsi:type="dcterms:W3CDTF">2018-11-21T15:11:18Z</dcterms:created>
  <dcterms:modified xsi:type="dcterms:W3CDTF">2018-11-21T15:56:48Z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Saved">
    <vt:lpwstr>1</vt:lpwstr>
  </property>
  <property fmtid="{D5CDD505-2E9C-101B-9397-08002B2CF9AE}" pid="3" name="dvKameleonVerID">
    <vt:lpwstr>289.141.08.001</vt:lpwstr>
  </property>
  <property fmtid="{D5CDD505-2E9C-101B-9397-08002B2CF9AE}" pid="4" name="dvLanguage">
    <vt:lpwstr>2057</vt:lpwstr>
  </property>
  <property fmtid="{D5CDD505-2E9C-101B-9397-08002B2CF9AE}" pid="5" name="dvTemplate">
    <vt:lpwstr>bof_template_ws.potx</vt:lpwstr>
  </property>
  <property fmtid="{D5CDD505-2E9C-101B-9397-08002B2CF9AE}" pid="6" name="dvDefinition">
    <vt:lpwstr>125 (dd_default.xml)</vt:lpwstr>
  </property>
  <property fmtid="{D5CDD505-2E9C-101B-9397-08002B2CF9AE}" pid="7" name="dvDefinitionID">
    <vt:lpwstr>125</vt:lpwstr>
  </property>
  <property fmtid="{D5CDD505-2E9C-101B-9397-08002B2CF9AE}" pid="8" name="dvContentFile">
    <vt:lpwstr>dd_default.xml</vt:lpwstr>
  </property>
  <property fmtid="{D5CDD505-2E9C-101B-9397-08002B2CF9AE}" pid="9" name="dvGlobalVerID">
    <vt:lpwstr>289.90.08.018</vt:lpwstr>
  </property>
  <property fmtid="{D5CDD505-2E9C-101B-9397-08002B2CF9AE}" pid="10" name="dvDefinitionVersion">
    <vt:lpwstr>8.2 / 19.1.2016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1</vt:lpwstr>
  </property>
  <property fmtid="{D5CDD505-2E9C-101B-9397-08002B2CF9AE}" pid="15" name="dvDateExist">
    <vt:lpwstr>-1</vt:lpwstr>
  </property>
  <property fmtid="{D5CDD505-2E9C-101B-9397-08002B2CF9AE}" pid="16" name="dvCategory">
    <vt:lpwstr>6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TosCompany">
    <vt:lpwstr>SUPA</vt:lpwstr>
  </property>
  <property fmtid="{D5CDD505-2E9C-101B-9397-08002B2CF9AE}" pid="20" name="dvUsed">
    <vt:lpwstr>1</vt:lpwstr>
  </property>
  <property fmtid="{D5CDD505-2E9C-101B-9397-08002B2CF9AE}" pid="21" name="dvTosLevel">
    <vt:lpwstr>3</vt:lpwstr>
  </property>
  <property fmtid="{D5CDD505-2E9C-101B-9397-08002B2CF9AE}" pid="22" name="dvTosNativeIdentifier1">
    <vt:lpwstr>A</vt:lpwstr>
  </property>
  <property fmtid="{D5CDD505-2E9C-101B-9397-08002B2CF9AE}" pid="23" name="dvTosNativeIdentifier2">
    <vt:lpwstr>A1</vt:lpwstr>
  </property>
  <property fmtid="{D5CDD505-2E9C-101B-9397-08002B2CF9AE}" pid="24" name="dvTosNativeIdentifier3">
    <vt:lpwstr>A1.9</vt:lpwstr>
  </property>
  <property fmtid="{D5CDD505-2E9C-101B-9397-08002B2CF9AE}" pid="25" name="dvTosDocType">
    <vt:lpwstr>Esitys</vt:lpwstr>
  </property>
  <property fmtid="{D5CDD505-2E9C-101B-9397-08002B2CF9AE}" pid="26" name="dvTosPublicity">
    <vt:lpwstr>Sisäinen</vt:lpwstr>
  </property>
  <property fmtid="{D5CDD505-2E9C-101B-9397-08002B2CF9AE}" pid="27" name="dvTosGrsId">
    <vt:lpwstr>12637</vt:lpwstr>
  </property>
  <property fmtid="{D5CDD505-2E9C-101B-9397-08002B2CF9AE}" pid="28" name="dvTosDoctypeGrsId">
    <vt:lpwstr>52248</vt:lpwstr>
  </property>
  <property fmtid="{D5CDD505-2E9C-101B-9397-08002B2CF9AE}" pid="29" name="dvTosTaskPhaseId">
    <vt:lpwstr>11667</vt:lpwstr>
  </property>
  <property fmtid="{D5CDD505-2E9C-101B-9397-08002B2CF9AE}" pid="30" name="dvTosFilename">
    <vt:lpwstr>sp.xml                                                                                                                                                </vt:lpwstr>
  </property>
  <property fmtid="{D5CDD505-2E9C-101B-9397-08002B2CF9AE}" pid="31" name="dvCompany">
    <vt:lpwstr>SUPA</vt:lpwstr>
  </property>
  <property fmtid="{D5CDD505-2E9C-101B-9397-08002B2CF9AE}" pid="32" name="dvSite">
    <vt:lpwstr>Helsinki</vt:lpwstr>
  </property>
  <property fmtid="{D5CDD505-2E9C-101B-9397-08002B2CF9AE}" pid="33" name="dvNumbering">
    <vt:lpwstr>0</vt:lpwstr>
  </property>
  <property fmtid="{D5CDD505-2E9C-101B-9397-08002B2CF9AE}" pid="34" name="dvDUname">
    <vt:lpwstr>Iikka Korhonen</vt:lpwstr>
  </property>
  <property fmtid="{D5CDD505-2E9C-101B-9397-08002B2CF9AE}" pid="35" name="dvDUdepartment">
    <vt:lpwstr>Institute for Economics in Transition (BOFIT)</vt:lpwstr>
  </property>
  <property fmtid="{D5CDD505-2E9C-101B-9397-08002B2CF9AE}" pid="36" name="dvdutitle">
    <vt:lpwstr>Head of Research</vt:lpwstr>
  </property>
  <property fmtid="{D5CDD505-2E9C-101B-9397-08002B2CF9AE}" pid="37" name="dvLogoExist">
    <vt:lpwstr>0</vt:lpwstr>
  </property>
  <property fmtid="{D5CDD505-2E9C-101B-9397-08002B2CF9AE}" pid="38" name="dvCurrentlogo">
    <vt:lpwstr/>
  </property>
  <property fmtid="{D5CDD505-2E9C-101B-9397-08002B2CF9AE}" pid="39" name="Originator">
    <vt:lpwstr>Iikka Korhonen</vt:lpwstr>
  </property>
  <property fmtid="{D5CDD505-2E9C-101B-9397-08002B2CF9AE}" pid="40" name="OriginatorCorporateName">
    <vt:lpwstr>Suomen Pankki</vt:lpwstr>
  </property>
  <property fmtid="{D5CDD505-2E9C-101B-9397-08002B2CF9AE}" pid="41" name="Osasto">
    <vt:lpwstr>Siirtymätalouksien tutkimuslaitos (BOFIT)</vt:lpwstr>
  </property>
  <property fmtid="{D5CDD505-2E9C-101B-9397-08002B2CF9AE}" pid="42" name="bof_osasto">
    <vt:lpwstr>Siirtymätalouksien tutkimuslaitos (BOFIT)</vt:lpwstr>
  </property>
  <property fmtid="{D5CDD505-2E9C-101B-9397-08002B2CF9AE}" pid="43" name="Laatija">
    <vt:lpwstr>Iikka Korhonen</vt:lpwstr>
  </property>
  <property fmtid="{D5CDD505-2E9C-101B-9397-08002B2CF9AE}" pid="44" name="bof_laatija">
    <vt:lpwstr>Iikka Korhonen</vt:lpwstr>
  </property>
  <property fmtid="{D5CDD505-2E9C-101B-9397-08002B2CF9AE}" pid="45" name="OriginatorUnitSP">
    <vt:lpwstr>Siirtymätalouksien tutkimuslaitos (BOFIT)</vt:lpwstr>
  </property>
  <property fmtid="{D5CDD505-2E9C-101B-9397-08002B2CF9AE}" pid="46" name="OriginatorUnitFiva">
    <vt:lpwstr/>
  </property>
  <property fmtid="{D5CDD505-2E9C-101B-9397-08002B2CF9AE}" pid="47" name="bof_laitos">
    <vt:lpwstr>Suomen Pankki</vt:lpwstr>
  </property>
  <property fmtid="{D5CDD505-2E9C-101B-9397-08002B2CF9AE}" pid="48" name="TaskPhaseId">
    <vt:lpwstr>11667</vt:lpwstr>
  </property>
  <property fmtid="{D5CDD505-2E9C-101B-9397-08002B2CF9AE}" pid="49" name="TaskId">
    <vt:lpwstr>12637</vt:lpwstr>
  </property>
  <property fmtid="{D5CDD505-2E9C-101B-9397-08002B2CF9AE}" pid="50" name="RecordType">
    <vt:lpwstr>Esitys</vt:lpwstr>
  </property>
  <property fmtid="{D5CDD505-2E9C-101B-9397-08002B2CF9AE}" pid="51" name="LanguageSP">
    <vt:lpwstr>en - englanti</vt:lpwstr>
  </property>
  <property fmtid="{D5CDD505-2E9C-101B-9397-08002B2CF9AE}" pid="52" name="GRSSelectionDate">
    <vt:filetime>2018-11-20T22:00:00Z</vt:filetime>
  </property>
  <property fmtid="{D5CDD505-2E9C-101B-9397-08002B2CF9AE}" pid="53" name="GRSId">
    <vt:lpwstr>52248</vt:lpwstr>
  </property>
  <property fmtid="{D5CDD505-2E9C-101B-9397-08002B2CF9AE}" pid="54" name="LanguageFiva">
    <vt:lpwstr/>
  </property>
  <property fmtid="{D5CDD505-2E9C-101B-9397-08002B2CF9AE}" pid="55" name="Function">
    <vt:lpwstr>A1.9 Siirtymätalouksien tutkimuslaitos</vt:lpwstr>
  </property>
  <property fmtid="{D5CDD505-2E9C-101B-9397-08002B2CF9AE}" pid="56" name="Otsikko">
    <vt:lpwstr>Comments on "The monetary policy of the South African Reserve Bank: Stance, communication and credibility</vt:lpwstr>
  </property>
  <property fmtid="{D5CDD505-2E9C-101B-9397-08002B2CF9AE}" pid="57" name="subject">
    <vt:lpwstr>Comments on "The monetary policy of the South African Reserve Bank: Stance, communication and credibility</vt:lpwstr>
  </property>
  <property fmtid="{D5CDD505-2E9C-101B-9397-08002B2CF9AE}" pid="58" name="Date">
    <vt:filetime>2018-11-21T22:00:00Z</vt:filetime>
  </property>
  <property fmtid="{D5CDD505-2E9C-101B-9397-08002B2CF9AE}" pid="59" name="bof_laatimispvm">
    <vt:lpwstr>22.11.2018</vt:lpwstr>
  </property>
  <property fmtid="{D5CDD505-2E9C-101B-9397-08002B2CF9AE}" pid="60" name="Status">
    <vt:lpwstr>Luonnos</vt:lpwstr>
  </property>
  <property fmtid="{D5CDD505-2E9C-101B-9397-08002B2CF9AE}" pid="61" name="ArchiveTime">
    <vt:lpwstr/>
  </property>
  <property fmtid="{D5CDD505-2E9C-101B-9397-08002B2CF9AE}" pid="62" name="RestrictionEscbRecord">
    <vt:lpwstr>Ei</vt:lpwstr>
  </property>
  <property fmtid="{D5CDD505-2E9C-101B-9397-08002B2CF9AE}" pid="63" name="RestrictionEscbSensitivity">
    <vt:lpwstr/>
  </property>
  <property fmtid="{D5CDD505-2E9C-101B-9397-08002B2CF9AE}" pid="64" name="Publicityclass">
    <vt:lpwstr>Julkinen</vt:lpwstr>
  </property>
  <property fmtid="{D5CDD505-2E9C-101B-9397-08002B2CF9AE}" pid="65" name="bof_luottamuksellisuus">
    <vt:lpwstr>Julkinen</vt:lpwstr>
  </property>
  <property fmtid="{D5CDD505-2E9C-101B-9397-08002B2CF9AE}" pid="66" name="Luottamuksellisuus">
    <vt:lpwstr>Julkinen</vt:lpwstr>
  </property>
  <property fmtid="{D5CDD505-2E9C-101B-9397-08002B2CF9AE}" pid="67" name="bof_julkisuuslaki">
    <vt:lpwstr>-</vt:lpwstr>
  </property>
  <property fmtid="{D5CDD505-2E9C-101B-9397-08002B2CF9AE}" pid="68" name="SecurityReasonFiva">
    <vt:lpwstr/>
  </property>
  <property fmtid="{D5CDD505-2E9C-101B-9397-08002B2CF9AE}" pid="69" name="CustomDistributionRestricted">
    <vt:lpwstr>False</vt:lpwstr>
  </property>
  <property fmtid="{D5CDD505-2E9C-101B-9397-08002B2CF9AE}" pid="70" name="CustomDistribution">
    <vt:lpwstr>ESCB EM Workshop</vt:lpwstr>
  </property>
</Properties>
</file>