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8" r:id="rId1"/>
  </p:sldMasterIdLst>
  <p:notesMasterIdLst>
    <p:notesMasterId r:id="rId26"/>
  </p:notesMasterIdLst>
  <p:handoutMasterIdLst>
    <p:handoutMasterId r:id="rId27"/>
  </p:handoutMasterIdLst>
  <p:sldIdLst>
    <p:sldId id="330" r:id="rId2"/>
    <p:sldId id="479" r:id="rId3"/>
    <p:sldId id="406" r:id="rId4"/>
    <p:sldId id="531" r:id="rId5"/>
    <p:sldId id="508" r:id="rId6"/>
    <p:sldId id="510" r:id="rId7"/>
    <p:sldId id="509" r:id="rId8"/>
    <p:sldId id="511" r:id="rId9"/>
    <p:sldId id="516" r:id="rId10"/>
    <p:sldId id="512" r:id="rId11"/>
    <p:sldId id="513" r:id="rId12"/>
    <p:sldId id="532" r:id="rId13"/>
    <p:sldId id="533" r:id="rId14"/>
    <p:sldId id="534" r:id="rId15"/>
    <p:sldId id="535" r:id="rId16"/>
    <p:sldId id="519" r:id="rId17"/>
    <p:sldId id="522" r:id="rId18"/>
    <p:sldId id="520" r:id="rId19"/>
    <p:sldId id="525" r:id="rId20"/>
    <p:sldId id="530" r:id="rId21"/>
    <p:sldId id="526" r:id="rId22"/>
    <p:sldId id="527" r:id="rId23"/>
    <p:sldId id="528" r:id="rId24"/>
    <p:sldId id="536" r:id="rId25"/>
  </p:sldIdLst>
  <p:sldSz cx="9144000" cy="6858000" type="screen4x3"/>
  <p:notesSz cx="9925050" cy="67945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CC00"/>
    <a:srgbClr val="1C1C1C"/>
    <a:srgbClr val="CCECFF"/>
    <a:srgbClr val="0066FF"/>
    <a:srgbClr val="00FFFF"/>
    <a:srgbClr val="FFFF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0" autoAdjust="0"/>
    <p:restoredTop sz="94671" autoAdjust="0"/>
  </p:normalViewPr>
  <p:slideViewPr>
    <p:cSldViewPr showGuides="1">
      <p:cViewPr>
        <p:scale>
          <a:sx n="70" d="100"/>
          <a:sy n="70" d="100"/>
        </p:scale>
        <p:origin x="-2772" y="-13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88"/>
    </p:cViewPr>
  </p:sorterViewPr>
  <p:notesViewPr>
    <p:cSldViewPr showGuides="1">
      <p:cViewPr varScale="1">
        <p:scale>
          <a:sx n="38" d="100"/>
          <a:sy n="38" d="100"/>
        </p:scale>
        <p:origin x="-1554" y="-72"/>
      </p:cViewPr>
      <p:guideLst>
        <p:guide orient="horz" pos="2140"/>
        <p:guide pos="312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538" cy="339725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>
                <a:latin typeface="Tahoma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21338" y="0"/>
            <a:ext cx="4302125" cy="339725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>
                <a:latin typeface="Tahoma" charset="0"/>
                <a:cs typeface="+mn-cs"/>
              </a:defRPr>
            </a:lvl1pPr>
          </a:lstStyle>
          <a:p>
            <a:pPr>
              <a:defRPr/>
            </a:pPr>
            <a:fld id="{3376350A-1413-4742-9507-41C007964EA0}" type="datetimeFigureOut">
              <a:rPr lang="it-IT"/>
              <a:pPr>
                <a:defRPr/>
              </a:pPr>
              <a:t>21/11/2018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453188"/>
            <a:ext cx="4300538" cy="33972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>
                <a:latin typeface="Tahoma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21338" y="6453188"/>
            <a:ext cx="4302125" cy="33972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>
                <a:latin typeface="Tahoma" charset="0"/>
                <a:cs typeface="+mn-cs"/>
              </a:defRPr>
            </a:lvl1pPr>
          </a:lstStyle>
          <a:p>
            <a:pPr>
              <a:defRPr/>
            </a:pPr>
            <a:fld id="{AF9C6B4C-C0DF-45A9-96B5-2D9943853DB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81982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7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4" tIns="45913" rIns="91824" bIns="45913" numCol="1" anchor="t" anchorCtr="0" compatLnSpc="1">
            <a:prstTxWarp prst="textNoShape">
              <a:avLst/>
            </a:prstTxWarp>
          </a:bodyPr>
          <a:lstStyle>
            <a:lvl1pPr defTabSz="918887"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174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338" y="0"/>
            <a:ext cx="4303712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4" tIns="45913" rIns="91824" bIns="45913" numCol="1" anchor="t" anchorCtr="0" compatLnSpc="1">
            <a:prstTxWarp prst="textNoShape">
              <a:avLst/>
            </a:prstTxWarp>
          </a:bodyPr>
          <a:lstStyle>
            <a:lvl1pPr algn="r" defTabSz="918887"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970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1838" y="509588"/>
            <a:ext cx="3394075" cy="25447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975" y="3225800"/>
            <a:ext cx="7277100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4" tIns="45913" rIns="91824" bIns="459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3175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3188"/>
            <a:ext cx="430371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4" tIns="45913" rIns="91824" bIns="45913" numCol="1" anchor="b" anchorCtr="0" compatLnSpc="1">
            <a:prstTxWarp prst="textNoShape">
              <a:avLst/>
            </a:prstTxWarp>
          </a:bodyPr>
          <a:lstStyle>
            <a:lvl1pPr defTabSz="918887"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175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338" y="6453188"/>
            <a:ext cx="430371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4" tIns="45913" rIns="91824" bIns="45913" numCol="1" anchor="b" anchorCtr="0" compatLnSpc="1">
            <a:prstTxWarp prst="textNoShape">
              <a:avLst/>
            </a:prstTxWarp>
          </a:bodyPr>
          <a:lstStyle>
            <a:lvl1pPr algn="r" defTabSz="918887"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2F6526F-09A2-4419-9CC3-7A9E2FCE88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82355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5619750" y="6453188"/>
            <a:ext cx="4303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3" tIns="45706" rIns="91413" bIns="45706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8D5C329-DD99-4832-B3B4-2F58F4D65E35}" type="slidenum">
              <a:rPr lang="it-IT" altLang="it-IT">
                <a:latin typeface="Arial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it-IT" altLang="it-IT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398837" cy="2547937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7388"/>
            <a:ext cx="7277100" cy="3057525"/>
          </a:xfrm>
          <a:noFill/>
        </p:spPr>
        <p:txBody>
          <a:bodyPr/>
          <a:lstStyle/>
          <a:p>
            <a:pPr marL="227013" indent="-227013" eaLnBrk="1" hangingPunct="1"/>
            <a:r>
              <a:rPr lang="it-IT" altLang="it-IT" smtClean="0"/>
              <a:t>Perché crisi e come si è manifestata? </a:t>
            </a:r>
          </a:p>
          <a:p>
            <a:pPr marL="227013" indent="-227013" eaLnBrk="1" hangingPunct="1"/>
            <a:r>
              <a:rPr lang="it-IT" altLang="it-IT" smtClean="0"/>
              <a:t>Quale obiettivo hanno raggiunto le misure? </a:t>
            </a:r>
          </a:p>
          <a:p>
            <a:pPr marL="227013" indent="-227013" eaLnBrk="1" hangingPunct="1"/>
            <a:r>
              <a:rPr lang="it-IT" altLang="it-IT" smtClean="0"/>
              <a:t>Interazione stabilita monetaria e stabilità finanziaria?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5619750" y="6453188"/>
            <a:ext cx="4303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3" tIns="45706" rIns="91413" bIns="45706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24A60A8-9ED0-49AF-A172-518B8DF9EC81}" type="slidenum">
              <a:rPr lang="it-IT" altLang="it-IT">
                <a:latin typeface="Arial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it-IT" altLang="it-IT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398837" cy="254793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7388"/>
            <a:ext cx="7277100" cy="3057525"/>
          </a:xfrm>
          <a:noFill/>
        </p:spPr>
        <p:txBody>
          <a:bodyPr/>
          <a:lstStyle/>
          <a:p>
            <a:pPr marL="227013" indent="-227013" eaLnBrk="1" hangingPunct="1"/>
            <a:r>
              <a:rPr lang="it-IT" altLang="it-IT" smtClean="0"/>
              <a:t>Perché crisi e come si è manifestata? </a:t>
            </a:r>
          </a:p>
          <a:p>
            <a:pPr marL="227013" indent="-227013" eaLnBrk="1" hangingPunct="1"/>
            <a:r>
              <a:rPr lang="it-IT" altLang="it-IT" smtClean="0"/>
              <a:t>Quale obiettivo hanno raggiunto le misure? </a:t>
            </a:r>
          </a:p>
          <a:p>
            <a:pPr marL="227013" indent="-227013" eaLnBrk="1" hangingPunct="1"/>
            <a:r>
              <a:rPr lang="it-IT" altLang="it-IT" smtClean="0"/>
              <a:t>Interazione stabilita monetaria e stabilità finanziaria?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5619750" y="6453188"/>
            <a:ext cx="4303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3" tIns="45706" rIns="91413" bIns="45706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BA6965E-A3AC-499F-8AC4-0184FB07B810}" type="slidenum">
              <a:rPr lang="it-IT" altLang="it-IT">
                <a:latin typeface="Arial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it-IT" altLang="it-IT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398837" cy="2547937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7388"/>
            <a:ext cx="7277100" cy="3057525"/>
          </a:xfrm>
          <a:noFill/>
        </p:spPr>
        <p:txBody>
          <a:bodyPr/>
          <a:lstStyle/>
          <a:p>
            <a:pPr marL="227013" indent="-227013" eaLnBrk="1" hangingPunct="1"/>
            <a:r>
              <a:rPr lang="it-IT" altLang="it-IT" smtClean="0"/>
              <a:t>Perché crisi e come si è manifestata? </a:t>
            </a:r>
          </a:p>
          <a:p>
            <a:pPr marL="227013" indent="-227013" eaLnBrk="1" hangingPunct="1"/>
            <a:r>
              <a:rPr lang="it-IT" altLang="it-IT" smtClean="0"/>
              <a:t>Quale obiettivo hanno raggiunto le misure? </a:t>
            </a:r>
          </a:p>
          <a:p>
            <a:pPr marL="227013" indent="-227013" eaLnBrk="1" hangingPunct="1"/>
            <a:r>
              <a:rPr lang="it-IT" altLang="it-IT" smtClean="0"/>
              <a:t>Interazione stabilita monetaria e stabilità finanziaria?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5619750" y="6453188"/>
            <a:ext cx="4303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3" tIns="45706" rIns="91413" bIns="45706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66292C9-7A79-4E2F-BD4F-E5E9B2308D45}" type="slidenum">
              <a:rPr lang="it-IT" altLang="it-IT">
                <a:latin typeface="Arial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it-IT" altLang="it-IT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398837" cy="254793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7388"/>
            <a:ext cx="7277100" cy="3057525"/>
          </a:xfrm>
          <a:noFill/>
        </p:spPr>
        <p:txBody>
          <a:bodyPr/>
          <a:lstStyle/>
          <a:p>
            <a:pPr marL="227013" indent="-227013" eaLnBrk="1" hangingPunct="1"/>
            <a:r>
              <a:rPr lang="it-IT" altLang="it-IT" smtClean="0"/>
              <a:t>Perché crisi e come si è manifestata? </a:t>
            </a:r>
          </a:p>
          <a:p>
            <a:pPr marL="227013" indent="-227013" eaLnBrk="1" hangingPunct="1"/>
            <a:r>
              <a:rPr lang="it-IT" altLang="it-IT" smtClean="0"/>
              <a:t>Quale obiettivo hanno raggiunto le misure? </a:t>
            </a:r>
          </a:p>
          <a:p>
            <a:pPr marL="227013" indent="-227013" eaLnBrk="1" hangingPunct="1"/>
            <a:r>
              <a:rPr lang="it-IT" altLang="it-IT" smtClean="0"/>
              <a:t>Interazione stabilita monetaria e stabilità finanziaria?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5619750" y="6453188"/>
            <a:ext cx="4303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3" tIns="45706" rIns="91413" bIns="45706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EF18AC2-BCF4-4B39-9A95-D2F96AEA2EBA}" type="slidenum">
              <a:rPr lang="it-IT" altLang="it-IT">
                <a:latin typeface="Arial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it-IT" altLang="it-IT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398837" cy="2547937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7388"/>
            <a:ext cx="7277100" cy="3057525"/>
          </a:xfrm>
          <a:noFill/>
        </p:spPr>
        <p:txBody>
          <a:bodyPr/>
          <a:lstStyle/>
          <a:p>
            <a:pPr marL="227013" indent="-227013" eaLnBrk="1" hangingPunct="1"/>
            <a:r>
              <a:rPr lang="it-IT" altLang="it-IT" smtClean="0"/>
              <a:t>Perché crisi e come si è manifestata? </a:t>
            </a:r>
          </a:p>
          <a:p>
            <a:pPr marL="227013" indent="-227013" eaLnBrk="1" hangingPunct="1"/>
            <a:r>
              <a:rPr lang="it-IT" altLang="it-IT" smtClean="0"/>
              <a:t>Quale obiettivo hanno raggiunto le misure? </a:t>
            </a:r>
          </a:p>
          <a:p>
            <a:pPr marL="227013" indent="-227013" eaLnBrk="1" hangingPunct="1"/>
            <a:r>
              <a:rPr lang="it-IT" altLang="it-IT" smtClean="0"/>
              <a:t>Interazione stabilita monetaria e stabilità finanziaria?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5619750" y="6453188"/>
            <a:ext cx="4303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3" tIns="45706" rIns="91413" bIns="45706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B8E9BB5-115F-4D01-8312-04A45779307B}" type="slidenum">
              <a:rPr lang="it-IT" altLang="it-IT">
                <a:latin typeface="Arial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it-IT" altLang="it-IT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398837" cy="254793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7388"/>
            <a:ext cx="7277100" cy="3057525"/>
          </a:xfrm>
          <a:noFill/>
        </p:spPr>
        <p:txBody>
          <a:bodyPr/>
          <a:lstStyle/>
          <a:p>
            <a:pPr marL="227013" indent="-227013" eaLnBrk="1" hangingPunct="1"/>
            <a:r>
              <a:rPr lang="it-IT" altLang="it-IT" smtClean="0"/>
              <a:t>Perché crisi e come si è manifestata? </a:t>
            </a:r>
          </a:p>
          <a:p>
            <a:pPr marL="227013" indent="-227013" eaLnBrk="1" hangingPunct="1"/>
            <a:r>
              <a:rPr lang="it-IT" altLang="it-IT" smtClean="0"/>
              <a:t>Quale obiettivo hanno raggiunto le misure? </a:t>
            </a:r>
          </a:p>
          <a:p>
            <a:pPr marL="227013" indent="-227013" eaLnBrk="1" hangingPunct="1"/>
            <a:r>
              <a:rPr lang="it-IT" altLang="it-IT" smtClean="0"/>
              <a:t>Interazione stabilita monetaria e stabilità finanziaria?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5619750" y="6453188"/>
            <a:ext cx="4303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3" tIns="45706" rIns="91413" bIns="45706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57CFE7A-DDB2-4DB9-8FFB-D50CB6C06502}" type="slidenum">
              <a:rPr lang="it-IT" altLang="it-IT">
                <a:latin typeface="Arial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it-IT" altLang="it-IT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398837" cy="254793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7388"/>
            <a:ext cx="7277100" cy="3057525"/>
          </a:xfrm>
          <a:noFill/>
        </p:spPr>
        <p:txBody>
          <a:bodyPr/>
          <a:lstStyle/>
          <a:p>
            <a:pPr marL="227013" indent="-227013" eaLnBrk="1" hangingPunct="1"/>
            <a:r>
              <a:rPr lang="it-IT" altLang="it-IT" smtClean="0"/>
              <a:t>Perché crisi e come si è manifestata? </a:t>
            </a:r>
          </a:p>
          <a:p>
            <a:pPr marL="227013" indent="-227013" eaLnBrk="1" hangingPunct="1"/>
            <a:r>
              <a:rPr lang="it-IT" altLang="it-IT" smtClean="0"/>
              <a:t>Quale obiettivo hanno raggiunto le misure? </a:t>
            </a:r>
          </a:p>
          <a:p>
            <a:pPr marL="227013" indent="-227013" eaLnBrk="1" hangingPunct="1"/>
            <a:r>
              <a:rPr lang="it-IT" altLang="it-IT" smtClean="0"/>
              <a:t>Interazione stabilita monetaria e stabilità finanziaria?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5619750" y="6453188"/>
            <a:ext cx="4303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3" tIns="45706" rIns="91413" bIns="45706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2A93808-A708-4CC2-B52C-497155DBD294}" type="slidenum">
              <a:rPr lang="it-IT" altLang="it-IT">
                <a:latin typeface="Arial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it-IT" altLang="it-IT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398837" cy="2547937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7388"/>
            <a:ext cx="7277100" cy="3057525"/>
          </a:xfrm>
          <a:noFill/>
        </p:spPr>
        <p:txBody>
          <a:bodyPr/>
          <a:lstStyle/>
          <a:p>
            <a:pPr marL="227013" indent="-227013" eaLnBrk="1" hangingPunct="1"/>
            <a:r>
              <a:rPr lang="it-IT" altLang="it-IT" smtClean="0"/>
              <a:t>Perché crisi e come si è manifestata? </a:t>
            </a:r>
          </a:p>
          <a:p>
            <a:pPr marL="227013" indent="-227013" eaLnBrk="1" hangingPunct="1"/>
            <a:r>
              <a:rPr lang="it-IT" altLang="it-IT" smtClean="0"/>
              <a:t>Quale obiettivo hanno raggiunto le misure? </a:t>
            </a:r>
          </a:p>
          <a:p>
            <a:pPr marL="227013" indent="-227013" eaLnBrk="1" hangingPunct="1"/>
            <a:r>
              <a:rPr lang="it-IT" altLang="it-IT" smtClean="0"/>
              <a:t>Interazione stabilita monetaria e stabilità finanziaria?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5619750" y="6453188"/>
            <a:ext cx="4303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3" tIns="45706" rIns="91413" bIns="45706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CE48DA3-3EC5-4B5B-ABC8-55315FA3CB9B}" type="slidenum">
              <a:rPr lang="it-IT" altLang="it-IT">
                <a:latin typeface="Arial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it-IT" altLang="it-IT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398837" cy="254793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7388"/>
            <a:ext cx="7277100" cy="3057525"/>
          </a:xfrm>
          <a:noFill/>
        </p:spPr>
        <p:txBody>
          <a:bodyPr/>
          <a:lstStyle/>
          <a:p>
            <a:pPr marL="227013" indent="-227013" eaLnBrk="1" hangingPunct="1"/>
            <a:r>
              <a:rPr lang="it-IT" altLang="it-IT" smtClean="0"/>
              <a:t>Perché crisi e come si è manifestata? </a:t>
            </a:r>
          </a:p>
          <a:p>
            <a:pPr marL="227013" indent="-227013" eaLnBrk="1" hangingPunct="1"/>
            <a:r>
              <a:rPr lang="it-IT" altLang="it-IT" smtClean="0"/>
              <a:t>Quale obiettivo hanno raggiunto le misure? </a:t>
            </a:r>
          </a:p>
          <a:p>
            <a:pPr marL="227013" indent="-227013" eaLnBrk="1" hangingPunct="1"/>
            <a:r>
              <a:rPr lang="it-IT" altLang="it-IT" smtClean="0"/>
              <a:t>Interazione stabilita monetaria e stabilità finanziaria?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5619750" y="6453188"/>
            <a:ext cx="4303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3" tIns="45706" rIns="91413" bIns="45706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5E0E9F-2171-4E30-AA4C-58E8DC538BF7}" type="slidenum">
              <a:rPr lang="it-IT" altLang="it-IT">
                <a:latin typeface="Arial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it-IT" altLang="it-IT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398837" cy="254793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7388"/>
            <a:ext cx="7277100" cy="3057525"/>
          </a:xfrm>
          <a:noFill/>
        </p:spPr>
        <p:txBody>
          <a:bodyPr/>
          <a:lstStyle/>
          <a:p>
            <a:pPr marL="227013" indent="-227013" eaLnBrk="1" hangingPunct="1"/>
            <a:r>
              <a:rPr lang="it-IT" altLang="it-IT" smtClean="0"/>
              <a:t>Perché crisi e come si è manifestata? </a:t>
            </a:r>
          </a:p>
          <a:p>
            <a:pPr marL="227013" indent="-227013" eaLnBrk="1" hangingPunct="1"/>
            <a:r>
              <a:rPr lang="it-IT" altLang="it-IT" smtClean="0"/>
              <a:t>Quale obiettivo hanno raggiunto le misure? </a:t>
            </a:r>
          </a:p>
          <a:p>
            <a:pPr marL="227013" indent="-227013" eaLnBrk="1" hangingPunct="1"/>
            <a:r>
              <a:rPr lang="it-IT" altLang="it-IT" smtClean="0"/>
              <a:t>Interazione stabilita monetaria e stabilità finanziaria?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5619750" y="6453188"/>
            <a:ext cx="4303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3" tIns="45706" rIns="91413" bIns="45706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5943587-46F7-472B-B921-40D4F6440C7A}" type="slidenum">
              <a:rPr lang="it-IT" altLang="it-IT">
                <a:latin typeface="Arial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it-IT" altLang="it-IT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398837" cy="254793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7388"/>
            <a:ext cx="7277100" cy="3057525"/>
          </a:xfrm>
          <a:noFill/>
        </p:spPr>
        <p:txBody>
          <a:bodyPr/>
          <a:lstStyle/>
          <a:p>
            <a:pPr marL="227013" indent="-227013" eaLnBrk="1" hangingPunct="1"/>
            <a:r>
              <a:rPr lang="it-IT" altLang="it-IT" smtClean="0"/>
              <a:t>Perché crisi e come si è manifestata? </a:t>
            </a:r>
          </a:p>
          <a:p>
            <a:pPr marL="227013" indent="-227013" eaLnBrk="1" hangingPunct="1"/>
            <a:r>
              <a:rPr lang="it-IT" altLang="it-IT" smtClean="0"/>
              <a:t>Quale obiettivo hanno raggiunto le misure? </a:t>
            </a:r>
          </a:p>
          <a:p>
            <a:pPr marL="227013" indent="-227013" eaLnBrk="1" hangingPunct="1"/>
            <a:r>
              <a:rPr lang="it-IT" altLang="it-IT" smtClean="0"/>
              <a:t>Interazione stabilita monetaria e stabilità finanziaria?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5619750" y="6453188"/>
            <a:ext cx="4303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3" tIns="45706" rIns="91413" bIns="45706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D43A92D-A234-4AB2-AB63-DB208DEF14BC}" type="slidenum">
              <a:rPr lang="it-IT" altLang="it-IT">
                <a:latin typeface="Arial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it-IT" altLang="it-IT"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398837" cy="254793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7388"/>
            <a:ext cx="7277100" cy="3057525"/>
          </a:xfrm>
          <a:noFill/>
        </p:spPr>
        <p:txBody>
          <a:bodyPr/>
          <a:lstStyle/>
          <a:p>
            <a:pPr marL="227013" indent="-227013" eaLnBrk="1" hangingPunct="1"/>
            <a:r>
              <a:rPr lang="it-IT" altLang="it-IT" smtClean="0"/>
              <a:t>Perché crisi e come si è manifestata? </a:t>
            </a:r>
          </a:p>
          <a:p>
            <a:pPr marL="227013" indent="-227013" eaLnBrk="1" hangingPunct="1"/>
            <a:r>
              <a:rPr lang="it-IT" altLang="it-IT" smtClean="0"/>
              <a:t>Quale obiettivo hanno raggiunto le misure? </a:t>
            </a:r>
          </a:p>
          <a:p>
            <a:pPr marL="227013" indent="-227013" eaLnBrk="1" hangingPunct="1"/>
            <a:r>
              <a:rPr lang="it-IT" altLang="it-IT" smtClean="0"/>
              <a:t>Interazione stabilita monetaria e stabilità finanziaria?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5619750" y="6453188"/>
            <a:ext cx="4303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3" tIns="45706" rIns="91413" bIns="45706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93D8638-A1C9-4147-8B84-DAF47F4E0F44}" type="slidenum">
              <a:rPr lang="it-IT" altLang="it-IT">
                <a:latin typeface="Arial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it-IT" altLang="it-IT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398837" cy="2547937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7388"/>
            <a:ext cx="7277100" cy="3057525"/>
          </a:xfrm>
          <a:noFill/>
        </p:spPr>
        <p:txBody>
          <a:bodyPr/>
          <a:lstStyle/>
          <a:p>
            <a:pPr marL="227013" indent="-227013" eaLnBrk="1" hangingPunct="1"/>
            <a:r>
              <a:rPr lang="it-IT" altLang="it-IT" smtClean="0"/>
              <a:t>Perché crisi e come si è manifestata? </a:t>
            </a:r>
          </a:p>
          <a:p>
            <a:pPr marL="227013" indent="-227013" eaLnBrk="1" hangingPunct="1"/>
            <a:r>
              <a:rPr lang="it-IT" altLang="it-IT" smtClean="0"/>
              <a:t>Quale obiettivo hanno raggiunto le misure? </a:t>
            </a:r>
          </a:p>
          <a:p>
            <a:pPr marL="227013" indent="-227013" eaLnBrk="1" hangingPunct="1"/>
            <a:r>
              <a:rPr lang="it-IT" altLang="it-IT" smtClean="0"/>
              <a:t>Interazione stabilita monetaria e stabilità finanziaria?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5619750" y="6453188"/>
            <a:ext cx="4303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3" tIns="45706" rIns="91413" bIns="45706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785BFB7-7C19-4BE6-ACD0-8A03D672DC12}" type="slidenum">
              <a:rPr lang="it-IT" altLang="it-IT">
                <a:latin typeface="Arial" charset="0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it-IT" altLang="it-IT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398837" cy="2547937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7388"/>
            <a:ext cx="7277100" cy="3057525"/>
          </a:xfrm>
          <a:noFill/>
        </p:spPr>
        <p:txBody>
          <a:bodyPr/>
          <a:lstStyle/>
          <a:p>
            <a:pPr marL="227013" indent="-227013" eaLnBrk="1" hangingPunct="1"/>
            <a:r>
              <a:rPr lang="it-IT" altLang="it-IT" smtClean="0"/>
              <a:t>Perché crisi e come si è manifestata? </a:t>
            </a:r>
          </a:p>
          <a:p>
            <a:pPr marL="227013" indent="-227013" eaLnBrk="1" hangingPunct="1"/>
            <a:r>
              <a:rPr lang="it-IT" altLang="it-IT" smtClean="0"/>
              <a:t>Quale obiettivo hanno raggiunto le misure? </a:t>
            </a:r>
          </a:p>
          <a:p>
            <a:pPr marL="227013" indent="-227013" eaLnBrk="1" hangingPunct="1"/>
            <a:r>
              <a:rPr lang="it-IT" altLang="it-IT" smtClean="0"/>
              <a:t>Interazione stabilita monetaria e stabilità finanziaria?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5619750" y="6453188"/>
            <a:ext cx="4303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3" tIns="45706" rIns="91413" bIns="45706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3BD19E2-72CC-40E4-9770-C0CCFD8E297B}" type="slidenum">
              <a:rPr lang="it-IT" altLang="it-IT">
                <a:latin typeface="Arial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it-IT" altLang="it-IT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398837" cy="254793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7388"/>
            <a:ext cx="7277100" cy="3057525"/>
          </a:xfrm>
          <a:noFill/>
        </p:spPr>
        <p:txBody>
          <a:bodyPr/>
          <a:lstStyle/>
          <a:p>
            <a:pPr marL="227013" indent="-227013" eaLnBrk="1" hangingPunct="1"/>
            <a:r>
              <a:rPr lang="it-IT" altLang="it-IT" smtClean="0"/>
              <a:t>Perché crisi e come si è manifestata? </a:t>
            </a:r>
          </a:p>
          <a:p>
            <a:pPr marL="227013" indent="-227013" eaLnBrk="1" hangingPunct="1"/>
            <a:r>
              <a:rPr lang="it-IT" altLang="it-IT" smtClean="0"/>
              <a:t>Quale obiettivo hanno raggiunto le misure? </a:t>
            </a:r>
          </a:p>
          <a:p>
            <a:pPr marL="227013" indent="-227013" eaLnBrk="1" hangingPunct="1"/>
            <a:r>
              <a:rPr lang="it-IT" altLang="it-IT" smtClean="0"/>
              <a:t>Interazione stabilita monetaria e stabilità finanziaria?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5619750" y="6453188"/>
            <a:ext cx="4303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3" tIns="45706" rIns="91413" bIns="45706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0B5ECB8-F5F3-4987-8647-787AE8EA6BC9}" type="slidenum">
              <a:rPr lang="it-IT" altLang="it-IT">
                <a:latin typeface="Arial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it-IT" altLang="it-IT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398837" cy="254793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7388"/>
            <a:ext cx="7277100" cy="3057525"/>
          </a:xfrm>
          <a:noFill/>
        </p:spPr>
        <p:txBody>
          <a:bodyPr/>
          <a:lstStyle/>
          <a:p>
            <a:pPr marL="227013" indent="-227013" eaLnBrk="1" hangingPunct="1"/>
            <a:r>
              <a:rPr lang="it-IT" altLang="it-IT" smtClean="0"/>
              <a:t>Perché crisi e come si è manifestata? </a:t>
            </a:r>
          </a:p>
          <a:p>
            <a:pPr marL="227013" indent="-227013" eaLnBrk="1" hangingPunct="1"/>
            <a:r>
              <a:rPr lang="it-IT" altLang="it-IT" smtClean="0"/>
              <a:t>Quale obiettivo hanno raggiunto le misure? </a:t>
            </a:r>
          </a:p>
          <a:p>
            <a:pPr marL="227013" indent="-227013" eaLnBrk="1" hangingPunct="1"/>
            <a:r>
              <a:rPr lang="it-IT" altLang="it-IT" smtClean="0"/>
              <a:t>Interazione stabilita monetaria e stabilità finanziaria?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5619750" y="6453188"/>
            <a:ext cx="4303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3" tIns="45706" rIns="91413" bIns="45706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1B3F98A-AA25-480B-B8B0-05B35BC792FE}" type="slidenum">
              <a:rPr lang="it-IT" altLang="it-IT">
                <a:latin typeface="Arial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it-IT" altLang="it-IT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398837" cy="2547937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7388"/>
            <a:ext cx="7277100" cy="3057525"/>
          </a:xfrm>
          <a:noFill/>
        </p:spPr>
        <p:txBody>
          <a:bodyPr/>
          <a:lstStyle/>
          <a:p>
            <a:pPr marL="227013" indent="-227013" eaLnBrk="1" hangingPunct="1"/>
            <a:r>
              <a:rPr lang="it-IT" altLang="it-IT" smtClean="0"/>
              <a:t>Perché crisi e come si è manifestata? </a:t>
            </a:r>
          </a:p>
          <a:p>
            <a:pPr marL="227013" indent="-227013" eaLnBrk="1" hangingPunct="1"/>
            <a:r>
              <a:rPr lang="it-IT" altLang="it-IT" smtClean="0"/>
              <a:t>Quale obiettivo hanno raggiunto le misure? </a:t>
            </a:r>
          </a:p>
          <a:p>
            <a:pPr marL="227013" indent="-227013" eaLnBrk="1" hangingPunct="1"/>
            <a:r>
              <a:rPr lang="it-IT" altLang="it-IT" smtClean="0"/>
              <a:t>Interazione stabilita monetaria e stabilità finanziaria?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5619750" y="6453188"/>
            <a:ext cx="4303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3" tIns="45706" rIns="91413" bIns="45706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A35F61-D531-4A37-8318-A0010C7AC580}" type="slidenum">
              <a:rPr lang="it-IT" altLang="it-IT">
                <a:latin typeface="Arial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it-IT" altLang="it-IT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398837" cy="2547937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7388"/>
            <a:ext cx="7277100" cy="3057525"/>
          </a:xfrm>
          <a:noFill/>
        </p:spPr>
        <p:txBody>
          <a:bodyPr/>
          <a:lstStyle/>
          <a:p>
            <a:pPr marL="227013" indent="-227013" eaLnBrk="1" hangingPunct="1"/>
            <a:r>
              <a:rPr lang="it-IT" altLang="it-IT" smtClean="0"/>
              <a:t>Perché crisi e come si è manifestata? </a:t>
            </a:r>
          </a:p>
          <a:p>
            <a:pPr marL="227013" indent="-227013" eaLnBrk="1" hangingPunct="1"/>
            <a:r>
              <a:rPr lang="it-IT" altLang="it-IT" smtClean="0"/>
              <a:t>Quale obiettivo hanno raggiunto le misure? </a:t>
            </a:r>
          </a:p>
          <a:p>
            <a:pPr marL="227013" indent="-227013" eaLnBrk="1" hangingPunct="1"/>
            <a:r>
              <a:rPr lang="it-IT" altLang="it-IT" smtClean="0"/>
              <a:t>Interazione stabilita monetaria e stabilità finanziaria?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5619750" y="6453188"/>
            <a:ext cx="4303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3" tIns="45706" rIns="91413" bIns="45706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D62D481-65DB-405C-BD13-8DAAB9480FCF}" type="slidenum">
              <a:rPr lang="it-IT" altLang="it-IT">
                <a:latin typeface="Arial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it-IT" altLang="it-IT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398837" cy="2547937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7388"/>
            <a:ext cx="7277100" cy="3057525"/>
          </a:xfrm>
          <a:noFill/>
        </p:spPr>
        <p:txBody>
          <a:bodyPr/>
          <a:lstStyle/>
          <a:p>
            <a:pPr marL="227013" indent="-227013" eaLnBrk="1" hangingPunct="1"/>
            <a:r>
              <a:rPr lang="it-IT" altLang="it-IT" smtClean="0"/>
              <a:t>Perché crisi e come si è manifestata? </a:t>
            </a:r>
          </a:p>
          <a:p>
            <a:pPr marL="227013" indent="-227013" eaLnBrk="1" hangingPunct="1"/>
            <a:r>
              <a:rPr lang="it-IT" altLang="it-IT" smtClean="0"/>
              <a:t>Quale obiettivo hanno raggiunto le misure? </a:t>
            </a:r>
          </a:p>
          <a:p>
            <a:pPr marL="227013" indent="-227013" eaLnBrk="1" hangingPunct="1"/>
            <a:r>
              <a:rPr lang="it-IT" altLang="it-IT" smtClean="0"/>
              <a:t>Interazione stabilita monetaria e stabilità finanziaria?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5619750" y="6453188"/>
            <a:ext cx="4303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3" tIns="45706" rIns="91413" bIns="45706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AE198B7-826B-4F80-95B0-660D56EAA4AD}" type="slidenum">
              <a:rPr lang="it-IT" altLang="it-IT">
                <a:latin typeface="Arial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it-IT" altLang="it-IT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398837" cy="254793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7388"/>
            <a:ext cx="7277100" cy="3057525"/>
          </a:xfrm>
          <a:noFill/>
        </p:spPr>
        <p:txBody>
          <a:bodyPr/>
          <a:lstStyle/>
          <a:p>
            <a:pPr marL="227013" indent="-227013" eaLnBrk="1" hangingPunct="1"/>
            <a:r>
              <a:rPr lang="it-IT" altLang="it-IT" smtClean="0"/>
              <a:t>Perché crisi e come si è manifestata? </a:t>
            </a:r>
          </a:p>
          <a:p>
            <a:pPr marL="227013" indent="-227013" eaLnBrk="1" hangingPunct="1"/>
            <a:r>
              <a:rPr lang="it-IT" altLang="it-IT" smtClean="0"/>
              <a:t>Quale obiettivo hanno raggiunto le misure? </a:t>
            </a:r>
          </a:p>
          <a:p>
            <a:pPr marL="227013" indent="-227013" eaLnBrk="1" hangingPunct="1"/>
            <a:r>
              <a:rPr lang="it-IT" altLang="it-IT" smtClean="0"/>
              <a:t>Interazione stabilita monetaria e stabilità finanziaria?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5619750" y="6453188"/>
            <a:ext cx="4303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3" tIns="45706" rIns="91413" bIns="45706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39B07A4-A513-433D-B60F-6181EC2600C5}" type="slidenum">
              <a:rPr lang="it-IT" altLang="it-IT">
                <a:latin typeface="Arial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it-IT" altLang="it-IT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398837" cy="2547937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7388"/>
            <a:ext cx="7277100" cy="3057525"/>
          </a:xfrm>
          <a:noFill/>
        </p:spPr>
        <p:txBody>
          <a:bodyPr/>
          <a:lstStyle/>
          <a:p>
            <a:pPr marL="227013" indent="-227013" eaLnBrk="1" hangingPunct="1"/>
            <a:r>
              <a:rPr lang="it-IT" altLang="it-IT" smtClean="0"/>
              <a:t>Perché crisi e come si è manifestata? </a:t>
            </a:r>
          </a:p>
          <a:p>
            <a:pPr marL="227013" indent="-227013" eaLnBrk="1" hangingPunct="1"/>
            <a:r>
              <a:rPr lang="it-IT" altLang="it-IT" smtClean="0"/>
              <a:t>Quale obiettivo hanno raggiunto le misure? </a:t>
            </a:r>
          </a:p>
          <a:p>
            <a:pPr marL="227013" indent="-227013" eaLnBrk="1" hangingPunct="1"/>
            <a:r>
              <a:rPr lang="it-IT" altLang="it-IT" smtClean="0"/>
              <a:t>Interazione stabilita monetaria e stabilità finanziaria?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ECB's monetary policy strategy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2085D-568C-40EE-88F5-CFD8431887B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7843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ECB's monetary policy strategy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F730D-1E04-457E-99A9-F4F15E75602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206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ECB's monetary policy strategy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735EC-5BB9-4D65-A3B7-A2A4E72890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0763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ECB's monetary policy strategy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4F8F7-EB89-433A-A28E-69EA7BF837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215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ECB's monetary policy strategy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FAF5D-1DA1-43DF-AECD-8EC990BAA9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1998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ECB's monetary policy strategy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1A143-64E5-40A2-AA63-D056E7D595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022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ECB's monetary policy strategy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62892-90FD-44DE-AEB7-FE21A167D5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8319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ECB's monetary policy strategy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D4584-370F-44E5-83BE-CCEFCA2CB3A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4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ECB's monetary policy strategy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45CC3-AFBA-4491-A75B-696C4CBF6E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6313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ECB's monetary policy strategy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20B52-9297-4EDC-A98C-FAB68CBB0FF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49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ECB's monetary policy strategy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BD05F-8FD1-43FF-B53A-FED99CE710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898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Tahoma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Tahoma" charset="0"/>
                <a:cs typeface="+mn-cs"/>
              </a:defRPr>
            </a:lvl1pPr>
          </a:lstStyle>
          <a:p>
            <a:pPr>
              <a:defRPr/>
            </a:pPr>
            <a:r>
              <a:rPr lang="it-IT"/>
              <a:t>ECB's monetary policy strategy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Tahoma" charset="0"/>
                <a:cs typeface="+mn-cs"/>
              </a:defRPr>
            </a:lvl1pPr>
          </a:lstStyle>
          <a:p>
            <a:pPr>
              <a:defRPr/>
            </a:pPr>
            <a:fld id="{F7885CB9-8EFD-4E9F-A0FF-2C050AD29A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69" r:id="rId1"/>
    <p:sldLayoutId id="2147485361" r:id="rId2"/>
    <p:sldLayoutId id="2147485370" r:id="rId3"/>
    <p:sldLayoutId id="2147485362" r:id="rId4"/>
    <p:sldLayoutId id="2147485363" r:id="rId5"/>
    <p:sldLayoutId id="2147485364" r:id="rId6"/>
    <p:sldLayoutId id="2147485365" r:id="rId7"/>
    <p:sldLayoutId id="2147485366" r:id="rId8"/>
    <p:sldLayoutId id="2147485371" r:id="rId9"/>
    <p:sldLayoutId id="2147485367" r:id="rId10"/>
    <p:sldLayoutId id="2147485368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Calibri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Calibri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Calibri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Calibri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4581525"/>
            <a:ext cx="9144000" cy="1368425"/>
          </a:xfrm>
        </p:spPr>
        <p:txBody>
          <a:bodyPr rtlCol="0">
            <a:noAutofit/>
          </a:bodyPr>
          <a:lstStyle/>
          <a:p>
            <a:pPr indent="-182880" algn="ctr" eaLnBrk="1" fontAlgn="auto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Alberto Coco* and Nicola Viegi^</a:t>
            </a:r>
          </a:p>
          <a:p>
            <a:pPr indent="-182880" algn="ctr" eaLnBrk="1" fontAlgn="auto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en-GB" sz="2000" i="1" dirty="0">
              <a:solidFill>
                <a:schemeClr val="tx1"/>
              </a:solidFill>
            </a:endParaRPr>
          </a:p>
          <a:p>
            <a:pPr indent="-182880" algn="ctr" eaLnBrk="1" fontAlgn="auto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en-GB" sz="1800" i="1" dirty="0" smtClean="0">
                <a:solidFill>
                  <a:schemeClr val="tx1"/>
                </a:solidFill>
              </a:rPr>
              <a:t>*Financial Attaché from Banca d’Italia to the Embassy of Italy in South Africa</a:t>
            </a:r>
          </a:p>
          <a:p>
            <a:pPr indent="-182880" algn="ctr" eaLnBrk="1" fontAlgn="auto" hangingPunct="1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en-GB" sz="1800" i="1" dirty="0" smtClean="0">
                <a:solidFill>
                  <a:schemeClr val="tx1"/>
                </a:solidFill>
              </a:rPr>
              <a:t>^ SARB Professor of Monetary Economics, University of Pretoria, South Africa</a:t>
            </a:r>
          </a:p>
          <a:p>
            <a:pPr indent="-182880" algn="ctr" eaLnBrk="1" fontAlgn="auto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en-GB" sz="2000" dirty="0">
              <a:solidFill>
                <a:srgbClr val="0066FF"/>
              </a:solidFill>
            </a:endParaRPr>
          </a:p>
          <a:p>
            <a:pPr indent="-182880" algn="ctr" eaLnBrk="1" fontAlgn="auto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en-GB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5"/>
          </p:nvPr>
        </p:nvSpPr>
        <p:spPr>
          <a:xfrm>
            <a:off x="0" y="2636838"/>
            <a:ext cx="9144000" cy="1079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it-IT" sz="3200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The monetary policy of the South African Reserve Bank: stance, communication, and credibility</a:t>
            </a:r>
            <a:endParaRPr lang="it-IT" sz="3200" dirty="0">
              <a:solidFill>
                <a:srgbClr val="0066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36513" y="74613"/>
            <a:ext cx="9144001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82880" algn="ctr" eaLnBrk="1" fontAlgn="auto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en-ZA" b="1" dirty="0" smtClean="0">
                <a:solidFill>
                  <a:schemeClr val="tx1"/>
                </a:solidFill>
              </a:rPr>
              <a:t>16th </a:t>
            </a:r>
            <a:r>
              <a:rPr lang="en-ZA" b="1" dirty="0">
                <a:solidFill>
                  <a:schemeClr val="tx1"/>
                </a:solidFill>
              </a:rPr>
              <a:t>ESCB Emerging Markets Workshop</a:t>
            </a:r>
          </a:p>
          <a:p>
            <a:pPr indent="-182880" algn="ctr" eaLnBrk="1" fontAlgn="auto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en-ZA" i="1" dirty="0" smtClean="0">
                <a:solidFill>
                  <a:schemeClr val="tx1"/>
                </a:solidFill>
              </a:rPr>
              <a:t>Managing </a:t>
            </a:r>
            <a:r>
              <a:rPr lang="en-ZA" i="1" dirty="0">
                <a:solidFill>
                  <a:schemeClr val="tx1"/>
                </a:solidFill>
              </a:rPr>
              <a:t>risks and policy challenges in an increasingly complex environment</a:t>
            </a:r>
            <a:endParaRPr lang="en-GB" i="1" dirty="0" smtClean="0">
              <a:solidFill>
                <a:schemeClr val="tx1"/>
              </a:solidFill>
            </a:endParaRPr>
          </a:p>
          <a:p>
            <a:pPr indent="-182880" algn="ctr" eaLnBrk="1" fontAlgn="auto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GB" dirty="0" smtClean="0">
                <a:solidFill>
                  <a:schemeClr val="tx1"/>
                </a:solidFill>
              </a:rPr>
              <a:t>2018</a:t>
            </a:r>
            <a:r>
              <a:rPr lang="en-GB" dirty="0">
                <a:solidFill>
                  <a:schemeClr val="tx1"/>
                </a:solidFill>
              </a:rPr>
              <a:t>, November </a:t>
            </a:r>
            <a:r>
              <a:rPr lang="en-GB" dirty="0" smtClean="0">
                <a:solidFill>
                  <a:schemeClr val="tx1"/>
                </a:solidFill>
              </a:rPr>
              <a:t>22-23, Banca d’Italia</a:t>
            </a:r>
            <a:endParaRPr lang="en-GB" dirty="0" smtClean="0">
              <a:solidFill>
                <a:srgbClr val="0066FF"/>
              </a:solidFill>
            </a:endParaRPr>
          </a:p>
          <a:p>
            <a:pPr indent="-182880" algn="ctr" eaLnBrk="1" fontAlgn="auto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en-GB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algn="ctr" eaLnBrk="1" fontAlgn="auto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0" y="144463"/>
            <a:ext cx="91440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it-IT" sz="3200" b="1">
                <a:solidFill>
                  <a:srgbClr val="006699"/>
                </a:solidFill>
              </a:rPr>
              <a:t>2. Assessment of monetary policy stance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9388" y="692150"/>
            <a:ext cx="8736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just">
              <a:spcBef>
                <a:spcPts val="300"/>
              </a:spcBef>
              <a:buClr>
                <a:srgbClr val="336699"/>
              </a:buClr>
              <a:defRPr/>
            </a:pPr>
            <a:r>
              <a:rPr lang="en-ZA" sz="2000" dirty="0">
                <a:latin typeface="+mn-lt"/>
                <a:cs typeface="Arial" pitchFamily="34" charset="0"/>
              </a:rPr>
              <a:t>Taylor rule estimation with </a:t>
            </a:r>
            <a:r>
              <a:rPr lang="en-ZA" sz="2000" b="1" dirty="0">
                <a:solidFill>
                  <a:srgbClr val="006699"/>
                </a:solidFill>
                <a:latin typeface="+mn-lt"/>
                <a:cs typeface="Arial" pitchFamily="34" charset="0"/>
              </a:rPr>
              <a:t>time-varying inflation target </a:t>
            </a:r>
            <a:r>
              <a:rPr lang="en-ZA" sz="2000" dirty="0">
                <a:latin typeface="+mn-lt"/>
                <a:cs typeface="Arial" pitchFamily="34" charset="0"/>
              </a:rPr>
              <a:t>in a state-space form:</a:t>
            </a:r>
          </a:p>
        </p:txBody>
      </p:sp>
      <p:sp>
        <p:nvSpPr>
          <p:cNvPr id="13" name="Segnaposto piè di pagina 2"/>
          <p:cNvSpPr txBox="1">
            <a:spLocks/>
          </p:cNvSpPr>
          <p:nvPr/>
        </p:nvSpPr>
        <p:spPr>
          <a:xfrm>
            <a:off x="0" y="6453188"/>
            <a:ext cx="9144000" cy="431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it-IT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The monetary policy of the SARB: stance, communication, and credibility</a:t>
            </a:r>
            <a:endParaRPr lang="it-IT" b="1" dirty="0">
              <a:solidFill>
                <a:srgbClr val="0066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0825" y="2205038"/>
            <a:ext cx="873601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just">
              <a:spcBef>
                <a:spcPts val="300"/>
              </a:spcBef>
              <a:buClr>
                <a:srgbClr val="336699"/>
              </a:buClr>
              <a:defRPr/>
            </a:pPr>
            <a:r>
              <a:rPr lang="en-ZA" sz="2000" dirty="0">
                <a:latin typeface="+mn-lt"/>
              </a:rPr>
              <a:t>Parameter </a:t>
            </a:r>
            <a:r>
              <a:rPr lang="en-Z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ZA" sz="2000" b="1" dirty="0">
                <a:latin typeface="+mn-lt"/>
              </a:rPr>
              <a:t> </a:t>
            </a:r>
            <a:r>
              <a:rPr lang="en-ZA" sz="2000" dirty="0">
                <a:latin typeface="+mn-lt"/>
              </a:rPr>
              <a:t>is the “signal-to-noise” ratio, which determines the link between the policy rate’s variance and the inflation target’s variance (Klein 2012) </a:t>
            </a:r>
            <a:endParaRPr lang="en-ZA" sz="2000" dirty="0">
              <a:latin typeface="+mn-lt"/>
              <a:cs typeface="Arial" pitchFamily="34" charset="0"/>
            </a:endParaRPr>
          </a:p>
        </p:txBody>
      </p:sp>
      <p:sp>
        <p:nvSpPr>
          <p:cNvPr id="14342" name="Rectangle 3"/>
          <p:cNvSpPr>
            <a:spLocks noChangeArrowheads="1"/>
          </p:cNvSpPr>
          <p:nvPr/>
        </p:nvSpPr>
        <p:spPr bwMode="auto">
          <a:xfrm>
            <a:off x="250825" y="1196975"/>
            <a:ext cx="8736013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</a:pP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𝑖</a:t>
            </a:r>
            <a:r>
              <a:rPr lang="it-IT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𝑡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𝛼</a:t>
            </a:r>
            <a:r>
              <a:rPr lang="it-IT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it-IT" sz="180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𝛼</a:t>
            </a:r>
            <a:r>
              <a:rPr lang="en-US" altLang="it-IT" sz="1800" i="1" baseline="-2500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it-IT" sz="1800" i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it-IT" sz="1800" i="1" baseline="-2500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it-IT" altLang="it-IT" sz="180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it-IT" sz="1800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𝛼</a:t>
            </a:r>
            <a:r>
              <a:rPr lang="it-IT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i1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it-IT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t-1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𝛼</a:t>
            </a:r>
            <a:r>
              <a:rPr lang="it-IT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i2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it-IT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t-2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(1-𝛼</a:t>
            </a:r>
            <a:r>
              <a:rPr lang="it-IT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i1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-𝛼</a:t>
            </a:r>
            <a:r>
              <a:rPr lang="it-IT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i2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)[(1+𝛼</a:t>
            </a:r>
            <a:r>
              <a:rPr lang="it-IT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𝜋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(𝜋</a:t>
            </a:r>
            <a:r>
              <a:rPr lang="it-IT" altLang="it-IT" sz="1800" baseline="30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𝑡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it-IT" altLang="it-IT" sz="180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𝜋*</a:t>
            </a:r>
            <a:r>
              <a:rPr lang="it-IT" altLang="it-IT" sz="1800" baseline="-2500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𝑡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)+𝛼</a:t>
            </a:r>
            <a:r>
              <a:rPr lang="it-IT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𝑦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altLang="it-IT" sz="18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it-IT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it-IT" altLang="it-IT" sz="18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it-IT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 + </a:t>
            </a:r>
            <a:r>
              <a:rPr lang="it-IT" altLang="it-IT" sz="18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it-IT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</a:pPr>
            <a:r>
              <a:rPr lang="it-IT" altLang="it-IT" sz="18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implicit inflation target:  </a:t>
            </a:r>
            <a:r>
              <a:rPr lang="it-IT" altLang="it-IT" sz="180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𝜋*</a:t>
            </a:r>
            <a:r>
              <a:rPr lang="it-IT" altLang="it-IT" sz="1800" baseline="-2500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𝑡</a:t>
            </a:r>
            <a:r>
              <a:rPr lang="it-IT" altLang="it-IT" sz="180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= 𝜋*</a:t>
            </a:r>
            <a:r>
              <a:rPr lang="it-IT" altLang="it-IT" sz="1800" baseline="-2500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𝑡−1</a:t>
            </a:r>
            <a:r>
              <a:rPr lang="it-IT" altLang="it-IT" sz="180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+ 𝜐</a:t>
            </a:r>
            <a:r>
              <a:rPr lang="it-IT" altLang="it-IT" sz="1800" baseline="-2500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𝑡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Var(𝜐</a:t>
            </a:r>
            <a:r>
              <a:rPr lang="it-IT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𝑡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)=𝜆Var(𝑢</a:t>
            </a:r>
            <a:r>
              <a:rPr lang="it-IT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𝑡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it-IT" altLang="it-IT" sz="1800">
                <a:solidFill>
                  <a:schemeClr val="tx1"/>
                </a:solidFill>
                <a:latin typeface="Tahoma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</a:pP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altLang="it-IT" sz="1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078163"/>
            <a:ext cx="8208962" cy="337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0" y="144463"/>
            <a:ext cx="91440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it-IT" sz="3200" b="1">
                <a:solidFill>
                  <a:srgbClr val="006699"/>
                </a:solidFill>
              </a:rPr>
              <a:t>2. Assessment of monetary policy stance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9388" y="3644900"/>
            <a:ext cx="8736012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just">
              <a:spcBef>
                <a:spcPts val="1200"/>
              </a:spcBef>
              <a:buClr>
                <a:srgbClr val="336699"/>
              </a:buClr>
              <a:buFont typeface="Arial" panose="020B0604020202020204" pitchFamily="34" charset="0"/>
              <a:buChar char="•"/>
              <a:defRPr/>
            </a:pPr>
            <a:r>
              <a:rPr lang="en-ZA" sz="2000" dirty="0">
                <a:latin typeface="+mn-lt"/>
              </a:rPr>
              <a:t>the </a:t>
            </a:r>
            <a:r>
              <a:rPr lang="en-ZA" sz="2000" b="1" dirty="0">
                <a:latin typeface="+mn-lt"/>
              </a:rPr>
              <a:t>implicit inflation target is not steady</a:t>
            </a:r>
            <a:r>
              <a:rPr lang="en-ZA" sz="2000" dirty="0">
                <a:latin typeface="+mn-lt"/>
              </a:rPr>
              <a:t>: after an initial hike it shows</a:t>
            </a:r>
            <a:r>
              <a:rPr lang="en-ZA" sz="2000" b="1" dirty="0">
                <a:latin typeface="+mn-lt"/>
              </a:rPr>
              <a:t> </a:t>
            </a:r>
            <a:r>
              <a:rPr lang="en-ZA" sz="2000" dirty="0">
                <a:latin typeface="+mn-lt"/>
              </a:rPr>
              <a:t>a </a:t>
            </a:r>
            <a:r>
              <a:rPr lang="en-ZA" sz="2000" b="1" dirty="0">
                <a:latin typeface="+mn-lt"/>
              </a:rPr>
              <a:t>declining trend</a:t>
            </a:r>
            <a:r>
              <a:rPr lang="en-ZA" sz="2000" dirty="0">
                <a:latin typeface="+mn-lt"/>
              </a:rPr>
              <a:t> from </a:t>
            </a:r>
            <a:r>
              <a:rPr lang="en-ZA" sz="2000" b="1" dirty="0">
                <a:latin typeface="+mn-lt"/>
              </a:rPr>
              <a:t>2002 </a:t>
            </a:r>
            <a:r>
              <a:rPr lang="en-ZA" sz="2000" dirty="0">
                <a:latin typeface="+mn-lt"/>
              </a:rPr>
              <a:t>to </a:t>
            </a:r>
            <a:r>
              <a:rPr lang="en-ZA" sz="2000" b="1" dirty="0">
                <a:latin typeface="+mn-lt"/>
              </a:rPr>
              <a:t>2007</a:t>
            </a:r>
            <a:r>
              <a:rPr lang="en-ZA" sz="2000" dirty="0">
                <a:latin typeface="+mn-lt"/>
              </a:rPr>
              <a:t> (Governor </a:t>
            </a:r>
            <a:r>
              <a:rPr lang="en-ZA" sz="2000" dirty="0" err="1">
                <a:latin typeface="+mn-lt"/>
              </a:rPr>
              <a:t>Mboweni</a:t>
            </a:r>
            <a:r>
              <a:rPr lang="en-ZA" sz="2000" dirty="0">
                <a:latin typeface="+mn-lt"/>
              </a:rPr>
              <a:t>). In this period the decrease of policy rate is partly explained by the decrease of real neutral rate </a:t>
            </a:r>
          </a:p>
          <a:p>
            <a:pPr marL="342900" indent="-342900" algn="just">
              <a:spcBef>
                <a:spcPts val="1200"/>
              </a:spcBef>
              <a:buClr>
                <a:srgbClr val="336699"/>
              </a:buClr>
              <a:buFont typeface="Arial" panose="020B0604020202020204" pitchFamily="34" charset="0"/>
              <a:buChar char="•"/>
              <a:defRPr/>
            </a:pPr>
            <a:r>
              <a:rPr lang="en-ZA" sz="2000" b="1" dirty="0">
                <a:latin typeface="+mn-lt"/>
                <a:cs typeface="Times New Roman" panose="02020603050405020304" pitchFamily="18" charset="0"/>
              </a:rPr>
              <a:t>from 2008 to 2014 it shows an increasing trend: </a:t>
            </a:r>
            <a:r>
              <a:rPr lang="en-ZA" sz="2000" dirty="0">
                <a:latin typeface="+mn-lt"/>
                <a:cs typeface="Times New Roman" panose="02020603050405020304" pitchFamily="18" charset="0"/>
              </a:rPr>
              <a:t>after the recession the Governor </a:t>
            </a:r>
            <a:r>
              <a:rPr lang="en-US" sz="2000" dirty="0">
                <a:latin typeface="+mn-lt"/>
              </a:rPr>
              <a:t>Marcus (2009-14) seemed more tolerant about inflation</a:t>
            </a:r>
            <a:endParaRPr lang="en-ZA" sz="2000" b="1" dirty="0">
              <a:latin typeface="+mn-lt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1200"/>
              </a:spcBef>
              <a:buClr>
                <a:srgbClr val="336699"/>
              </a:buClr>
              <a:buFont typeface="Arial" panose="020B0604020202020204" pitchFamily="34" charset="0"/>
              <a:buChar char="•"/>
              <a:defRPr/>
            </a:pPr>
            <a:r>
              <a:rPr lang="en-ZA" sz="2000" b="1" dirty="0">
                <a:latin typeface="+mn-lt"/>
                <a:cs typeface="Times New Roman" panose="02020603050405020304" pitchFamily="18" charset="0"/>
              </a:rPr>
              <a:t>after 2014 it shows a clear drop: </a:t>
            </a:r>
            <a:r>
              <a:rPr lang="en-ZA" sz="2000" dirty="0">
                <a:latin typeface="+mn-lt"/>
                <a:cs typeface="Times New Roman" panose="02020603050405020304" pitchFamily="18" charset="0"/>
              </a:rPr>
              <a:t>Governor </a:t>
            </a:r>
            <a:r>
              <a:rPr lang="en-US" sz="2000" dirty="0" err="1">
                <a:latin typeface="+mn-lt"/>
              </a:rPr>
              <a:t>Kganyago</a:t>
            </a:r>
            <a:r>
              <a:rPr lang="en-US" sz="2000" dirty="0">
                <a:latin typeface="+mn-lt"/>
              </a:rPr>
              <a:t> is more oriented to anchor inflation expectations at the middle of the band against a volatile rand</a:t>
            </a:r>
            <a:endParaRPr lang="en-ZA" sz="2000" dirty="0">
              <a:latin typeface="+mn-lt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buClr>
                <a:srgbClr val="336699"/>
              </a:buClr>
              <a:defRPr/>
            </a:pPr>
            <a:endParaRPr lang="en-ZA" sz="2000" dirty="0">
              <a:latin typeface="+mn-lt"/>
              <a:cs typeface="Arial" pitchFamily="34" charset="0"/>
            </a:endParaRPr>
          </a:p>
          <a:p>
            <a:pPr algn="just">
              <a:spcBef>
                <a:spcPts val="300"/>
              </a:spcBef>
              <a:buClr>
                <a:srgbClr val="336699"/>
              </a:buClr>
              <a:defRPr/>
            </a:pPr>
            <a:endParaRPr lang="en-ZA" sz="2000" dirty="0">
              <a:latin typeface="+mn-lt"/>
              <a:cs typeface="Arial" pitchFamily="34" charset="0"/>
            </a:endParaRPr>
          </a:p>
        </p:txBody>
      </p:sp>
      <p:sp>
        <p:nvSpPr>
          <p:cNvPr id="13" name="Segnaposto piè di pagina 2"/>
          <p:cNvSpPr txBox="1">
            <a:spLocks/>
          </p:cNvSpPr>
          <p:nvPr/>
        </p:nvSpPr>
        <p:spPr>
          <a:xfrm>
            <a:off x="0" y="6453188"/>
            <a:ext cx="9144000" cy="431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it-IT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The monetary policy of the SARB: stance, communication, and credibility</a:t>
            </a:r>
            <a:endParaRPr lang="it-IT" b="1" dirty="0">
              <a:solidFill>
                <a:srgbClr val="00669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36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8440738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0" y="144463"/>
            <a:ext cx="91440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it-IT" sz="3200" b="1">
                <a:solidFill>
                  <a:srgbClr val="006699"/>
                </a:solidFill>
              </a:rPr>
              <a:t>3. Assessment of monetary policy communication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7950" y="692150"/>
            <a:ext cx="89281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just">
              <a:spcBef>
                <a:spcPts val="300"/>
              </a:spcBef>
              <a:buClr>
                <a:srgbClr val="336699"/>
              </a:buClr>
              <a:defRPr/>
            </a:pPr>
            <a:r>
              <a:rPr lang="en-ZA" sz="2000" b="1" dirty="0">
                <a:solidFill>
                  <a:srgbClr val="006699"/>
                </a:solidFill>
                <a:latin typeface="+mn-lt"/>
                <a:cs typeface="Arial" pitchFamily="34" charset="0"/>
              </a:rPr>
              <a:t>Topic Analysis</a:t>
            </a:r>
            <a:r>
              <a:rPr lang="en-ZA" sz="2000" dirty="0">
                <a:latin typeface="+mn-lt"/>
                <a:cs typeface="Arial" pitchFamily="34" charset="0"/>
              </a:rPr>
              <a:t>: six topics are identified by the natural language processing during the IT period according to a certain set of recurring </a:t>
            </a:r>
            <a:r>
              <a:rPr lang="en-ZA" sz="2000" dirty="0">
                <a:latin typeface="+mn-lt"/>
                <a:cs typeface="Arial" pitchFamily="34" charset="0"/>
              </a:rPr>
              <a:t>words </a:t>
            </a:r>
            <a:endParaRPr lang="en-ZA" sz="2000" dirty="0">
              <a:latin typeface="+mn-lt"/>
              <a:cs typeface="Arial" pitchFamily="34" charset="0"/>
            </a:endParaRPr>
          </a:p>
        </p:txBody>
      </p:sp>
      <p:sp>
        <p:nvSpPr>
          <p:cNvPr id="13" name="Segnaposto piè di pagina 2"/>
          <p:cNvSpPr txBox="1">
            <a:spLocks/>
          </p:cNvSpPr>
          <p:nvPr/>
        </p:nvSpPr>
        <p:spPr>
          <a:xfrm>
            <a:off x="0" y="6453188"/>
            <a:ext cx="9144000" cy="431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it-IT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The monetary policy of the SARB: stance, communication, and credibility</a:t>
            </a:r>
            <a:endParaRPr lang="it-IT" b="1" dirty="0">
              <a:solidFill>
                <a:srgbClr val="00669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7802562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0" y="144463"/>
            <a:ext cx="91440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it-IT" sz="3200" b="1">
                <a:solidFill>
                  <a:srgbClr val="006699"/>
                </a:solidFill>
              </a:rPr>
              <a:t>3. Assessment of monetary policy communication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79388" y="692150"/>
            <a:ext cx="864076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ts val="300"/>
              </a:spcBef>
              <a:buClr>
                <a:srgbClr val="336699"/>
              </a:buClr>
              <a:defRPr/>
            </a:pPr>
            <a:r>
              <a:rPr lang="en-ZA" altLang="it-IT" sz="2000" b="1" dirty="0" smtClean="0">
                <a:solidFill>
                  <a:srgbClr val="006699"/>
                </a:solidFill>
                <a:latin typeface="+mn-lt"/>
              </a:rPr>
              <a:t>Topic 6 and 4: start of IT</a:t>
            </a:r>
          </a:p>
        </p:txBody>
      </p:sp>
      <p:sp>
        <p:nvSpPr>
          <p:cNvPr id="13" name="Segnaposto piè di pagina 2"/>
          <p:cNvSpPr txBox="1">
            <a:spLocks/>
          </p:cNvSpPr>
          <p:nvPr/>
        </p:nvSpPr>
        <p:spPr>
          <a:xfrm>
            <a:off x="0" y="6453188"/>
            <a:ext cx="9144000" cy="431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it-IT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The monetary policy of the SARB: stance, communication, and credibility</a:t>
            </a:r>
            <a:endParaRPr lang="it-IT" b="1" dirty="0">
              <a:solidFill>
                <a:srgbClr val="0066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559" name="TextBox 1"/>
          <p:cNvSpPr txBox="1">
            <a:spLocks noChangeArrowheads="1"/>
          </p:cNvSpPr>
          <p:nvPr/>
        </p:nvSpPr>
        <p:spPr bwMode="auto">
          <a:xfrm>
            <a:off x="323850" y="5229225"/>
            <a:ext cx="8496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en-ZA" altLang="it-IT" sz="2000" dirty="0" smtClean="0">
                <a:latin typeface="+mn-lt"/>
              </a:rPr>
              <a:t>In the first period (Governor </a:t>
            </a:r>
            <a:r>
              <a:rPr lang="en-ZA" altLang="it-IT" sz="2000" dirty="0" err="1" smtClean="0">
                <a:latin typeface="+mn-lt"/>
              </a:rPr>
              <a:t>Mboweni</a:t>
            </a:r>
            <a:r>
              <a:rPr lang="en-ZA" altLang="it-IT" sz="2000" dirty="0" smtClean="0">
                <a:latin typeface="+mn-lt"/>
              </a:rPr>
              <a:t>) the communication focuses on </a:t>
            </a:r>
            <a:r>
              <a:rPr lang="en-ZA" altLang="it-IT" sz="2000" b="1" dirty="0" smtClean="0">
                <a:latin typeface="+mn-lt"/>
              </a:rPr>
              <a:t>price</a:t>
            </a:r>
            <a:r>
              <a:rPr lang="en-ZA" altLang="it-IT" sz="2000" dirty="0" smtClean="0">
                <a:latin typeface="+mn-lt"/>
              </a:rPr>
              <a:t> and </a:t>
            </a:r>
            <a:r>
              <a:rPr lang="en-ZA" altLang="it-IT" sz="2000" b="1" dirty="0" smtClean="0">
                <a:latin typeface="+mn-lt"/>
              </a:rPr>
              <a:t>inflation</a:t>
            </a:r>
            <a:r>
              <a:rPr lang="en-ZA" altLang="it-IT" sz="2000" dirty="0" smtClean="0">
                <a:latin typeface="+mn-lt"/>
              </a:rPr>
              <a:t> developments in an effort to establish the language and the credibility of the new IT regime</a:t>
            </a:r>
          </a:p>
        </p:txBody>
      </p:sp>
      <p:sp>
        <p:nvSpPr>
          <p:cNvPr id="23560" name="TextBox 2"/>
          <p:cNvSpPr txBox="1">
            <a:spLocks noChangeArrowheads="1"/>
          </p:cNvSpPr>
          <p:nvPr/>
        </p:nvSpPr>
        <p:spPr bwMode="auto">
          <a:xfrm>
            <a:off x="1714500" y="1125538"/>
            <a:ext cx="841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ZA" altLang="it-IT" dirty="0" smtClean="0">
                <a:latin typeface="+mn-lt"/>
              </a:rPr>
              <a:t>topic 6</a:t>
            </a:r>
          </a:p>
        </p:txBody>
      </p:sp>
      <p:sp>
        <p:nvSpPr>
          <p:cNvPr id="23561" name="TextBox 11"/>
          <p:cNvSpPr txBox="1">
            <a:spLocks noChangeArrowheads="1"/>
          </p:cNvSpPr>
          <p:nvPr/>
        </p:nvSpPr>
        <p:spPr bwMode="auto">
          <a:xfrm>
            <a:off x="6156325" y="1052513"/>
            <a:ext cx="839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ZA" altLang="it-IT" dirty="0" smtClean="0">
                <a:latin typeface="+mn-lt"/>
              </a:rPr>
              <a:t>topic 4</a:t>
            </a:r>
          </a:p>
        </p:txBody>
      </p:sp>
      <p:pic>
        <p:nvPicPr>
          <p:cNvPr id="174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3741737" cy="3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412875"/>
            <a:ext cx="374967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0" y="144463"/>
            <a:ext cx="91440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it-IT" sz="3200" b="1">
                <a:solidFill>
                  <a:srgbClr val="006699"/>
                </a:solidFill>
              </a:rPr>
              <a:t>3. Assessment of monetary policy communication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81000" y="692150"/>
            <a:ext cx="85836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ctr">
              <a:spcBef>
                <a:spcPts val="300"/>
              </a:spcBef>
              <a:buClr>
                <a:srgbClr val="336699"/>
              </a:buClr>
              <a:defRPr/>
            </a:pPr>
            <a:r>
              <a:rPr lang="en-ZA" altLang="it-IT" sz="2000" b="1" dirty="0">
                <a:solidFill>
                  <a:srgbClr val="006699"/>
                </a:solidFill>
                <a:latin typeface="+mn-lt"/>
              </a:rPr>
              <a:t>Topics 1 and 2: GFC and its aftermath</a:t>
            </a:r>
          </a:p>
        </p:txBody>
      </p:sp>
      <p:sp>
        <p:nvSpPr>
          <p:cNvPr id="13" name="Segnaposto piè di pagina 2"/>
          <p:cNvSpPr txBox="1">
            <a:spLocks/>
          </p:cNvSpPr>
          <p:nvPr/>
        </p:nvSpPr>
        <p:spPr>
          <a:xfrm>
            <a:off x="0" y="6453188"/>
            <a:ext cx="9144000" cy="431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it-IT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The monetary policy of the SARB: stance, communication, and credibility</a:t>
            </a:r>
            <a:endParaRPr lang="it-IT" b="1" dirty="0">
              <a:solidFill>
                <a:srgbClr val="0066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583" name="TextBox 9"/>
          <p:cNvSpPr txBox="1">
            <a:spLocks noChangeArrowheads="1"/>
          </p:cNvSpPr>
          <p:nvPr/>
        </p:nvSpPr>
        <p:spPr bwMode="auto">
          <a:xfrm>
            <a:off x="1692275" y="1125538"/>
            <a:ext cx="822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ZA" altLang="it-IT" dirty="0" smtClean="0">
                <a:latin typeface="+mn-lt"/>
              </a:rPr>
              <a:t>topic 1</a:t>
            </a:r>
          </a:p>
        </p:txBody>
      </p:sp>
      <p:sp>
        <p:nvSpPr>
          <p:cNvPr id="24585" name="TextBox 11"/>
          <p:cNvSpPr txBox="1">
            <a:spLocks noChangeArrowheads="1"/>
          </p:cNvSpPr>
          <p:nvPr/>
        </p:nvSpPr>
        <p:spPr bwMode="auto">
          <a:xfrm>
            <a:off x="323850" y="5229225"/>
            <a:ext cx="84248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en-ZA" altLang="it-IT" sz="2000" dirty="0" smtClean="0">
                <a:latin typeface="+mn-lt"/>
              </a:rPr>
              <a:t>In the second period with the outbreak of the GFC (Governor Marcus) the focus of the communication turns towards </a:t>
            </a:r>
            <a:r>
              <a:rPr lang="en-ZA" altLang="it-IT" sz="2000" b="1" dirty="0" smtClean="0">
                <a:latin typeface="+mn-lt"/>
              </a:rPr>
              <a:t>global</a:t>
            </a:r>
            <a:r>
              <a:rPr lang="en-ZA" altLang="it-IT" sz="2000" dirty="0" smtClean="0">
                <a:latin typeface="+mn-lt"/>
              </a:rPr>
              <a:t> and local </a:t>
            </a:r>
            <a:r>
              <a:rPr lang="en-ZA" altLang="it-IT" sz="2000" b="1" dirty="0" smtClean="0">
                <a:latin typeface="+mn-lt"/>
              </a:rPr>
              <a:t>growth</a:t>
            </a:r>
            <a:r>
              <a:rPr lang="en-ZA" altLang="it-IT" sz="2000" dirty="0" smtClean="0">
                <a:latin typeface="+mn-lt"/>
              </a:rPr>
              <a:t> concerns</a:t>
            </a:r>
          </a:p>
          <a:p>
            <a:pPr algn="just" eaLnBrk="1" hangingPunct="1">
              <a:defRPr/>
            </a:pPr>
            <a:r>
              <a:rPr lang="en-ZA" altLang="it-IT" sz="2000" dirty="0" smtClean="0">
                <a:latin typeface="+mn-lt"/>
              </a:rPr>
              <a:t>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11913" y="1125538"/>
            <a:ext cx="823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ZA" altLang="it-IT" dirty="0" smtClean="0">
                <a:latin typeface="+mn-lt"/>
              </a:rPr>
              <a:t>topic 2</a:t>
            </a:r>
          </a:p>
        </p:txBody>
      </p:sp>
      <p:pic>
        <p:nvPicPr>
          <p:cNvPr id="184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3863975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484313"/>
            <a:ext cx="3817937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0" y="144463"/>
            <a:ext cx="91440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it-IT" sz="3200" b="1">
                <a:solidFill>
                  <a:srgbClr val="006699"/>
                </a:solidFill>
              </a:rPr>
              <a:t>3. Assessment of monetary policy communication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50825" y="692150"/>
            <a:ext cx="87137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ctr">
              <a:spcBef>
                <a:spcPts val="300"/>
              </a:spcBef>
              <a:buClr>
                <a:srgbClr val="336699"/>
              </a:buClr>
              <a:defRPr/>
            </a:pPr>
            <a:r>
              <a:rPr lang="en-ZA" altLang="it-IT" sz="2000" b="1" dirty="0">
                <a:solidFill>
                  <a:srgbClr val="006699"/>
                </a:solidFill>
                <a:latin typeface="+mn-lt"/>
              </a:rPr>
              <a:t>Topics 2 and 3: consolidation of IT</a:t>
            </a:r>
          </a:p>
        </p:txBody>
      </p:sp>
      <p:sp>
        <p:nvSpPr>
          <p:cNvPr id="13" name="Segnaposto piè di pagina 2"/>
          <p:cNvSpPr txBox="1">
            <a:spLocks/>
          </p:cNvSpPr>
          <p:nvPr/>
        </p:nvSpPr>
        <p:spPr>
          <a:xfrm>
            <a:off x="0" y="6453188"/>
            <a:ext cx="9144000" cy="431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it-IT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The monetary policy of the SARB: stance, communication, and credibility</a:t>
            </a:r>
            <a:endParaRPr lang="it-IT" b="1" dirty="0">
              <a:solidFill>
                <a:srgbClr val="0066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TextBox 9"/>
          <p:cNvSpPr txBox="1">
            <a:spLocks noChangeArrowheads="1"/>
          </p:cNvSpPr>
          <p:nvPr/>
        </p:nvSpPr>
        <p:spPr bwMode="auto">
          <a:xfrm>
            <a:off x="1763713" y="1196975"/>
            <a:ext cx="823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ZA" altLang="it-IT" dirty="0" smtClean="0">
                <a:latin typeface="+mn-lt"/>
              </a:rPr>
              <a:t>topic 5</a:t>
            </a:r>
          </a:p>
        </p:txBody>
      </p:sp>
      <p:sp>
        <p:nvSpPr>
          <p:cNvPr id="25606" name="TextBox 10"/>
          <p:cNvSpPr txBox="1">
            <a:spLocks noChangeArrowheads="1"/>
          </p:cNvSpPr>
          <p:nvPr/>
        </p:nvSpPr>
        <p:spPr bwMode="auto">
          <a:xfrm>
            <a:off x="6269038" y="1196975"/>
            <a:ext cx="823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ZA" altLang="it-IT" dirty="0" smtClean="0">
                <a:latin typeface="+mn-lt"/>
              </a:rPr>
              <a:t>topic 3</a:t>
            </a:r>
          </a:p>
        </p:txBody>
      </p:sp>
      <p:sp>
        <p:nvSpPr>
          <p:cNvPr id="25607" name="TextBox 11"/>
          <p:cNvSpPr txBox="1">
            <a:spLocks noChangeArrowheads="1"/>
          </p:cNvSpPr>
          <p:nvPr/>
        </p:nvSpPr>
        <p:spPr bwMode="auto">
          <a:xfrm>
            <a:off x="250825" y="5157788"/>
            <a:ext cx="86423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en-ZA" altLang="it-IT" sz="2000" dirty="0" smtClean="0">
                <a:latin typeface="+mn-lt"/>
              </a:rPr>
              <a:t>In the third period (Governor </a:t>
            </a:r>
            <a:r>
              <a:rPr lang="en-ZA" altLang="it-IT" sz="2000" dirty="0" err="1" smtClean="0">
                <a:latin typeface="+mn-lt"/>
              </a:rPr>
              <a:t>Kganyago</a:t>
            </a:r>
            <a:r>
              <a:rPr lang="en-ZA" altLang="it-IT" sz="2000" dirty="0" smtClean="0">
                <a:latin typeface="+mn-lt"/>
              </a:rPr>
              <a:t>) growth concerns are replaced by a communication more focused on </a:t>
            </a:r>
            <a:r>
              <a:rPr lang="en-ZA" altLang="it-IT" sz="2000" b="1" dirty="0" smtClean="0">
                <a:latin typeface="+mn-lt"/>
              </a:rPr>
              <a:t>expectations</a:t>
            </a:r>
            <a:r>
              <a:rPr lang="en-ZA" altLang="it-IT" sz="2000" dirty="0" smtClean="0">
                <a:latin typeface="+mn-lt"/>
              </a:rPr>
              <a:t> and </a:t>
            </a:r>
            <a:r>
              <a:rPr lang="en-ZA" altLang="it-IT" sz="2000" b="1" dirty="0" smtClean="0">
                <a:latin typeface="+mn-lt"/>
              </a:rPr>
              <a:t>inflation</a:t>
            </a:r>
            <a:r>
              <a:rPr lang="en-ZA" altLang="it-IT" sz="2000" dirty="0" smtClean="0">
                <a:latin typeface="+mn-lt"/>
              </a:rPr>
              <a:t> </a:t>
            </a:r>
            <a:r>
              <a:rPr lang="en-ZA" altLang="it-IT" sz="2000" b="1" dirty="0" smtClean="0">
                <a:latin typeface="+mn-lt"/>
              </a:rPr>
              <a:t>forecast</a:t>
            </a:r>
            <a:r>
              <a:rPr lang="en-ZA" altLang="it-IT" sz="2000" dirty="0" smtClean="0">
                <a:latin typeface="+mn-lt"/>
              </a:rPr>
              <a:t>, with a stronger </a:t>
            </a:r>
            <a:r>
              <a:rPr lang="en-US" sz="2000" b="1" dirty="0" smtClean="0">
                <a:latin typeface="+mn-lt"/>
                <a:cs typeface="Arial" pitchFamily="34" charset="0"/>
              </a:rPr>
              <a:t>forward-looking </a:t>
            </a:r>
            <a:r>
              <a:rPr lang="en-US" sz="2000" dirty="0" smtClean="0">
                <a:latin typeface="+mn-lt"/>
                <a:cs typeface="Arial" pitchFamily="34" charset="0"/>
              </a:rPr>
              <a:t>nature</a:t>
            </a:r>
            <a:endParaRPr lang="en-ZA" sz="2000" dirty="0" smtClean="0">
              <a:latin typeface="+mn-lt"/>
              <a:cs typeface="Arial" pitchFamily="34" charset="0"/>
            </a:endParaRPr>
          </a:p>
          <a:p>
            <a:pPr algn="just" eaLnBrk="1" hangingPunct="1">
              <a:defRPr/>
            </a:pPr>
            <a:endParaRPr lang="en-ZA" altLang="it-IT" sz="2000" dirty="0" smtClean="0">
              <a:latin typeface="+mn-lt"/>
            </a:endParaRPr>
          </a:p>
        </p:txBody>
      </p:sp>
      <p:pic>
        <p:nvPicPr>
          <p:cNvPr id="194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557338"/>
            <a:ext cx="3741738" cy="338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557338"/>
            <a:ext cx="3744913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0" y="144463"/>
            <a:ext cx="91440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it-IT" sz="3200" b="1">
                <a:solidFill>
                  <a:srgbClr val="006699"/>
                </a:solidFill>
              </a:rPr>
              <a:t>3. Assessment of monetary policy communication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9388" y="692150"/>
            <a:ext cx="8736012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just">
              <a:spcBef>
                <a:spcPts val="300"/>
              </a:spcBef>
              <a:buClr>
                <a:srgbClr val="336699"/>
              </a:buClr>
              <a:defRPr/>
            </a:pPr>
            <a:r>
              <a:rPr lang="en-ZA" sz="2000" b="1" dirty="0">
                <a:solidFill>
                  <a:srgbClr val="006699"/>
                </a:solidFill>
                <a:latin typeface="+mn-lt"/>
                <a:cs typeface="Arial" pitchFamily="34" charset="0"/>
              </a:rPr>
              <a:t>Sentiment analysis </a:t>
            </a:r>
            <a:r>
              <a:rPr lang="en-ZA" sz="2000" dirty="0">
                <a:latin typeface="+mn-lt"/>
                <a:cs typeface="Arial" pitchFamily="34" charset="0"/>
              </a:rPr>
              <a:t>by Bing Liu lexicon: </a:t>
            </a:r>
            <a:r>
              <a:rPr lang="en-US" sz="2000" dirty="0">
                <a:latin typeface="+mn-lt"/>
                <a:cs typeface="Arial" pitchFamily="34" charset="0"/>
              </a:rPr>
              <a:t>sentiment of communication was “</a:t>
            </a:r>
            <a:r>
              <a:rPr lang="en-US" sz="2000" b="1" dirty="0">
                <a:latin typeface="+mn-lt"/>
                <a:cs typeface="Arial" pitchFamily="34" charset="0"/>
              </a:rPr>
              <a:t>negative” during the GFC period</a:t>
            </a:r>
            <a:r>
              <a:rPr lang="en-US" sz="2000" dirty="0">
                <a:latin typeface="+mn-lt"/>
                <a:cs typeface="Arial" pitchFamily="34" charset="0"/>
              </a:rPr>
              <a:t>, with more focus dedicated to real uncertainty, while it turned “</a:t>
            </a:r>
            <a:r>
              <a:rPr lang="en-US" sz="2000" b="1" dirty="0">
                <a:latin typeface="+mn-lt"/>
                <a:cs typeface="Arial" pitchFamily="34" charset="0"/>
              </a:rPr>
              <a:t>neutral” recently</a:t>
            </a:r>
            <a:r>
              <a:rPr lang="en-US" sz="2000" dirty="0">
                <a:latin typeface="+mn-lt"/>
                <a:cs typeface="Arial" pitchFamily="34" charset="0"/>
              </a:rPr>
              <a:t>, with more focus on inflation </a:t>
            </a:r>
            <a:r>
              <a:rPr lang="en-US" sz="2000" dirty="0">
                <a:latin typeface="+mn-lt"/>
                <a:cs typeface="Arial" pitchFamily="34" charset="0"/>
              </a:rPr>
              <a:t>forecasts</a:t>
            </a:r>
            <a:endParaRPr lang="en-ZA" sz="2000" dirty="0">
              <a:latin typeface="+mn-lt"/>
              <a:cs typeface="Arial" pitchFamily="34" charset="0"/>
            </a:endParaRPr>
          </a:p>
        </p:txBody>
      </p:sp>
      <p:sp>
        <p:nvSpPr>
          <p:cNvPr id="13" name="Segnaposto piè di pagina 2"/>
          <p:cNvSpPr txBox="1">
            <a:spLocks/>
          </p:cNvSpPr>
          <p:nvPr/>
        </p:nvSpPr>
        <p:spPr>
          <a:xfrm>
            <a:off x="0" y="6453188"/>
            <a:ext cx="9144000" cy="431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it-IT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The monetary policy of the SARB: stance, communication, and credibility</a:t>
            </a:r>
            <a:endParaRPr lang="it-IT" b="1" dirty="0">
              <a:solidFill>
                <a:srgbClr val="00669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113"/>
            <a:ext cx="8569325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0" y="144463"/>
            <a:ext cx="91440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it-IT" sz="3200" b="1">
                <a:solidFill>
                  <a:srgbClr val="006699"/>
                </a:solidFill>
              </a:rPr>
              <a:t>3. Assessment of monetary policy communication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9388" y="692150"/>
            <a:ext cx="873601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just">
              <a:spcBef>
                <a:spcPts val="300"/>
              </a:spcBef>
              <a:buClr>
                <a:srgbClr val="336699"/>
              </a:buClr>
              <a:defRPr/>
            </a:pPr>
            <a:r>
              <a:rPr lang="en-ZA" sz="2000" b="1" dirty="0">
                <a:solidFill>
                  <a:srgbClr val="006699"/>
                </a:solidFill>
                <a:latin typeface="+mn-lt"/>
                <a:cs typeface="Arial" pitchFamily="34" charset="0"/>
              </a:rPr>
              <a:t>Sentiment analysis </a:t>
            </a:r>
            <a:r>
              <a:rPr lang="en-ZA" sz="2000" dirty="0">
                <a:latin typeface="+mn-lt"/>
                <a:cs typeface="Arial" pitchFamily="34" charset="0"/>
              </a:rPr>
              <a:t>by Finn scoring: previous results are confirmed with a clear </a:t>
            </a:r>
            <a:r>
              <a:rPr lang="en-US" sz="2000" b="1" dirty="0">
                <a:latin typeface="+mn-lt"/>
                <a:cs typeface="Arial" pitchFamily="34" charset="0"/>
              </a:rPr>
              <a:t>worsening in sentiment around the GFC </a:t>
            </a:r>
            <a:r>
              <a:rPr lang="en-US" sz="2000" dirty="0">
                <a:latin typeface="+mn-lt"/>
                <a:cs typeface="Arial" pitchFamily="34" charset="0"/>
              </a:rPr>
              <a:t>and an </a:t>
            </a:r>
            <a:r>
              <a:rPr lang="en-US" sz="2000" b="1" dirty="0">
                <a:latin typeface="+mn-lt"/>
                <a:cs typeface="Arial" pitchFamily="34" charset="0"/>
              </a:rPr>
              <a:t>improvement in the last </a:t>
            </a:r>
            <a:r>
              <a:rPr lang="en-US" sz="2000" b="1" dirty="0">
                <a:latin typeface="+mn-lt"/>
                <a:cs typeface="Arial" pitchFamily="34" charset="0"/>
              </a:rPr>
              <a:t>period</a:t>
            </a:r>
            <a:endParaRPr lang="en-ZA" sz="2000" dirty="0">
              <a:latin typeface="+mn-lt"/>
              <a:cs typeface="Arial" pitchFamily="34" charset="0"/>
            </a:endParaRPr>
          </a:p>
        </p:txBody>
      </p:sp>
      <p:sp>
        <p:nvSpPr>
          <p:cNvPr id="13" name="Segnaposto piè di pagina 2"/>
          <p:cNvSpPr txBox="1">
            <a:spLocks/>
          </p:cNvSpPr>
          <p:nvPr/>
        </p:nvSpPr>
        <p:spPr>
          <a:xfrm>
            <a:off x="0" y="6453188"/>
            <a:ext cx="9144000" cy="431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it-IT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The monetary policy of the SARB: stance, communication, and credibility</a:t>
            </a:r>
            <a:endParaRPr lang="it-IT" b="1" dirty="0">
              <a:solidFill>
                <a:srgbClr val="00669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774825"/>
            <a:ext cx="8512175" cy="467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0" y="144463"/>
            <a:ext cx="91440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it-IT" sz="3200" b="1">
                <a:solidFill>
                  <a:srgbClr val="006699"/>
                </a:solidFill>
              </a:rPr>
              <a:t>3. Assessment of monetary policy communication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9388" y="692150"/>
            <a:ext cx="8736012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just">
              <a:spcBef>
                <a:spcPts val="300"/>
              </a:spcBef>
              <a:buClr>
                <a:srgbClr val="336699"/>
              </a:buClr>
              <a:defRPr/>
            </a:pPr>
            <a:r>
              <a:rPr lang="en-US" sz="2000" b="1" dirty="0">
                <a:solidFill>
                  <a:srgbClr val="006699"/>
                </a:solidFill>
                <a:latin typeface="+mn-lt"/>
                <a:cs typeface="Arial" pitchFamily="34" charset="0"/>
              </a:rPr>
              <a:t>Relation between sentiment and monetary policy stance: </a:t>
            </a:r>
            <a:r>
              <a:rPr lang="en-US" sz="2000" b="1" dirty="0">
                <a:latin typeface="+mn-lt"/>
                <a:cs typeface="Arial" pitchFamily="34" charset="0"/>
              </a:rPr>
              <a:t>negativity is correlated with extreme values of the policy rate</a:t>
            </a:r>
            <a:r>
              <a:rPr lang="en-US" sz="2000" dirty="0">
                <a:latin typeface="+mn-lt"/>
                <a:cs typeface="Arial" pitchFamily="34" charset="0"/>
              </a:rPr>
              <a:t>: both low and high values indicate periods of economic stress. This </a:t>
            </a:r>
            <a:r>
              <a:rPr lang="en-US" sz="2000" b="1" dirty="0">
                <a:latin typeface="+mn-lt"/>
                <a:cs typeface="Arial" pitchFamily="34" charset="0"/>
              </a:rPr>
              <a:t>justifies the attitude for less active monetary policy </a:t>
            </a:r>
            <a:r>
              <a:rPr lang="en-US" sz="2000" dirty="0">
                <a:latin typeface="+mn-lt"/>
                <a:cs typeface="Arial" pitchFamily="34" charset="0"/>
              </a:rPr>
              <a:t>and more stable policy rates</a:t>
            </a:r>
            <a:endParaRPr lang="en-ZA" sz="2000" dirty="0">
              <a:latin typeface="+mn-lt"/>
              <a:cs typeface="Arial" pitchFamily="34" charset="0"/>
            </a:endParaRPr>
          </a:p>
        </p:txBody>
      </p:sp>
      <p:sp>
        <p:nvSpPr>
          <p:cNvPr id="13" name="Segnaposto piè di pagina 2"/>
          <p:cNvSpPr txBox="1">
            <a:spLocks/>
          </p:cNvSpPr>
          <p:nvPr/>
        </p:nvSpPr>
        <p:spPr>
          <a:xfrm>
            <a:off x="0" y="6453188"/>
            <a:ext cx="9144000" cy="431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it-IT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The monetary policy of the SARB: stance, communication, and credibility</a:t>
            </a:r>
            <a:endParaRPr lang="it-IT" b="1" dirty="0">
              <a:solidFill>
                <a:srgbClr val="00669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2055813"/>
            <a:ext cx="5540375" cy="43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820737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0" y="144463"/>
            <a:ext cx="91440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it-IT" sz="3200" b="1">
                <a:solidFill>
                  <a:srgbClr val="006699"/>
                </a:solidFill>
              </a:rPr>
              <a:t>4. Assessment of monetary policy credibility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0825" y="692150"/>
            <a:ext cx="8664575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just">
              <a:spcBef>
                <a:spcPts val="300"/>
              </a:spcBef>
              <a:buClr>
                <a:srgbClr val="336699"/>
              </a:buClr>
              <a:defRPr/>
            </a:pPr>
            <a:r>
              <a:rPr lang="en-US" sz="2000" b="1" dirty="0">
                <a:solidFill>
                  <a:srgbClr val="006699"/>
                </a:solidFill>
                <a:latin typeface="+mn-lt"/>
                <a:cs typeface="Arial" pitchFamily="34" charset="0"/>
              </a:rPr>
              <a:t>Response of market interest rates to monetary policy decisions:</a:t>
            </a:r>
          </a:p>
          <a:p>
            <a:pPr algn="just">
              <a:spcBef>
                <a:spcPts val="1200"/>
              </a:spcBef>
              <a:buClr>
                <a:srgbClr val="336699"/>
              </a:buClr>
              <a:defRPr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lang="it-IT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𝛼+𝛽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Z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it-IT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egnaposto piè di pagina 2"/>
          <p:cNvSpPr txBox="1">
            <a:spLocks/>
          </p:cNvSpPr>
          <p:nvPr/>
        </p:nvSpPr>
        <p:spPr>
          <a:xfrm>
            <a:off x="0" y="6453188"/>
            <a:ext cx="9144000" cy="431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it-IT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The monetary policy of the SARB: stance, communication, and credibility</a:t>
            </a:r>
            <a:endParaRPr lang="it-IT" b="1" dirty="0">
              <a:solidFill>
                <a:srgbClr val="0066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0825" y="5084763"/>
            <a:ext cx="8664575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just">
              <a:spcBef>
                <a:spcPts val="300"/>
              </a:spcBef>
              <a:buClr>
                <a:srgbClr val="336699"/>
              </a:buClr>
              <a:defRPr/>
            </a:pPr>
            <a:r>
              <a:rPr lang="en-US" sz="2000" dirty="0">
                <a:latin typeface="+mn-lt"/>
                <a:cs typeface="Arial" pitchFamily="34" charset="0"/>
              </a:rPr>
              <a:t>Policy rate changes explain variations of forward rates but not </a:t>
            </a:r>
            <a:r>
              <a:rPr lang="en-US" sz="2000" b="1" dirty="0">
                <a:latin typeface="+mn-lt"/>
                <a:cs typeface="Arial" pitchFamily="34" charset="0"/>
              </a:rPr>
              <a:t>in the last period </a:t>
            </a:r>
            <a:r>
              <a:rPr lang="en-US" sz="2000" dirty="0">
                <a:latin typeface="+mn-lt"/>
                <a:cs typeface="Arial" pitchFamily="34" charset="0"/>
              </a:rPr>
              <a:t>under </a:t>
            </a:r>
            <a:r>
              <a:rPr lang="en-US" sz="2000" dirty="0" err="1">
                <a:latin typeface="+mn-lt"/>
                <a:cs typeface="Arial" pitchFamily="34" charset="0"/>
              </a:rPr>
              <a:t>Kganyago</a:t>
            </a:r>
            <a:r>
              <a:rPr lang="en-US" sz="2000" dirty="0">
                <a:latin typeface="+mn-lt"/>
                <a:cs typeface="Arial" pitchFamily="34" charset="0"/>
              </a:rPr>
              <a:t> (2015-18), what suggests a </a:t>
            </a:r>
            <a:r>
              <a:rPr lang="en-US" sz="2000" b="1" dirty="0">
                <a:latin typeface="+mn-lt"/>
                <a:cs typeface="Arial" pitchFamily="34" charset="0"/>
              </a:rPr>
              <a:t>higher anchorage of expectations</a:t>
            </a:r>
            <a:endParaRPr lang="en-ZA" sz="2000" b="1" dirty="0">
              <a:latin typeface="+mn-lt"/>
              <a:cs typeface="Arial" pitchFamily="34" charset="0"/>
            </a:endParaRPr>
          </a:p>
        </p:txBody>
      </p:sp>
      <p:sp>
        <p:nvSpPr>
          <p:cNvPr id="2" name="Ovale 1"/>
          <p:cNvSpPr/>
          <p:nvPr/>
        </p:nvSpPr>
        <p:spPr>
          <a:xfrm>
            <a:off x="4067175" y="3141663"/>
            <a:ext cx="720725" cy="5683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7812088" y="3141663"/>
            <a:ext cx="720725" cy="5683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908050"/>
            <a:ext cx="8280400" cy="5113338"/>
          </a:xfrm>
        </p:spPr>
        <p:txBody>
          <a:bodyPr/>
          <a:lstStyle/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Georgia" pitchFamily="18" charset="0"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1.     I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ntroduction: the SARB monetary policy strategy</a:t>
            </a: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Georgia" pitchFamily="18" charset="0"/>
              <a:buNone/>
              <a:defRPr/>
            </a:pPr>
            <a:endParaRPr lang="en-US" sz="2000" b="1" dirty="0" smtClean="0">
              <a:solidFill>
                <a:srgbClr val="006699"/>
              </a:solidFill>
              <a:latin typeface="+mj-lt"/>
              <a:ea typeface="Calibri" pitchFamily="34" charset="0"/>
              <a:cs typeface="Calibri" pitchFamily="34" charset="0"/>
            </a:endParaRP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Georgia" pitchFamily="18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2.    </a:t>
            </a:r>
            <a:r>
              <a:rPr lang="en-ZA" dirty="0" smtClean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An </a:t>
            </a:r>
            <a:r>
              <a:rPr lang="en-ZA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assessment of the monetary policy </a:t>
            </a:r>
            <a:r>
              <a:rPr lang="en-ZA" dirty="0" smtClean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stance</a:t>
            </a:r>
            <a:endParaRPr lang="en-US" dirty="0" smtClean="0">
              <a:solidFill>
                <a:schemeClr val="tx1"/>
              </a:solidFill>
              <a:latin typeface="+mj-lt"/>
              <a:ea typeface="Calibri" pitchFamily="34" charset="0"/>
              <a:cs typeface="Calibri" pitchFamily="34" charset="0"/>
            </a:endParaRPr>
          </a:p>
          <a:p>
            <a:pPr marL="536575" indent="0" algn="just" eaLnBrk="1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	Taylor rule estimation</a:t>
            </a:r>
          </a:p>
          <a:p>
            <a:pPr marL="536575" indent="0" algn="just" eaLnBrk="1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time-varying </a:t>
            </a:r>
            <a:r>
              <a:rPr lang="en-US" sz="2000" dirty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neutral interest </a:t>
            </a:r>
            <a:r>
              <a:rPr lang="en-US" sz="2000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rate and implicit 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inflation 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target</a:t>
            </a:r>
          </a:p>
          <a:p>
            <a:pPr marL="536575" indent="0" algn="just" eaLnBrk="1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Georgia" pitchFamily="18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		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Georgia" pitchFamily="18" charset="0"/>
              <a:buAutoNum type="arabicPeriod" startAt="3"/>
              <a:defRPr/>
            </a:pPr>
            <a:r>
              <a:rPr lang="en-ZA" dirty="0" smtClean="0">
                <a:solidFill>
                  <a:schemeClr val="tx1"/>
                </a:solidFill>
              </a:rPr>
              <a:t>An assessment of </a:t>
            </a:r>
            <a:r>
              <a:rPr lang="en-ZA" dirty="0">
                <a:solidFill>
                  <a:schemeClr val="tx1"/>
                </a:solidFill>
              </a:rPr>
              <a:t>the monetary policy communication</a:t>
            </a:r>
            <a:endParaRPr lang="en-ZA" dirty="0" smtClean="0">
              <a:solidFill>
                <a:schemeClr val="tx1"/>
              </a:solidFill>
            </a:endParaRPr>
          </a:p>
          <a:p>
            <a:pPr marL="536575" indent="0" algn="just" eaLnBrk="1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     Natural </a:t>
            </a:r>
            <a:r>
              <a:rPr lang="en-US" sz="2000" dirty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Language </a:t>
            </a:r>
            <a:r>
              <a:rPr lang="en-US" sz="2000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processing: </a:t>
            </a:r>
            <a:r>
              <a:rPr lang="en-US" sz="2000" dirty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topic </a:t>
            </a:r>
            <a:r>
              <a:rPr lang="en-US" sz="2000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analysis</a:t>
            </a:r>
          </a:p>
          <a:p>
            <a:pPr marL="536575" indent="0" algn="just" eaLnBrk="1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    Natural Language processing: sentiment </a:t>
            </a:r>
            <a:r>
              <a:rPr lang="en-US" sz="2000" dirty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analysi</a:t>
            </a:r>
            <a:r>
              <a:rPr lang="en-US" sz="2000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s</a:t>
            </a:r>
            <a:endParaRPr lang="en-ZA" sz="2000" dirty="0">
              <a:solidFill>
                <a:schemeClr val="tx1"/>
              </a:solidFill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Georgia" pitchFamily="18" charset="0"/>
              <a:buAutoNum type="arabicPeriod" startAt="3"/>
              <a:defRPr/>
            </a:pPr>
            <a:endParaRPr lang="en-ZA" sz="2000" dirty="0" smtClean="0">
              <a:solidFill>
                <a:schemeClr val="tx1"/>
              </a:solidFill>
            </a:endParaRP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Georgia" pitchFamily="18" charset="0"/>
              <a:buNone/>
              <a:defRPr/>
            </a:pPr>
            <a:r>
              <a:rPr lang="en-ZA" dirty="0" smtClean="0">
                <a:solidFill>
                  <a:schemeClr val="tx1"/>
                </a:solidFill>
              </a:rPr>
              <a:t>4.    An assessment of the monetary policy credibility</a:t>
            </a:r>
          </a:p>
          <a:p>
            <a:pPr marL="536575" indent="0" algn="just" eaLnBrk="1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ZA" sz="20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   response of market interest rates</a:t>
            </a:r>
            <a:endParaRPr lang="en-US" sz="2000" dirty="0">
              <a:solidFill>
                <a:schemeClr val="tx1"/>
              </a:solidFill>
              <a:ea typeface="Calibri" pitchFamily="34" charset="0"/>
              <a:cs typeface="Calibri" pitchFamily="34" charset="0"/>
            </a:endParaRPr>
          </a:p>
          <a:p>
            <a:pPr marL="536575" indent="0" algn="just" eaLnBrk="1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response of inflation expectations</a:t>
            </a:r>
          </a:p>
          <a:p>
            <a:pPr marL="536575" indent="0" algn="just" eaLnBrk="1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Georgia" pitchFamily="18" charset="0"/>
              <a:buNone/>
              <a:defRPr/>
            </a:pPr>
            <a:endParaRPr lang="en-US" sz="2000" dirty="0">
              <a:solidFill>
                <a:schemeClr val="tx1"/>
              </a:solidFill>
              <a:latin typeface="+mj-lt"/>
              <a:ea typeface="Calibri" pitchFamily="34" charset="0"/>
              <a:cs typeface="Calibri" pitchFamily="34" charset="0"/>
            </a:endParaRPr>
          </a:p>
          <a:p>
            <a:pPr marL="536575" indent="-536575" algn="just" eaLnBrk="1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Georgia" pitchFamily="18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5.    Conclusions</a:t>
            </a:r>
            <a:endParaRPr lang="en-US" dirty="0">
              <a:solidFill>
                <a:schemeClr val="tx1"/>
              </a:solidFill>
              <a:latin typeface="+mj-lt"/>
              <a:ea typeface="Calibri" pitchFamily="34" charset="0"/>
              <a:cs typeface="Calibri" pitchFamily="34" charset="0"/>
            </a:endParaRPr>
          </a:p>
        </p:txBody>
      </p:sp>
      <p:sp>
        <p:nvSpPr>
          <p:cNvPr id="6147" name="Segnaposto piè di pagina 2"/>
          <p:cNvSpPr>
            <a:spLocks noGrp="1"/>
          </p:cNvSpPr>
          <p:nvPr>
            <p:ph type="ftr" sz="quarter" idx="11"/>
          </p:nvPr>
        </p:nvSpPr>
        <p:spPr bwMode="auto">
          <a:xfrm>
            <a:off x="-11113" y="115888"/>
            <a:ext cx="9144001" cy="50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3200" smtClean="0">
                <a:solidFill>
                  <a:srgbClr val="006699"/>
                </a:solidFill>
                <a:cs typeface="Arial" charset="0"/>
              </a:rPr>
              <a:t>Outline</a:t>
            </a:r>
          </a:p>
        </p:txBody>
      </p:sp>
      <p:sp>
        <p:nvSpPr>
          <p:cNvPr id="5" name="Segnaposto piè di pagina 2"/>
          <p:cNvSpPr txBox="1">
            <a:spLocks/>
          </p:cNvSpPr>
          <p:nvPr/>
        </p:nvSpPr>
        <p:spPr>
          <a:xfrm>
            <a:off x="0" y="6453188"/>
            <a:ext cx="9144000" cy="431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it-IT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The monetary policy of the SARB: stance, communication, and credibility</a:t>
            </a:r>
            <a:endParaRPr lang="it-IT" b="1" dirty="0">
              <a:solidFill>
                <a:srgbClr val="006699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628775"/>
            <a:ext cx="8420100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0" y="144463"/>
            <a:ext cx="91440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it-IT" sz="3200" b="1">
                <a:solidFill>
                  <a:srgbClr val="006699"/>
                </a:solidFill>
              </a:rPr>
              <a:t>4. Assessment of monetary policy credibility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250825" y="692150"/>
            <a:ext cx="8664575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it-IT" sz="2000" b="1">
                <a:solidFill>
                  <a:srgbClr val="006699"/>
                </a:solidFill>
              </a:rPr>
              <a:t>Response of inflation expectations to changes in inflation</a:t>
            </a:r>
            <a:r>
              <a:rPr lang="en-US" altLang="it-IT" sz="2000">
                <a:solidFill>
                  <a:schemeClr val="tx1"/>
                </a:solidFill>
              </a:rPr>
              <a:t>: </a:t>
            </a:r>
          </a:p>
          <a:p>
            <a:pPr eaLnBrk="1" hangingPunct="1"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it-IT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it-IT" altLang="it-IT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𝜋</a:t>
            </a:r>
            <a:r>
              <a:rPr lang="it-IT" altLang="it-IT" sz="2000" baseline="30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altLang="it-IT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000" baseline="30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t+h+1</a:t>
            </a:r>
            <a:r>
              <a:rPr lang="it-IT" altLang="it-IT" sz="20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𝑡+1</a:t>
            </a:r>
            <a:r>
              <a:rPr lang="it-IT" altLang="it-IT" sz="2000" baseline="30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=𝛼+𝛽</a:t>
            </a:r>
            <a:r>
              <a:rPr lang="el-GR" altLang="it-IT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it-IT" altLang="it-IT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𝜋</a:t>
            </a:r>
            <a:r>
              <a:rPr lang="it-IT" altLang="it-IT" sz="20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𝑡+1</a:t>
            </a:r>
            <a:r>
              <a:rPr lang="it-IT" altLang="it-IT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+𝑢</a:t>
            </a:r>
            <a:r>
              <a:rPr lang="it-IT" altLang="it-IT" sz="20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𝑡</a:t>
            </a:r>
            <a:r>
              <a:rPr lang="it-IT" altLang="it-IT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ZA" altLang="it-IT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egnaposto piè di pagina 2"/>
          <p:cNvSpPr txBox="1">
            <a:spLocks/>
          </p:cNvSpPr>
          <p:nvPr/>
        </p:nvSpPr>
        <p:spPr>
          <a:xfrm>
            <a:off x="0" y="6453188"/>
            <a:ext cx="9144000" cy="431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it-IT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The monetary policy of the SARB: stance, communication, and credibility</a:t>
            </a:r>
            <a:endParaRPr lang="it-IT" b="1" dirty="0">
              <a:solidFill>
                <a:srgbClr val="0066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8600" y="4724400"/>
            <a:ext cx="8736013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just">
              <a:spcBef>
                <a:spcPts val="300"/>
              </a:spcBef>
              <a:buClr>
                <a:srgbClr val="336699"/>
              </a:buClr>
              <a:defRPr/>
            </a:pPr>
            <a:r>
              <a:rPr lang="en-US" sz="2000" dirty="0">
                <a:latin typeface="+mn-lt"/>
                <a:cs typeface="Arial" pitchFamily="34" charset="0"/>
              </a:rPr>
              <a:t>Changes in inflation transmit to expectations over 1 and 2 </a:t>
            </a:r>
            <a:r>
              <a:rPr lang="en-US" sz="2000" dirty="0">
                <a:latin typeface="+mn-lt"/>
                <a:cs typeface="Arial" pitchFamily="34" charset="0"/>
              </a:rPr>
              <a:t>years </a:t>
            </a:r>
            <a:r>
              <a:rPr lang="en-US" sz="2000" dirty="0">
                <a:latin typeface="+mn-lt"/>
                <a:cs typeface="Arial" pitchFamily="34" charset="0"/>
              </a:rPr>
              <a:t>at a decreasing rate, while do not transmit at 5 </a:t>
            </a:r>
            <a:r>
              <a:rPr lang="en-US" sz="2000" dirty="0">
                <a:latin typeface="+mn-lt"/>
                <a:cs typeface="Arial" pitchFamily="34" charset="0"/>
              </a:rPr>
              <a:t>years </a:t>
            </a:r>
            <a:r>
              <a:rPr lang="en-US" sz="2000" dirty="0">
                <a:latin typeface="+mn-lt"/>
                <a:cs typeface="Arial" pitchFamily="34" charset="0"/>
              </a:rPr>
              <a:t>horizon. The response is stronger in the first sub-sample (2000-09) than in the second (2010-17), where it becomes insignificant at 2 and 5 </a:t>
            </a:r>
            <a:r>
              <a:rPr lang="en-US" sz="2000" dirty="0">
                <a:latin typeface="+mn-lt"/>
                <a:cs typeface="Arial" pitchFamily="34" charset="0"/>
              </a:rPr>
              <a:t>years horizon. </a:t>
            </a:r>
            <a:r>
              <a:rPr lang="en-US" sz="2000" dirty="0">
                <a:latin typeface="+mn-lt"/>
                <a:cs typeface="Arial" pitchFamily="34" charset="0"/>
              </a:rPr>
              <a:t>The </a:t>
            </a:r>
            <a:r>
              <a:rPr lang="en-US" sz="2000" b="1" dirty="0">
                <a:latin typeface="+mn-lt"/>
                <a:cs typeface="Arial" pitchFamily="34" charset="0"/>
              </a:rPr>
              <a:t>SARB became more effective in anchoring inflation expectations in the last </a:t>
            </a:r>
            <a:r>
              <a:rPr lang="en-US" sz="2000" b="1" dirty="0">
                <a:latin typeface="+mn-lt"/>
                <a:cs typeface="Arial" pitchFamily="34" charset="0"/>
              </a:rPr>
              <a:t>decade</a:t>
            </a:r>
            <a:endParaRPr lang="en-ZA" sz="2000" dirty="0">
              <a:latin typeface="+mn-lt"/>
              <a:cs typeface="Arial" pitchFamily="34" charset="0"/>
            </a:endParaRPr>
          </a:p>
        </p:txBody>
      </p:sp>
      <p:sp>
        <p:nvSpPr>
          <p:cNvPr id="2" name="Ovale 1"/>
          <p:cNvSpPr/>
          <p:nvPr/>
        </p:nvSpPr>
        <p:spPr>
          <a:xfrm>
            <a:off x="6659563" y="3076575"/>
            <a:ext cx="720725" cy="5683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7812088" y="3076575"/>
            <a:ext cx="720725" cy="5683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5580063" y="3076575"/>
            <a:ext cx="720725" cy="568325"/>
          </a:xfrm>
          <a:prstGeom prst="ellipse">
            <a:avLst/>
          </a:prstGeom>
          <a:noFill/>
          <a:ln w="28575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2498725" y="3076575"/>
            <a:ext cx="719138" cy="568325"/>
          </a:xfrm>
          <a:prstGeom prst="ellipse">
            <a:avLst/>
          </a:prstGeom>
          <a:noFill/>
          <a:ln w="28575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3563938" y="3074988"/>
            <a:ext cx="720725" cy="569912"/>
          </a:xfrm>
          <a:prstGeom prst="ellipse">
            <a:avLst/>
          </a:prstGeom>
          <a:noFill/>
          <a:ln w="28575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0" y="144463"/>
            <a:ext cx="91440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it-IT" sz="3200" b="1">
                <a:solidFill>
                  <a:srgbClr val="006699"/>
                </a:solidFill>
              </a:rPr>
              <a:t>4. Assessment of monetary policy credibility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9388" y="692150"/>
            <a:ext cx="873601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just">
              <a:spcBef>
                <a:spcPts val="300"/>
              </a:spcBef>
              <a:buClr>
                <a:srgbClr val="336699"/>
              </a:buClr>
              <a:defRPr/>
            </a:pPr>
            <a:r>
              <a:rPr lang="en-US" sz="2000" b="1" dirty="0">
                <a:solidFill>
                  <a:srgbClr val="006699"/>
                </a:solidFill>
                <a:latin typeface="+mn-lt"/>
                <a:cs typeface="Arial" pitchFamily="34" charset="0"/>
              </a:rPr>
              <a:t>Dispersion of inflation forecasts: </a:t>
            </a:r>
            <a:r>
              <a:rPr lang="en-US" sz="2000" dirty="0">
                <a:latin typeface="+mn-lt"/>
                <a:cs typeface="Arial" pitchFamily="34" charset="0"/>
              </a:rPr>
              <a:t>standard deviation of inflation forecasts by 3 different categories (financial analysts, business representatives, trade unions) decreases at all horizons after 2009, confirming the </a:t>
            </a:r>
            <a:r>
              <a:rPr lang="en-US" sz="2000" b="1" dirty="0">
                <a:latin typeface="+mn-lt"/>
                <a:cs typeface="Arial" pitchFamily="34" charset="0"/>
              </a:rPr>
              <a:t>higher ability of the SARB to anchor inflation expectations</a:t>
            </a:r>
            <a:r>
              <a:rPr lang="en-US" sz="2000" dirty="0">
                <a:latin typeface="+mn-lt"/>
                <a:cs typeface="Arial" pitchFamily="34" charset="0"/>
              </a:rPr>
              <a:t>, especially in the last few years </a:t>
            </a:r>
            <a:endParaRPr lang="en-ZA" sz="2000" dirty="0">
              <a:latin typeface="+mn-lt"/>
              <a:cs typeface="Arial" pitchFamily="34" charset="0"/>
            </a:endParaRPr>
          </a:p>
        </p:txBody>
      </p:sp>
      <p:sp>
        <p:nvSpPr>
          <p:cNvPr id="13" name="Segnaposto piè di pagina 2"/>
          <p:cNvSpPr txBox="1">
            <a:spLocks/>
          </p:cNvSpPr>
          <p:nvPr/>
        </p:nvSpPr>
        <p:spPr>
          <a:xfrm>
            <a:off x="0" y="6453188"/>
            <a:ext cx="9144000" cy="431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it-IT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The monetary policy of the SARB: stance, communication, and credibility</a:t>
            </a:r>
            <a:endParaRPr lang="it-IT" b="1" dirty="0">
              <a:solidFill>
                <a:srgbClr val="00669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2044700"/>
            <a:ext cx="6843713" cy="440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0" y="144463"/>
            <a:ext cx="91440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it-IT" sz="3200" b="1">
                <a:solidFill>
                  <a:srgbClr val="006699"/>
                </a:solidFill>
              </a:rPr>
              <a:t>4. Assessment of monetary policy credibility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0825" y="692150"/>
            <a:ext cx="866457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just">
              <a:spcBef>
                <a:spcPts val="300"/>
              </a:spcBef>
              <a:buClr>
                <a:srgbClr val="336699"/>
              </a:buClr>
              <a:defRPr/>
            </a:pPr>
            <a:r>
              <a:rPr lang="en-US" sz="2000" b="1" dirty="0">
                <a:solidFill>
                  <a:srgbClr val="006699"/>
                </a:solidFill>
                <a:latin typeface="+mn-lt"/>
                <a:cs typeface="Arial" pitchFamily="34" charset="0"/>
              </a:rPr>
              <a:t>Inflation expectations </a:t>
            </a:r>
            <a:r>
              <a:rPr lang="en-US" sz="2000" dirty="0">
                <a:latin typeface="+mn-lt"/>
                <a:cs typeface="Arial" pitchFamily="34" charset="0"/>
              </a:rPr>
              <a:t>as a function of </a:t>
            </a:r>
            <a:r>
              <a:rPr lang="en-US" sz="2000" b="1" dirty="0">
                <a:solidFill>
                  <a:srgbClr val="006699"/>
                </a:solidFill>
                <a:latin typeface="+mn-lt"/>
                <a:cs typeface="Arial" pitchFamily="34" charset="0"/>
              </a:rPr>
              <a:t>lagged inflation </a:t>
            </a:r>
            <a:r>
              <a:rPr lang="en-US" sz="2000" dirty="0">
                <a:latin typeface="+mn-lt"/>
                <a:cs typeface="Arial" pitchFamily="34" charset="0"/>
              </a:rPr>
              <a:t>and </a:t>
            </a:r>
            <a:r>
              <a:rPr lang="en-US" sz="2000" b="1" dirty="0">
                <a:solidFill>
                  <a:srgbClr val="006699"/>
                </a:solidFill>
                <a:latin typeface="+mn-lt"/>
                <a:cs typeface="Arial" pitchFamily="34" charset="0"/>
              </a:rPr>
              <a:t>inflation target:</a:t>
            </a:r>
          </a:p>
          <a:p>
            <a:pPr algn="just">
              <a:spcBef>
                <a:spcPts val="1200"/>
              </a:spcBef>
              <a:buClr>
                <a:srgbClr val="336699"/>
              </a:buCl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𝜋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=𝛼𝜋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𝑡-1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+(1- 𝛼)𝜋* + 𝑢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𝑡</a:t>
            </a:r>
            <a:endParaRPr lang="en-ZA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egnaposto piè di pagina 2"/>
          <p:cNvSpPr txBox="1">
            <a:spLocks/>
          </p:cNvSpPr>
          <p:nvPr/>
        </p:nvSpPr>
        <p:spPr>
          <a:xfrm>
            <a:off x="0" y="6453188"/>
            <a:ext cx="9144000" cy="431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it-IT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The monetary policy of the SARB: stance, communication, and credibility</a:t>
            </a:r>
            <a:endParaRPr lang="it-IT" b="1" dirty="0">
              <a:solidFill>
                <a:srgbClr val="0066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629" name="Rettangolo 1"/>
          <p:cNvSpPr>
            <a:spLocks noChangeArrowheads="1"/>
          </p:cNvSpPr>
          <p:nvPr/>
        </p:nvSpPr>
        <p:spPr bwMode="auto">
          <a:xfrm>
            <a:off x="195263" y="4718050"/>
            <a:ext cx="84804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it-IT" sz="2000" b="1">
                <a:solidFill>
                  <a:schemeClr val="tx1"/>
                </a:solidFill>
              </a:rPr>
              <a:t>Expectations are stickier to the target </a:t>
            </a:r>
            <a:r>
              <a:rPr lang="en-US" altLang="it-IT" sz="2000">
                <a:solidFill>
                  <a:schemeClr val="tx1"/>
                </a:solidFill>
              </a:rPr>
              <a:t>(</a:t>
            </a:r>
            <a:r>
              <a:rPr lang="en-US" altLang="it-IT" sz="2000" i="1">
                <a:solidFill>
                  <a:schemeClr val="tx1"/>
                </a:solidFill>
              </a:rPr>
              <a:t>forward-looking component</a:t>
            </a:r>
            <a:r>
              <a:rPr lang="en-US" altLang="it-IT" sz="2000">
                <a:solidFill>
                  <a:schemeClr val="tx1"/>
                </a:solidFill>
              </a:rPr>
              <a:t>) </a:t>
            </a:r>
            <a:r>
              <a:rPr lang="en-US" altLang="it-IT" sz="2000" b="1">
                <a:solidFill>
                  <a:schemeClr val="tx1"/>
                </a:solidFill>
              </a:rPr>
              <a:t>than to the lagged inflation</a:t>
            </a:r>
            <a:r>
              <a:rPr lang="en-US" altLang="it-IT" sz="2000">
                <a:solidFill>
                  <a:schemeClr val="tx1"/>
                </a:solidFill>
              </a:rPr>
              <a:t> (</a:t>
            </a:r>
            <a:r>
              <a:rPr lang="en-US" altLang="it-IT" sz="2000" i="1">
                <a:solidFill>
                  <a:schemeClr val="tx1"/>
                </a:solidFill>
              </a:rPr>
              <a:t>backward-looking component</a:t>
            </a:r>
            <a:r>
              <a:rPr lang="en-US" altLang="it-IT" sz="2000">
                <a:solidFill>
                  <a:schemeClr val="tx1"/>
                </a:solidFill>
              </a:rPr>
              <a:t>), </a:t>
            </a:r>
            <a:r>
              <a:rPr lang="en-US" altLang="it-IT" sz="2000" b="1">
                <a:solidFill>
                  <a:schemeClr val="tx1"/>
                </a:solidFill>
              </a:rPr>
              <a:t>the more after 2009</a:t>
            </a:r>
            <a:r>
              <a:rPr lang="en-US" altLang="it-IT" sz="2000">
                <a:solidFill>
                  <a:schemeClr val="tx1"/>
                </a:solidFill>
              </a:rPr>
              <a:t>, when the significance of lagged inflation decreases from 99% to 95%. This confirms that monetary policy became more credible in the last decade</a:t>
            </a:r>
            <a:endParaRPr lang="it-IT" altLang="it-IT" sz="2000">
              <a:solidFill>
                <a:schemeClr val="tx1"/>
              </a:solidFill>
            </a:endParaRPr>
          </a:p>
        </p:txBody>
      </p:sp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8283575" cy="273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0" y="144463"/>
            <a:ext cx="91440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it-IT" sz="3200" b="1">
                <a:solidFill>
                  <a:srgbClr val="006699"/>
                </a:solidFill>
              </a:rPr>
              <a:t>5. Conclusions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9388" y="692150"/>
            <a:ext cx="8736012" cy="57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>
                <a:srgbClr val="336699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+mn-lt"/>
                <a:cs typeface="Arial" pitchFamily="34" charset="0"/>
              </a:rPr>
              <a:t>Monetary policy stance </a:t>
            </a:r>
            <a:r>
              <a:rPr lang="en-US" sz="2000" dirty="0">
                <a:latin typeface="+mn-lt"/>
                <a:cs typeface="Arial" pitchFamily="34" charset="0"/>
              </a:rPr>
              <a:t>was mostly neutral after the introduction of the flexible IT regime in 2000, while it turned into </a:t>
            </a:r>
            <a:r>
              <a:rPr lang="en-US" sz="2000" b="1" dirty="0">
                <a:latin typeface="+mn-lt"/>
                <a:cs typeface="Arial" pitchFamily="34" charset="0"/>
              </a:rPr>
              <a:t>dovish after the outbreak of the GFC in 2009</a:t>
            </a:r>
            <a:r>
              <a:rPr lang="en-US" sz="2000" dirty="0">
                <a:latin typeface="+mn-lt"/>
                <a:cs typeface="Arial" pitchFamily="34" charset="0"/>
              </a:rPr>
              <a:t>, with a </a:t>
            </a:r>
            <a:r>
              <a:rPr lang="en-US" sz="2000" b="1" dirty="0">
                <a:latin typeface="+mn-lt"/>
                <a:cs typeface="Arial" pitchFamily="34" charset="0"/>
              </a:rPr>
              <a:t>tendency of the implicit inflation target to increase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>
                <a:srgbClr val="336699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itchFamily="34" charset="0"/>
              </a:rPr>
              <a:t>With the new appointment of the Governor </a:t>
            </a:r>
            <a:r>
              <a:rPr lang="en-US" sz="2000" dirty="0" err="1">
                <a:latin typeface="+mn-lt"/>
                <a:cs typeface="Arial" pitchFamily="34" charset="0"/>
              </a:rPr>
              <a:t>Kganyago</a:t>
            </a:r>
            <a:r>
              <a:rPr lang="en-US" sz="2000" dirty="0">
                <a:latin typeface="+mn-lt"/>
                <a:cs typeface="Arial" pitchFamily="34" charset="0"/>
              </a:rPr>
              <a:t> </a:t>
            </a:r>
            <a:r>
              <a:rPr lang="en-US" sz="2000" b="1" dirty="0">
                <a:latin typeface="+mn-lt"/>
                <a:cs typeface="Arial" pitchFamily="34" charset="0"/>
              </a:rPr>
              <a:t>at end 2014 </a:t>
            </a:r>
            <a:r>
              <a:rPr lang="en-US" sz="2000" dirty="0">
                <a:latin typeface="+mn-lt"/>
                <a:cs typeface="Arial" pitchFamily="34" charset="0"/>
              </a:rPr>
              <a:t>the stance </a:t>
            </a:r>
            <a:r>
              <a:rPr lang="en-US" sz="2000" b="1" dirty="0">
                <a:latin typeface="+mn-lt"/>
                <a:cs typeface="Arial" pitchFamily="34" charset="0"/>
              </a:rPr>
              <a:t>turned hawkish and the implicit target started declining</a:t>
            </a:r>
            <a:r>
              <a:rPr lang="en-US" sz="2000" dirty="0">
                <a:latin typeface="+mn-lt"/>
                <a:cs typeface="Arial" pitchFamily="34" charset="0"/>
              </a:rPr>
              <a:t>. Further, </a:t>
            </a:r>
            <a:r>
              <a:rPr lang="en-US" sz="2000" b="1" dirty="0">
                <a:latin typeface="+mn-lt"/>
                <a:cs typeface="Arial" pitchFamily="34" charset="0"/>
              </a:rPr>
              <a:t>monetary policy became less active</a:t>
            </a:r>
            <a:r>
              <a:rPr lang="en-US" sz="2000" dirty="0">
                <a:latin typeface="+mn-lt"/>
                <a:cs typeface="Arial" pitchFamily="34" charset="0"/>
              </a:rPr>
              <a:t>, in line with the additional mandate for the SARB to be custodian of financial stability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>
                <a:srgbClr val="336699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itchFamily="34" charset="0"/>
              </a:rPr>
              <a:t>The SARB </a:t>
            </a:r>
            <a:r>
              <a:rPr lang="en-US" sz="2000" b="1" dirty="0">
                <a:latin typeface="+mn-lt"/>
                <a:cs typeface="Arial" pitchFamily="34" charset="0"/>
              </a:rPr>
              <a:t>communication complemented the decreasing activism of monetary policy</a:t>
            </a:r>
            <a:r>
              <a:rPr lang="en-US" sz="2000" dirty="0">
                <a:latin typeface="+mn-lt"/>
                <a:cs typeface="Arial" pitchFamily="34" charset="0"/>
              </a:rPr>
              <a:t>, by increasing its </a:t>
            </a:r>
            <a:r>
              <a:rPr lang="en-US" sz="2000" b="1" dirty="0">
                <a:latin typeface="+mn-lt"/>
                <a:cs typeface="Arial" pitchFamily="34" charset="0"/>
              </a:rPr>
              <a:t>‘forward-looking’</a:t>
            </a:r>
            <a:r>
              <a:rPr lang="en-US" sz="2000" dirty="0">
                <a:latin typeface="+mn-lt"/>
                <a:cs typeface="Arial" pitchFamily="34" charset="0"/>
              </a:rPr>
              <a:t> nature over years and improving the sentiment after the GFC. More stable interest rates associate to lower economic stress and uncertainty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>
                <a:srgbClr val="336699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itchFamily="34" charset="0"/>
              </a:rPr>
              <a:t>The response of market interest rates and inflation expectations shows that </a:t>
            </a:r>
            <a:r>
              <a:rPr lang="en-US" sz="2000" b="1" dirty="0">
                <a:latin typeface="+mn-lt"/>
                <a:cs typeface="Arial" pitchFamily="34" charset="0"/>
              </a:rPr>
              <a:t>monetary policy</a:t>
            </a:r>
            <a:r>
              <a:rPr lang="en-US" sz="2000" dirty="0">
                <a:latin typeface="+mn-lt"/>
                <a:cs typeface="Arial" pitchFamily="34" charset="0"/>
              </a:rPr>
              <a:t> became </a:t>
            </a:r>
            <a:r>
              <a:rPr lang="en-US" sz="2000" b="1" dirty="0">
                <a:latin typeface="+mn-lt"/>
                <a:cs typeface="Arial" pitchFamily="34" charset="0"/>
              </a:rPr>
              <a:t>more credible over years, better anchoring inflation expectations</a:t>
            </a:r>
            <a:r>
              <a:rPr lang="en-US" sz="2000" dirty="0">
                <a:latin typeface="+mn-lt"/>
                <a:cs typeface="Arial" pitchFamily="34" charset="0"/>
              </a:rPr>
              <a:t> of different categories of forecasters, especially after 2014 under the current Governor </a:t>
            </a:r>
            <a:r>
              <a:rPr lang="en-US" sz="2000" dirty="0" err="1">
                <a:latin typeface="+mn-lt"/>
                <a:cs typeface="Arial" pitchFamily="34" charset="0"/>
              </a:rPr>
              <a:t>Kganyago</a:t>
            </a:r>
            <a:endParaRPr lang="en-ZA" sz="2000" dirty="0">
              <a:latin typeface="+mn-lt"/>
              <a:cs typeface="Arial" pitchFamily="34" charset="0"/>
            </a:endParaRPr>
          </a:p>
        </p:txBody>
      </p:sp>
      <p:sp>
        <p:nvSpPr>
          <p:cNvPr id="13" name="Segnaposto piè di pagina 2"/>
          <p:cNvSpPr txBox="1">
            <a:spLocks/>
          </p:cNvSpPr>
          <p:nvPr/>
        </p:nvSpPr>
        <p:spPr>
          <a:xfrm>
            <a:off x="0" y="6453188"/>
            <a:ext cx="9144000" cy="431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it-IT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The monetary policy of the SARB: stance, communication, and credibility</a:t>
            </a:r>
            <a:endParaRPr lang="it-IT" b="1" dirty="0">
              <a:solidFill>
                <a:srgbClr val="006699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ubtitle 2"/>
          <p:cNvSpPr>
            <a:spLocks noGrp="1"/>
          </p:cNvSpPr>
          <p:nvPr>
            <p:ph type="subTitle" idx="1"/>
          </p:nvPr>
        </p:nvSpPr>
        <p:spPr>
          <a:xfrm>
            <a:off x="179388" y="836613"/>
            <a:ext cx="8785225" cy="5400675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it-IT" sz="2000" smtClean="0">
                <a:solidFill>
                  <a:schemeClr val="tx1"/>
                </a:solidFill>
              </a:rPr>
              <a:t>Carroll D. (2003). Macroeconomic Expectations of Households and Professional Forecasters, </a:t>
            </a:r>
            <a:r>
              <a:rPr lang="en-US" altLang="it-IT" sz="2000" i="1" smtClean="0">
                <a:solidFill>
                  <a:schemeClr val="tx1"/>
                </a:solidFill>
              </a:rPr>
              <a:t>Quarterly Journal of Economics</a:t>
            </a:r>
            <a:r>
              <a:rPr lang="en-US" altLang="it-IT" sz="2000" smtClean="0">
                <a:solidFill>
                  <a:schemeClr val="tx1"/>
                </a:solidFill>
              </a:rPr>
              <a:t>, 118, 1, 269-298.</a:t>
            </a:r>
            <a:endParaRPr lang="it-IT" altLang="it-IT" sz="2000" smtClean="0">
              <a:solidFill>
                <a:schemeClr val="tx1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t-IT" altLang="it-IT" sz="2000" smtClean="0">
                <a:solidFill>
                  <a:schemeClr val="tx1"/>
                </a:solidFill>
              </a:rPr>
              <a:t>Clarida R., Gali J., Gertler M. (1999). </a:t>
            </a:r>
            <a:r>
              <a:rPr lang="en-GB" altLang="it-IT" sz="2000" smtClean="0">
                <a:solidFill>
                  <a:schemeClr val="tx1"/>
                </a:solidFill>
              </a:rPr>
              <a:t>The Science of Monetary Policy: A New Keynesian Perspective, </a:t>
            </a:r>
            <a:r>
              <a:rPr lang="en-GB" altLang="it-IT" sz="2000" i="1" smtClean="0">
                <a:solidFill>
                  <a:schemeClr val="tx1"/>
                </a:solidFill>
              </a:rPr>
              <a:t>Journal of Economic Literature,</a:t>
            </a:r>
            <a:r>
              <a:rPr lang="en-GB" altLang="it-IT" sz="2000" smtClean="0">
                <a:solidFill>
                  <a:schemeClr val="tx1"/>
                </a:solidFill>
              </a:rPr>
              <a:t> 37, 1661-1707.</a:t>
            </a:r>
            <a:endParaRPr lang="it-IT" altLang="it-IT" sz="2000" smtClean="0">
              <a:solidFill>
                <a:schemeClr val="tx1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it-IT" sz="2000" smtClean="0">
                <a:solidFill>
                  <a:schemeClr val="tx1"/>
                </a:solidFill>
              </a:rPr>
              <a:t>Kabundi A., Mlachila M. (2017). Monetary Policy Credibility and Exchange Rate Pass-Through in South Africa, </a:t>
            </a:r>
            <a:r>
              <a:rPr lang="en-US" altLang="it-IT" sz="2000" i="1" smtClean="0">
                <a:solidFill>
                  <a:schemeClr val="tx1"/>
                </a:solidFill>
              </a:rPr>
              <a:t>IMF Working Paper 173</a:t>
            </a:r>
            <a:r>
              <a:rPr lang="en-US" altLang="it-IT" sz="2000" smtClean="0">
                <a:solidFill>
                  <a:schemeClr val="tx1"/>
                </a:solidFill>
              </a:rPr>
              <a:t>.</a:t>
            </a:r>
            <a:endParaRPr lang="it-IT" altLang="it-IT" sz="2000" smtClean="0">
              <a:solidFill>
                <a:schemeClr val="tx1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it-IT" sz="2000" smtClean="0">
                <a:solidFill>
                  <a:schemeClr val="tx1"/>
                </a:solidFill>
              </a:rPr>
              <a:t>Klein N. (2012). Estimating the Implicit Inflation Target of the South African Reserve Bank, </a:t>
            </a:r>
            <a:r>
              <a:rPr lang="en-US" altLang="it-IT" sz="2000" i="1" smtClean="0">
                <a:solidFill>
                  <a:schemeClr val="tx1"/>
                </a:solidFill>
              </a:rPr>
              <a:t>IMF Working Papers</a:t>
            </a:r>
            <a:r>
              <a:rPr lang="en-US" altLang="it-IT" sz="2000" smtClean="0">
                <a:solidFill>
                  <a:schemeClr val="tx1"/>
                </a:solidFill>
              </a:rPr>
              <a:t> 77.</a:t>
            </a:r>
            <a:endParaRPr lang="it-IT" altLang="it-IT" sz="2000" smtClean="0">
              <a:solidFill>
                <a:schemeClr val="tx1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altLang="it-IT" sz="2000" smtClean="0">
                <a:solidFill>
                  <a:schemeClr val="tx1"/>
                </a:solidFill>
              </a:rPr>
              <a:t>Mankiw G., Reis R., Wolfers J. (2003). Disagreement about Inflation Expectations, in </a:t>
            </a:r>
            <a:r>
              <a:rPr lang="en-GB" altLang="it-IT" sz="2000" i="1" smtClean="0">
                <a:solidFill>
                  <a:schemeClr val="tx1"/>
                </a:solidFill>
              </a:rPr>
              <a:t>NBER Macroeconomics Annual 2003</a:t>
            </a:r>
            <a:r>
              <a:rPr lang="en-GB" altLang="it-IT" sz="2000" smtClean="0">
                <a:solidFill>
                  <a:schemeClr val="tx1"/>
                </a:solidFill>
              </a:rPr>
              <a:t>, 18, 209-270.</a:t>
            </a:r>
            <a:endParaRPr lang="it-IT" altLang="it-IT" sz="2000" smtClean="0">
              <a:solidFill>
                <a:schemeClr val="tx1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it-IT" sz="2000" smtClean="0">
                <a:solidFill>
                  <a:schemeClr val="tx1"/>
                </a:solidFill>
              </a:rPr>
              <a:t>Stock, J., Watson M. (2007). Why has U.S. Inflation Become Harder to Forecast? Journal of Money Credit and Banking, 39, 3–33.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it-IT" sz="2000" smtClean="0">
                <a:solidFill>
                  <a:schemeClr val="tx1"/>
                </a:solidFill>
              </a:rPr>
              <a:t>Zhang L., Wang S., Liu B. (2018). Deep Learning for Sentiment Analysis: A Survey, </a:t>
            </a:r>
            <a:r>
              <a:rPr lang="en-US" altLang="it-IT" sz="2000" i="1" smtClean="0">
                <a:solidFill>
                  <a:schemeClr val="tx1"/>
                </a:solidFill>
              </a:rPr>
              <a:t>Wiley Interdisciplinary Reviews-Data Mining and Knowledge Discovery</a:t>
            </a:r>
            <a:r>
              <a:rPr lang="en-US" altLang="it-IT" sz="2000" smtClean="0">
                <a:solidFill>
                  <a:schemeClr val="tx1"/>
                </a:solidFill>
              </a:rPr>
              <a:t>, 8, 4.</a:t>
            </a:r>
            <a:endParaRPr lang="it-IT" altLang="it-IT" sz="2000" smtClean="0">
              <a:solidFill>
                <a:schemeClr val="tx1"/>
              </a:solidFill>
            </a:endParaRPr>
          </a:p>
        </p:txBody>
      </p:sp>
      <p:sp>
        <p:nvSpPr>
          <p:cNvPr id="28675" name="Subtitle 2"/>
          <p:cNvSpPr txBox="1">
            <a:spLocks/>
          </p:cNvSpPr>
          <p:nvPr/>
        </p:nvSpPr>
        <p:spPr bwMode="auto">
          <a:xfrm>
            <a:off x="179388" y="71438"/>
            <a:ext cx="87852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ZA" altLang="it-IT" sz="3200" b="1">
                <a:solidFill>
                  <a:srgbClr val="006699"/>
                </a:solidFill>
              </a:rPr>
              <a:t>Some references</a:t>
            </a:r>
            <a:endParaRPr lang="it-IT" altLang="it-IT" sz="3200" b="1">
              <a:solidFill>
                <a:srgbClr val="006699"/>
              </a:solidFill>
            </a:endParaRPr>
          </a:p>
        </p:txBody>
      </p:sp>
      <p:sp>
        <p:nvSpPr>
          <p:cNvPr id="4" name="Segnaposto piè di pagina 2"/>
          <p:cNvSpPr txBox="1">
            <a:spLocks/>
          </p:cNvSpPr>
          <p:nvPr/>
        </p:nvSpPr>
        <p:spPr>
          <a:xfrm>
            <a:off x="0" y="6453188"/>
            <a:ext cx="9144000" cy="431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it-IT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The monetary policy of the SARB: stance, communication, and credibility</a:t>
            </a:r>
            <a:endParaRPr lang="it-IT" b="1" dirty="0">
              <a:solidFill>
                <a:srgbClr val="006699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0" y="144463"/>
            <a:ext cx="91440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it-IT" sz="3200" b="1">
                <a:solidFill>
                  <a:srgbClr val="006699"/>
                </a:solidFill>
              </a:rPr>
              <a:t>1. Introduction: the SARB monetary policy strategy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9388" y="836613"/>
            <a:ext cx="8736012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just">
              <a:spcBef>
                <a:spcPts val="300"/>
              </a:spcBef>
              <a:buClr>
                <a:srgbClr val="336699"/>
              </a:buClr>
              <a:defRPr/>
            </a:pPr>
            <a:r>
              <a:rPr lang="en-ZA" sz="2000" dirty="0">
                <a:latin typeface="+mn-lt"/>
                <a:cs typeface="Arial" pitchFamily="34" charset="0"/>
              </a:rPr>
              <a:t>Primary objective of monetary policy in South Africa is to achieve and maintain </a:t>
            </a:r>
            <a:r>
              <a:rPr lang="en-ZA" sz="2000" b="1" dirty="0">
                <a:latin typeface="+mn-lt"/>
                <a:cs typeface="Arial" pitchFamily="34" charset="0"/>
              </a:rPr>
              <a:t>price stability </a:t>
            </a:r>
            <a:r>
              <a:rPr lang="en-ZA" sz="2000" dirty="0">
                <a:latin typeface="+mn-lt"/>
                <a:cs typeface="Arial" pitchFamily="34" charset="0"/>
              </a:rPr>
              <a:t>in the interest of sustainable and balanced economic development and growth. In recent years, complementary mandate of </a:t>
            </a:r>
            <a:r>
              <a:rPr lang="en-ZA" sz="2000" b="1" dirty="0">
                <a:latin typeface="+mn-lt"/>
                <a:cs typeface="Arial" pitchFamily="34" charset="0"/>
              </a:rPr>
              <a:t>financial </a:t>
            </a:r>
            <a:r>
              <a:rPr lang="en-ZA" sz="2000" b="1" dirty="0">
                <a:latin typeface="+mn-lt"/>
                <a:cs typeface="Arial" pitchFamily="34" charset="0"/>
              </a:rPr>
              <a:t>stability</a:t>
            </a:r>
            <a:endParaRPr lang="en-ZA" sz="2000" dirty="0">
              <a:latin typeface="+mn-lt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79388" y="2852738"/>
            <a:ext cx="87852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Tx/>
              <a:buFontTx/>
              <a:buNone/>
            </a:pPr>
            <a:r>
              <a:rPr lang="en-ZA" altLang="it-IT" sz="2000" i="1">
                <a:solidFill>
                  <a:srgbClr val="006699"/>
                </a:solidFill>
              </a:rPr>
              <a:t>flexibility allows for interest rate smoothing over the cycle and mitigates output variability</a:t>
            </a:r>
            <a:endParaRPr lang="it-IT" altLang="it-IT" sz="2000" i="1">
              <a:solidFill>
                <a:srgbClr val="006699"/>
              </a:solidFill>
            </a:endParaRPr>
          </a:p>
        </p:txBody>
      </p:sp>
      <p:sp>
        <p:nvSpPr>
          <p:cNvPr id="13" name="Segnaposto piè di pagina 2"/>
          <p:cNvSpPr txBox="1">
            <a:spLocks/>
          </p:cNvSpPr>
          <p:nvPr/>
        </p:nvSpPr>
        <p:spPr>
          <a:xfrm>
            <a:off x="0" y="6453188"/>
            <a:ext cx="9144000" cy="431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it-IT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The monetary policy of the SARB: stance, communication, and credibility</a:t>
            </a:r>
            <a:endParaRPr lang="it-IT" b="1" dirty="0">
              <a:solidFill>
                <a:srgbClr val="0066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79388" y="2133600"/>
            <a:ext cx="8736012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just">
              <a:spcBef>
                <a:spcPts val="300"/>
              </a:spcBef>
              <a:buClr>
                <a:srgbClr val="336699"/>
              </a:buClr>
              <a:defRPr/>
            </a:pPr>
            <a:r>
              <a:rPr lang="en-ZA" sz="2000" dirty="0">
                <a:latin typeface="+mn-lt"/>
                <a:cs typeface="Arial" pitchFamily="34" charset="0"/>
              </a:rPr>
              <a:t>Since 2000 </a:t>
            </a:r>
            <a:r>
              <a:rPr lang="en-ZA" sz="2000" b="1" dirty="0">
                <a:latin typeface="+mn-lt"/>
                <a:cs typeface="Arial" pitchFamily="34" charset="0"/>
              </a:rPr>
              <a:t>flexible inflation targeting (IT) </a:t>
            </a:r>
            <a:r>
              <a:rPr lang="en-ZA" sz="2000" dirty="0">
                <a:latin typeface="+mn-lt"/>
                <a:cs typeface="Arial" pitchFamily="34" charset="0"/>
              </a:rPr>
              <a:t>regime: the SARB aims at maintaining the consumer price inflation in an annual range between 3% and 6%.</a:t>
            </a:r>
            <a:endParaRPr lang="it-IT" sz="2000" dirty="0">
              <a:latin typeface="+mn-lt"/>
              <a:cs typeface="+mn-cs"/>
            </a:endParaRPr>
          </a:p>
        </p:txBody>
      </p:sp>
      <p:sp>
        <p:nvSpPr>
          <p:cNvPr id="7175" name="Rectangle 3"/>
          <p:cNvSpPr>
            <a:spLocks noChangeArrowheads="1"/>
          </p:cNvSpPr>
          <p:nvPr/>
        </p:nvSpPr>
        <p:spPr bwMode="auto">
          <a:xfrm>
            <a:off x="179388" y="4221163"/>
            <a:ext cx="8736012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ts val="300"/>
              </a:spcBef>
              <a:spcAft>
                <a:spcPct val="0"/>
              </a:spcAft>
              <a:buClr>
                <a:srgbClr val="336699"/>
              </a:buClr>
              <a:buSzTx/>
              <a:buFontTx/>
              <a:buNone/>
            </a:pPr>
            <a:r>
              <a:rPr lang="en-ZA" altLang="it-IT" sz="2000" b="1">
                <a:solidFill>
                  <a:schemeClr val="tx1"/>
                </a:solidFill>
              </a:rPr>
              <a:t>Quarterly Projection Model (QPM</a:t>
            </a:r>
            <a:r>
              <a:rPr lang="en-ZA" altLang="it-IT" sz="2000">
                <a:solidFill>
                  <a:schemeClr val="tx1"/>
                </a:solidFill>
              </a:rPr>
              <a:t>) to forecast headline growth and inflation according to the following Taylor -type rule:</a:t>
            </a:r>
          </a:p>
          <a:p>
            <a:pPr eaLnBrk="1" hangingPunct="1"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0.79i</a:t>
            </a:r>
            <a:r>
              <a:rPr lang="fr-FR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t–1</a:t>
            </a:r>
            <a:r>
              <a:rPr lang="fr-FR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(1 – 0.79){i*</a:t>
            </a:r>
            <a:r>
              <a:rPr lang="fr-FR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+1.57 [1/3 (Eπ</a:t>
            </a:r>
            <a:r>
              <a:rPr lang="fr-FR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t+3</a:t>
            </a:r>
            <a:r>
              <a:rPr lang="fr-FR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Eπ</a:t>
            </a:r>
            <a:r>
              <a:rPr lang="fr-FR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t+4</a:t>
            </a:r>
            <a:r>
              <a:rPr lang="fr-FR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+Eπ</a:t>
            </a:r>
            <a:r>
              <a:rPr lang="fr-FR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t+5</a:t>
            </a:r>
            <a:r>
              <a:rPr lang="fr-FR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 – π*] + 0.54(y</a:t>
            </a:r>
            <a:r>
              <a:rPr lang="fr-FR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y*</a:t>
            </a:r>
            <a:r>
              <a:rPr lang="fr-FR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)} + ε</a:t>
            </a:r>
            <a:r>
              <a:rPr lang="fr-FR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9388" y="763588"/>
            <a:ext cx="8736012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just">
              <a:spcBef>
                <a:spcPts val="300"/>
              </a:spcBef>
              <a:buClr>
                <a:srgbClr val="336699"/>
              </a:buClr>
              <a:defRPr/>
            </a:pPr>
            <a:r>
              <a:rPr lang="en-US" sz="2000" dirty="0">
                <a:latin typeface="+mn-lt"/>
                <a:cs typeface="Arial" pitchFamily="34" charset="0"/>
              </a:rPr>
              <a:t>Inflation breached the target band only above the upper limit of 6% and never below the lower limit of 3%. After 2009 inflation target was met more than </a:t>
            </a:r>
            <a:r>
              <a:rPr lang="en-US" sz="2000" dirty="0">
                <a:latin typeface="+mn-lt"/>
                <a:cs typeface="Arial" pitchFamily="34" charset="0"/>
              </a:rPr>
              <a:t>before</a:t>
            </a:r>
            <a:endParaRPr lang="en-ZA" sz="2000" dirty="0">
              <a:latin typeface="+mn-lt"/>
              <a:cs typeface="Arial" pitchFamily="34" charset="0"/>
            </a:endParaRPr>
          </a:p>
        </p:txBody>
      </p:sp>
      <p:sp>
        <p:nvSpPr>
          <p:cNvPr id="13" name="Segnaposto piè di pagina 2"/>
          <p:cNvSpPr txBox="1">
            <a:spLocks/>
          </p:cNvSpPr>
          <p:nvPr/>
        </p:nvSpPr>
        <p:spPr>
          <a:xfrm>
            <a:off x="0" y="6453188"/>
            <a:ext cx="9144000" cy="431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it-IT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The monetary policy of the SARB: stance, communication, and credibility</a:t>
            </a:r>
            <a:endParaRPr lang="it-IT" b="1" dirty="0">
              <a:solidFill>
                <a:srgbClr val="00669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41475"/>
            <a:ext cx="7916862" cy="481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0" y="144463"/>
            <a:ext cx="91440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it-IT" sz="3200" b="1">
                <a:solidFill>
                  <a:srgbClr val="006699"/>
                </a:solidFill>
              </a:rPr>
              <a:t>1. Introduction: the SARB monetary policy strategy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7993062" cy="467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0" y="144463"/>
            <a:ext cx="91440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it-IT" sz="3200" b="1">
                <a:solidFill>
                  <a:srgbClr val="006699"/>
                </a:solidFill>
              </a:rPr>
              <a:t>2. Assessment of monetary policy stance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9388" y="692150"/>
            <a:ext cx="8736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just">
              <a:spcBef>
                <a:spcPts val="300"/>
              </a:spcBef>
              <a:buClr>
                <a:srgbClr val="336699"/>
              </a:buClr>
              <a:defRPr/>
            </a:pPr>
            <a:r>
              <a:rPr lang="en-ZA" sz="2000" dirty="0">
                <a:latin typeface="+mn-lt"/>
                <a:cs typeface="Arial" pitchFamily="34" charset="0"/>
              </a:rPr>
              <a:t>We estimate a reaction function of the SARB under a </a:t>
            </a:r>
            <a:r>
              <a:rPr lang="en-ZA" sz="2000" b="1" dirty="0">
                <a:solidFill>
                  <a:srgbClr val="006699"/>
                </a:solidFill>
                <a:latin typeface="+mn-lt"/>
                <a:cs typeface="Arial" pitchFamily="34" charset="0"/>
              </a:rPr>
              <a:t>Taylor rule specification</a:t>
            </a:r>
            <a:r>
              <a:rPr lang="en-ZA" sz="2000" dirty="0">
                <a:latin typeface="+mn-lt"/>
                <a:cs typeface="Arial" pitchFamily="34" charset="0"/>
              </a:rPr>
              <a:t>:</a:t>
            </a:r>
          </a:p>
        </p:txBody>
      </p:sp>
      <p:sp>
        <p:nvSpPr>
          <p:cNvPr id="13" name="Segnaposto piè di pagina 2"/>
          <p:cNvSpPr txBox="1">
            <a:spLocks/>
          </p:cNvSpPr>
          <p:nvPr/>
        </p:nvSpPr>
        <p:spPr>
          <a:xfrm>
            <a:off x="0" y="6453188"/>
            <a:ext cx="9144000" cy="431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it-IT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The monetary policy of the SARB: stance, communication, and credibility</a:t>
            </a:r>
            <a:endParaRPr lang="it-IT" b="1" dirty="0">
              <a:solidFill>
                <a:srgbClr val="0066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2" name="Rectangle 3"/>
          <p:cNvSpPr>
            <a:spLocks noChangeArrowheads="1"/>
          </p:cNvSpPr>
          <p:nvPr/>
        </p:nvSpPr>
        <p:spPr bwMode="auto">
          <a:xfrm>
            <a:off x="250825" y="1196975"/>
            <a:ext cx="87360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𝑖</a:t>
            </a:r>
            <a:r>
              <a:rPr lang="it-IT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𝑡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𝛼</a:t>
            </a:r>
            <a:r>
              <a:rPr lang="it-IT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𝛼</a:t>
            </a:r>
            <a:r>
              <a:rPr lang="it-IT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i1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it-IT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t-1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𝛼</a:t>
            </a:r>
            <a:r>
              <a:rPr lang="it-IT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i2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it-IT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t-2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(1-𝛼</a:t>
            </a:r>
            <a:r>
              <a:rPr lang="it-IT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i1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-𝛼</a:t>
            </a:r>
            <a:r>
              <a:rPr lang="it-IT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i2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)[(1+𝛼</a:t>
            </a:r>
            <a:r>
              <a:rPr lang="it-IT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𝜋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(𝜋</a:t>
            </a:r>
            <a:r>
              <a:rPr lang="it-IT" altLang="it-IT" sz="1800" baseline="30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𝑡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𝜋*)+𝛼</a:t>
            </a:r>
            <a:r>
              <a:rPr lang="it-IT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𝑦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altLang="it-IT" sz="18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it-IT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it-IT" altLang="it-IT" sz="18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it-IT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 + 𝛼</a:t>
            </a:r>
            <a:r>
              <a:rPr lang="it-IT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𝑅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𝑅</a:t>
            </a:r>
            <a:r>
              <a:rPr lang="it-IT" altLang="it-IT" sz="1800" i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𝑅</a:t>
            </a:r>
            <a:r>
              <a:rPr lang="it-IT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𝑡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−𝑅</a:t>
            </a:r>
            <a:r>
              <a:rPr lang="it-IT" altLang="it-IT" sz="18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ER*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)]+</a:t>
            </a:r>
            <a:r>
              <a:rPr lang="it-IT" altLang="it-IT" sz="18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it-IT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altLang="it-IT" sz="1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843213" y="3716338"/>
            <a:ext cx="649287" cy="504825"/>
          </a:xfrm>
          <a:prstGeom prst="ellipse">
            <a:avLst/>
          </a:prstGeom>
          <a:noFill/>
          <a:ln w="190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Oval 9"/>
          <p:cNvSpPr/>
          <p:nvPr/>
        </p:nvSpPr>
        <p:spPr>
          <a:xfrm>
            <a:off x="4787900" y="3716338"/>
            <a:ext cx="647700" cy="5048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851275" y="3716338"/>
            <a:ext cx="649288" cy="504825"/>
          </a:xfrm>
          <a:prstGeom prst="ellipse">
            <a:avLst/>
          </a:prstGeom>
          <a:noFill/>
          <a:ln w="190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Oval 14"/>
          <p:cNvSpPr/>
          <p:nvPr/>
        </p:nvSpPr>
        <p:spPr>
          <a:xfrm>
            <a:off x="7667625" y="4652963"/>
            <a:ext cx="649288" cy="504825"/>
          </a:xfrm>
          <a:prstGeom prst="ellipse">
            <a:avLst/>
          </a:prstGeom>
          <a:noFill/>
          <a:ln w="190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Oval 15"/>
          <p:cNvSpPr/>
          <p:nvPr/>
        </p:nvSpPr>
        <p:spPr>
          <a:xfrm>
            <a:off x="6659563" y="4652963"/>
            <a:ext cx="649287" cy="504825"/>
          </a:xfrm>
          <a:prstGeom prst="ellipse">
            <a:avLst/>
          </a:prstGeom>
          <a:noFill/>
          <a:ln w="190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" name="Oval 16"/>
          <p:cNvSpPr/>
          <p:nvPr/>
        </p:nvSpPr>
        <p:spPr>
          <a:xfrm>
            <a:off x="5724525" y="4652963"/>
            <a:ext cx="647700" cy="504825"/>
          </a:xfrm>
          <a:prstGeom prst="ellipse">
            <a:avLst/>
          </a:prstGeom>
          <a:noFill/>
          <a:ln w="190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38288"/>
            <a:ext cx="7559675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0" y="144463"/>
            <a:ext cx="91440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it-IT" sz="3200" b="1">
                <a:solidFill>
                  <a:srgbClr val="006699"/>
                </a:solidFill>
              </a:rPr>
              <a:t>2. Assessment of monetary policy stance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9388" y="692150"/>
            <a:ext cx="873601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just">
              <a:spcBef>
                <a:spcPts val="300"/>
              </a:spcBef>
              <a:buClr>
                <a:srgbClr val="336699"/>
              </a:buClr>
              <a:defRPr/>
            </a:pPr>
            <a:r>
              <a:rPr lang="en-ZA" sz="2000" dirty="0">
                <a:latin typeface="+mn-lt"/>
                <a:cs typeface="Arial" pitchFamily="34" charset="0"/>
              </a:rPr>
              <a:t>Comparison between estimated and observed rate suggests a </a:t>
            </a:r>
            <a:r>
              <a:rPr lang="en-ZA" sz="2000" dirty="0">
                <a:solidFill>
                  <a:srgbClr val="00CC00"/>
                </a:solidFill>
                <a:latin typeface="+mn-lt"/>
                <a:cs typeface="Arial" pitchFamily="34" charset="0"/>
              </a:rPr>
              <a:t>looser (effective &lt; fitted) </a:t>
            </a:r>
            <a:r>
              <a:rPr lang="en-ZA" sz="2000" dirty="0">
                <a:latin typeface="+mn-lt"/>
                <a:cs typeface="Arial" pitchFamily="34" charset="0"/>
              </a:rPr>
              <a:t>or </a:t>
            </a:r>
            <a:r>
              <a:rPr lang="en-ZA" sz="2000" dirty="0">
                <a:solidFill>
                  <a:srgbClr val="FF0000"/>
                </a:solidFill>
                <a:latin typeface="+mn-lt"/>
                <a:cs typeface="Arial" pitchFamily="34" charset="0"/>
              </a:rPr>
              <a:t>tighter (effective &gt; fitted) </a:t>
            </a:r>
            <a:r>
              <a:rPr lang="en-ZA" sz="2000" dirty="0">
                <a:latin typeface="+mn-lt"/>
                <a:cs typeface="Arial" pitchFamily="34" charset="0"/>
              </a:rPr>
              <a:t>monetary policy stance</a:t>
            </a:r>
          </a:p>
        </p:txBody>
      </p:sp>
      <p:sp>
        <p:nvSpPr>
          <p:cNvPr id="13" name="Segnaposto piè di pagina 2"/>
          <p:cNvSpPr txBox="1">
            <a:spLocks/>
          </p:cNvSpPr>
          <p:nvPr/>
        </p:nvSpPr>
        <p:spPr>
          <a:xfrm>
            <a:off x="0" y="6453188"/>
            <a:ext cx="9144000" cy="431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it-IT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The monetary policy of the SARB: stance, communication, and credibility</a:t>
            </a:r>
            <a:endParaRPr lang="it-IT" b="1" dirty="0">
              <a:solidFill>
                <a:srgbClr val="0066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 rot="20955882">
            <a:off x="6775450" y="3236913"/>
            <a:ext cx="1185863" cy="5492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59338" y="3284538"/>
            <a:ext cx="1951037" cy="835025"/>
          </a:xfrm>
          <a:prstGeom prst="ellipse">
            <a:avLst/>
          </a:prstGeom>
          <a:noFill/>
          <a:ln w="190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21420154">
            <a:off x="1025525" y="1770063"/>
            <a:ext cx="1314450" cy="148113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102100" y="1989138"/>
            <a:ext cx="1243013" cy="1439862"/>
          </a:xfrm>
          <a:prstGeom prst="ellipse">
            <a:avLst/>
          </a:prstGeom>
          <a:noFill/>
          <a:ln w="190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rgbClr val="00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0" y="144463"/>
            <a:ext cx="91440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it-IT" sz="3200" b="1">
                <a:solidFill>
                  <a:srgbClr val="006699"/>
                </a:solidFill>
              </a:rPr>
              <a:t>2. Assessment of monetary policy stance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9388" y="692150"/>
            <a:ext cx="8736012" cy="57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just">
              <a:spcBef>
                <a:spcPts val="0"/>
              </a:spcBef>
              <a:spcAft>
                <a:spcPts val="1200"/>
              </a:spcAft>
              <a:buClr>
                <a:srgbClr val="336699"/>
              </a:buClr>
              <a:defRPr/>
            </a:pPr>
            <a:r>
              <a:rPr lang="en-ZA" sz="2000" dirty="0">
                <a:latin typeface="+mn-lt"/>
                <a:cs typeface="Arial" pitchFamily="34" charset="0"/>
              </a:rPr>
              <a:t>Main results: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>
                <a:srgbClr val="336699"/>
              </a:buClr>
              <a:buFont typeface="Arial" panose="020B0604020202020204" pitchFamily="34" charset="0"/>
              <a:buChar char="•"/>
              <a:defRPr/>
            </a:pPr>
            <a:r>
              <a:rPr lang="en-ZA" sz="2000" dirty="0">
                <a:latin typeface="+mn-lt"/>
                <a:cs typeface="Arial" pitchFamily="34" charset="0"/>
              </a:rPr>
              <a:t>For the whole sample 2000-18 (and before GFC) all coefficients are significant and the </a:t>
            </a:r>
            <a:r>
              <a:rPr lang="en-ZA" sz="2000" b="1" dirty="0">
                <a:latin typeface="+mn-lt"/>
                <a:cs typeface="Arial" pitchFamily="34" charset="0"/>
              </a:rPr>
              <a:t>SARB follows the Taylor principle </a:t>
            </a:r>
            <a:r>
              <a:rPr lang="en-ZA" sz="2000" dirty="0">
                <a:latin typeface="+mn-lt"/>
                <a:cs typeface="Arial" pitchFamily="34" charset="0"/>
              </a:rPr>
              <a:t>(reaction to ∆</a:t>
            </a:r>
            <a:r>
              <a:rPr lang="el-GR" sz="2000" dirty="0">
                <a:latin typeface="+mn-lt"/>
                <a:cs typeface="Arial" pitchFamily="34" charset="0"/>
              </a:rPr>
              <a:t>π</a:t>
            </a:r>
            <a:r>
              <a:rPr lang="en-ZA" sz="2000" baseline="30000" dirty="0">
                <a:latin typeface="+mn-lt"/>
                <a:cs typeface="Arial" pitchFamily="34" charset="0"/>
              </a:rPr>
              <a:t>e</a:t>
            </a:r>
            <a:r>
              <a:rPr lang="en-ZA" sz="2000" dirty="0">
                <a:latin typeface="+mn-lt"/>
                <a:cs typeface="Arial" pitchFamily="34" charset="0"/>
              </a:rPr>
              <a:t> &gt; 1)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>
                <a:srgbClr val="336699"/>
              </a:buClr>
              <a:buFont typeface="Arial" panose="020B0604020202020204" pitchFamily="34" charset="0"/>
              <a:buChar char="•"/>
              <a:defRPr/>
            </a:pPr>
            <a:r>
              <a:rPr lang="en-ZA" sz="2000" dirty="0">
                <a:latin typeface="+mn-lt"/>
                <a:cs typeface="Arial" pitchFamily="34" charset="0"/>
              </a:rPr>
              <a:t>In the last decade 2010-18 coefficients become mostly insignificant apart from lagged interest rates: </a:t>
            </a:r>
            <a:r>
              <a:rPr lang="en-ZA" sz="2000" b="1" dirty="0">
                <a:latin typeface="+mn-lt"/>
                <a:cs typeface="Arial" pitchFamily="34" charset="0"/>
              </a:rPr>
              <a:t>monetary policy has become less active with the new mandate of financial stability, especially in most recent years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>
                <a:srgbClr val="336699"/>
              </a:buClr>
              <a:buFont typeface="Arial" panose="020B0604020202020204" pitchFamily="34" charset="0"/>
              <a:buChar char="•"/>
              <a:defRPr/>
            </a:pPr>
            <a:r>
              <a:rPr lang="en-ZA" sz="2000" b="1" dirty="0">
                <a:latin typeface="+mn-lt"/>
                <a:cs typeface="Arial" pitchFamily="34" charset="0"/>
              </a:rPr>
              <a:t>Real effective exchange rate is significant</a:t>
            </a:r>
            <a:r>
              <a:rPr lang="en-ZA" sz="2000" dirty="0">
                <a:latin typeface="+mn-lt"/>
                <a:cs typeface="Arial" pitchFamily="34" charset="0"/>
              </a:rPr>
              <a:t>: rand depreciation induces a small increase of the interest rate and vice versa. In a SOE like South Africa dependant on foreign capital, excessive currency fluctuations are undesired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>
                <a:srgbClr val="336699"/>
              </a:buClr>
              <a:buFont typeface="Arial" panose="020B0604020202020204" pitchFamily="34" charset="0"/>
              <a:buChar char="•"/>
              <a:defRPr/>
            </a:pPr>
            <a:r>
              <a:rPr lang="en-ZA" sz="2000" dirty="0">
                <a:latin typeface="+mn-lt"/>
                <a:cs typeface="Arial" pitchFamily="34" charset="0"/>
              </a:rPr>
              <a:t>After recession, </a:t>
            </a:r>
            <a:r>
              <a:rPr lang="en-ZA" sz="2000" b="1" dirty="0">
                <a:latin typeface="+mn-lt"/>
                <a:cs typeface="Arial" pitchFamily="34" charset="0"/>
              </a:rPr>
              <a:t>from 2009 to 2014 the SARB moved to a dovish/ accommodative stance</a:t>
            </a:r>
            <a:r>
              <a:rPr lang="en-ZA" sz="2000" dirty="0">
                <a:latin typeface="+mn-lt"/>
                <a:cs typeface="Arial" pitchFamily="34" charset="0"/>
              </a:rPr>
              <a:t>,</a:t>
            </a:r>
            <a:r>
              <a:rPr lang="en-ZA" sz="2000" b="1" dirty="0">
                <a:latin typeface="+mn-lt"/>
                <a:cs typeface="Arial" pitchFamily="34" charset="0"/>
              </a:rPr>
              <a:t> </a:t>
            </a:r>
            <a:r>
              <a:rPr lang="en-ZA" sz="2000" dirty="0">
                <a:latin typeface="+mn-lt"/>
                <a:cs typeface="Arial" pitchFamily="34" charset="0"/>
              </a:rPr>
              <a:t>under the Governor Marcus. </a:t>
            </a:r>
            <a:r>
              <a:rPr lang="en-ZA" sz="2000" b="1" dirty="0">
                <a:latin typeface="+mn-lt"/>
                <a:cs typeface="Arial" pitchFamily="34" charset="0"/>
              </a:rPr>
              <a:t>Since 2015</a:t>
            </a:r>
            <a:r>
              <a:rPr lang="en-ZA" sz="2000" dirty="0">
                <a:latin typeface="+mn-lt"/>
                <a:cs typeface="Arial" pitchFamily="34" charset="0"/>
              </a:rPr>
              <a:t>, under the Governor </a:t>
            </a:r>
            <a:r>
              <a:rPr lang="en-ZA" sz="2000" dirty="0" err="1">
                <a:latin typeface="+mn-lt"/>
                <a:cs typeface="Arial" pitchFamily="34" charset="0"/>
              </a:rPr>
              <a:t>Kganyago</a:t>
            </a:r>
            <a:r>
              <a:rPr lang="en-ZA" sz="2000" dirty="0">
                <a:latin typeface="+mn-lt"/>
                <a:cs typeface="Arial" pitchFamily="34" charset="0"/>
              </a:rPr>
              <a:t>, </a:t>
            </a:r>
            <a:r>
              <a:rPr lang="en-ZA" sz="2000" b="1" dirty="0">
                <a:latin typeface="+mn-lt"/>
                <a:cs typeface="Arial" pitchFamily="34" charset="0"/>
              </a:rPr>
              <a:t>it turned hawkish/tighter</a:t>
            </a:r>
            <a:r>
              <a:rPr lang="en-ZA" sz="2000" dirty="0">
                <a:latin typeface="+mn-lt"/>
                <a:cs typeface="Arial" pitchFamily="34" charset="0"/>
              </a:rPr>
              <a:t>, motivated by the new mandate of financial stability and by upside risks on inflation caused by growing volatility of the rand, related to policy and political uncertainty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>
                <a:srgbClr val="336699"/>
              </a:buClr>
              <a:buFont typeface="Arial" panose="020B0604020202020204" pitchFamily="34" charset="0"/>
              <a:buChar char="•"/>
              <a:defRPr/>
            </a:pPr>
            <a:endParaRPr lang="en-ZA" sz="2000" dirty="0">
              <a:latin typeface="+mn-lt"/>
              <a:cs typeface="Arial" pitchFamily="34" charset="0"/>
            </a:endParaRPr>
          </a:p>
        </p:txBody>
      </p:sp>
      <p:sp>
        <p:nvSpPr>
          <p:cNvPr id="13" name="Segnaposto piè di pagina 2"/>
          <p:cNvSpPr txBox="1">
            <a:spLocks/>
          </p:cNvSpPr>
          <p:nvPr/>
        </p:nvSpPr>
        <p:spPr>
          <a:xfrm>
            <a:off x="0" y="6453188"/>
            <a:ext cx="9144000" cy="431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it-IT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The monetary policy of the SARB: stance, communication, and credibility</a:t>
            </a:r>
            <a:endParaRPr lang="it-IT" b="1" dirty="0">
              <a:solidFill>
                <a:srgbClr val="006699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3"/>
          <a:stretch>
            <a:fillRect/>
          </a:stretch>
        </p:blipFill>
        <p:spPr bwMode="auto">
          <a:xfrm>
            <a:off x="539750" y="2420938"/>
            <a:ext cx="8137525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0" y="144463"/>
            <a:ext cx="91440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it-IT" sz="3200" b="1">
                <a:solidFill>
                  <a:srgbClr val="006699"/>
                </a:solidFill>
              </a:rPr>
              <a:t>2. Assessment of monetary policy stance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9388" y="692150"/>
            <a:ext cx="84963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just">
              <a:spcBef>
                <a:spcPts val="300"/>
              </a:spcBef>
              <a:buClr>
                <a:srgbClr val="336699"/>
              </a:buClr>
              <a:defRPr/>
            </a:pPr>
            <a:r>
              <a:rPr lang="en-ZA" sz="2000" dirty="0">
                <a:latin typeface="+mn-lt"/>
                <a:cs typeface="Arial" pitchFamily="34" charset="0"/>
              </a:rPr>
              <a:t>Taylor rule with </a:t>
            </a:r>
            <a:r>
              <a:rPr lang="en-ZA" sz="2000" b="1" dirty="0">
                <a:solidFill>
                  <a:srgbClr val="006699"/>
                </a:solidFill>
                <a:latin typeface="+mn-lt"/>
                <a:cs typeface="Arial" pitchFamily="34" charset="0"/>
              </a:rPr>
              <a:t>variable real neutral rate</a:t>
            </a:r>
            <a:r>
              <a:rPr lang="en-ZA" sz="2000" dirty="0">
                <a:latin typeface="+mn-lt"/>
                <a:cs typeface="Arial" pitchFamily="34" charset="0"/>
              </a:rPr>
              <a:t>:</a:t>
            </a:r>
          </a:p>
        </p:txBody>
      </p:sp>
      <p:sp>
        <p:nvSpPr>
          <p:cNvPr id="13" name="Segnaposto piè di pagina 2"/>
          <p:cNvSpPr txBox="1">
            <a:spLocks/>
          </p:cNvSpPr>
          <p:nvPr/>
        </p:nvSpPr>
        <p:spPr>
          <a:xfrm>
            <a:off x="0" y="6453188"/>
            <a:ext cx="9144000" cy="431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it-IT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The monetary policy of the SARB: stance, communication, and credibility</a:t>
            </a:r>
            <a:endParaRPr lang="it-IT" b="1" dirty="0">
              <a:solidFill>
                <a:srgbClr val="0066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250825" y="1125538"/>
            <a:ext cx="5545138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𝑖</a:t>
            </a:r>
            <a:r>
              <a:rPr lang="it-IT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𝑡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𝛼</a:t>
            </a:r>
            <a:r>
              <a:rPr lang="it-IT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t-IT" sz="180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𝛼</a:t>
            </a:r>
            <a:r>
              <a:rPr lang="en-US" altLang="it-IT" sz="1800" i="1" baseline="-2500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it-IT" sz="1800" i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it-IT" sz="1800" i="1" baseline="-2500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it-IT" altLang="it-IT" sz="180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it-IT" sz="1800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𝛼</a:t>
            </a:r>
            <a:r>
              <a:rPr lang="it-IT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i1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it-IT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t-1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+𝛼</a:t>
            </a:r>
            <a:r>
              <a:rPr lang="it-IT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i2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it-IT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t-2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+(1-𝛼</a:t>
            </a:r>
            <a:r>
              <a:rPr lang="it-IT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i1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-𝛼</a:t>
            </a:r>
            <a:r>
              <a:rPr lang="it-IT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i2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)[(1+𝛼</a:t>
            </a:r>
            <a:r>
              <a:rPr lang="it-IT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𝜋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)(𝜋</a:t>
            </a:r>
            <a:r>
              <a:rPr lang="it-IT" altLang="it-IT" sz="1800" baseline="30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𝑡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𝜋*)+</a:t>
            </a:r>
          </a:p>
          <a:p>
            <a:pPr eaLnBrk="1" hangingPunct="1"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+𝛼</a:t>
            </a:r>
            <a:r>
              <a:rPr lang="it-IT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𝑦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altLang="it-IT" sz="18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it-IT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it-IT" altLang="it-IT" sz="18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it-IT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)+𝛼</a:t>
            </a:r>
            <a:r>
              <a:rPr lang="it-IT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𝑅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𝑅</a:t>
            </a:r>
            <a:r>
              <a:rPr lang="it-IT" altLang="it-IT" sz="1800" i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𝑅</a:t>
            </a:r>
            <a:r>
              <a:rPr lang="it-IT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𝑡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−𝑅</a:t>
            </a:r>
            <a:r>
              <a:rPr lang="it-IT" altLang="it-IT" sz="18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ER*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)]+</a:t>
            </a:r>
            <a:r>
              <a:rPr lang="it-IT" altLang="it-IT" sz="18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it-IT" altLang="it-IT" sz="1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it-IT" altLang="it-IT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altLang="it-IT" sz="1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911475" y="3141663"/>
            <a:ext cx="649288" cy="503237"/>
          </a:xfrm>
          <a:prstGeom prst="ellipse">
            <a:avLst/>
          </a:prstGeom>
          <a:noFill/>
          <a:ln w="190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Oval 9"/>
          <p:cNvSpPr/>
          <p:nvPr/>
        </p:nvSpPr>
        <p:spPr>
          <a:xfrm>
            <a:off x="3862388" y="3141663"/>
            <a:ext cx="647700" cy="503237"/>
          </a:xfrm>
          <a:prstGeom prst="ellipse">
            <a:avLst/>
          </a:prstGeom>
          <a:noFill/>
          <a:ln w="190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Oval 10"/>
          <p:cNvSpPr/>
          <p:nvPr/>
        </p:nvSpPr>
        <p:spPr>
          <a:xfrm>
            <a:off x="4816475" y="3141663"/>
            <a:ext cx="647700" cy="503237"/>
          </a:xfrm>
          <a:prstGeom prst="ellipse">
            <a:avLst/>
          </a:prstGeom>
          <a:noFill/>
          <a:ln w="190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229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728663"/>
            <a:ext cx="3024188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16063"/>
            <a:ext cx="7993062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144463"/>
            <a:ext cx="91440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it-IT" sz="3200" b="1">
                <a:solidFill>
                  <a:srgbClr val="006699"/>
                </a:solidFill>
              </a:rPr>
              <a:t>2. Assessment of monetary policy stance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9388" y="692150"/>
            <a:ext cx="873601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just">
              <a:spcBef>
                <a:spcPts val="300"/>
              </a:spcBef>
              <a:buClr>
                <a:srgbClr val="336699"/>
              </a:buClr>
              <a:defRPr/>
            </a:pPr>
            <a:r>
              <a:rPr lang="en-ZA" sz="2000" dirty="0">
                <a:latin typeface="+mn-lt"/>
              </a:rPr>
              <a:t>In 2000-03 the fitted series is higher: what we judged as a tight stance is now explained by a </a:t>
            </a:r>
            <a:r>
              <a:rPr lang="en-ZA" sz="2000" b="1" dirty="0">
                <a:latin typeface="+mn-lt"/>
              </a:rPr>
              <a:t>higher neutral real interest rate</a:t>
            </a:r>
            <a:r>
              <a:rPr lang="en-ZA" sz="2000" dirty="0">
                <a:latin typeface="+mn-lt"/>
              </a:rPr>
              <a:t>, which raises the policy rate</a:t>
            </a:r>
            <a:endParaRPr lang="en-ZA" sz="2000" dirty="0">
              <a:latin typeface="+mn-lt"/>
              <a:cs typeface="Arial" pitchFamily="34" charset="0"/>
            </a:endParaRPr>
          </a:p>
        </p:txBody>
      </p:sp>
      <p:sp>
        <p:nvSpPr>
          <p:cNvPr id="13" name="Segnaposto piè di pagina 2"/>
          <p:cNvSpPr txBox="1">
            <a:spLocks/>
          </p:cNvSpPr>
          <p:nvPr/>
        </p:nvSpPr>
        <p:spPr>
          <a:xfrm>
            <a:off x="0" y="6453188"/>
            <a:ext cx="9144000" cy="431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it-IT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The monetary policy of the SARB: stance, communication, and credibility</a:t>
            </a:r>
            <a:endParaRPr lang="it-IT" b="1" dirty="0">
              <a:solidFill>
                <a:srgbClr val="0066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 rot="20955882">
            <a:off x="7013575" y="3144838"/>
            <a:ext cx="1030288" cy="5492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64163" y="3284538"/>
            <a:ext cx="1655762" cy="720725"/>
          </a:xfrm>
          <a:prstGeom prst="ellipse">
            <a:avLst/>
          </a:prstGeom>
          <a:noFill/>
          <a:ln w="190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23938" y="1770063"/>
            <a:ext cx="1316037" cy="1371600"/>
          </a:xfrm>
          <a:prstGeom prst="ellipse">
            <a:avLst/>
          </a:prstGeom>
          <a:noFill/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ica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ic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10270</TotalTime>
  <Words>2600</Words>
  <Application>Microsoft Office PowerPoint</Application>
  <PresentationFormat>Presentazione su schermo (4:3)</PresentationFormat>
  <Paragraphs>218</Paragraphs>
  <Slides>24</Slides>
  <Notes>22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0" baseType="lpstr">
      <vt:lpstr>Tahoma</vt:lpstr>
      <vt:lpstr>Arial</vt:lpstr>
      <vt:lpstr>Calibri</vt:lpstr>
      <vt:lpstr>Georgia</vt:lpstr>
      <vt:lpstr>Times New Roman</vt:lpstr>
      <vt:lpstr>Elica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Banca d'Italia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banche italiane e la politica monetaria unica</dc:title>
  <dc:creator>Mario Ferrara</dc:creator>
  <cp:lastModifiedBy>CIARLONE ALESSIO</cp:lastModifiedBy>
  <cp:revision>778</cp:revision>
  <cp:lastPrinted>2018-11-21T11:34:38Z</cp:lastPrinted>
  <dcterms:created xsi:type="dcterms:W3CDTF">2001-02-17T09:07:26Z</dcterms:created>
  <dcterms:modified xsi:type="dcterms:W3CDTF">2018-11-21T13:05:15Z</dcterms:modified>
</cp:coreProperties>
</file>