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672" r:id="rId2"/>
    <p:sldMasterId id="2147483730" r:id="rId3"/>
    <p:sldMasterId id="2147483684" r:id="rId4"/>
  </p:sldMasterIdLst>
  <p:notesMasterIdLst>
    <p:notesMasterId r:id="rId18"/>
  </p:notesMasterIdLst>
  <p:handoutMasterIdLst>
    <p:handoutMasterId r:id="rId19"/>
  </p:handoutMasterIdLst>
  <p:sldIdLst>
    <p:sldId id="256" r:id="rId5"/>
    <p:sldId id="267" r:id="rId6"/>
    <p:sldId id="314" r:id="rId7"/>
    <p:sldId id="321" r:id="rId8"/>
    <p:sldId id="296" r:id="rId9"/>
    <p:sldId id="322" r:id="rId10"/>
    <p:sldId id="325" r:id="rId11"/>
    <p:sldId id="326" r:id="rId12"/>
    <p:sldId id="323" r:id="rId13"/>
    <p:sldId id="327" r:id="rId14"/>
    <p:sldId id="324" r:id="rId15"/>
    <p:sldId id="264" r:id="rId16"/>
    <p:sldId id="320" r:id="rId17"/>
  </p:sldIdLst>
  <p:sldSz cx="9144000" cy="6858000" type="screen4x3"/>
  <p:notesSz cx="9928225" cy="6797675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BdE Neue Helvetica 55 Roman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BdE Neue Helvetica 55 Roman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BdE Neue Helvetica 55 Roman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BdE Neue Helvetica 55 Roman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BdE Neue Helvetica 55 Roman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BdE Neue Helvetica 55 Roman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BdE Neue Helvetica 55 Roman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BdE Neue Helvetica 55 Roman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BdE Neue Helvetica 55 Roman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333333"/>
    <a:srgbClr val="DEDEDE"/>
    <a:srgbClr val="E1E1E1"/>
    <a:srgbClr val="D9D9D9"/>
    <a:srgbClr val="C0C0C0"/>
    <a:srgbClr val="669966"/>
    <a:srgbClr val="B35C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67" autoAdjust="0"/>
    <p:restoredTop sz="86410" autoAdjust="0"/>
  </p:normalViewPr>
  <p:slideViewPr>
    <p:cSldViewPr snapToGrid="0">
      <p:cViewPr>
        <p:scale>
          <a:sx n="118" d="100"/>
          <a:sy n="118" d="100"/>
        </p:scale>
        <p:origin x="-1476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346" y="72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8213B7D-40B1-409C-9640-202E11126014}" type="datetimeFigureOut">
              <a:rPr lang="es-ES_tradnl"/>
              <a:pPr>
                <a:defRPr/>
              </a:pPr>
              <a:t>15/11/2018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09A9EE6-C4A5-4307-AC81-7B928F304B5D}" type="slidenum">
              <a:rPr lang="es-ES_tradnl" altLang="es-ES"/>
              <a:pPr>
                <a:defRPr/>
              </a:pPr>
              <a:t>‹N›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588553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4" tIns="45854" rIns="91704" bIns="45854" numCol="1" anchor="t" anchorCtr="0" compatLnSpc="1">
            <a:prstTxWarp prst="textNoShape">
              <a:avLst/>
            </a:prstTxWarp>
          </a:bodyPr>
          <a:lstStyle>
            <a:lvl1pPr defTabSz="917362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4" tIns="45854" rIns="91704" bIns="45854" numCol="1" anchor="t" anchorCtr="0" compatLnSpc="1">
            <a:prstTxWarp prst="textNoShape">
              <a:avLst/>
            </a:prstTxWarp>
          </a:bodyPr>
          <a:lstStyle>
            <a:lvl1pPr algn="r" defTabSz="917362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4004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8975"/>
            <a:ext cx="794385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4" tIns="45854" rIns="91704" bIns="458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4" tIns="45854" rIns="91704" bIns="45854" numCol="1" anchor="b" anchorCtr="0" compatLnSpc="1">
            <a:prstTxWarp prst="textNoShape">
              <a:avLst/>
            </a:prstTxWarp>
          </a:bodyPr>
          <a:lstStyle>
            <a:lvl1pPr defTabSz="917362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456363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4" tIns="45854" rIns="91704" bIns="45854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CE58E30-AF37-43DE-BC83-3DC25431B6C5}" type="slidenum">
              <a:rPr lang="es-ES_tradnl" altLang="es-ES"/>
              <a:pPr>
                <a:defRPr/>
              </a:pPr>
              <a:t>‹N›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003104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2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fld id="{514485EC-10DD-4638-B287-A9FB221CD861}" type="slidenum">
              <a:rPr lang="es-ES_tradnl" altLang="es-ES" sz="1200" b="0" smtClean="0">
                <a:latin typeface="Arial" panose="020B0604020202020204" pitchFamily="34" charset="0"/>
              </a:rPr>
              <a:pPr/>
              <a:t>1</a:t>
            </a:fld>
            <a:endParaRPr lang="es-ES_tradnl" altLang="es-ES" sz="1200" b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8884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Marcador de nota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2292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fld id="{14FD5369-9E9E-4724-8A0C-2AFA7A76766A}" type="slidenum">
              <a:rPr lang="es-ES_tradnl" altLang="es-ES" sz="1200" b="0" smtClean="0">
                <a:latin typeface="Arial" panose="020B0604020202020204" pitchFamily="34" charset="0"/>
              </a:rPr>
              <a:pPr/>
              <a:t>10</a:t>
            </a:fld>
            <a:endParaRPr lang="es-ES_tradnl" altLang="es-ES" sz="1200" b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7299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Marcador de nota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2292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fld id="{14FD5369-9E9E-4724-8A0C-2AFA7A76766A}" type="slidenum">
              <a:rPr lang="es-ES_tradnl" altLang="es-ES" sz="1200" b="0" smtClean="0">
                <a:latin typeface="Arial" panose="020B0604020202020204" pitchFamily="34" charset="0"/>
              </a:rPr>
              <a:pPr/>
              <a:t>11</a:t>
            </a:fld>
            <a:endParaRPr lang="es-ES_tradnl" altLang="es-ES" sz="1200" b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5360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z="10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694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Marcador de nota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2292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fld id="{14FD5369-9E9E-4724-8A0C-2AFA7A76766A}" type="slidenum">
              <a:rPr lang="es-ES_tradnl" altLang="es-ES" sz="1200" b="0" smtClean="0">
                <a:latin typeface="Arial" panose="020B0604020202020204" pitchFamily="34" charset="0"/>
              </a:rPr>
              <a:pPr/>
              <a:t>13</a:t>
            </a:fld>
            <a:endParaRPr lang="es-ES_tradnl" altLang="es-ES" sz="1200" b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563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E58E30-AF37-43DE-BC83-3DC25431B6C5}" type="slidenum">
              <a:rPr lang="es-ES_tradnl" altLang="es-ES" smtClean="0"/>
              <a:pPr>
                <a:defRPr/>
              </a:pPr>
              <a:t>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443919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baseline="0" dirty="0" smtClean="0">
              <a:sym typeface="Wingdings" panose="05000000000000000000" pitchFamily="2" charset="2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E58E30-AF37-43DE-BC83-3DC25431B6C5}" type="slidenum">
              <a:rPr lang="es-ES_tradnl" altLang="es-ES" smtClean="0"/>
              <a:pPr>
                <a:defRPr/>
              </a:pPr>
              <a:t>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391834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baseline="0" dirty="0" smtClean="0">
              <a:sym typeface="Wingdings" panose="05000000000000000000" pitchFamily="2" charset="2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E58E30-AF37-43DE-BC83-3DC25431B6C5}" type="slidenum">
              <a:rPr lang="es-ES_tradnl" altLang="es-ES" smtClean="0"/>
              <a:pPr>
                <a:defRPr/>
              </a:pPr>
              <a:t>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141316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Marcador de nota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2292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fld id="{14FD5369-9E9E-4724-8A0C-2AFA7A76766A}" type="slidenum">
              <a:rPr lang="es-ES_tradnl" altLang="es-ES" sz="1200" b="0" smtClean="0">
                <a:latin typeface="Arial" panose="020B0604020202020204" pitchFamily="34" charset="0"/>
              </a:rPr>
              <a:pPr/>
              <a:t>5</a:t>
            </a:fld>
            <a:endParaRPr lang="es-ES_tradnl" altLang="es-ES" sz="1200" b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909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Marcador de nota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2292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fld id="{14FD5369-9E9E-4724-8A0C-2AFA7A76766A}" type="slidenum">
              <a:rPr lang="es-ES_tradnl" altLang="es-ES" sz="1200" b="0" smtClean="0">
                <a:latin typeface="Arial" panose="020B0604020202020204" pitchFamily="34" charset="0"/>
              </a:rPr>
              <a:pPr/>
              <a:t>6</a:t>
            </a:fld>
            <a:endParaRPr lang="es-ES_tradnl" altLang="es-ES" sz="1200" b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3894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Marcador de nota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2292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fld id="{14FD5369-9E9E-4724-8A0C-2AFA7A76766A}" type="slidenum">
              <a:rPr lang="es-ES_tradnl" altLang="es-ES" sz="1200" b="0" smtClean="0">
                <a:latin typeface="Arial" panose="020B0604020202020204" pitchFamily="34" charset="0"/>
              </a:rPr>
              <a:pPr/>
              <a:t>7</a:t>
            </a:fld>
            <a:endParaRPr lang="es-ES_tradnl" altLang="es-ES" sz="1200" b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8371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Marcador de nota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2292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fld id="{14FD5369-9E9E-4724-8A0C-2AFA7A76766A}" type="slidenum">
              <a:rPr lang="es-ES_tradnl" altLang="es-ES" sz="1200" b="0" smtClean="0">
                <a:latin typeface="Arial" panose="020B0604020202020204" pitchFamily="34" charset="0"/>
              </a:rPr>
              <a:pPr/>
              <a:t>8</a:t>
            </a:fld>
            <a:endParaRPr lang="es-ES_tradnl" altLang="es-ES" sz="1200" b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0219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Marcador de imagen d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Marcador de nota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2292" name="Marcador de número de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 defTabSz="915988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fld id="{14FD5369-9E9E-4724-8A0C-2AFA7A76766A}" type="slidenum">
              <a:rPr lang="es-ES_tradnl" altLang="es-ES" sz="1200" b="0" smtClean="0">
                <a:latin typeface="Arial" panose="020B0604020202020204" pitchFamily="34" charset="0"/>
              </a:rPr>
              <a:pPr/>
              <a:t>9</a:t>
            </a:fld>
            <a:endParaRPr lang="es-ES_tradnl" altLang="es-ES" sz="1200" b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2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ítulo de present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5122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54F95-DC83-4A4F-AB1E-9E6E78432396}" type="datetimeFigureOut">
              <a:rPr lang="es-ES"/>
              <a:pPr>
                <a:defRPr/>
              </a:pPr>
              <a:t>15/11/2018</a:t>
            </a:fld>
            <a:endParaRPr lang="es-ES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A8DD8-4416-4561-977D-E75602E2B99A}" type="slidenum">
              <a:rPr lang="es-ES" altLang="es-ES"/>
              <a:pPr>
                <a:defRPr/>
              </a:pPr>
              <a:t>‹N›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781566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253DE-B20B-4C6C-BB3F-81662ACBB598}" type="datetimeFigureOut">
              <a:rPr lang="es-ES"/>
              <a:pPr>
                <a:defRPr/>
              </a:pPr>
              <a:t>15/11/2018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63C88-E8CE-4A7E-B4A3-1AA43ACEAE27}" type="slidenum">
              <a:rPr lang="es-ES" altLang="es-ES"/>
              <a:pPr>
                <a:defRPr/>
              </a:pPr>
              <a:t>‹N›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316324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4DF29-6290-4429-89CF-518CA9CE7F3D}" type="datetimeFigureOut">
              <a:rPr lang="es-ES"/>
              <a:pPr>
                <a:defRPr/>
              </a:pPr>
              <a:t>15/11/2018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F83EF-18CA-42C5-BC0E-6F43C5B2645D}" type="slidenum">
              <a:rPr lang="es-ES" altLang="es-ES"/>
              <a:pPr>
                <a:defRPr/>
              </a:pPr>
              <a:t>‹N›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963012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DED11-27DF-4947-A5C6-CC1CFBC22911}" type="datetimeFigureOut">
              <a:rPr lang="es-ES"/>
              <a:pPr>
                <a:defRPr/>
              </a:pPr>
              <a:t>15/11/2018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7CA8E-259F-47EB-A470-599DEF83E3E9}" type="slidenum">
              <a:rPr lang="es-ES" altLang="es-ES"/>
              <a:pPr>
                <a:defRPr/>
              </a:pPr>
              <a:t>‹N›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045812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44DA8-8955-4238-9FE2-BECE21A19059}" type="datetimeFigureOut">
              <a:rPr lang="es-ES"/>
              <a:pPr>
                <a:defRPr/>
              </a:pPr>
              <a:t>15/11/2018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8A29D-118C-4563-B008-72AACE8692FB}" type="slidenum">
              <a:rPr lang="es-ES" altLang="es-ES"/>
              <a:pPr>
                <a:defRPr/>
              </a:pPr>
              <a:t>‹N›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293587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0406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31775" y="1467985"/>
            <a:ext cx="8575675" cy="4567237"/>
          </a:xfrm>
        </p:spPr>
        <p:txBody>
          <a:bodyPr/>
          <a:lstStyle>
            <a:lvl2pPr>
              <a:defRPr lang="es-ES" dirty="0" smtClean="0">
                <a:solidFill>
                  <a:srgbClr val="B35C48"/>
                </a:solidFill>
                <a:latin typeface="+mn-lt"/>
              </a:defRPr>
            </a:lvl2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_tradnl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75B39-4BC2-4980-8B8E-FC4D76032700}" type="slidenum">
              <a:rPr lang="es-ES_tradnl" altLang="es-ES"/>
              <a:pPr>
                <a:defRPr/>
              </a:pPr>
              <a:t>‹N›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28472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5075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3BF61-CDB3-490D-A805-CBB245FB7359}" type="datetimeFigureOut">
              <a:rPr lang="es-ES"/>
              <a:pPr>
                <a:defRPr/>
              </a:pPr>
              <a:t>15/11/2018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F6D57-E050-4A7B-86C6-FD8CED45EA82}" type="slidenum">
              <a:rPr lang="es-ES" altLang="es-ES"/>
              <a:pPr>
                <a:defRPr/>
              </a:pPr>
              <a:t>‹N›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508641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323C1-E602-44E9-9967-1AAFBBCEFD53}" type="datetimeFigureOut">
              <a:rPr lang="es-ES"/>
              <a:pPr>
                <a:defRPr/>
              </a:pPr>
              <a:t>15/11/2018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43CF3-5420-4F3A-8D5A-31171E8D5E8F}" type="slidenum">
              <a:rPr lang="es-ES" altLang="es-ES"/>
              <a:pPr>
                <a:defRPr/>
              </a:pPr>
              <a:t>‹N›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51982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30F8A-3519-4167-A4AF-9F367EDAFDA9}" type="datetimeFigureOut">
              <a:rPr lang="es-ES"/>
              <a:pPr>
                <a:defRPr/>
              </a:pPr>
              <a:t>15/11/2018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1D393-99EB-46A5-9C58-0340A5998D0C}" type="slidenum">
              <a:rPr lang="es-ES" altLang="es-ES"/>
              <a:pPr>
                <a:defRPr/>
              </a:pPr>
              <a:t>‹N›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128258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CCB9D-05DC-42D6-93BA-CCBD468CAF80}" type="datetimeFigureOut">
              <a:rPr lang="es-ES"/>
              <a:pPr>
                <a:defRPr/>
              </a:pPr>
              <a:t>15/11/2018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26060-14B1-4060-B97D-589EC946D4D6}" type="slidenum">
              <a:rPr lang="es-ES" altLang="es-ES"/>
              <a:pPr>
                <a:defRPr/>
              </a:pPr>
              <a:t>‹N›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798965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801D7-F995-474C-9C33-36EFBAD8917D}" type="datetimeFigureOut">
              <a:rPr lang="es-ES"/>
              <a:pPr>
                <a:defRPr/>
              </a:pPr>
              <a:t>15/11/2018</a:t>
            </a:fld>
            <a:endParaRPr lang="es-ES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F4550-A84C-4BF0-AD1F-DDDB08A42F6E}" type="slidenum">
              <a:rPr lang="es-ES" altLang="es-ES"/>
              <a:pPr>
                <a:defRPr/>
              </a:pPr>
              <a:t>‹N›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20070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885C1-45F5-49E6-8665-C08F22ACD9D5}" type="datetimeFigureOut">
              <a:rPr lang="es-ES"/>
              <a:pPr>
                <a:defRPr/>
              </a:pPr>
              <a:t>15/11/2018</a:t>
            </a:fld>
            <a:endParaRPr lang="es-ES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7B86D-1E4E-4602-986A-94E4D249D8F8}" type="slidenum">
              <a:rPr lang="es-ES" altLang="es-ES"/>
              <a:pPr>
                <a:defRPr/>
              </a:pPr>
              <a:t>‹N›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808773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5588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 Box 14"/>
          <p:cNvSpPr txBox="1">
            <a:spLocks noChangeArrowheads="1"/>
          </p:cNvSpPr>
          <p:nvPr userDrawn="1"/>
        </p:nvSpPr>
        <p:spPr bwMode="auto">
          <a:xfrm>
            <a:off x="314325" y="1851025"/>
            <a:ext cx="8315325" cy="405598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pPr>
              <a:lnSpc>
                <a:spcPts val="2500"/>
              </a:lnSpc>
              <a:spcBef>
                <a:spcPct val="50000"/>
              </a:spcBef>
              <a:defRPr/>
            </a:pPr>
            <a:r>
              <a:rPr lang="es-ES_tradnl" altLang="es-ES" sz="2400" dirty="0" err="1" smtClean="0">
                <a:solidFill>
                  <a:srgbClr val="990000"/>
                </a:solidFill>
              </a:rPr>
              <a:t>The</a:t>
            </a:r>
            <a:r>
              <a:rPr lang="es-ES_tradnl" altLang="es-ES" sz="2400" dirty="0" smtClean="0">
                <a:solidFill>
                  <a:srgbClr val="990000"/>
                </a:solidFill>
              </a:rPr>
              <a:t> </a:t>
            </a:r>
            <a:r>
              <a:rPr lang="es-ES_tradnl" altLang="es-ES" sz="2400" dirty="0" err="1" smtClean="0">
                <a:solidFill>
                  <a:srgbClr val="990000"/>
                </a:solidFill>
              </a:rPr>
              <a:t>Effect</a:t>
            </a:r>
            <a:r>
              <a:rPr lang="es-ES_tradnl" altLang="es-ES" sz="2400" baseline="0" dirty="0" smtClean="0">
                <a:solidFill>
                  <a:srgbClr val="990000"/>
                </a:solidFill>
              </a:rPr>
              <a:t> of </a:t>
            </a:r>
            <a:r>
              <a:rPr lang="es-ES_tradnl" altLang="es-ES" sz="2400" baseline="0" dirty="0" err="1" smtClean="0">
                <a:solidFill>
                  <a:srgbClr val="990000"/>
                </a:solidFill>
              </a:rPr>
              <a:t>Fed’s</a:t>
            </a:r>
            <a:r>
              <a:rPr lang="es-ES_tradnl" altLang="es-ES" sz="2400" baseline="0" dirty="0" smtClean="0">
                <a:solidFill>
                  <a:srgbClr val="990000"/>
                </a:solidFill>
              </a:rPr>
              <a:t> </a:t>
            </a:r>
            <a:r>
              <a:rPr lang="es-ES_tradnl" altLang="es-ES" sz="2400" baseline="0" dirty="0" err="1" smtClean="0">
                <a:solidFill>
                  <a:srgbClr val="990000"/>
                </a:solidFill>
              </a:rPr>
              <a:t>Future</a:t>
            </a:r>
            <a:r>
              <a:rPr lang="es-ES_tradnl" altLang="es-ES" sz="2400" baseline="0" dirty="0" smtClean="0">
                <a:solidFill>
                  <a:srgbClr val="990000"/>
                </a:solidFill>
              </a:rPr>
              <a:t> </a:t>
            </a:r>
            <a:r>
              <a:rPr lang="es-ES_tradnl" altLang="es-ES" sz="2400" baseline="0" dirty="0" err="1" smtClean="0">
                <a:solidFill>
                  <a:srgbClr val="990000"/>
                </a:solidFill>
              </a:rPr>
              <a:t>Policy</a:t>
            </a:r>
            <a:r>
              <a:rPr lang="es-ES_tradnl" altLang="es-ES" sz="2400" baseline="0" dirty="0" smtClean="0">
                <a:solidFill>
                  <a:srgbClr val="990000"/>
                </a:solidFill>
              </a:rPr>
              <a:t> </a:t>
            </a:r>
            <a:r>
              <a:rPr lang="es-ES_tradnl" altLang="es-ES" sz="2400" baseline="0" dirty="0" err="1" smtClean="0">
                <a:solidFill>
                  <a:srgbClr val="990000"/>
                </a:solidFill>
              </a:rPr>
              <a:t>Expectations</a:t>
            </a:r>
            <a:r>
              <a:rPr lang="es-ES_tradnl" altLang="es-ES" sz="2400" baseline="0" dirty="0" smtClean="0">
                <a:solidFill>
                  <a:srgbClr val="990000"/>
                </a:solidFill>
              </a:rPr>
              <a:t> </a:t>
            </a:r>
            <a:r>
              <a:rPr lang="es-ES_tradnl" altLang="es-ES" sz="2400" baseline="0" dirty="0" err="1" smtClean="0">
                <a:solidFill>
                  <a:srgbClr val="990000"/>
                </a:solidFill>
              </a:rPr>
              <a:t>on</a:t>
            </a:r>
            <a:r>
              <a:rPr lang="es-ES_tradnl" altLang="es-ES" sz="2400" baseline="0" dirty="0" smtClean="0">
                <a:solidFill>
                  <a:srgbClr val="990000"/>
                </a:solidFill>
              </a:rPr>
              <a:t> Country Shares in </a:t>
            </a:r>
            <a:r>
              <a:rPr lang="es-ES_tradnl" altLang="es-ES" sz="2400" baseline="0" dirty="0" err="1" smtClean="0">
                <a:solidFill>
                  <a:srgbClr val="990000"/>
                </a:solidFill>
              </a:rPr>
              <a:t>Emerging</a:t>
            </a:r>
            <a:r>
              <a:rPr lang="es-ES_tradnl" altLang="es-ES" sz="2400" baseline="0" dirty="0" smtClean="0">
                <a:solidFill>
                  <a:srgbClr val="990000"/>
                </a:solidFill>
              </a:rPr>
              <a:t> </a:t>
            </a:r>
            <a:r>
              <a:rPr lang="es-ES_tradnl" altLang="es-ES" sz="2400" baseline="0" dirty="0" err="1" smtClean="0">
                <a:solidFill>
                  <a:srgbClr val="990000"/>
                </a:solidFill>
              </a:rPr>
              <a:t>Market</a:t>
            </a:r>
            <a:r>
              <a:rPr lang="es-ES_tradnl" altLang="es-ES" sz="2400" baseline="0" dirty="0" smtClean="0">
                <a:solidFill>
                  <a:srgbClr val="990000"/>
                </a:solidFill>
              </a:rPr>
              <a:t> Portfolio </a:t>
            </a:r>
            <a:r>
              <a:rPr lang="es-ES_tradnl" altLang="es-ES" sz="2400" baseline="0" dirty="0" err="1" smtClean="0">
                <a:solidFill>
                  <a:srgbClr val="990000"/>
                </a:solidFill>
              </a:rPr>
              <a:t>Flows</a:t>
            </a:r>
            <a:r>
              <a:rPr lang="es-ES_tradnl" altLang="es-ES" sz="2400" baseline="0" dirty="0" smtClean="0">
                <a:solidFill>
                  <a:srgbClr val="990000"/>
                </a:solidFill>
              </a:rPr>
              <a:t> </a:t>
            </a:r>
          </a:p>
          <a:p>
            <a:pPr>
              <a:lnSpc>
                <a:spcPts val="2500"/>
              </a:lnSpc>
              <a:spcBef>
                <a:spcPct val="50000"/>
              </a:spcBef>
              <a:defRPr/>
            </a:pPr>
            <a:r>
              <a:rPr lang="es-ES_tradnl" altLang="es-ES" sz="2400" b="0" baseline="0" dirty="0" smtClean="0">
                <a:solidFill>
                  <a:srgbClr val="990000"/>
                </a:solidFill>
              </a:rPr>
              <a:t>Z. </a:t>
            </a:r>
            <a:r>
              <a:rPr lang="es-ES_tradnl" altLang="es-ES" sz="2400" b="0" baseline="0" dirty="0" err="1" smtClean="0">
                <a:solidFill>
                  <a:srgbClr val="990000"/>
                </a:solidFill>
              </a:rPr>
              <a:t>Aktaş</a:t>
            </a:r>
            <a:r>
              <a:rPr lang="es-ES_tradnl" altLang="es-ES" sz="2400" b="0" baseline="0" dirty="0" smtClean="0">
                <a:solidFill>
                  <a:srgbClr val="990000"/>
                </a:solidFill>
              </a:rPr>
              <a:t>, Y. </a:t>
            </a:r>
            <a:r>
              <a:rPr lang="es-ES_tradnl" altLang="es-ES" sz="2400" b="0" baseline="0" dirty="0" err="1" smtClean="0">
                <a:solidFill>
                  <a:srgbClr val="990000"/>
                </a:solidFill>
              </a:rPr>
              <a:t>Erduman</a:t>
            </a:r>
            <a:r>
              <a:rPr lang="es-ES_tradnl" altLang="es-ES" sz="2400" b="0" baseline="0" dirty="0" smtClean="0">
                <a:solidFill>
                  <a:srgbClr val="990000"/>
                </a:solidFill>
              </a:rPr>
              <a:t>, and N. </a:t>
            </a:r>
            <a:r>
              <a:rPr lang="es-ES_tradnl" altLang="es-ES" sz="2400" b="0" baseline="0" dirty="0" err="1" smtClean="0">
                <a:solidFill>
                  <a:srgbClr val="990000"/>
                </a:solidFill>
              </a:rPr>
              <a:t>Kaya</a:t>
            </a:r>
            <a:r>
              <a:rPr lang="es-ES_tradnl" altLang="es-ES" sz="2400" b="0" baseline="0" dirty="0" smtClean="0">
                <a:solidFill>
                  <a:srgbClr val="990000"/>
                </a:solidFill>
              </a:rPr>
              <a:t> </a:t>
            </a:r>
            <a:r>
              <a:rPr lang="es-ES_tradnl" altLang="es-ES" sz="2400" b="0" baseline="0" dirty="0" err="1" smtClean="0">
                <a:solidFill>
                  <a:srgbClr val="990000"/>
                </a:solidFill>
              </a:rPr>
              <a:t>Ekşi</a:t>
            </a:r>
            <a:endParaRPr lang="es-ES" altLang="es-ES" sz="2400" dirty="0" smtClean="0">
              <a:solidFill>
                <a:srgbClr val="990000"/>
              </a:solidFill>
            </a:endParaRPr>
          </a:p>
          <a:p>
            <a:pPr>
              <a:lnSpc>
                <a:spcPts val="2500"/>
              </a:lnSpc>
              <a:spcBef>
                <a:spcPct val="50000"/>
              </a:spcBef>
              <a:defRPr/>
            </a:pPr>
            <a:endParaRPr lang="es-ES_tradnl" altLang="es-ES" sz="1800" b="0" dirty="0" smtClean="0">
              <a:solidFill>
                <a:srgbClr val="000000"/>
              </a:solidFill>
            </a:endParaRPr>
          </a:p>
          <a:p>
            <a:pPr>
              <a:lnSpc>
                <a:spcPts val="2500"/>
              </a:lnSpc>
              <a:spcBef>
                <a:spcPct val="50000"/>
              </a:spcBef>
              <a:defRPr/>
            </a:pPr>
            <a:r>
              <a:rPr lang="es-ES_tradnl" altLang="es-ES" sz="1800" dirty="0" err="1" smtClean="0">
                <a:solidFill>
                  <a:srgbClr val="000000"/>
                </a:solidFill>
              </a:rPr>
              <a:t>Discussant</a:t>
            </a:r>
            <a:r>
              <a:rPr lang="es-ES_tradnl" altLang="es-ES" sz="1800" dirty="0" smtClean="0">
                <a:solidFill>
                  <a:srgbClr val="000000"/>
                </a:solidFill>
              </a:rPr>
              <a:t>: </a:t>
            </a:r>
            <a:r>
              <a:rPr lang="es-ES_tradnl" altLang="es-ES" sz="1800" dirty="0" err="1" smtClean="0">
                <a:solidFill>
                  <a:srgbClr val="000000"/>
                </a:solidFill>
              </a:rPr>
              <a:t>Jacopo</a:t>
            </a:r>
            <a:r>
              <a:rPr lang="es-ES_tradnl" altLang="es-ES" sz="1800" dirty="0" smtClean="0">
                <a:solidFill>
                  <a:srgbClr val="000000"/>
                </a:solidFill>
              </a:rPr>
              <a:t> Timini (Banco de España)*</a:t>
            </a:r>
            <a:endParaRPr lang="es-ES" altLang="es-ES" sz="1200" dirty="0" smtClean="0"/>
          </a:p>
          <a:p>
            <a:pPr>
              <a:spcBef>
                <a:spcPct val="50000"/>
              </a:spcBef>
              <a:spcAft>
                <a:spcPct val="40000"/>
              </a:spcAft>
              <a:defRPr/>
            </a:pPr>
            <a:endParaRPr lang="es-ES" altLang="es-ES" sz="1200" b="0" dirty="0" smtClean="0"/>
          </a:p>
          <a:p>
            <a:pPr>
              <a:spcBef>
                <a:spcPct val="50000"/>
              </a:spcBef>
              <a:spcAft>
                <a:spcPct val="40000"/>
              </a:spcAft>
              <a:defRPr/>
            </a:pPr>
            <a:r>
              <a:rPr lang="es-ES_tradnl" altLang="es-ES" sz="1200" i="1" dirty="0" smtClean="0"/>
              <a:t>XVI ESCB </a:t>
            </a:r>
            <a:r>
              <a:rPr lang="es-ES_tradnl" altLang="es-ES" sz="1200" i="1" dirty="0" err="1" smtClean="0"/>
              <a:t>Emerging</a:t>
            </a:r>
            <a:r>
              <a:rPr lang="es-ES_tradnl" altLang="es-ES" sz="1200" i="1" dirty="0" smtClean="0"/>
              <a:t> </a:t>
            </a:r>
            <a:r>
              <a:rPr lang="es-ES_tradnl" altLang="es-ES" sz="1200" i="1" dirty="0" err="1" smtClean="0"/>
              <a:t>Markets</a:t>
            </a:r>
            <a:r>
              <a:rPr lang="es-ES_tradnl" altLang="es-ES" sz="1200" i="1" dirty="0" smtClean="0"/>
              <a:t> Workshop, Rome </a:t>
            </a:r>
            <a:endParaRPr lang="es-ES" altLang="es-ES" sz="1200" i="1" dirty="0" smtClean="0"/>
          </a:p>
          <a:p>
            <a:pPr>
              <a:spcBef>
                <a:spcPct val="50000"/>
              </a:spcBef>
              <a:spcAft>
                <a:spcPct val="40000"/>
              </a:spcAft>
              <a:defRPr/>
            </a:pPr>
            <a:endParaRPr lang="es-ES" altLang="es-ES" sz="1200" b="0" dirty="0" smtClean="0"/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s-ES" altLang="es-ES" sz="1000" b="0" dirty="0" smtClean="0"/>
              <a:t>23-11-2018</a:t>
            </a: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endParaRPr lang="es-ES_tradnl" altLang="es-ES" sz="1000" b="0" dirty="0" smtClean="0"/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endParaRPr lang="es-ES_tradnl" altLang="es-ES" sz="1000" b="0" dirty="0" smtClean="0"/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s-ES_tradnl" altLang="es-ES" sz="1000" b="0" dirty="0" smtClean="0"/>
              <a:t>*</a:t>
            </a:r>
            <a:r>
              <a:rPr lang="es-ES_tradnl" altLang="es-ES" sz="1000" b="0" kern="1200" dirty="0" err="1" smtClean="0">
                <a:solidFill>
                  <a:schemeClr val="tx1"/>
                </a:solidFill>
                <a:latin typeface="BdE Neue Helvetica 55 Roman" panose="020B0604020202020204" pitchFamily="34" charset="0"/>
                <a:ea typeface="+mn-ea"/>
                <a:cs typeface="+mn-cs"/>
              </a:rPr>
              <a:t>The</a:t>
            </a:r>
            <a:r>
              <a:rPr lang="es-ES_tradnl" altLang="es-ES" sz="1000" b="0" kern="1200" dirty="0" smtClean="0">
                <a:solidFill>
                  <a:schemeClr val="tx1"/>
                </a:solidFill>
                <a:latin typeface="BdE Neue Helvetica 55 Roman" panose="020B0604020202020204" pitchFamily="34" charset="0"/>
                <a:ea typeface="+mn-ea"/>
                <a:cs typeface="+mn-cs"/>
              </a:rPr>
              <a:t> </a:t>
            </a:r>
            <a:r>
              <a:rPr lang="es-ES_tradnl" altLang="es-ES" sz="1000" b="0" kern="1200" dirty="0" err="1" smtClean="0">
                <a:solidFill>
                  <a:schemeClr val="tx1"/>
                </a:solidFill>
                <a:latin typeface="BdE Neue Helvetica 55 Roman" panose="020B0604020202020204" pitchFamily="34" charset="0"/>
                <a:ea typeface="+mn-ea"/>
                <a:cs typeface="+mn-cs"/>
              </a:rPr>
              <a:t>views</a:t>
            </a:r>
            <a:r>
              <a:rPr lang="es-ES_tradnl" altLang="es-ES" sz="1000" b="0" kern="1200" dirty="0" smtClean="0">
                <a:solidFill>
                  <a:schemeClr val="tx1"/>
                </a:solidFill>
                <a:latin typeface="BdE Neue Helvetica 55 Roman" panose="020B0604020202020204" pitchFamily="34" charset="0"/>
                <a:ea typeface="+mn-ea"/>
                <a:cs typeface="+mn-cs"/>
              </a:rPr>
              <a:t> </a:t>
            </a:r>
            <a:r>
              <a:rPr lang="en-US" sz="1000" b="0" kern="1200" dirty="0" smtClean="0">
                <a:solidFill>
                  <a:schemeClr val="tx1"/>
                </a:solidFill>
                <a:latin typeface="BdE Neue Helvetica 55 Roman" panose="020B0604020202020204" pitchFamily="34" charset="0"/>
                <a:ea typeface="+mn-ea"/>
                <a:cs typeface="+mn-cs"/>
              </a:rPr>
              <a:t>expressed in this presentation do not necessarily represent the views of the Banco de España or the </a:t>
            </a:r>
            <a:r>
              <a:rPr lang="en-US" sz="1000" b="0" kern="1200" dirty="0" err="1" smtClean="0">
                <a:solidFill>
                  <a:schemeClr val="tx1"/>
                </a:solidFill>
                <a:latin typeface="BdE Neue Helvetica 55 Roman" panose="020B0604020202020204" pitchFamily="34" charset="0"/>
                <a:ea typeface="+mn-ea"/>
                <a:cs typeface="+mn-cs"/>
              </a:rPr>
              <a:t>Eurosystem</a:t>
            </a:r>
            <a:r>
              <a:rPr lang="en-US" sz="1000" b="0" kern="1200" dirty="0" smtClean="0">
                <a:solidFill>
                  <a:schemeClr val="tx1"/>
                </a:solidFill>
                <a:latin typeface="BdE Neue Helvetica 55 Roman" panose="020B0604020202020204" pitchFamily="34" charset="0"/>
                <a:ea typeface="+mn-ea"/>
                <a:cs typeface="+mn-cs"/>
              </a:rPr>
              <a:t>.</a:t>
            </a:r>
            <a:endParaRPr lang="es-ES" altLang="es-ES" sz="1000" b="0" kern="1200" dirty="0" smtClean="0">
              <a:solidFill>
                <a:schemeClr val="tx1"/>
              </a:solidFill>
              <a:latin typeface="BdE Neue Helvetica 55 Roman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0"/>
            <a:ext cx="9144000" cy="62325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s-ES" altLang="es-ES" smtClean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11125"/>
            <a:ext cx="59277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dirty="0" smtClean="0"/>
              <a:t>TÍTULO DE LA DIAPOSITIVA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013" y="1484313"/>
            <a:ext cx="8575675" cy="456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 smtClean="0"/>
              <a:t>Haga clic para modificar el estilo de texto del patrón</a:t>
            </a:r>
          </a:p>
          <a:p>
            <a:pPr lvl="1"/>
            <a:r>
              <a:rPr lang="es-ES_tradnl" altLang="es-ES" smtClean="0"/>
              <a:t>Segundo nivel</a:t>
            </a:r>
          </a:p>
          <a:p>
            <a:pPr lvl="2"/>
            <a:r>
              <a:rPr lang="es-ES_tradnl" altLang="es-ES" smtClean="0"/>
              <a:t>Tercer nivel</a:t>
            </a:r>
          </a:p>
          <a:p>
            <a:pPr lvl="3"/>
            <a:r>
              <a:rPr lang="es-ES_tradnl" altLang="es-ES" smtClean="0"/>
              <a:t>Cuarto nivel</a:t>
            </a:r>
          </a:p>
          <a:p>
            <a:pPr lvl="4"/>
            <a:r>
              <a:rPr lang="es-ES_tradnl" altLang="es-ES" smtClean="0"/>
              <a:t>Quinto nivel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75663" y="6402388"/>
            <a:ext cx="52228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858585"/>
                </a:solidFill>
              </a:defRPr>
            </a:lvl1pPr>
          </a:lstStyle>
          <a:p>
            <a:pPr>
              <a:defRPr/>
            </a:pPr>
            <a:fld id="{E1AA0B4D-25FD-47E8-958A-F0C89E0DBC8A}" type="slidenum">
              <a:rPr lang="es-ES_tradnl" altLang="es-ES"/>
              <a:pPr>
                <a:defRPr/>
              </a:pPr>
              <a:t>‹N›</a:t>
            </a:fld>
            <a:endParaRPr lang="es-ES_tradnl" altLang="es-ES"/>
          </a:p>
        </p:txBody>
      </p:sp>
      <p:pic>
        <p:nvPicPr>
          <p:cNvPr id="2054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0"/>
            <a:ext cx="28956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31" descr="LOGO_1_Gris_30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6394450"/>
            <a:ext cx="152241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61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b="1" cap="all">
          <a:solidFill>
            <a:srgbClr val="B35C4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b="1">
          <a:solidFill>
            <a:srgbClr val="B35C48"/>
          </a:solidFill>
          <a:latin typeface="BdE Neue Helvetica 55 Roma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b="1">
          <a:solidFill>
            <a:srgbClr val="B35C48"/>
          </a:solidFill>
          <a:latin typeface="BdE Neue Helvetica 55 Roma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b="1">
          <a:solidFill>
            <a:srgbClr val="B35C48"/>
          </a:solidFill>
          <a:latin typeface="BdE Neue Helvetica 55 Roma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b="1">
          <a:solidFill>
            <a:srgbClr val="B35C48"/>
          </a:solidFill>
          <a:latin typeface="BdE Neue Helvetica 55 Roman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b="1">
          <a:solidFill>
            <a:srgbClr val="B35C48"/>
          </a:solidFill>
          <a:latin typeface="BdE Neue Helvetica 55 Roman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b="1">
          <a:solidFill>
            <a:srgbClr val="B35C48"/>
          </a:solidFill>
          <a:latin typeface="BdE Neue Helvetica 55 Roman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b="1">
          <a:solidFill>
            <a:srgbClr val="B35C48"/>
          </a:solidFill>
          <a:latin typeface="BdE Neue Helvetica 55 Roman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b="1">
          <a:solidFill>
            <a:srgbClr val="B35C48"/>
          </a:solidFill>
          <a:latin typeface="BdE Neue Helvetica 55 Roman" pitchFamily="34" charset="0"/>
        </a:defRPr>
      </a:lvl9pPr>
    </p:titleStyle>
    <p:bodyStyle>
      <a:lvl1pPr marL="342900" indent="-342900" algn="l" rtl="0" eaLnBrk="0" fontAlgn="base" hangingPunct="0">
        <a:lnSpc>
          <a:spcPts val="2163"/>
        </a:lnSpc>
        <a:spcBef>
          <a:spcPct val="0"/>
        </a:spcBef>
        <a:spcAft>
          <a:spcPts val="438"/>
        </a:spcAft>
        <a:buClr>
          <a:srgbClr val="993300"/>
        </a:buClr>
        <a:buFont typeface="Wingdings" panose="05000000000000000000" pitchFamily="2" charset="2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538163" indent="-3175" algn="l" rtl="0" eaLnBrk="0" fontAlgn="base" hangingPunct="0">
        <a:lnSpc>
          <a:spcPts val="2163"/>
        </a:lnSpc>
        <a:spcBef>
          <a:spcPct val="0"/>
        </a:spcBef>
        <a:spcAft>
          <a:spcPts val="438"/>
        </a:spcAft>
        <a:buClr>
          <a:srgbClr val="666666"/>
        </a:buClr>
        <a:buFont typeface="Arial" panose="020B0604020202020204" pitchFamily="34" charset="0"/>
        <a:defRPr>
          <a:solidFill>
            <a:srgbClr val="B35C48"/>
          </a:solidFill>
          <a:latin typeface="+mn-lt"/>
        </a:defRPr>
      </a:lvl2pPr>
      <a:lvl3pPr marL="989013" indent="11113" algn="l" rtl="0" eaLnBrk="0" fontAlgn="base" hangingPunct="0">
        <a:lnSpc>
          <a:spcPts val="2163"/>
        </a:lnSpc>
        <a:spcBef>
          <a:spcPct val="0"/>
        </a:spcBef>
        <a:spcAft>
          <a:spcPts val="438"/>
        </a:spcAft>
        <a:defRPr i="1">
          <a:solidFill>
            <a:schemeClr val="tx1"/>
          </a:solidFill>
          <a:latin typeface="+mn-lt"/>
        </a:defRPr>
      </a:lvl3pPr>
      <a:lvl4pPr marL="1430338" indent="7938" algn="l" rtl="0" eaLnBrk="0" fontAlgn="base" hangingPunct="0">
        <a:lnSpc>
          <a:spcPts val="2163"/>
        </a:lnSpc>
        <a:spcBef>
          <a:spcPct val="0"/>
        </a:spcBef>
        <a:spcAft>
          <a:spcPts val="438"/>
        </a:spcAft>
        <a:defRPr sz="1600">
          <a:solidFill>
            <a:schemeClr val="tx1"/>
          </a:solidFill>
          <a:latin typeface="+mn-lt"/>
        </a:defRPr>
      </a:lvl4pPr>
      <a:lvl5pPr marL="1882775" indent="-3175" algn="l" rtl="0" eaLnBrk="0" fontAlgn="base" hangingPunct="0">
        <a:lnSpc>
          <a:spcPts val="2163"/>
        </a:lnSpc>
        <a:spcBef>
          <a:spcPct val="0"/>
        </a:spcBef>
        <a:spcAft>
          <a:spcPts val="438"/>
        </a:spcAft>
        <a:defRPr sz="1600" i="1">
          <a:solidFill>
            <a:schemeClr val="tx1"/>
          </a:solidFill>
          <a:latin typeface="+mn-lt"/>
        </a:defRPr>
      </a:lvl5pPr>
      <a:lvl6pPr marL="2339975" indent="-3175" algn="l" rtl="0" eaLnBrk="1" fontAlgn="base" hangingPunct="1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</a:defRPr>
      </a:lvl6pPr>
      <a:lvl7pPr marL="2797175" indent="-3175" algn="l" rtl="0" eaLnBrk="1" fontAlgn="base" hangingPunct="1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</a:defRPr>
      </a:lvl7pPr>
      <a:lvl8pPr marL="3254375" indent="-3175" algn="l" rtl="0" eaLnBrk="1" fontAlgn="base" hangingPunct="1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</a:defRPr>
      </a:lvl8pPr>
      <a:lvl9pPr marL="3711575" indent="-3175" algn="l" rtl="0" eaLnBrk="1" fontAlgn="base" hangingPunct="1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arcador de título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</a:p>
        </p:txBody>
      </p:sp>
      <p:sp>
        <p:nvSpPr>
          <p:cNvPr id="3075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D7A9A5-E6AA-438A-A31A-7C5BDEF656D2}" type="datetimeFigureOut">
              <a:rPr lang="es-ES"/>
              <a:pPr>
                <a:defRPr/>
              </a:pPr>
              <a:t>15/11/2018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10AD182-825D-4D25-8D3B-9CB9E03AEC67}" type="slidenum">
              <a:rPr lang="es-ES" altLang="es-ES"/>
              <a:pPr>
                <a:defRPr/>
              </a:pPr>
              <a:t>‹N›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  <p:sldLayoutId id="21474840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357188" y="6278563"/>
            <a:ext cx="4876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1200" b="0" cap="all" dirty="0">
                <a:solidFill>
                  <a:srgbClr val="858585"/>
                </a:solidFill>
              </a:rPr>
              <a:t>NOMBRE DEL DEPARTAMENTO</a:t>
            </a:r>
            <a:endParaRPr lang="es-ES_tradnl" sz="1200" b="0" cap="all" dirty="0"/>
          </a:p>
        </p:txBody>
      </p:sp>
      <p:pic>
        <p:nvPicPr>
          <p:cNvPr id="4099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0"/>
            <a:ext cx="28956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32" descr="LOGO_1_Gris_3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5487988"/>
            <a:ext cx="1997075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455613" y="2286000"/>
            <a:ext cx="6553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ES_tradnl" sz="2800" b="0" cap="all" dirty="0" err="1" smtClean="0"/>
              <a:t>Thanks</a:t>
            </a:r>
            <a:r>
              <a:rPr lang="es-ES_tradnl" sz="2800" b="0" cap="all" baseline="0" dirty="0" smtClean="0"/>
              <a:t> </a:t>
            </a:r>
            <a:r>
              <a:rPr lang="es-ES_tradnl" sz="2800" b="0" cap="all" baseline="0" dirty="0" err="1" smtClean="0"/>
              <a:t>for</a:t>
            </a:r>
            <a:r>
              <a:rPr lang="es-ES_tradnl" sz="2800" b="0" cap="all" baseline="0" dirty="0" smtClean="0"/>
              <a:t> </a:t>
            </a:r>
            <a:r>
              <a:rPr lang="es-ES_tradnl" sz="2800" b="0" cap="all" baseline="0" dirty="0" err="1" smtClean="0"/>
              <a:t>your</a:t>
            </a:r>
            <a:r>
              <a:rPr lang="es-ES_tradnl" sz="2800" b="0" cap="all" baseline="0" dirty="0" smtClean="0"/>
              <a:t> </a:t>
            </a:r>
            <a:r>
              <a:rPr lang="es-ES_tradnl" sz="2800" b="0" cap="all" baseline="0" dirty="0" err="1" smtClean="0"/>
              <a:t>attention</a:t>
            </a:r>
            <a:endParaRPr lang="es-ES_tradnl" sz="2800" b="0" cap="al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35" grpId="0" build="p" autoUpdateAnimBg="0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4"/>
          <p:cNvSpPr txBox="1">
            <a:spLocks noChangeArrowheads="1"/>
          </p:cNvSpPr>
          <p:nvPr/>
        </p:nvSpPr>
        <p:spPr bwMode="auto">
          <a:xfrm>
            <a:off x="3082925" y="4546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pPr eaLnBrk="1" hangingPunct="1"/>
            <a:endParaRPr lang="es-ES" altLang="es-E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Título"/>
          <p:cNvSpPr>
            <a:spLocks noGrp="1"/>
          </p:cNvSpPr>
          <p:nvPr>
            <p:ph type="title"/>
          </p:nvPr>
        </p:nvSpPr>
        <p:spPr>
          <a:xfrm>
            <a:off x="0" y="0"/>
            <a:ext cx="5927725" cy="871538"/>
          </a:xfrm>
        </p:spPr>
        <p:txBody>
          <a:bodyPr/>
          <a:lstStyle/>
          <a:p>
            <a:pPr eaLnBrk="1" hangingPunct="1">
              <a:defRPr/>
            </a:pPr>
            <a:r>
              <a:rPr lang="es-ES_tradnl" dirty="0" err="1" smtClean="0"/>
              <a:t>Comments</a:t>
            </a:r>
            <a:r>
              <a:rPr lang="es-ES_tradnl" dirty="0" smtClean="0"/>
              <a:t>/5: METHODOLOGY</a:t>
            </a:r>
            <a:endParaRPr lang="es-ES_tradnl" dirty="0"/>
          </a:p>
        </p:txBody>
      </p:sp>
      <p:sp>
        <p:nvSpPr>
          <p:cNvPr id="11267" name="2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fld id="{E9974995-4E7D-451C-80EC-2492697575BD}" type="slidenum">
              <a:rPr lang="es-ES_tradnl" altLang="es-ES" sz="1400" smtClean="0">
                <a:solidFill>
                  <a:srgbClr val="858585"/>
                </a:solidFill>
              </a:rPr>
              <a:pPr/>
              <a:t>10</a:t>
            </a:fld>
            <a:endParaRPr lang="es-ES_tradnl" altLang="es-ES" sz="1400" smtClean="0">
              <a:solidFill>
                <a:srgbClr val="858585"/>
              </a:solidFill>
            </a:endParaRPr>
          </a:p>
        </p:txBody>
      </p:sp>
      <p:sp>
        <p:nvSpPr>
          <p:cNvPr id="11268" name="CuadroTexto 1"/>
          <p:cNvSpPr txBox="1">
            <a:spLocks noChangeArrowheads="1"/>
          </p:cNvSpPr>
          <p:nvPr/>
        </p:nvSpPr>
        <p:spPr bwMode="auto">
          <a:xfrm>
            <a:off x="312738" y="871538"/>
            <a:ext cx="8569325" cy="59400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pPr marL="0" indent="0" algn="just">
              <a:defRPr/>
            </a:pPr>
            <a:r>
              <a:rPr lang="en-GB" altLang="es-ES" dirty="0" smtClean="0"/>
              <a:t>METHODOLOGY</a:t>
            </a:r>
          </a:p>
          <a:p>
            <a:pPr marL="0" indent="0" algn="just">
              <a:defRPr/>
            </a:pPr>
            <a:endParaRPr lang="en-GB" altLang="es-ES" dirty="0" smtClean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s-ES_tradnl" altLang="es-ES" dirty="0" smtClean="0"/>
              <a:t>To </a:t>
            </a:r>
            <a:r>
              <a:rPr lang="es-ES_tradnl" altLang="es-ES" dirty="0" err="1" smtClean="0"/>
              <a:t>take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into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account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possible</a:t>
            </a:r>
            <a:r>
              <a:rPr lang="es-ES_tradnl" altLang="es-ES" dirty="0" smtClean="0"/>
              <a:t> “</a:t>
            </a:r>
            <a:r>
              <a:rPr lang="es-ES_tradnl" altLang="es-ES" dirty="0" err="1" smtClean="0"/>
              <a:t>cross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sectional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dependence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between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countries</a:t>
            </a:r>
            <a:r>
              <a:rPr lang="es-ES_tradnl" altLang="es-ES" dirty="0" smtClean="0"/>
              <a:t>”, </a:t>
            </a:r>
            <a:r>
              <a:rPr lang="es-ES_tradnl" altLang="es-ES" dirty="0" err="1" smtClean="0"/>
              <a:t>the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authors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implement</a:t>
            </a:r>
            <a:r>
              <a:rPr lang="es-ES_tradnl" altLang="es-ES" dirty="0" smtClean="0"/>
              <a:t> a SUR (</a:t>
            </a:r>
            <a:r>
              <a:rPr lang="es-ES_tradnl" altLang="es-ES" dirty="0" err="1" smtClean="0"/>
              <a:t>seemingly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unrelated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regression</a:t>
            </a:r>
            <a:r>
              <a:rPr lang="es-ES_tradnl" altLang="es-ES" dirty="0" smtClean="0"/>
              <a:t>)  </a:t>
            </a:r>
            <a:r>
              <a:rPr lang="es-ES_tradnl" altLang="es-ES" dirty="0" err="1" smtClean="0"/>
              <a:t>model</a:t>
            </a:r>
            <a:endParaRPr lang="es-ES_tradnl" altLang="es-ES" dirty="0" smtClean="0"/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_tradnl" altLang="es-ES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_tradnl" altLang="es-ES" dirty="0" smtClean="0"/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_tradnl" altLang="es-ES" dirty="0" smtClean="0"/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_tradnl" altLang="es-ES" dirty="0" smtClean="0"/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_tradnl" altLang="es-ES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_tradnl" altLang="es-ES" dirty="0" smtClean="0"/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_tradnl" altLang="es-ES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_tradnl" altLang="es-ES" dirty="0" smtClean="0"/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_tradnl" altLang="es-ES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_tradnl" altLang="es-ES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_tradnl" altLang="es-ES" dirty="0" smtClean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s-ES_tradnl" altLang="es-ES" dirty="0" err="1" smtClean="0"/>
              <a:t>Why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not</a:t>
            </a:r>
            <a:r>
              <a:rPr lang="es-ES_tradnl" altLang="es-ES" dirty="0" smtClean="0"/>
              <a:t> (</a:t>
            </a:r>
            <a:r>
              <a:rPr lang="es-ES_tradnl" altLang="es-ES" dirty="0" err="1" smtClean="0"/>
              <a:t>spatial</a:t>
            </a:r>
            <a:r>
              <a:rPr lang="es-ES_tradnl" altLang="es-ES" dirty="0" smtClean="0"/>
              <a:t>) panel data?</a:t>
            </a:r>
            <a:endParaRPr lang="es-ES_tradnl" altLang="es-ES" dirty="0"/>
          </a:p>
          <a:p>
            <a:pPr marL="0" indent="0" algn="just">
              <a:defRPr/>
            </a:pPr>
            <a:endParaRPr lang="es-ES_tradnl" altLang="es-ES" dirty="0" smtClean="0"/>
          </a:p>
          <a:p>
            <a:pPr marL="0" indent="0" algn="just">
              <a:defRPr/>
            </a:pPr>
            <a:endParaRPr lang="es-ES_tradnl" alt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613" y="2501900"/>
            <a:ext cx="8020050" cy="335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65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Título"/>
          <p:cNvSpPr>
            <a:spLocks noGrp="1"/>
          </p:cNvSpPr>
          <p:nvPr>
            <p:ph type="title"/>
          </p:nvPr>
        </p:nvSpPr>
        <p:spPr>
          <a:xfrm>
            <a:off x="0" y="0"/>
            <a:ext cx="5927725" cy="871538"/>
          </a:xfrm>
        </p:spPr>
        <p:txBody>
          <a:bodyPr/>
          <a:lstStyle/>
          <a:p>
            <a:pPr eaLnBrk="1" hangingPunct="1">
              <a:defRPr/>
            </a:pPr>
            <a:r>
              <a:rPr lang="es-ES_tradnl" dirty="0" err="1" smtClean="0"/>
              <a:t>SUGGEstions</a:t>
            </a:r>
            <a:r>
              <a:rPr lang="es-ES_tradnl" dirty="0" smtClean="0"/>
              <a:t>:</a:t>
            </a:r>
            <a:endParaRPr lang="es-ES_tradnl" dirty="0"/>
          </a:p>
        </p:txBody>
      </p:sp>
      <p:sp>
        <p:nvSpPr>
          <p:cNvPr id="11267" name="2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fld id="{E9974995-4E7D-451C-80EC-2492697575BD}" type="slidenum">
              <a:rPr lang="es-ES_tradnl" altLang="es-ES" sz="1400" smtClean="0">
                <a:solidFill>
                  <a:srgbClr val="858585"/>
                </a:solidFill>
              </a:rPr>
              <a:pPr/>
              <a:t>11</a:t>
            </a:fld>
            <a:endParaRPr lang="es-ES_tradnl" altLang="es-ES" sz="1400" smtClean="0">
              <a:solidFill>
                <a:srgbClr val="858585"/>
              </a:solidFill>
            </a:endParaRPr>
          </a:p>
        </p:txBody>
      </p:sp>
      <p:sp>
        <p:nvSpPr>
          <p:cNvPr id="11268" name="CuadroTexto 1"/>
          <p:cNvSpPr txBox="1">
            <a:spLocks noChangeArrowheads="1"/>
          </p:cNvSpPr>
          <p:nvPr/>
        </p:nvSpPr>
        <p:spPr bwMode="auto">
          <a:xfrm>
            <a:off x="312738" y="871538"/>
            <a:ext cx="8569325" cy="501675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altLang="es-ES" dirty="0" smtClean="0"/>
              <a:t>Why not to focus on capital flows rather than shares?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n-GB" altLang="es-ES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altLang="es-ES" dirty="0" smtClean="0"/>
              <a:t>Different types of capital flows?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n-GB" altLang="es-ES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altLang="es-ES" dirty="0" smtClean="0"/>
              <a:t>Different countries (time-series analysis)?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n-GB" altLang="es-ES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altLang="es-ES" dirty="0" smtClean="0"/>
              <a:t>A priori, we would expect (and we know that) some countries are more sensible to ECB moves rather than to FED. Why not to focus on those?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n-GB" altLang="es-ES" dirty="0" smtClean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altLang="es-ES" dirty="0" smtClean="0"/>
              <a:t>Aligning the model and the empirical strategy to mainstream literature (or expanding the explanation for “why not to do so”)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n-GB" altLang="es-ES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altLang="es-ES" dirty="0" smtClean="0"/>
              <a:t>If the share is the focus of the analysis, then the research should dig more on “pull” factors (country-specific determinants) rather than “push” factors (common factors), e.g. </a:t>
            </a:r>
            <a:r>
              <a:rPr lang="en-GB" altLang="es-ES" dirty="0" err="1" smtClean="0"/>
              <a:t>Fratzscher</a:t>
            </a:r>
            <a:r>
              <a:rPr lang="en-GB" altLang="es-ES" dirty="0" smtClean="0"/>
              <a:t> (2012)</a:t>
            </a:r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218403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14"/>
          <p:cNvSpPr>
            <a:spLocks noChangeArrowheads="1"/>
          </p:cNvSpPr>
          <p:nvPr/>
        </p:nvSpPr>
        <p:spPr bwMode="auto">
          <a:xfrm>
            <a:off x="231775" y="2438400"/>
            <a:ext cx="8445500" cy="155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r>
              <a:rPr lang="es-ES" altLang="es-ES" sz="9600">
                <a:solidFill>
                  <a:srgbClr val="FF0000"/>
                </a:solidFill>
                <a:ea typeface="BdE Neue Helvetica 55 Roman" panose="020B0604020202020204" pitchFamily="34" charset="0"/>
                <a:cs typeface="BdE Neue Helvetica 55 Roman" panose="020B0604020202020204" pitchFamily="34" charset="0"/>
                <a:sym typeface="BdE Neue Helvetica 55 Roman" panose="020B0604020202020204" pitchFamily="34" charset="0"/>
              </a:rPr>
              <a:t>    </a:t>
            </a:r>
          </a:p>
        </p:txBody>
      </p:sp>
      <p:sp>
        <p:nvSpPr>
          <p:cNvPr id="23555" name="Shape 115"/>
          <p:cNvSpPr>
            <a:spLocks noChangeArrowheads="1"/>
          </p:cNvSpPr>
          <p:nvPr/>
        </p:nvSpPr>
        <p:spPr bwMode="auto">
          <a:xfrm>
            <a:off x="358775" y="2286000"/>
            <a:ext cx="6553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r>
              <a:rPr lang="es-ES_tradnl" altLang="es-ES" sz="2400" b="0" dirty="0" smtClean="0">
                <a:ea typeface="BdE Neue Helvetica 55 Roman" panose="020B0604020202020204" pitchFamily="34" charset="0"/>
                <a:cs typeface="BdE Neue Helvetica 55 Roman" panose="020B0604020202020204" pitchFamily="34" charset="0"/>
                <a:sym typeface="BdE Neue Helvetica 55 Roman" panose="020B0604020202020204" pitchFamily="34" charset="0"/>
              </a:rPr>
              <a:t>THANKS FOR YOUR ATTENTION</a:t>
            </a:r>
            <a:endParaRPr lang="es-ES" altLang="es-ES" sz="2400" b="0" dirty="0">
              <a:ea typeface="BdE Neue Helvetica 55 Roman" panose="020B0604020202020204" pitchFamily="34" charset="0"/>
              <a:cs typeface="BdE Neue Helvetica 55 Roman" panose="020B0604020202020204" pitchFamily="34" charset="0"/>
              <a:sym typeface="BdE Neue Helvetica 55 Roman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Título"/>
          <p:cNvSpPr>
            <a:spLocks noGrp="1"/>
          </p:cNvSpPr>
          <p:nvPr>
            <p:ph type="title"/>
          </p:nvPr>
        </p:nvSpPr>
        <p:spPr>
          <a:xfrm>
            <a:off x="0" y="0"/>
            <a:ext cx="5927725" cy="871538"/>
          </a:xfrm>
        </p:spPr>
        <p:txBody>
          <a:bodyPr/>
          <a:lstStyle/>
          <a:p>
            <a:pPr eaLnBrk="1" hangingPunct="1">
              <a:defRPr/>
            </a:pPr>
            <a:r>
              <a:rPr lang="es-ES_tradnl" dirty="0" smtClean="0"/>
              <a:t>REFERENCES</a:t>
            </a:r>
            <a:endParaRPr lang="es-ES_tradnl" dirty="0"/>
          </a:p>
        </p:txBody>
      </p:sp>
      <p:sp>
        <p:nvSpPr>
          <p:cNvPr id="11267" name="2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fld id="{E9974995-4E7D-451C-80EC-2492697575BD}" type="slidenum">
              <a:rPr lang="es-ES_tradnl" altLang="es-ES" sz="1400" smtClean="0">
                <a:solidFill>
                  <a:srgbClr val="858585"/>
                </a:solidFill>
              </a:rPr>
              <a:pPr/>
              <a:t>13</a:t>
            </a:fld>
            <a:endParaRPr lang="es-ES_tradnl" altLang="es-ES" sz="1400" smtClean="0">
              <a:solidFill>
                <a:srgbClr val="858585"/>
              </a:solidFill>
            </a:endParaRPr>
          </a:p>
        </p:txBody>
      </p:sp>
      <p:sp>
        <p:nvSpPr>
          <p:cNvPr id="11268" name="CuadroTexto 1"/>
          <p:cNvSpPr txBox="1">
            <a:spLocks noChangeArrowheads="1"/>
          </p:cNvSpPr>
          <p:nvPr/>
        </p:nvSpPr>
        <p:spPr bwMode="auto">
          <a:xfrm>
            <a:off x="167481" y="679450"/>
            <a:ext cx="8569325" cy="563231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pPr marL="0" indent="0" algn="just">
              <a:defRPr/>
            </a:pPr>
            <a:r>
              <a:rPr lang="en-US" dirty="0" err="1" smtClean="0"/>
              <a:t>Borrallo</a:t>
            </a:r>
            <a:r>
              <a:rPr lang="en-US" dirty="0" smtClean="0"/>
              <a:t> F., I. Hernando and J. </a:t>
            </a:r>
            <a:r>
              <a:rPr lang="en-US" dirty="0" err="1" smtClean="0"/>
              <a:t>Vallés</a:t>
            </a:r>
            <a:r>
              <a:rPr lang="en-US" dirty="0" smtClean="0"/>
              <a:t> (2016), “The Effects of US Unconventional Monetary Policies in Latin America, </a:t>
            </a:r>
            <a:r>
              <a:rPr lang="en-US" dirty="0" err="1" smtClean="0"/>
              <a:t>BdE</a:t>
            </a:r>
            <a:r>
              <a:rPr lang="en-US" dirty="0" smtClean="0"/>
              <a:t> WP n.1606</a:t>
            </a:r>
          </a:p>
          <a:p>
            <a:pPr marL="0" indent="0" algn="just">
              <a:defRPr/>
            </a:pPr>
            <a:endParaRPr lang="en-US" dirty="0" smtClean="0"/>
          </a:p>
          <a:p>
            <a:pPr marL="0" indent="0" algn="just">
              <a:defRPr/>
            </a:pPr>
            <a:r>
              <a:rPr lang="en-US" dirty="0" smtClean="0"/>
              <a:t>Clark J., N. Converse, B. </a:t>
            </a:r>
            <a:r>
              <a:rPr lang="en-US" dirty="0" err="1" smtClean="0"/>
              <a:t>Coulibaly</a:t>
            </a:r>
            <a:r>
              <a:rPr lang="en-US" dirty="0" smtClean="0"/>
              <a:t> and S. </a:t>
            </a:r>
            <a:r>
              <a:rPr lang="en-US" dirty="0" err="1" smtClean="0"/>
              <a:t>Kamin</a:t>
            </a:r>
            <a:r>
              <a:rPr lang="en-US" dirty="0" smtClean="0"/>
              <a:t> (2016), “Emerging Market Capital Flows and U.S. Monetary Policy”, IFDP Notes, October.</a:t>
            </a:r>
          </a:p>
          <a:p>
            <a:pPr marL="0" indent="0" algn="just">
              <a:defRPr/>
            </a:pPr>
            <a:endParaRPr lang="en-US" dirty="0" smtClean="0"/>
          </a:p>
          <a:p>
            <a:pPr marL="0" indent="0" algn="just">
              <a:defRPr/>
            </a:pPr>
            <a:r>
              <a:rPr lang="en-US" dirty="0" err="1" smtClean="0"/>
              <a:t>Koepke</a:t>
            </a:r>
            <a:r>
              <a:rPr lang="en-US" dirty="0" smtClean="0"/>
              <a:t> R. (2018), “Fed </a:t>
            </a:r>
            <a:r>
              <a:rPr lang="en-US" dirty="0"/>
              <a:t>policy expectations and portfolio flows to emerging </a:t>
            </a:r>
            <a:r>
              <a:rPr lang="en-US" dirty="0" smtClean="0"/>
              <a:t>markets”, Journal of International Financial Markets, Institutions, &amp; Money, 55:170-194.</a:t>
            </a:r>
          </a:p>
          <a:p>
            <a:pPr marL="0" indent="0" algn="just">
              <a:defRPr/>
            </a:pPr>
            <a:endParaRPr lang="es-ES_tradnl" altLang="es-ES" dirty="0">
              <a:sym typeface="Wingdings" panose="05000000000000000000" pitchFamily="2" charset="2"/>
            </a:endParaRPr>
          </a:p>
          <a:p>
            <a:pPr marL="0" indent="0" algn="just">
              <a:defRPr/>
            </a:pPr>
            <a:r>
              <a:rPr lang="es-ES_tradnl" altLang="es-ES" dirty="0" err="1" smtClean="0">
                <a:sym typeface="Wingdings" panose="05000000000000000000" pitchFamily="2" charset="2"/>
              </a:rPr>
              <a:t>Fratzscher</a:t>
            </a:r>
            <a:r>
              <a:rPr lang="es-ES_tradnl" altLang="es-ES" dirty="0" smtClean="0">
                <a:sym typeface="Wingdings" panose="05000000000000000000" pitchFamily="2" charset="2"/>
              </a:rPr>
              <a:t> M. (2012), “Capital </a:t>
            </a:r>
            <a:r>
              <a:rPr lang="es-ES_tradnl" altLang="es-ES" dirty="0" err="1" smtClean="0">
                <a:sym typeface="Wingdings" panose="05000000000000000000" pitchFamily="2" charset="2"/>
              </a:rPr>
              <a:t>flows</a:t>
            </a:r>
            <a:r>
              <a:rPr lang="es-ES_tradnl" altLang="es-ES" dirty="0" smtClean="0">
                <a:sym typeface="Wingdings" panose="05000000000000000000" pitchFamily="2" charset="2"/>
              </a:rPr>
              <a:t>, </a:t>
            </a:r>
            <a:r>
              <a:rPr lang="es-ES_tradnl" altLang="es-ES" dirty="0" err="1" smtClean="0">
                <a:sym typeface="Wingdings" panose="05000000000000000000" pitchFamily="2" charset="2"/>
              </a:rPr>
              <a:t>push</a:t>
            </a:r>
            <a:r>
              <a:rPr lang="es-ES_tradnl" altLang="es-ES" dirty="0" smtClean="0">
                <a:sym typeface="Wingdings" panose="05000000000000000000" pitchFamily="2" charset="2"/>
              </a:rPr>
              <a:t> versus </a:t>
            </a:r>
            <a:r>
              <a:rPr lang="es-ES_tradnl" altLang="es-ES" dirty="0" err="1" smtClean="0">
                <a:sym typeface="Wingdings" panose="05000000000000000000" pitchFamily="2" charset="2"/>
              </a:rPr>
              <a:t>pull</a:t>
            </a:r>
            <a:r>
              <a:rPr lang="es-ES_tradnl" altLang="es-ES" dirty="0" smtClean="0">
                <a:sym typeface="Wingdings" panose="05000000000000000000" pitchFamily="2" charset="2"/>
              </a:rPr>
              <a:t> </a:t>
            </a:r>
            <a:r>
              <a:rPr lang="es-ES_tradnl" altLang="es-ES" dirty="0" err="1" smtClean="0">
                <a:sym typeface="Wingdings" panose="05000000000000000000" pitchFamily="2" charset="2"/>
              </a:rPr>
              <a:t>factors</a:t>
            </a:r>
            <a:r>
              <a:rPr lang="es-ES_tradnl" altLang="es-ES" dirty="0" smtClean="0">
                <a:sym typeface="Wingdings" panose="05000000000000000000" pitchFamily="2" charset="2"/>
              </a:rPr>
              <a:t> and </a:t>
            </a:r>
            <a:r>
              <a:rPr lang="es-ES_tradnl" altLang="es-ES" dirty="0" err="1" smtClean="0">
                <a:sym typeface="Wingdings" panose="05000000000000000000" pitchFamily="2" charset="2"/>
              </a:rPr>
              <a:t>the</a:t>
            </a:r>
            <a:r>
              <a:rPr lang="es-ES_tradnl" altLang="es-ES" dirty="0" smtClean="0">
                <a:sym typeface="Wingdings" panose="05000000000000000000" pitchFamily="2" charset="2"/>
              </a:rPr>
              <a:t> global </a:t>
            </a:r>
            <a:r>
              <a:rPr lang="es-ES_tradnl" altLang="es-ES" dirty="0" err="1" smtClean="0">
                <a:sym typeface="Wingdings" panose="05000000000000000000" pitchFamily="2" charset="2"/>
              </a:rPr>
              <a:t>financial</a:t>
            </a:r>
            <a:r>
              <a:rPr lang="es-ES_tradnl" altLang="es-ES" dirty="0" smtClean="0">
                <a:sym typeface="Wingdings" panose="05000000000000000000" pitchFamily="2" charset="2"/>
              </a:rPr>
              <a:t> crisis”, </a:t>
            </a:r>
            <a:r>
              <a:rPr lang="es-ES_tradnl" altLang="es-ES" dirty="0" err="1" smtClean="0">
                <a:sym typeface="Wingdings" panose="05000000000000000000" pitchFamily="2" charset="2"/>
              </a:rPr>
              <a:t>Journal</a:t>
            </a:r>
            <a:r>
              <a:rPr lang="es-ES_tradnl" altLang="es-ES" dirty="0" smtClean="0">
                <a:sym typeface="Wingdings" panose="05000000000000000000" pitchFamily="2" charset="2"/>
              </a:rPr>
              <a:t> of International Economics, 88:341-356.</a:t>
            </a:r>
          </a:p>
          <a:p>
            <a:pPr marL="0" indent="0" algn="just">
              <a:defRPr/>
            </a:pPr>
            <a:endParaRPr lang="es-ES_tradnl" altLang="es-ES" dirty="0" smtClean="0">
              <a:sym typeface="Wingdings" panose="05000000000000000000" pitchFamily="2" charset="2"/>
            </a:endParaRPr>
          </a:p>
          <a:p>
            <a:pPr marL="0" indent="0" algn="just">
              <a:defRPr/>
            </a:pPr>
            <a:r>
              <a:rPr lang="es-ES_tradnl" altLang="es-ES" dirty="0" smtClean="0">
                <a:sym typeface="Wingdings" panose="05000000000000000000" pitchFamily="2" charset="2"/>
              </a:rPr>
              <a:t>Serra X., J. </a:t>
            </a:r>
            <a:r>
              <a:rPr lang="es-ES_tradnl" altLang="es-ES" dirty="0" err="1" smtClean="0">
                <a:sym typeface="Wingdings" panose="05000000000000000000" pitchFamily="2" charset="2"/>
              </a:rPr>
              <a:t>Timini,</a:t>
            </a:r>
            <a:r>
              <a:rPr lang="es-ES_tradnl" altLang="es-ES" dirty="0" smtClean="0">
                <a:sym typeface="Wingdings" panose="05000000000000000000" pitchFamily="2" charset="2"/>
              </a:rPr>
              <a:t> J. </a:t>
            </a:r>
            <a:r>
              <a:rPr lang="es-ES_tradnl" altLang="es-ES" dirty="0" err="1" smtClean="0">
                <a:sym typeface="Wingdings" panose="05000000000000000000" pitchFamily="2" charset="2"/>
              </a:rPr>
              <a:t>Estefania</a:t>
            </a:r>
            <a:r>
              <a:rPr lang="es-ES_tradnl" altLang="es-ES" dirty="0" smtClean="0">
                <a:sym typeface="Wingdings" panose="05000000000000000000" pitchFamily="2" charset="2"/>
              </a:rPr>
              <a:t> and E. </a:t>
            </a:r>
            <a:r>
              <a:rPr lang="es-ES_tradnl" altLang="es-ES" dirty="0" err="1" smtClean="0">
                <a:sym typeface="Wingdings" panose="05000000000000000000" pitchFamily="2" charset="2"/>
              </a:rPr>
              <a:t>Martinez</a:t>
            </a:r>
            <a:r>
              <a:rPr lang="es-ES_tradnl" altLang="es-ES" dirty="0" smtClean="0">
                <a:sym typeface="Wingdings" panose="05000000000000000000" pitchFamily="2" charset="2"/>
              </a:rPr>
              <a:t>-Casillas (2018), “Argentina: </a:t>
            </a:r>
            <a:r>
              <a:rPr lang="es-ES_tradnl" altLang="es-ES" dirty="0" err="1" smtClean="0">
                <a:sym typeface="Wingdings" panose="05000000000000000000" pitchFamily="2" charset="2"/>
              </a:rPr>
              <a:t>economic</a:t>
            </a:r>
            <a:r>
              <a:rPr lang="es-ES_tradnl" altLang="es-ES" dirty="0" smtClean="0">
                <a:sym typeface="Wingdings" panose="05000000000000000000" pitchFamily="2" charset="2"/>
              </a:rPr>
              <a:t> </a:t>
            </a:r>
            <a:r>
              <a:rPr lang="es-ES_tradnl" altLang="es-ES" dirty="0" err="1" smtClean="0">
                <a:sym typeface="Wingdings" panose="05000000000000000000" pitchFamily="2" charset="2"/>
              </a:rPr>
              <a:t>challenges</a:t>
            </a:r>
            <a:r>
              <a:rPr lang="es-ES_tradnl" altLang="es-ES" dirty="0" smtClean="0">
                <a:sym typeface="Wingdings" panose="05000000000000000000" pitchFamily="2" charset="2"/>
              </a:rPr>
              <a:t> in </a:t>
            </a:r>
            <a:r>
              <a:rPr lang="es-ES_tradnl" altLang="es-ES" dirty="0" err="1" smtClean="0">
                <a:sym typeface="Wingdings" panose="05000000000000000000" pitchFamily="2" charset="2"/>
              </a:rPr>
              <a:t>an</a:t>
            </a:r>
            <a:r>
              <a:rPr lang="es-ES_tradnl" altLang="es-ES" dirty="0" smtClean="0">
                <a:sym typeface="Wingdings" panose="05000000000000000000" pitchFamily="2" charset="2"/>
              </a:rPr>
              <a:t> adverse </a:t>
            </a:r>
            <a:r>
              <a:rPr lang="es-ES_tradnl" altLang="es-ES" dirty="0" err="1" smtClean="0">
                <a:sym typeface="Wingdings" panose="05000000000000000000" pitchFamily="2" charset="2"/>
              </a:rPr>
              <a:t>international</a:t>
            </a:r>
            <a:r>
              <a:rPr lang="es-ES_tradnl" altLang="es-ES" dirty="0" smtClean="0">
                <a:sym typeface="Wingdings" panose="05000000000000000000" pitchFamily="2" charset="2"/>
              </a:rPr>
              <a:t> </a:t>
            </a:r>
            <a:r>
              <a:rPr lang="es-ES_tradnl" altLang="es-ES" dirty="0" err="1" smtClean="0">
                <a:sym typeface="Wingdings" panose="05000000000000000000" pitchFamily="2" charset="2"/>
              </a:rPr>
              <a:t>setting</a:t>
            </a:r>
            <a:r>
              <a:rPr lang="es-ES_tradnl" altLang="es-ES" dirty="0" smtClean="0">
                <a:sym typeface="Wingdings" panose="05000000000000000000" pitchFamily="2" charset="2"/>
              </a:rPr>
              <a:t>”, Banco de España – </a:t>
            </a:r>
            <a:r>
              <a:rPr lang="es-ES_tradnl" altLang="es-ES" dirty="0" err="1" smtClean="0">
                <a:sym typeface="Wingdings" panose="05000000000000000000" pitchFamily="2" charset="2"/>
              </a:rPr>
              <a:t>Economic</a:t>
            </a:r>
            <a:r>
              <a:rPr lang="es-ES_tradnl" altLang="es-ES" dirty="0" smtClean="0">
                <a:sym typeface="Wingdings" panose="05000000000000000000" pitchFamily="2" charset="2"/>
              </a:rPr>
              <a:t> </a:t>
            </a:r>
            <a:r>
              <a:rPr lang="es-ES_tradnl" altLang="es-ES" dirty="0" err="1" smtClean="0">
                <a:sym typeface="Wingdings" panose="05000000000000000000" pitchFamily="2" charset="2"/>
              </a:rPr>
              <a:t>Bullettin</a:t>
            </a:r>
            <a:r>
              <a:rPr lang="es-ES_tradnl" altLang="es-ES" dirty="0" smtClean="0">
                <a:sym typeface="Wingdings" panose="05000000000000000000" pitchFamily="2" charset="2"/>
              </a:rPr>
              <a:t>, 4/2018.</a:t>
            </a:r>
            <a:endParaRPr lang="es-ES_tradnl" altLang="es-E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7107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Título"/>
          <p:cNvSpPr>
            <a:spLocks noGrp="1"/>
          </p:cNvSpPr>
          <p:nvPr>
            <p:ph type="title"/>
          </p:nvPr>
        </p:nvSpPr>
        <p:spPr>
          <a:xfrm>
            <a:off x="231775" y="-136525"/>
            <a:ext cx="5927725" cy="871538"/>
          </a:xfrm>
        </p:spPr>
        <p:txBody>
          <a:bodyPr/>
          <a:lstStyle/>
          <a:p>
            <a:pPr eaLnBrk="1" hangingPunct="1">
              <a:defRPr/>
            </a:pPr>
            <a:r>
              <a:rPr lang="es-ES_tradnl" dirty="0" err="1" smtClean="0"/>
              <a:t>Main</a:t>
            </a:r>
            <a:r>
              <a:rPr lang="es-ES_tradnl" dirty="0" smtClean="0"/>
              <a:t> </a:t>
            </a:r>
            <a:r>
              <a:rPr lang="es-ES_tradnl" dirty="0" err="1" smtClean="0"/>
              <a:t>contribution</a:t>
            </a:r>
            <a:r>
              <a:rPr lang="es-ES_tradnl" dirty="0" smtClean="0"/>
              <a:t> of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paper</a:t>
            </a:r>
            <a:endParaRPr lang="es-ES_tradnl" dirty="0"/>
          </a:p>
        </p:txBody>
      </p:sp>
      <p:sp>
        <p:nvSpPr>
          <p:cNvPr id="10243" name="2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fld id="{5B290835-6D34-4824-A607-C8B47AD218A6}" type="slidenum">
              <a:rPr lang="es-ES_tradnl" altLang="es-ES" sz="1400" smtClean="0">
                <a:solidFill>
                  <a:srgbClr val="858585"/>
                </a:solidFill>
              </a:rPr>
              <a:pPr/>
              <a:t>2</a:t>
            </a:fld>
            <a:endParaRPr lang="es-ES_tradnl" altLang="es-ES" sz="1400" smtClean="0">
              <a:solidFill>
                <a:srgbClr val="858585"/>
              </a:solidFill>
            </a:endParaRPr>
          </a:p>
        </p:txBody>
      </p:sp>
      <p:sp>
        <p:nvSpPr>
          <p:cNvPr id="10244" name="CuadroTexto 1"/>
          <p:cNvSpPr txBox="1">
            <a:spLocks noChangeArrowheads="1"/>
          </p:cNvSpPr>
          <p:nvPr/>
        </p:nvSpPr>
        <p:spPr bwMode="auto">
          <a:xfrm>
            <a:off x="231775" y="871538"/>
            <a:ext cx="8766175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GB" altLang="es-ES" dirty="0" smtClean="0"/>
              <a:t>Timely contribution on a topical issue: how monetary policy in advanced economies affects capital flows to emerging markets, and whether this depends on some country-specific characteristics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GB" altLang="es-ES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GB" altLang="es-E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es-ES" dirty="0" smtClean="0"/>
              <a:t>In other words, the question the authors had in mind is “</a:t>
            </a:r>
            <a:r>
              <a:rPr lang="en-US" dirty="0" smtClean="0"/>
              <a:t>Will </a:t>
            </a:r>
            <a:r>
              <a:rPr lang="en-US" dirty="0"/>
              <a:t>capital flows to emerging markets </a:t>
            </a:r>
            <a:r>
              <a:rPr lang="en-US" dirty="0" smtClean="0"/>
              <a:t>change destination as </a:t>
            </a:r>
            <a:r>
              <a:rPr lang="en-US" dirty="0"/>
              <a:t>the Fed tightens monetary policy further in the coming </a:t>
            </a:r>
            <a:r>
              <a:rPr lang="en-US" dirty="0" smtClean="0"/>
              <a:t>years?”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altLang="es-E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s-ES" dirty="0" smtClean="0"/>
              <a:t>The indirect reference is not only to the Taper tantrum episode (2013), but also to recent tensions in financial markets (for the case of Argentina </a:t>
            </a:r>
            <a:r>
              <a:rPr lang="en-US" altLang="es-ES" dirty="0" smtClean="0">
                <a:sym typeface="Wingdings" panose="05000000000000000000" pitchFamily="2" charset="2"/>
              </a:rPr>
              <a:t> see Serra et al., 2018, </a:t>
            </a:r>
            <a:r>
              <a:rPr lang="en-US" altLang="es-ES" dirty="0" err="1" smtClean="0">
                <a:sym typeface="Wingdings" panose="05000000000000000000" pitchFamily="2" charset="2"/>
              </a:rPr>
              <a:t>BdE</a:t>
            </a:r>
            <a:r>
              <a:rPr lang="en-US" altLang="es-ES" dirty="0" smtClean="0">
                <a:sym typeface="Wingdings" panose="05000000000000000000" pitchFamily="2" charset="2"/>
              </a:rPr>
              <a:t>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s-ES" dirty="0" smtClean="0">
              <a:sym typeface="Wingdings" panose="05000000000000000000" pitchFamily="2" charset="2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es-ES" dirty="0">
              <a:sym typeface="Wingdings" panose="05000000000000000000" pitchFamily="2" charset="2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GB" alt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Título"/>
          <p:cNvSpPr>
            <a:spLocks noGrp="1"/>
          </p:cNvSpPr>
          <p:nvPr>
            <p:ph type="title"/>
          </p:nvPr>
        </p:nvSpPr>
        <p:spPr>
          <a:xfrm>
            <a:off x="231775" y="-136525"/>
            <a:ext cx="5927725" cy="871538"/>
          </a:xfrm>
        </p:spPr>
        <p:txBody>
          <a:bodyPr/>
          <a:lstStyle/>
          <a:p>
            <a:pPr eaLnBrk="1" hangingPunct="1">
              <a:defRPr/>
            </a:pPr>
            <a:r>
              <a:rPr lang="es-ES_tradnl" dirty="0" err="1" smtClean="0"/>
              <a:t>What’s</a:t>
            </a:r>
            <a:r>
              <a:rPr lang="es-ES_tradnl" dirty="0" smtClean="0"/>
              <a:t> in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paper</a:t>
            </a:r>
            <a:r>
              <a:rPr lang="es-ES_tradnl" dirty="0" smtClean="0"/>
              <a:t>/1</a:t>
            </a:r>
            <a:endParaRPr lang="es-ES_tradnl" dirty="0"/>
          </a:p>
        </p:txBody>
      </p:sp>
      <p:sp>
        <p:nvSpPr>
          <p:cNvPr id="10243" name="2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fld id="{5B290835-6D34-4824-A607-C8B47AD218A6}" type="slidenum">
              <a:rPr lang="es-ES_tradnl" altLang="es-ES" sz="1400" smtClean="0">
                <a:solidFill>
                  <a:srgbClr val="858585"/>
                </a:solidFill>
              </a:rPr>
              <a:pPr/>
              <a:t>3</a:t>
            </a:fld>
            <a:endParaRPr lang="es-ES_tradnl" altLang="es-ES" sz="1400" smtClean="0">
              <a:solidFill>
                <a:srgbClr val="858585"/>
              </a:solidFill>
            </a:endParaRPr>
          </a:p>
        </p:txBody>
      </p:sp>
      <p:sp>
        <p:nvSpPr>
          <p:cNvPr id="10244" name="CuadroTexto 1"/>
          <p:cNvSpPr txBox="1">
            <a:spLocks noChangeArrowheads="1"/>
          </p:cNvSpPr>
          <p:nvPr/>
        </p:nvSpPr>
        <p:spPr bwMode="auto">
          <a:xfrm>
            <a:off x="231775" y="871538"/>
            <a:ext cx="8766175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GB" altLang="es-ES" dirty="0" smtClean="0">
                <a:sym typeface="Wingdings 3" panose="05040102010807070707" pitchFamily="18" charset="2"/>
              </a:rPr>
              <a:t>How?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GB" altLang="es-ES" dirty="0">
              <a:sym typeface="Wingdings 3" panose="05040102010807070707" pitchFamily="18" charset="2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es-ES" dirty="0" smtClean="0">
                <a:sym typeface="Wingdings 3" panose="05040102010807070707" pitchFamily="18" charset="2"/>
              </a:rPr>
              <a:t>The idea (using </a:t>
            </a:r>
            <a:r>
              <a:rPr lang="en-GB" altLang="es-ES" dirty="0" err="1" smtClean="0">
                <a:sym typeface="Wingdings 3" panose="05040102010807070707" pitchFamily="18" charset="2"/>
              </a:rPr>
              <a:t>Koepke</a:t>
            </a:r>
            <a:r>
              <a:rPr lang="en-GB" altLang="es-ES" dirty="0" smtClean="0">
                <a:sym typeface="Wingdings 3" panose="05040102010807070707" pitchFamily="18" charset="2"/>
              </a:rPr>
              <a:t>, 2016) is to capture the unexpected component of the future interest rates, </a:t>
            </a:r>
            <a:r>
              <a:rPr lang="en-GB" altLang="es-ES" dirty="0" err="1" smtClean="0">
                <a:sym typeface="Wingdings 3" panose="05040102010807070707" pitchFamily="18" charset="2"/>
              </a:rPr>
              <a:t>proxying</a:t>
            </a:r>
            <a:r>
              <a:rPr lang="en-GB" altLang="es-ES" dirty="0" smtClean="0">
                <a:sym typeface="Wingdings 3" panose="05040102010807070707" pitchFamily="18" charset="2"/>
              </a:rPr>
              <a:t> it with “Fed funds futures contracts” (p.8). The authors argue that this is a good proxy for “the Fed’s future monetary policy”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GB" altLang="es-ES" dirty="0" smtClean="0">
              <a:sym typeface="Wingdings 3" panose="05040102010807070707" pitchFamily="18" charset="2"/>
            </a:endParaRPr>
          </a:p>
          <a:p>
            <a:pPr marL="0" indent="0" algn="just"/>
            <a:r>
              <a:rPr lang="en-GB" altLang="es-ES" dirty="0" smtClean="0">
                <a:sym typeface="Wingdings 3" panose="05040102010807070707" pitchFamily="18" charset="2"/>
              </a:rPr>
              <a:t>(to pin it down: what matter in monetary policy are expectations)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GB" altLang="es-ES" dirty="0">
              <a:sym typeface="Wingdings 3" panose="05040102010807070707" pitchFamily="18" charset="2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es-ES" dirty="0" smtClean="0">
                <a:sym typeface="Wingdings 3" panose="05040102010807070707" pitchFamily="18" charset="2"/>
              </a:rPr>
              <a:t>The objective is to explain what is the role of a change in “Fed’s future monetary policy” on the “</a:t>
            </a:r>
            <a:r>
              <a:rPr lang="en-GB" altLang="es-ES" u="sng" dirty="0" smtClean="0">
                <a:sym typeface="Wingdings 3" panose="05040102010807070707" pitchFamily="18" charset="2"/>
              </a:rPr>
              <a:t>share</a:t>
            </a:r>
            <a:r>
              <a:rPr lang="en-GB" altLang="es-ES" dirty="0" smtClean="0">
                <a:sym typeface="Wingdings 3" panose="05040102010807070707" pitchFamily="18" charset="2"/>
              </a:rPr>
              <a:t> of countries in total emerging market portfolio flows” (p.11).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es-ES" dirty="0" smtClean="0">
                <a:sym typeface="Wingdings 3" panose="05040102010807070707" pitchFamily="18" charset="2"/>
              </a:rPr>
              <a:t>Additionally, to disentangle “pull” and “push” factors, they also include an index for financial/political risk</a:t>
            </a:r>
            <a:endParaRPr lang="en-GB" altLang="es-ES" dirty="0">
              <a:sym typeface="Wingdings 3" panose="05040102010807070707" pitchFamily="18" charset="2"/>
            </a:endParaRPr>
          </a:p>
          <a:p>
            <a:pPr marL="914400" lvl="1" indent="-457200" algn="just">
              <a:buFont typeface="+mj-lt"/>
              <a:buAutoNum type="arabicPeriod"/>
            </a:pPr>
            <a:endParaRPr lang="en-GB" altLang="es-ES" dirty="0" smtClean="0">
              <a:sym typeface="Wingdings 3" panose="05040102010807070707" pitchFamily="18" charset="2"/>
            </a:endParaRPr>
          </a:p>
          <a:p>
            <a:pPr marL="457200" lvl="1" indent="0" algn="just"/>
            <a:endParaRPr lang="en-GB" altLang="es-ES" dirty="0" smtClean="0">
              <a:sym typeface="Wingdings 3" panose="05040102010807070707" pitchFamily="18" charset="2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138" y="5242451"/>
            <a:ext cx="8405812" cy="1159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9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Título"/>
          <p:cNvSpPr>
            <a:spLocks noGrp="1"/>
          </p:cNvSpPr>
          <p:nvPr>
            <p:ph type="title"/>
          </p:nvPr>
        </p:nvSpPr>
        <p:spPr>
          <a:xfrm>
            <a:off x="231775" y="-136525"/>
            <a:ext cx="5927725" cy="871538"/>
          </a:xfrm>
        </p:spPr>
        <p:txBody>
          <a:bodyPr/>
          <a:lstStyle/>
          <a:p>
            <a:pPr eaLnBrk="1" hangingPunct="1">
              <a:defRPr/>
            </a:pPr>
            <a:r>
              <a:rPr lang="es-ES_tradnl" dirty="0" err="1" smtClean="0"/>
              <a:t>What’s</a:t>
            </a:r>
            <a:r>
              <a:rPr lang="es-ES_tradnl" dirty="0" smtClean="0"/>
              <a:t> in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paper</a:t>
            </a:r>
            <a:r>
              <a:rPr lang="es-ES_tradnl" dirty="0" smtClean="0"/>
              <a:t>/2</a:t>
            </a:r>
            <a:endParaRPr lang="es-ES_tradnl" dirty="0"/>
          </a:p>
        </p:txBody>
      </p:sp>
      <p:sp>
        <p:nvSpPr>
          <p:cNvPr id="10243" name="2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fld id="{5B290835-6D34-4824-A607-C8B47AD218A6}" type="slidenum">
              <a:rPr lang="es-ES_tradnl" altLang="es-ES" sz="1400" smtClean="0">
                <a:solidFill>
                  <a:srgbClr val="858585"/>
                </a:solidFill>
              </a:rPr>
              <a:pPr/>
              <a:t>4</a:t>
            </a:fld>
            <a:endParaRPr lang="es-ES_tradnl" altLang="es-ES" sz="1400" smtClean="0">
              <a:solidFill>
                <a:srgbClr val="858585"/>
              </a:solidFill>
            </a:endParaRPr>
          </a:p>
        </p:txBody>
      </p:sp>
      <p:sp>
        <p:nvSpPr>
          <p:cNvPr id="10244" name="CuadroTexto 1"/>
          <p:cNvSpPr txBox="1">
            <a:spLocks noChangeArrowheads="1"/>
          </p:cNvSpPr>
          <p:nvPr/>
        </p:nvSpPr>
        <p:spPr bwMode="auto">
          <a:xfrm>
            <a:off x="231775" y="871538"/>
            <a:ext cx="876617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GB" altLang="es-ES" dirty="0" smtClean="0">
                <a:sym typeface="Wingdings 3" panose="05040102010807070707" pitchFamily="18" charset="2"/>
              </a:rPr>
              <a:t>Then, following </a:t>
            </a:r>
            <a:r>
              <a:rPr lang="en-GB" altLang="es-ES" dirty="0" err="1" smtClean="0">
                <a:sym typeface="Wingdings 3" panose="05040102010807070707" pitchFamily="18" charset="2"/>
              </a:rPr>
              <a:t>Koepke</a:t>
            </a:r>
            <a:r>
              <a:rPr lang="en-GB" altLang="es-ES" dirty="0" smtClean="0">
                <a:sym typeface="Wingdings 3" panose="05040102010807070707" pitchFamily="18" charset="2"/>
              </a:rPr>
              <a:t> (2016), they separate tightening and easing episodes as follow </a:t>
            </a:r>
          </a:p>
          <a:p>
            <a:pPr marL="457200" lvl="1" indent="0" algn="just"/>
            <a:endParaRPr lang="en-GB" altLang="es-ES" dirty="0" smtClean="0">
              <a:sym typeface="Wingdings 3" panose="05040102010807070707" pitchFamily="18" charset="2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" y="1579424"/>
            <a:ext cx="9144000" cy="2835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17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Título"/>
          <p:cNvSpPr>
            <a:spLocks noGrp="1"/>
          </p:cNvSpPr>
          <p:nvPr>
            <p:ph type="title"/>
          </p:nvPr>
        </p:nvSpPr>
        <p:spPr>
          <a:xfrm>
            <a:off x="0" y="0"/>
            <a:ext cx="5927725" cy="621755"/>
          </a:xfrm>
        </p:spPr>
        <p:txBody>
          <a:bodyPr/>
          <a:lstStyle/>
          <a:p>
            <a:pPr eaLnBrk="1" hangingPunct="1">
              <a:defRPr/>
            </a:pPr>
            <a:r>
              <a:rPr lang="es-ES_tradnl" dirty="0" err="1" smtClean="0"/>
              <a:t>Comments</a:t>
            </a:r>
            <a:r>
              <a:rPr lang="es-ES_tradnl" dirty="0" smtClean="0"/>
              <a:t>/1: </a:t>
            </a:r>
            <a:r>
              <a:rPr lang="es-ES_tradnl" dirty="0" err="1" smtClean="0"/>
              <a:t>Why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share?</a:t>
            </a:r>
            <a:endParaRPr lang="es-ES_tradnl" dirty="0"/>
          </a:p>
        </p:txBody>
      </p:sp>
      <p:sp>
        <p:nvSpPr>
          <p:cNvPr id="11267" name="2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fld id="{E9974995-4E7D-451C-80EC-2492697575BD}" type="slidenum">
              <a:rPr lang="es-ES_tradnl" altLang="es-ES" sz="1400" smtClean="0">
                <a:solidFill>
                  <a:srgbClr val="858585"/>
                </a:solidFill>
              </a:rPr>
              <a:pPr/>
              <a:t>5</a:t>
            </a:fld>
            <a:endParaRPr lang="es-ES_tradnl" altLang="es-ES" sz="1400" smtClean="0">
              <a:solidFill>
                <a:srgbClr val="858585"/>
              </a:solidFill>
            </a:endParaRPr>
          </a:p>
        </p:txBody>
      </p:sp>
      <p:sp>
        <p:nvSpPr>
          <p:cNvPr id="11268" name="CuadroTexto 1"/>
          <p:cNvSpPr txBox="1">
            <a:spLocks noChangeArrowheads="1"/>
          </p:cNvSpPr>
          <p:nvPr/>
        </p:nvSpPr>
        <p:spPr bwMode="auto">
          <a:xfrm>
            <a:off x="146844" y="496864"/>
            <a:ext cx="8569325" cy="378565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pPr marL="0" indent="0" algn="just">
              <a:defRPr/>
            </a:pPr>
            <a:r>
              <a:rPr lang="en-GB" altLang="es-ES" dirty="0" smtClean="0"/>
              <a:t>MOTIVATION</a:t>
            </a:r>
          </a:p>
          <a:p>
            <a:pPr marL="0" indent="0" algn="just">
              <a:defRPr/>
            </a:pPr>
            <a:endParaRPr lang="en-GB" altLang="es-ES" dirty="0" smtClean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altLang="es-ES" dirty="0" smtClean="0"/>
              <a:t>My first comment relates to the independent variable chosen in the paper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n-GB" altLang="es-ES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altLang="es-ES" dirty="0" smtClean="0"/>
              <a:t>The “</a:t>
            </a:r>
            <a:r>
              <a:rPr lang="en-GB" altLang="es-ES" u="sng" dirty="0">
                <a:sym typeface="Wingdings 3" panose="05040102010807070707" pitchFamily="18" charset="2"/>
              </a:rPr>
              <a:t>share</a:t>
            </a:r>
            <a:r>
              <a:rPr lang="en-GB" altLang="es-ES" dirty="0">
                <a:sym typeface="Wingdings 3" panose="05040102010807070707" pitchFamily="18" charset="2"/>
              </a:rPr>
              <a:t> of countries in total emerging market portfolio flows</a:t>
            </a:r>
            <a:r>
              <a:rPr lang="en-GB" altLang="es-ES" dirty="0" smtClean="0">
                <a:sym typeface="Wingdings 3" panose="05040102010807070707" pitchFamily="18" charset="2"/>
              </a:rPr>
              <a:t>” (p.11)</a:t>
            </a:r>
            <a:endParaRPr lang="en-GB" altLang="es-ES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n-GB" altLang="es-ES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altLang="es-ES" dirty="0" smtClean="0"/>
              <a:t>Why should we devote attention to the share? </a:t>
            </a:r>
            <a:endParaRPr lang="en-GB" altLang="es-ES" dirty="0"/>
          </a:p>
          <a:p>
            <a:pPr marL="0" indent="0" algn="just">
              <a:defRPr/>
            </a:pPr>
            <a:r>
              <a:rPr lang="en-GB" altLang="es-ES" dirty="0" smtClean="0"/>
              <a:t>This question is not directly addressed in the paper, i.e. it is assumed that the share of capital flows it is important, however:</a:t>
            </a:r>
          </a:p>
          <a:p>
            <a:pPr marL="0" indent="0" algn="just">
              <a:defRPr/>
            </a:pPr>
            <a:endParaRPr lang="en-GB" alt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688334"/>
              </p:ext>
            </p:extLst>
          </p:nvPr>
        </p:nvGraphicFramePr>
        <p:xfrm>
          <a:off x="2125663" y="4016572"/>
          <a:ext cx="6096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8237"/>
                <a:gridCol w="1993900"/>
                <a:gridCol w="1693863"/>
              </a:tblGrid>
              <a:tr h="317587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SCENARIO 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SCENARIO 2</a:t>
                      </a:r>
                      <a:endParaRPr lang="es-ES" dirty="0"/>
                    </a:p>
                  </a:txBody>
                  <a:tcPr/>
                </a:tc>
              </a:tr>
              <a:tr h="548163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Country 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Flow</a:t>
                      </a:r>
                      <a:r>
                        <a:rPr lang="es-ES_tradnl" dirty="0" smtClean="0"/>
                        <a:t> 1,000 / Share 10%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Flow</a:t>
                      </a:r>
                      <a:r>
                        <a:rPr lang="es-ES_tradnl" dirty="0" smtClean="0"/>
                        <a:t> 500 /     Share 25%</a:t>
                      </a:r>
                      <a:endParaRPr lang="es-ES" dirty="0"/>
                    </a:p>
                  </a:txBody>
                  <a:tcPr/>
                </a:tc>
              </a:tr>
              <a:tr h="317587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Country B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Flow</a:t>
                      </a:r>
                      <a:r>
                        <a:rPr lang="es-ES_tradnl" dirty="0" smtClean="0"/>
                        <a:t> 5,000/</a:t>
                      </a:r>
                    </a:p>
                    <a:p>
                      <a:r>
                        <a:rPr lang="es-ES_tradnl" dirty="0" smtClean="0"/>
                        <a:t>Share 50%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Flow</a:t>
                      </a:r>
                      <a:r>
                        <a:rPr lang="es-ES_tradnl" dirty="0" smtClean="0"/>
                        <a:t> 1,000 /        Share</a:t>
                      </a:r>
                      <a:r>
                        <a:rPr lang="es-ES_tradnl" baseline="0" dirty="0" smtClean="0"/>
                        <a:t> 50%</a:t>
                      </a:r>
                      <a:endParaRPr lang="es-ES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Country</a:t>
                      </a:r>
                      <a:r>
                        <a:rPr lang="es-ES_tradnl" baseline="0" dirty="0" smtClean="0"/>
                        <a:t> C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Flow</a:t>
                      </a:r>
                      <a:r>
                        <a:rPr lang="es-ES_tradnl" baseline="0" dirty="0" smtClean="0"/>
                        <a:t> 4,000/</a:t>
                      </a:r>
                    </a:p>
                    <a:p>
                      <a:r>
                        <a:rPr lang="es-ES_tradnl" baseline="0" dirty="0" smtClean="0"/>
                        <a:t>Share 40%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Flow</a:t>
                      </a:r>
                      <a:r>
                        <a:rPr lang="es-ES_tradnl" baseline="0" dirty="0" smtClean="0"/>
                        <a:t> 500 /</a:t>
                      </a:r>
                    </a:p>
                    <a:p>
                      <a:r>
                        <a:rPr lang="es-ES_tradnl" baseline="0" dirty="0" smtClean="0"/>
                        <a:t>Share 25%</a:t>
                      </a:r>
                      <a:endParaRPr lang="es-ES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TOTAL EME (A+B+C)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10,000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2,000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Título"/>
          <p:cNvSpPr>
            <a:spLocks noGrp="1"/>
          </p:cNvSpPr>
          <p:nvPr>
            <p:ph type="title"/>
          </p:nvPr>
        </p:nvSpPr>
        <p:spPr>
          <a:xfrm>
            <a:off x="0" y="0"/>
            <a:ext cx="5927725" cy="871538"/>
          </a:xfrm>
        </p:spPr>
        <p:txBody>
          <a:bodyPr/>
          <a:lstStyle/>
          <a:p>
            <a:pPr eaLnBrk="1" hangingPunct="1">
              <a:defRPr/>
            </a:pPr>
            <a:r>
              <a:rPr lang="es-ES_tradnl" dirty="0" err="1" smtClean="0"/>
              <a:t>Comments</a:t>
            </a:r>
            <a:r>
              <a:rPr lang="es-ES_tradnl" dirty="0" smtClean="0"/>
              <a:t>/2: METHODOLOGY</a:t>
            </a:r>
            <a:endParaRPr lang="es-ES_tradnl" dirty="0"/>
          </a:p>
        </p:txBody>
      </p:sp>
      <p:sp>
        <p:nvSpPr>
          <p:cNvPr id="11267" name="2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fld id="{E9974995-4E7D-451C-80EC-2492697575BD}" type="slidenum">
              <a:rPr lang="es-ES_tradnl" altLang="es-ES" sz="1400" smtClean="0">
                <a:solidFill>
                  <a:srgbClr val="858585"/>
                </a:solidFill>
              </a:rPr>
              <a:pPr/>
              <a:t>6</a:t>
            </a:fld>
            <a:endParaRPr lang="es-ES_tradnl" altLang="es-ES" sz="1400" smtClean="0">
              <a:solidFill>
                <a:srgbClr val="858585"/>
              </a:solidFill>
            </a:endParaRPr>
          </a:p>
        </p:txBody>
      </p:sp>
      <p:sp>
        <p:nvSpPr>
          <p:cNvPr id="11268" name="CuadroTexto 1"/>
          <p:cNvSpPr txBox="1">
            <a:spLocks noChangeArrowheads="1"/>
          </p:cNvSpPr>
          <p:nvPr/>
        </p:nvSpPr>
        <p:spPr bwMode="auto">
          <a:xfrm>
            <a:off x="312738" y="871538"/>
            <a:ext cx="8569325" cy="440120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pPr marL="0" indent="0" algn="just">
              <a:defRPr/>
            </a:pPr>
            <a:r>
              <a:rPr lang="en-GB" altLang="es-ES" dirty="0" smtClean="0"/>
              <a:t>METHODOLOGY</a:t>
            </a:r>
          </a:p>
          <a:p>
            <a:pPr marL="0" indent="0" algn="just">
              <a:defRPr/>
            </a:pPr>
            <a:endParaRPr lang="en-GB" altLang="es-ES" dirty="0" smtClean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s-ES_tradnl" altLang="es-ES" dirty="0" err="1" smtClean="0"/>
              <a:t>If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we</a:t>
            </a:r>
            <a:r>
              <a:rPr lang="es-ES_tradnl" altLang="es-ES" dirty="0" smtClean="0"/>
              <a:t> sum up </a:t>
            </a:r>
            <a:r>
              <a:rPr lang="es-ES_tradnl" altLang="es-ES" dirty="0" err="1" smtClean="0"/>
              <a:t>the</a:t>
            </a:r>
            <a:r>
              <a:rPr lang="es-ES_tradnl" altLang="es-ES" dirty="0" smtClean="0"/>
              <a:t> share, </a:t>
            </a:r>
            <a:r>
              <a:rPr lang="es-ES_tradnl" altLang="es-ES" dirty="0" err="1" smtClean="0"/>
              <a:t>it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should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always</a:t>
            </a:r>
            <a:r>
              <a:rPr lang="es-ES_tradnl" altLang="es-ES" dirty="0" smtClean="0"/>
              <a:t> be 100%.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_tradnl" altLang="es-ES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s-ES_tradnl" altLang="es-ES" dirty="0" err="1" smtClean="0"/>
              <a:t>Main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explanatory</a:t>
            </a:r>
            <a:r>
              <a:rPr lang="es-ES_tradnl" altLang="es-ES" dirty="0" smtClean="0"/>
              <a:t> variable </a:t>
            </a:r>
            <a:r>
              <a:rPr lang="es-ES_tradnl" altLang="es-ES" dirty="0" err="1" smtClean="0"/>
              <a:t>is</a:t>
            </a:r>
            <a:r>
              <a:rPr lang="es-ES_tradnl" altLang="es-ES" dirty="0" smtClean="0"/>
              <a:t> a variable </a:t>
            </a:r>
            <a:r>
              <a:rPr lang="es-ES_tradnl" altLang="es-ES" dirty="0" err="1" smtClean="0"/>
              <a:t>that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only</a:t>
            </a:r>
            <a:r>
              <a:rPr lang="es-ES_tradnl" altLang="es-ES" dirty="0" smtClean="0"/>
              <a:t> has time </a:t>
            </a:r>
            <a:r>
              <a:rPr lang="es-ES_tradnl" altLang="es-ES" dirty="0" err="1" smtClean="0"/>
              <a:t>variance</a:t>
            </a:r>
            <a:r>
              <a:rPr lang="es-ES_tradnl" altLang="es-ES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_tradnl" altLang="es-ES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s-ES_tradnl" altLang="es-ES" dirty="0" err="1" smtClean="0"/>
              <a:t>Suppose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only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two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countries</a:t>
            </a:r>
            <a:r>
              <a:rPr lang="es-ES_tradnl" altLang="es-ES" dirty="0" smtClean="0"/>
              <a:t>, </a:t>
            </a:r>
            <a:r>
              <a:rPr lang="es-ES_tradnl" altLang="es-ES" dirty="0" err="1" smtClean="0"/>
              <a:t>if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A’s</a:t>
            </a:r>
            <a:r>
              <a:rPr lang="es-ES_tradnl" altLang="es-ES" dirty="0" smtClean="0"/>
              <a:t> share </a:t>
            </a:r>
            <a:r>
              <a:rPr lang="es-ES_tradnl" altLang="es-ES" dirty="0" err="1" smtClean="0"/>
              <a:t>goes</a:t>
            </a:r>
            <a:r>
              <a:rPr lang="es-ES_tradnl" altLang="es-ES" dirty="0" smtClean="0"/>
              <a:t> up, </a:t>
            </a:r>
            <a:r>
              <a:rPr lang="es-ES_tradnl" altLang="es-ES" dirty="0" err="1" smtClean="0"/>
              <a:t>B’s</a:t>
            </a:r>
            <a:r>
              <a:rPr lang="es-ES_tradnl" altLang="es-ES" dirty="0" smtClean="0"/>
              <a:t> share </a:t>
            </a:r>
            <a:r>
              <a:rPr lang="es-ES_tradnl" altLang="es-ES" dirty="0" err="1" smtClean="0"/>
              <a:t>goes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down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for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the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same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amount</a:t>
            </a:r>
            <a:r>
              <a:rPr lang="es-ES_tradnl" altLang="es-ES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_tradnl" altLang="es-ES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s-ES_tradnl" altLang="es-ES" dirty="0" err="1" smtClean="0"/>
              <a:t>Where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the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variance</a:t>
            </a:r>
            <a:r>
              <a:rPr lang="es-ES_tradnl" altLang="es-ES" dirty="0" smtClean="0"/>
              <a:t> comes </a:t>
            </a:r>
            <a:r>
              <a:rPr lang="es-ES_tradnl" altLang="es-ES" dirty="0" err="1" smtClean="0"/>
              <a:t>from</a:t>
            </a:r>
            <a:r>
              <a:rPr lang="es-ES_tradnl" altLang="es-ES" dirty="0" smtClean="0"/>
              <a:t>?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_tradnl" altLang="es-ES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s-ES_tradnl" altLang="es-ES" dirty="0" err="1" smtClean="0"/>
              <a:t>Out</a:t>
            </a:r>
            <a:r>
              <a:rPr lang="es-ES_tradnl" altLang="es-ES" dirty="0"/>
              <a:t> </a:t>
            </a:r>
            <a:r>
              <a:rPr lang="es-ES_tradnl" altLang="es-ES" dirty="0" smtClean="0"/>
              <a:t>of </a:t>
            </a:r>
            <a:r>
              <a:rPr lang="es-ES_tradnl" altLang="es-ES" dirty="0" err="1" smtClean="0"/>
              <a:t>sample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variance</a:t>
            </a:r>
            <a:r>
              <a:rPr lang="es-ES_tradnl" altLang="es-ES" dirty="0" smtClean="0"/>
              <a:t> (as </a:t>
            </a:r>
            <a:r>
              <a:rPr lang="es-ES_tradnl" altLang="es-ES" dirty="0" err="1" smtClean="0"/>
              <a:t>the</a:t>
            </a:r>
            <a:r>
              <a:rPr lang="es-ES_tradnl" altLang="es-ES" dirty="0" smtClean="0"/>
              <a:t> simple </a:t>
            </a:r>
            <a:r>
              <a:rPr lang="es-ES_tradnl" altLang="es-ES" dirty="0" err="1" smtClean="0"/>
              <a:t>includes</a:t>
            </a:r>
            <a:r>
              <a:rPr lang="es-ES_tradnl" altLang="es-ES" dirty="0" smtClean="0"/>
              <a:t> 19 </a:t>
            </a:r>
            <a:r>
              <a:rPr lang="es-ES_tradnl" altLang="es-ES" dirty="0" err="1" smtClean="0"/>
              <a:t>countries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for</a:t>
            </a:r>
            <a:r>
              <a:rPr lang="es-ES_tradnl" altLang="es-ES" dirty="0" smtClean="0"/>
              <a:t> a total of 80% of portfolio </a:t>
            </a:r>
            <a:r>
              <a:rPr lang="es-ES_tradnl" altLang="es-ES" dirty="0" err="1" smtClean="0"/>
              <a:t>flows</a:t>
            </a:r>
            <a:r>
              <a:rPr lang="es-ES_tradnl" altLang="es-ES" dirty="0" smtClean="0"/>
              <a:t> to </a:t>
            </a:r>
            <a:r>
              <a:rPr lang="es-ES_tradnl" altLang="es-ES" dirty="0" err="1" smtClean="0"/>
              <a:t>EMs</a:t>
            </a:r>
            <a:r>
              <a:rPr lang="es-ES_tradnl" altLang="es-ES" dirty="0" smtClean="0"/>
              <a:t>?) as a </a:t>
            </a:r>
            <a:r>
              <a:rPr lang="es-ES_tradnl" altLang="es-ES" dirty="0" err="1" smtClean="0"/>
              <a:t>determinant</a:t>
            </a:r>
            <a:r>
              <a:rPr lang="es-ES_tradnl" altLang="es-ES" dirty="0" smtClean="0"/>
              <a:t>? (</a:t>
            </a:r>
            <a:r>
              <a:rPr lang="es-ES_tradnl" altLang="es-ES" dirty="0" err="1" smtClean="0"/>
              <a:t>or</a:t>
            </a:r>
            <a:r>
              <a:rPr lang="es-ES_tradnl" altLang="es-ES" dirty="0"/>
              <a:t> </a:t>
            </a:r>
            <a:r>
              <a:rPr lang="es-ES_tradnl" altLang="es-ES" dirty="0" err="1" smtClean="0"/>
              <a:t>maybe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related</a:t>
            </a:r>
            <a:r>
              <a:rPr lang="es-ES_tradnl" altLang="es-ES" dirty="0" smtClean="0"/>
              <a:t> to </a:t>
            </a:r>
            <a:r>
              <a:rPr lang="es-ES_tradnl" altLang="es-ES" dirty="0" err="1" smtClean="0"/>
              <a:t>weights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used</a:t>
            </a:r>
            <a:r>
              <a:rPr lang="es-ES_tradnl" altLang="es-ES" dirty="0" smtClean="0"/>
              <a:t> to </a:t>
            </a:r>
            <a:r>
              <a:rPr lang="es-ES_tradnl" altLang="es-ES" dirty="0" err="1" smtClean="0"/>
              <a:t>calculate</a:t>
            </a:r>
            <a:r>
              <a:rPr lang="es-ES_tradnl" altLang="es-ES" dirty="0" smtClean="0"/>
              <a:t> shares)</a:t>
            </a:r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372649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Título"/>
          <p:cNvSpPr>
            <a:spLocks noGrp="1"/>
          </p:cNvSpPr>
          <p:nvPr>
            <p:ph type="title"/>
          </p:nvPr>
        </p:nvSpPr>
        <p:spPr>
          <a:xfrm>
            <a:off x="0" y="0"/>
            <a:ext cx="5927725" cy="373891"/>
          </a:xfrm>
        </p:spPr>
        <p:txBody>
          <a:bodyPr/>
          <a:lstStyle/>
          <a:p>
            <a:pPr eaLnBrk="1" hangingPunct="1">
              <a:defRPr/>
            </a:pPr>
            <a:r>
              <a:rPr lang="es-ES_tradnl" dirty="0" err="1" smtClean="0"/>
              <a:t>Comments</a:t>
            </a:r>
            <a:r>
              <a:rPr lang="es-ES_tradnl" dirty="0" smtClean="0"/>
              <a:t>/3: METHODOLOGY</a:t>
            </a:r>
            <a:endParaRPr lang="es-ES_tradnl" dirty="0"/>
          </a:p>
        </p:txBody>
      </p:sp>
      <p:sp>
        <p:nvSpPr>
          <p:cNvPr id="11267" name="2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fld id="{E9974995-4E7D-451C-80EC-2492697575BD}" type="slidenum">
              <a:rPr lang="es-ES_tradnl" altLang="es-ES" sz="1400" smtClean="0">
                <a:solidFill>
                  <a:srgbClr val="858585"/>
                </a:solidFill>
              </a:rPr>
              <a:pPr/>
              <a:t>7</a:t>
            </a:fld>
            <a:endParaRPr lang="es-ES_tradnl" altLang="es-ES" sz="1400" smtClean="0">
              <a:solidFill>
                <a:srgbClr val="858585"/>
              </a:solidFill>
            </a:endParaRPr>
          </a:p>
        </p:txBody>
      </p:sp>
      <p:sp>
        <p:nvSpPr>
          <p:cNvPr id="11268" name="CuadroTexto 1"/>
          <p:cNvSpPr txBox="1">
            <a:spLocks noChangeArrowheads="1"/>
          </p:cNvSpPr>
          <p:nvPr/>
        </p:nvSpPr>
        <p:spPr bwMode="auto">
          <a:xfrm>
            <a:off x="73818" y="360226"/>
            <a:ext cx="8569325" cy="224676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pPr marL="0" indent="0" algn="just">
              <a:defRPr/>
            </a:pPr>
            <a:r>
              <a:rPr lang="en-GB" altLang="es-ES" dirty="0" smtClean="0"/>
              <a:t>METHODOLOGY</a:t>
            </a:r>
          </a:p>
          <a:p>
            <a:pPr marL="0" indent="0" algn="just">
              <a:defRPr/>
            </a:pPr>
            <a:r>
              <a:rPr lang="es-ES_tradnl" altLang="es-ES" dirty="0" smtClean="0"/>
              <a:t>“</a:t>
            </a:r>
            <a:r>
              <a:rPr lang="es-ES_tradnl" altLang="es-ES" dirty="0" err="1" smtClean="0"/>
              <a:t>only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three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policy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rate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changes</a:t>
            </a:r>
            <a:r>
              <a:rPr lang="es-ES_tradnl" altLang="es-ES" dirty="0" smtClean="0"/>
              <a:t>. </a:t>
            </a:r>
            <a:r>
              <a:rPr lang="es-ES_tradnl" altLang="es-ES" dirty="0" err="1" smtClean="0"/>
              <a:t>This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makes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our</a:t>
            </a:r>
            <a:r>
              <a:rPr lang="es-ES_tradnl" altLang="es-ES" dirty="0" smtClean="0"/>
              <a:t> forward </a:t>
            </a:r>
            <a:r>
              <a:rPr lang="es-ES_tradnl" altLang="es-ES" dirty="0" err="1" smtClean="0"/>
              <a:t>looking</a:t>
            </a:r>
            <a:r>
              <a:rPr lang="es-ES_tradnl" altLang="es-ES" dirty="0" smtClean="0"/>
              <a:t> “</a:t>
            </a:r>
            <a:r>
              <a:rPr lang="es-ES_tradnl" altLang="es-ES" dirty="0" err="1" smtClean="0"/>
              <a:t>monetary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policy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works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though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expectations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channel</a:t>
            </a:r>
            <a:r>
              <a:rPr lang="es-ES_tradnl" altLang="es-ES" dirty="0"/>
              <a:t> </a:t>
            </a:r>
            <a:r>
              <a:rPr lang="es-ES_tradnl" altLang="es-ES" dirty="0" err="1" smtClean="0"/>
              <a:t>view</a:t>
            </a:r>
            <a:r>
              <a:rPr lang="es-ES_tradnl" altLang="es-ES" dirty="0" smtClean="0"/>
              <a:t> more </a:t>
            </a:r>
            <a:r>
              <a:rPr lang="es-ES_tradnl" altLang="es-ES" dirty="0" err="1" smtClean="0"/>
              <a:t>relevant</a:t>
            </a:r>
            <a:r>
              <a:rPr lang="es-ES_tradnl" altLang="es-ES" dirty="0" smtClean="0"/>
              <a:t>” (p.9)</a:t>
            </a:r>
            <a:endParaRPr lang="es-ES_tradnl" altLang="es-ES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s-ES_tradnl" altLang="es-ES" dirty="0" err="1" smtClean="0"/>
              <a:t>During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the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years</a:t>
            </a:r>
            <a:r>
              <a:rPr lang="es-ES_tradnl" altLang="es-ES" dirty="0" smtClean="0"/>
              <a:t> of </a:t>
            </a:r>
            <a:r>
              <a:rPr lang="es-ES_tradnl" altLang="es-ES" dirty="0" err="1" smtClean="0"/>
              <a:t>analysis</a:t>
            </a:r>
            <a:r>
              <a:rPr lang="es-ES_tradnl" altLang="es-ES" dirty="0" smtClean="0"/>
              <a:t> (</a:t>
            </a:r>
            <a:r>
              <a:rPr lang="es-ES_tradnl" altLang="es-ES" dirty="0" err="1" smtClean="0"/>
              <a:t>see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i.a</a:t>
            </a:r>
            <a:r>
              <a:rPr lang="es-ES_tradnl" altLang="es-ES" dirty="0" smtClean="0"/>
              <a:t>. </a:t>
            </a:r>
            <a:r>
              <a:rPr lang="es-ES_tradnl" altLang="es-ES" dirty="0" err="1" smtClean="0"/>
              <a:t>Borrallo</a:t>
            </a:r>
            <a:r>
              <a:rPr lang="es-ES_tradnl" altLang="es-ES" dirty="0" smtClean="0"/>
              <a:t> et al., 2016):</a:t>
            </a:r>
          </a:p>
          <a:p>
            <a:pPr marL="0" indent="0" algn="just">
              <a:defRPr/>
            </a:pPr>
            <a:endParaRPr lang="es-ES_tradnl" altLang="es-ES" dirty="0"/>
          </a:p>
          <a:p>
            <a:pPr marL="0" indent="0" algn="just">
              <a:defRPr/>
            </a:pPr>
            <a:endParaRPr lang="es-ES_tradnl" alt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082" y="1980238"/>
            <a:ext cx="4482219" cy="3607762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04082" y="5588000"/>
            <a:ext cx="1477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800" dirty="0" err="1" smtClean="0"/>
              <a:t>Source</a:t>
            </a:r>
            <a:r>
              <a:rPr lang="es-ES_tradnl" sz="800" dirty="0" smtClean="0"/>
              <a:t>: Clark et al.</a:t>
            </a:r>
            <a:endParaRPr lang="es-ES" sz="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3782" y="1891338"/>
            <a:ext cx="3883024" cy="3696662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 bwMode="auto">
          <a:xfrm>
            <a:off x="2641600" y="2273300"/>
            <a:ext cx="1955800" cy="2590800"/>
          </a:xfrm>
          <a:prstGeom prst="rect">
            <a:avLst/>
          </a:prstGeom>
          <a:noFill/>
          <a:ln w="76200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dE Neue Helvetica 55 Roman" pitchFamily="34" charset="0"/>
            </a:endParaRPr>
          </a:p>
        </p:txBody>
      </p:sp>
      <p:sp>
        <p:nvSpPr>
          <p:cNvPr id="10" name="Rectángulo 9"/>
          <p:cNvSpPr/>
          <p:nvPr/>
        </p:nvSpPr>
        <p:spPr bwMode="auto">
          <a:xfrm>
            <a:off x="6642100" y="2388027"/>
            <a:ext cx="1955800" cy="2590800"/>
          </a:xfrm>
          <a:prstGeom prst="rect">
            <a:avLst/>
          </a:prstGeom>
          <a:noFill/>
          <a:ln w="76200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dE Neue Helvetica 55 Roman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188744" y="5569420"/>
            <a:ext cx="1477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800" dirty="0" err="1" smtClean="0"/>
              <a:t>Source</a:t>
            </a:r>
            <a:r>
              <a:rPr lang="es-ES_tradnl" sz="800" dirty="0" smtClean="0"/>
              <a:t>: Clark et al.</a:t>
            </a:r>
            <a:endParaRPr lang="es-ES" sz="800" dirty="0"/>
          </a:p>
        </p:txBody>
      </p:sp>
      <p:sp>
        <p:nvSpPr>
          <p:cNvPr id="6" name="Flecha arriba 5"/>
          <p:cNvSpPr/>
          <p:nvPr/>
        </p:nvSpPr>
        <p:spPr bwMode="auto">
          <a:xfrm>
            <a:off x="3619500" y="4508500"/>
            <a:ext cx="508000" cy="1294944"/>
          </a:xfrm>
          <a:prstGeom prst="up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dE Neue Helvetica 55 Roman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2880519" y="5881062"/>
            <a:ext cx="14779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smtClean="0"/>
              <a:t>FED FUNDS RATE</a:t>
            </a:r>
            <a:endParaRPr lang="es-ES" sz="16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6997701" y="5817613"/>
            <a:ext cx="14779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smtClean="0"/>
              <a:t>FED BALANCE SHEET</a:t>
            </a:r>
            <a:endParaRPr lang="es-ES" sz="1600" dirty="0"/>
          </a:p>
        </p:txBody>
      </p:sp>
      <p:sp>
        <p:nvSpPr>
          <p:cNvPr id="15" name="Flecha arriba 14"/>
          <p:cNvSpPr/>
          <p:nvPr/>
        </p:nvSpPr>
        <p:spPr bwMode="auto">
          <a:xfrm>
            <a:off x="6990161" y="3670046"/>
            <a:ext cx="508000" cy="2133397"/>
          </a:xfrm>
          <a:prstGeom prst="upArrow">
            <a:avLst/>
          </a:prstGeom>
          <a:solidFill>
            <a:srgbClr val="92D050"/>
          </a:solidFill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dE Neue Helvetica 55 Roma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13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Título"/>
          <p:cNvSpPr>
            <a:spLocks noGrp="1"/>
          </p:cNvSpPr>
          <p:nvPr>
            <p:ph type="title"/>
          </p:nvPr>
        </p:nvSpPr>
        <p:spPr>
          <a:xfrm>
            <a:off x="0" y="0"/>
            <a:ext cx="5927725" cy="871538"/>
          </a:xfrm>
        </p:spPr>
        <p:txBody>
          <a:bodyPr/>
          <a:lstStyle/>
          <a:p>
            <a:pPr eaLnBrk="1" hangingPunct="1">
              <a:defRPr/>
            </a:pPr>
            <a:r>
              <a:rPr lang="es-ES_tradnl" dirty="0" err="1" smtClean="0"/>
              <a:t>Comments</a:t>
            </a:r>
            <a:r>
              <a:rPr lang="es-ES_tradnl" dirty="0" smtClean="0"/>
              <a:t>/3: METHODOLOGY</a:t>
            </a:r>
            <a:endParaRPr lang="es-ES_tradnl" dirty="0"/>
          </a:p>
        </p:txBody>
      </p:sp>
      <p:sp>
        <p:nvSpPr>
          <p:cNvPr id="11267" name="2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fld id="{E9974995-4E7D-451C-80EC-2492697575BD}" type="slidenum">
              <a:rPr lang="es-ES_tradnl" altLang="es-ES" sz="1400" smtClean="0">
                <a:solidFill>
                  <a:srgbClr val="858585"/>
                </a:solidFill>
              </a:rPr>
              <a:pPr/>
              <a:t>8</a:t>
            </a:fld>
            <a:endParaRPr lang="es-ES_tradnl" altLang="es-ES" sz="1400" smtClean="0">
              <a:solidFill>
                <a:srgbClr val="858585"/>
              </a:solidFill>
            </a:endParaRPr>
          </a:p>
        </p:txBody>
      </p:sp>
      <p:sp>
        <p:nvSpPr>
          <p:cNvPr id="11268" name="CuadroTexto 1"/>
          <p:cNvSpPr txBox="1">
            <a:spLocks noChangeArrowheads="1"/>
          </p:cNvSpPr>
          <p:nvPr/>
        </p:nvSpPr>
        <p:spPr bwMode="auto">
          <a:xfrm>
            <a:off x="312738" y="871538"/>
            <a:ext cx="8569325" cy="163121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pPr marL="0" indent="0" algn="just">
              <a:defRPr/>
            </a:pPr>
            <a:r>
              <a:rPr lang="en-GB" altLang="es-ES" dirty="0" smtClean="0"/>
              <a:t>METHODOLOGY</a:t>
            </a:r>
          </a:p>
          <a:p>
            <a:pPr marL="0" indent="0" algn="just">
              <a:defRPr/>
            </a:pPr>
            <a:endParaRPr lang="es-ES_tradnl" altLang="es-ES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s-ES_tradnl" altLang="es-ES" dirty="0" err="1" smtClean="0"/>
              <a:t>Even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if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during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the</a:t>
            </a:r>
            <a:r>
              <a:rPr lang="es-ES_tradnl" altLang="es-ES" dirty="0" smtClean="0"/>
              <a:t> “</a:t>
            </a:r>
            <a:r>
              <a:rPr lang="es-ES_tradnl" altLang="es-ES" dirty="0" err="1" smtClean="0"/>
              <a:t>taper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tantrum</a:t>
            </a:r>
            <a:r>
              <a:rPr lang="es-ES_tradnl" altLang="es-ES" dirty="0" smtClean="0"/>
              <a:t>” </a:t>
            </a:r>
            <a:r>
              <a:rPr lang="es-ES_tradnl" altLang="es-ES" dirty="0" err="1" smtClean="0"/>
              <a:t>episode</a:t>
            </a:r>
            <a:r>
              <a:rPr lang="es-ES_tradnl" altLang="es-ES" dirty="0" smtClean="0"/>
              <a:t> (2013):</a:t>
            </a:r>
          </a:p>
          <a:p>
            <a:pPr marL="0" indent="0" algn="just">
              <a:defRPr/>
            </a:pPr>
            <a:endParaRPr lang="es-ES_tradnl" altLang="es-ES" dirty="0"/>
          </a:p>
          <a:p>
            <a:pPr marL="0" indent="0" algn="just">
              <a:defRPr/>
            </a:pPr>
            <a:endParaRPr lang="es-ES_tradnl" alt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438" y="2120900"/>
            <a:ext cx="4800600" cy="4089401"/>
          </a:xfrm>
          <a:prstGeom prst="rect">
            <a:avLst/>
          </a:prstGeom>
        </p:spPr>
      </p:pic>
      <p:sp>
        <p:nvSpPr>
          <p:cNvPr id="16" name="CuadroTexto 1"/>
          <p:cNvSpPr txBox="1">
            <a:spLocks noChangeArrowheads="1"/>
          </p:cNvSpPr>
          <p:nvPr/>
        </p:nvSpPr>
        <p:spPr bwMode="auto">
          <a:xfrm>
            <a:off x="5189538" y="2248100"/>
            <a:ext cx="3692525" cy="31700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s-ES_tradnl" altLang="es-ES" dirty="0" err="1"/>
              <a:t>T</a:t>
            </a:r>
            <a:r>
              <a:rPr lang="es-ES_tradnl" altLang="es-ES" dirty="0" err="1" smtClean="0"/>
              <a:t>his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happened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because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the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market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was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pricing</a:t>
            </a:r>
            <a:r>
              <a:rPr lang="es-ES_tradnl" altLang="es-ES" dirty="0" smtClean="0"/>
              <a:t> in a “</a:t>
            </a:r>
            <a:r>
              <a:rPr lang="es-ES_tradnl" altLang="es-ES" dirty="0" err="1" smtClean="0"/>
              <a:t>old</a:t>
            </a:r>
            <a:r>
              <a:rPr lang="es-ES_tradnl" altLang="es-ES" dirty="0" smtClean="0"/>
              <a:t>” neutral </a:t>
            </a:r>
            <a:r>
              <a:rPr lang="es-ES_tradnl" altLang="es-ES" dirty="0" err="1" smtClean="0"/>
              <a:t>interest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rate</a:t>
            </a:r>
            <a:r>
              <a:rPr lang="es-ES_tradnl" altLang="es-ES" dirty="0" smtClean="0"/>
              <a:t> (4%). </a:t>
            </a:r>
            <a:r>
              <a:rPr lang="es-ES_tradnl" altLang="es-ES" dirty="0" err="1" smtClean="0"/>
              <a:t>Right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now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there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is</a:t>
            </a:r>
            <a:r>
              <a:rPr lang="es-ES_tradnl" altLang="es-ES" dirty="0" smtClean="0"/>
              <a:t> a new normal (2%), and “</a:t>
            </a:r>
            <a:r>
              <a:rPr lang="es-ES_tradnl" altLang="es-ES" dirty="0" err="1" smtClean="0"/>
              <a:t>shrinking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the</a:t>
            </a:r>
            <a:r>
              <a:rPr lang="es-ES_tradnl" altLang="es-ES" dirty="0" smtClean="0"/>
              <a:t> FED balance </a:t>
            </a:r>
            <a:r>
              <a:rPr lang="es-ES_tradnl" altLang="es-ES" dirty="0" err="1" smtClean="0"/>
              <a:t>sheet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is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not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expected</a:t>
            </a:r>
            <a:r>
              <a:rPr lang="es-ES_tradnl" altLang="es-ES" dirty="0" smtClean="0"/>
              <a:t> to </a:t>
            </a:r>
            <a:r>
              <a:rPr lang="es-ES_tradnl" altLang="es-ES" dirty="0" err="1" smtClean="0"/>
              <a:t>change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that</a:t>
            </a:r>
            <a:r>
              <a:rPr lang="es-ES_tradnl" altLang="es-ES" dirty="0" smtClean="0"/>
              <a:t>”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_tradnl" altLang="es-ES" dirty="0" smtClean="0"/>
          </a:p>
          <a:p>
            <a:pPr marL="0" indent="0" algn="just">
              <a:defRPr/>
            </a:pPr>
            <a:r>
              <a:rPr lang="es-ES_tradnl" altLang="es-ES" dirty="0"/>
              <a:t>	</a:t>
            </a:r>
            <a:r>
              <a:rPr lang="es-ES_tradnl" altLang="es-ES" dirty="0" smtClean="0"/>
              <a:t>    </a:t>
            </a:r>
            <a:r>
              <a:rPr lang="es-ES_tradnl" altLang="es-ES" sz="1400" dirty="0" err="1" smtClean="0"/>
              <a:t>Clarida</a:t>
            </a:r>
            <a:r>
              <a:rPr lang="es-ES_tradnl" altLang="es-ES" sz="1400" dirty="0" smtClean="0"/>
              <a:t> (2017)</a:t>
            </a:r>
          </a:p>
        </p:txBody>
      </p:sp>
      <p:sp>
        <p:nvSpPr>
          <p:cNvPr id="17" name="CuadroTexto 1"/>
          <p:cNvSpPr txBox="1">
            <a:spLocks noChangeArrowheads="1"/>
          </p:cNvSpPr>
          <p:nvPr/>
        </p:nvSpPr>
        <p:spPr bwMode="auto">
          <a:xfrm>
            <a:off x="2247900" y="6033056"/>
            <a:ext cx="4495800" cy="73866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pPr marL="0" indent="0" algn="just">
              <a:defRPr/>
            </a:pPr>
            <a:r>
              <a:rPr lang="en-US" sz="1400" b="0" dirty="0" smtClean="0"/>
              <a:t>OIS = overnight </a:t>
            </a:r>
            <a:r>
              <a:rPr lang="en-US" sz="1400" b="0" dirty="0"/>
              <a:t>index </a:t>
            </a:r>
            <a:r>
              <a:rPr lang="en-US" sz="1400" b="0" dirty="0" smtClean="0"/>
              <a:t>swap </a:t>
            </a:r>
            <a:r>
              <a:rPr lang="en-US" sz="1400" b="0" dirty="0" smtClean="0">
                <a:sym typeface="Wingdings" panose="05000000000000000000" pitchFamily="2" charset="2"/>
              </a:rPr>
              <a:t> it</a:t>
            </a:r>
            <a:r>
              <a:rPr lang="en-US" sz="1400" b="0" dirty="0" smtClean="0"/>
              <a:t> </a:t>
            </a:r>
            <a:r>
              <a:rPr lang="en-US" sz="1400" b="0" dirty="0"/>
              <a:t>is an </a:t>
            </a:r>
            <a:r>
              <a:rPr lang="en-US" sz="1400" dirty="0"/>
              <a:t>interest rate</a:t>
            </a:r>
            <a:r>
              <a:rPr lang="en-US" sz="1400" b="0" dirty="0"/>
              <a:t> swap involving the overnight rate being exchanged for a fixed </a:t>
            </a:r>
            <a:r>
              <a:rPr lang="en-US" sz="1400" dirty="0"/>
              <a:t>interest rate</a:t>
            </a:r>
            <a:r>
              <a:rPr lang="en-US" sz="1400" b="0" dirty="0"/>
              <a:t>.</a:t>
            </a:r>
            <a:endParaRPr lang="es-ES_tradnl" altLang="es-ES" sz="1400" dirty="0" smtClean="0"/>
          </a:p>
        </p:txBody>
      </p:sp>
    </p:spTree>
    <p:extLst>
      <p:ext uri="{BB962C8B-B14F-4D97-AF65-F5344CB8AC3E}">
        <p14:creationId xmlns:p14="http://schemas.microsoft.com/office/powerpoint/2010/main" val="70547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Título"/>
          <p:cNvSpPr>
            <a:spLocks noGrp="1"/>
          </p:cNvSpPr>
          <p:nvPr>
            <p:ph type="title"/>
          </p:nvPr>
        </p:nvSpPr>
        <p:spPr>
          <a:xfrm>
            <a:off x="0" y="0"/>
            <a:ext cx="5927725" cy="871538"/>
          </a:xfrm>
        </p:spPr>
        <p:txBody>
          <a:bodyPr/>
          <a:lstStyle/>
          <a:p>
            <a:pPr eaLnBrk="1" hangingPunct="1">
              <a:defRPr/>
            </a:pPr>
            <a:r>
              <a:rPr lang="es-ES_tradnl" dirty="0" err="1" smtClean="0"/>
              <a:t>Comments</a:t>
            </a:r>
            <a:r>
              <a:rPr lang="es-ES_tradnl" dirty="0" smtClean="0"/>
              <a:t>/4: METHODOLOGY</a:t>
            </a:r>
            <a:endParaRPr lang="es-ES_tradnl" dirty="0"/>
          </a:p>
        </p:txBody>
      </p:sp>
      <p:sp>
        <p:nvSpPr>
          <p:cNvPr id="11267" name="2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fld id="{E9974995-4E7D-451C-80EC-2492697575BD}" type="slidenum">
              <a:rPr lang="es-ES_tradnl" altLang="es-ES" sz="1400" smtClean="0">
                <a:solidFill>
                  <a:srgbClr val="858585"/>
                </a:solidFill>
              </a:rPr>
              <a:pPr/>
              <a:t>9</a:t>
            </a:fld>
            <a:endParaRPr lang="es-ES_tradnl" altLang="es-ES" sz="1400" smtClean="0">
              <a:solidFill>
                <a:srgbClr val="858585"/>
              </a:solidFill>
            </a:endParaRPr>
          </a:p>
        </p:txBody>
      </p:sp>
      <p:sp>
        <p:nvSpPr>
          <p:cNvPr id="11268" name="CuadroTexto 1"/>
          <p:cNvSpPr txBox="1">
            <a:spLocks noChangeArrowheads="1"/>
          </p:cNvSpPr>
          <p:nvPr/>
        </p:nvSpPr>
        <p:spPr bwMode="auto">
          <a:xfrm>
            <a:off x="312738" y="871538"/>
            <a:ext cx="8569325" cy="286232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BdE Neue Helvetica 55 Roman" panose="020B0604020202020204" pitchFamily="34" charset="0"/>
              </a:defRPr>
            </a:lvl9pPr>
          </a:lstStyle>
          <a:p>
            <a:pPr marL="0" indent="0" algn="just">
              <a:defRPr/>
            </a:pPr>
            <a:r>
              <a:rPr lang="en-GB" altLang="es-ES" dirty="0" smtClean="0"/>
              <a:t>METHODOLOGY</a:t>
            </a:r>
          </a:p>
          <a:p>
            <a:pPr marL="0" indent="0" algn="just">
              <a:defRPr/>
            </a:pPr>
            <a:endParaRPr lang="en-GB" altLang="es-ES" dirty="0" smtClean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s-ES_tradnl" altLang="es-ES" dirty="0" err="1" smtClean="0"/>
              <a:t>Additionally</a:t>
            </a:r>
            <a:r>
              <a:rPr lang="es-ES_tradnl" altLang="es-ES" dirty="0" smtClean="0"/>
              <a:t> to </a:t>
            </a:r>
            <a:r>
              <a:rPr lang="es-ES_tradnl" altLang="es-ES" dirty="0" err="1" smtClean="0"/>
              <a:t>that</a:t>
            </a:r>
            <a:r>
              <a:rPr lang="es-ES_tradnl" altLang="es-ES" dirty="0" smtClean="0"/>
              <a:t>, in </a:t>
            </a:r>
            <a:r>
              <a:rPr lang="es-ES_tradnl" altLang="es-ES" dirty="0" err="1" smtClean="0"/>
              <a:t>some</a:t>
            </a:r>
            <a:r>
              <a:rPr lang="es-ES_tradnl" altLang="es-ES" dirty="0" smtClean="0"/>
              <a:t> of </a:t>
            </a:r>
            <a:r>
              <a:rPr lang="es-ES_tradnl" altLang="es-ES" dirty="0" err="1" smtClean="0"/>
              <a:t>the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specifications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there</a:t>
            </a:r>
            <a:r>
              <a:rPr lang="es-ES_tradnl" altLang="es-ES" dirty="0" smtClean="0"/>
              <a:t> are country-</a:t>
            </a:r>
            <a:r>
              <a:rPr lang="es-ES_tradnl" altLang="es-ES" dirty="0" err="1" smtClean="0"/>
              <a:t>year</a:t>
            </a:r>
            <a:r>
              <a:rPr lang="es-ES_tradnl" altLang="es-ES" dirty="0" smtClean="0"/>
              <a:t> (</a:t>
            </a:r>
            <a:r>
              <a:rPr lang="es-ES_tradnl" altLang="es-ES" dirty="0" err="1" smtClean="0"/>
              <a:t>year</a:t>
            </a:r>
            <a:r>
              <a:rPr lang="es-ES_tradnl" altLang="es-ES" dirty="0" smtClean="0"/>
              <a:t>*id(i)) and </a:t>
            </a:r>
            <a:r>
              <a:rPr lang="es-ES_tradnl" altLang="es-ES" dirty="0" err="1" smtClean="0"/>
              <a:t>year</a:t>
            </a:r>
            <a:r>
              <a:rPr lang="es-ES_tradnl" altLang="es-ES" dirty="0" smtClean="0"/>
              <a:t> FE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_tradnl" altLang="es-ES" dirty="0" smtClean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s-ES_tradnl" altLang="es-ES" dirty="0" err="1" smtClean="0"/>
              <a:t>Where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the</a:t>
            </a:r>
            <a:r>
              <a:rPr lang="es-ES_tradnl" altLang="es-ES" dirty="0" smtClean="0"/>
              <a:t> </a:t>
            </a:r>
            <a:r>
              <a:rPr lang="es-ES_tradnl" altLang="es-ES" dirty="0" err="1" smtClean="0"/>
              <a:t>variation</a:t>
            </a:r>
            <a:r>
              <a:rPr lang="es-ES_tradnl" altLang="es-ES" dirty="0" smtClean="0"/>
              <a:t> comes </a:t>
            </a:r>
            <a:r>
              <a:rPr lang="es-ES_tradnl" altLang="es-ES" dirty="0" err="1" smtClean="0"/>
              <a:t>from</a:t>
            </a:r>
            <a:r>
              <a:rPr lang="es-ES_tradnl" altLang="es-ES" dirty="0"/>
              <a:t>? (R2 </a:t>
            </a:r>
            <a:r>
              <a:rPr lang="es-ES_tradnl" altLang="es-ES" dirty="0" err="1"/>
              <a:t>close</a:t>
            </a:r>
            <a:r>
              <a:rPr lang="es-ES_tradnl" altLang="es-ES" dirty="0"/>
              <a:t> to 1)</a:t>
            </a:r>
            <a:endParaRPr lang="es-ES_tradnl" altLang="es-ES" dirty="0" smtClean="0"/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_tradnl" altLang="es-ES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_tradnl" altLang="es-ES" dirty="0" smtClean="0"/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_tradnl" altLang="es-ES" dirty="0" smtClean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89372"/>
            <a:ext cx="8682394" cy="14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11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on_fondo_claro">
  <a:themeElements>
    <a:clrScheme name="bde">
      <a:dk1>
        <a:srgbClr val="000000"/>
      </a:dk1>
      <a:lt1>
        <a:srgbClr val="FFFFFF"/>
      </a:lt1>
      <a:dk2>
        <a:srgbClr val="000000"/>
      </a:dk2>
      <a:lt2>
        <a:srgbClr val="D6AB98"/>
      </a:lt2>
      <a:accent1>
        <a:srgbClr val="B35C48"/>
      </a:accent1>
      <a:accent2>
        <a:srgbClr val="858585"/>
      </a:accent2>
      <a:accent3>
        <a:srgbClr val="FFFFFF"/>
      </a:accent3>
      <a:accent4>
        <a:srgbClr val="000000"/>
      </a:accent4>
      <a:accent5>
        <a:srgbClr val="D6B5B1"/>
      </a:accent5>
      <a:accent6>
        <a:srgbClr val="787878"/>
      </a:accent6>
      <a:hlink>
        <a:srgbClr val="3F3F3F"/>
      </a:hlink>
      <a:folHlink>
        <a:srgbClr val="643C2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elos Diapositivas de contenido">
  <a:themeElements>
    <a:clrScheme name="bde">
      <a:dk1>
        <a:srgbClr val="000000"/>
      </a:dk1>
      <a:lt1>
        <a:srgbClr val="FFFFFF"/>
      </a:lt1>
      <a:dk2>
        <a:srgbClr val="000000"/>
      </a:dk2>
      <a:lt2>
        <a:srgbClr val="D6AB98"/>
      </a:lt2>
      <a:accent1>
        <a:srgbClr val="B35C48"/>
      </a:accent1>
      <a:accent2>
        <a:srgbClr val="858585"/>
      </a:accent2>
      <a:accent3>
        <a:srgbClr val="FFFFFF"/>
      </a:accent3>
      <a:accent4>
        <a:srgbClr val="000000"/>
      </a:accent4>
      <a:accent5>
        <a:srgbClr val="D6B5B1"/>
      </a:accent5>
      <a:accent6>
        <a:srgbClr val="787878"/>
      </a:accent6>
      <a:hlink>
        <a:srgbClr val="3F3F3F"/>
      </a:hlink>
      <a:folHlink>
        <a:srgbClr val="643C28"/>
      </a:folHlink>
    </a:clrScheme>
    <a:fontScheme name="IV_presentacion_fondo_claro">
      <a:majorFont>
        <a:latin typeface="BdE Neue Helvetica 55 Roman"/>
        <a:ea typeface=""/>
        <a:cs typeface=""/>
      </a:majorFont>
      <a:minorFont>
        <a:latin typeface="BdE Neue Helvetica 55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dE Neue Helvetica 55 Roman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dE Neue Helvetica 55 Roman" pitchFamily="34" charset="0"/>
          </a:defRPr>
        </a:defPPr>
      </a:lstStyle>
    </a:lnDef>
  </a:objectDefaults>
  <a:extraClrSchemeLst>
    <a:extraClrScheme>
      <a:clrScheme name="IV_presentacion_fondo_cla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V_presentacion_fondo_clar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V_presentacion_fondo_clar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V_presentacion_fondo_clar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V_presentacion_fondo_clar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V_presentacion_fondo_clar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V_presentacion_fondo_clar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V_presentacion_fondo_clar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V_presentacion_fondo_clar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V_presentacion_fondo_clar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V_presentacion_fondo_clar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V_presentacion_fondo_clar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V_presentacion_fondo_claro 13">
        <a:dk1>
          <a:srgbClr val="000000"/>
        </a:dk1>
        <a:lt1>
          <a:srgbClr val="FFFFFF"/>
        </a:lt1>
        <a:dk2>
          <a:srgbClr val="000000"/>
        </a:dk2>
        <a:lt2>
          <a:srgbClr val="D6AB98"/>
        </a:lt2>
        <a:accent1>
          <a:srgbClr val="B35C48"/>
        </a:accent1>
        <a:accent2>
          <a:srgbClr val="858585"/>
        </a:accent2>
        <a:accent3>
          <a:srgbClr val="FFFFFF"/>
        </a:accent3>
        <a:accent4>
          <a:srgbClr val="000000"/>
        </a:accent4>
        <a:accent5>
          <a:srgbClr val="D6B5B1"/>
        </a:accent5>
        <a:accent6>
          <a:srgbClr val="787878"/>
        </a:accent6>
        <a:hlink>
          <a:srgbClr val="DE9738"/>
        </a:hlink>
        <a:folHlink>
          <a:srgbClr val="643C2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Diapositiva de cierre">
  <a:themeElements>
    <a:clrScheme name="bde">
      <a:dk1>
        <a:srgbClr val="000000"/>
      </a:dk1>
      <a:lt1>
        <a:srgbClr val="FFFFFF"/>
      </a:lt1>
      <a:dk2>
        <a:srgbClr val="000000"/>
      </a:dk2>
      <a:lt2>
        <a:srgbClr val="D6AB98"/>
      </a:lt2>
      <a:accent1>
        <a:srgbClr val="B35C48"/>
      </a:accent1>
      <a:accent2>
        <a:srgbClr val="858585"/>
      </a:accent2>
      <a:accent3>
        <a:srgbClr val="FFFFFF"/>
      </a:accent3>
      <a:accent4>
        <a:srgbClr val="000000"/>
      </a:accent4>
      <a:accent5>
        <a:srgbClr val="D6B5B1"/>
      </a:accent5>
      <a:accent6>
        <a:srgbClr val="787878"/>
      </a:accent6>
      <a:hlink>
        <a:srgbClr val="3F3F3F"/>
      </a:hlink>
      <a:folHlink>
        <a:srgbClr val="643C28"/>
      </a:folHlink>
    </a:clrScheme>
    <a:fontScheme name="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dE Neue Helvetica 55 Roman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dE Neue Helvetica 55 Roman" pitchFamily="34" charset="0"/>
          </a:defRPr>
        </a:defPPr>
      </a:lstStyle>
    </a:lnDef>
  </a:objectDefaults>
  <a:extraClrSchemeLst>
    <a:extraClrScheme>
      <a:clrScheme name="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3">
        <a:dk1>
          <a:srgbClr val="000000"/>
        </a:dk1>
        <a:lt1>
          <a:srgbClr val="FFFFFF"/>
        </a:lt1>
        <a:dk2>
          <a:srgbClr val="000000"/>
        </a:dk2>
        <a:lt2>
          <a:srgbClr val="D6AB98"/>
        </a:lt2>
        <a:accent1>
          <a:srgbClr val="B35C48"/>
        </a:accent1>
        <a:accent2>
          <a:srgbClr val="858585"/>
        </a:accent2>
        <a:accent3>
          <a:srgbClr val="FFFFFF"/>
        </a:accent3>
        <a:accent4>
          <a:srgbClr val="000000"/>
        </a:accent4>
        <a:accent5>
          <a:srgbClr val="D6B5B1"/>
        </a:accent5>
        <a:accent6>
          <a:srgbClr val="787878"/>
        </a:accent6>
        <a:hlink>
          <a:srgbClr val="DE9738"/>
        </a:hlink>
        <a:folHlink>
          <a:srgbClr val="643C2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Presentacion_fondo_claro</Template>
  <TotalTime>4741</TotalTime>
  <Words>968</Words>
  <Application>Microsoft Office PowerPoint</Application>
  <PresentationFormat>Presentazione su schermo (4:3)</PresentationFormat>
  <Paragraphs>144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Presentacion_fondo_claro</vt:lpstr>
      <vt:lpstr>Modelos Diapositivas de contenido</vt:lpstr>
      <vt:lpstr>Diseño personalizado</vt:lpstr>
      <vt:lpstr>Diapositiva de cierre</vt:lpstr>
      <vt:lpstr>Presentazione standard di PowerPoint</vt:lpstr>
      <vt:lpstr>Main contribution of the paper</vt:lpstr>
      <vt:lpstr>What’s in the paper/1</vt:lpstr>
      <vt:lpstr>What’s in the paper/2</vt:lpstr>
      <vt:lpstr>Comments/1: Why the share?</vt:lpstr>
      <vt:lpstr>Comments/2: METHODOLOGY</vt:lpstr>
      <vt:lpstr>Comments/3: METHODOLOGY</vt:lpstr>
      <vt:lpstr>Comments/3: METHODOLOGY</vt:lpstr>
      <vt:lpstr>Comments/4: METHODOLOGY</vt:lpstr>
      <vt:lpstr>Comments/5: METHODOLOGY</vt:lpstr>
      <vt:lpstr>SUGGEstions:</vt:lpstr>
      <vt:lpstr>Presentazione standard di PowerPoint</vt:lpstr>
      <vt:lpstr>REFERENCES</vt:lpstr>
    </vt:vector>
  </TitlesOfParts>
  <Company>Banco de España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isctgc</dc:creator>
  <cp:lastModifiedBy>CIARLONE ALESSIO</cp:lastModifiedBy>
  <cp:revision>283</cp:revision>
  <cp:lastPrinted>2017-05-22T14:55:22Z</cp:lastPrinted>
  <dcterms:created xsi:type="dcterms:W3CDTF">2012-10-26T12:52:37Z</dcterms:created>
  <dcterms:modified xsi:type="dcterms:W3CDTF">2018-11-15T15:14:50Z</dcterms:modified>
</cp:coreProperties>
</file>