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4" r:id="rId3"/>
    <p:sldId id="292" r:id="rId4"/>
    <p:sldId id="296" r:id="rId5"/>
    <p:sldId id="291" r:id="rId6"/>
    <p:sldId id="267" r:id="rId7"/>
    <p:sldId id="290" r:id="rId8"/>
    <p:sldId id="271" r:id="rId9"/>
    <p:sldId id="265" r:id="rId10"/>
    <p:sldId id="281" r:id="rId11"/>
    <p:sldId id="282" r:id="rId12"/>
    <p:sldId id="295" r:id="rId13"/>
    <p:sldId id="284" r:id="rId14"/>
    <p:sldId id="287" r:id="rId15"/>
    <p:sldId id="299" r:id="rId16"/>
    <p:sldId id="288" r:id="rId17"/>
    <p:sldId id="289" r:id="rId18"/>
    <p:sldId id="273" r:id="rId19"/>
    <p:sldId id="285" r:id="rId20"/>
    <p:sldId id="293" r:id="rId21"/>
    <p:sldId id="294" r:id="rId22"/>
    <p:sldId id="283" r:id="rId23"/>
    <p:sldId id="298" r:id="rId2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7" autoAdjust="0"/>
  </p:normalViewPr>
  <p:slideViewPr>
    <p:cSldViewPr>
      <p:cViewPr>
        <p:scale>
          <a:sx n="96" d="100"/>
          <a:sy n="96" d="100"/>
        </p:scale>
        <p:origin x="-1980"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371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FE2F78-556F-4333-B59A-54EF965399D7}" type="datetimeFigureOut">
              <a:rPr lang="it-IT" smtClean="0"/>
              <a:t>20/11/2018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53910D-10AE-4009-9D3E-3396AB9775D1}" type="slidenum">
              <a:rPr lang="it-IT" smtClean="0"/>
              <a:t>‹N›</a:t>
            </a:fld>
            <a:endParaRPr lang="it-IT"/>
          </a:p>
        </p:txBody>
      </p:sp>
    </p:spTree>
    <p:extLst>
      <p:ext uri="{BB962C8B-B14F-4D97-AF65-F5344CB8AC3E}">
        <p14:creationId xmlns:p14="http://schemas.microsoft.com/office/powerpoint/2010/main" val="119141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dirty="0" smtClean="0"/>
              <a:t>Wilma </a:t>
            </a:r>
            <a:r>
              <a:rPr lang="it-IT" sz="1000" dirty="0" err="1" smtClean="0"/>
              <a:t>Rousseff</a:t>
            </a:r>
            <a:endParaRPr lang="it-IT" sz="1000" dirty="0"/>
          </a:p>
        </p:txBody>
      </p:sp>
      <p:sp>
        <p:nvSpPr>
          <p:cNvPr id="4" name="Segnaposto numero diapositiva 3"/>
          <p:cNvSpPr>
            <a:spLocks noGrp="1"/>
          </p:cNvSpPr>
          <p:nvPr>
            <p:ph type="sldNum" sz="quarter" idx="10"/>
          </p:nvPr>
        </p:nvSpPr>
        <p:spPr/>
        <p:txBody>
          <a:bodyPr/>
          <a:lstStyle/>
          <a:p>
            <a:fld id="{9A53910D-10AE-4009-9D3E-3396AB9775D1}" type="slidenum">
              <a:rPr lang="it-IT" smtClean="0"/>
              <a:t>1</a:t>
            </a:fld>
            <a:endParaRPr lang="it-IT"/>
          </a:p>
        </p:txBody>
      </p:sp>
    </p:spTree>
    <p:extLst>
      <p:ext uri="{BB962C8B-B14F-4D97-AF65-F5344CB8AC3E}">
        <p14:creationId xmlns:p14="http://schemas.microsoft.com/office/powerpoint/2010/main" val="428219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10</a:t>
            </a:fld>
            <a:endParaRPr lang="it-IT"/>
          </a:p>
        </p:txBody>
      </p:sp>
      <p:sp>
        <p:nvSpPr>
          <p:cNvPr id="5" name="Segnaposto note 4"/>
          <p:cNvSpPr>
            <a:spLocks noGrp="1"/>
          </p:cNvSpPr>
          <p:nvPr>
            <p:ph type="body" sz="quarter" idx="11"/>
          </p:nvPr>
        </p:nvSpPr>
        <p:spPr/>
        <p:txBody>
          <a:bodyPr/>
          <a:lstStyle/>
          <a:p>
            <a:pPr algn="just"/>
            <a:r>
              <a:rPr lang="en-US" sz="1200" dirty="0" smtClean="0">
                <a:latin typeface="Cambria" pitchFamily="18" charset="0"/>
              </a:rPr>
              <a:t>Capital </a:t>
            </a:r>
            <a:r>
              <a:rPr lang="en-US" sz="1200" dirty="0" err="1" smtClean="0">
                <a:latin typeface="Cambria" pitchFamily="18" charset="0"/>
              </a:rPr>
              <a:t>flows</a:t>
            </a:r>
            <a:r>
              <a:rPr lang="en-US" sz="1200" baseline="-25000" dirty="0" err="1" smtClean="0">
                <a:latin typeface="Cambria" pitchFamily="18" charset="0"/>
              </a:rPr>
              <a:t>t</a:t>
            </a:r>
            <a:r>
              <a:rPr lang="en-US" sz="1200" dirty="0" smtClean="0">
                <a:latin typeface="Cambria" pitchFamily="18" charset="0"/>
              </a:rPr>
              <a:t> refers to the net portfolio inflows to EU-6 economies for registered funds from Emerging Portfolio Fund Research (EPFR),  which are calculated as </a:t>
            </a:r>
            <a:r>
              <a:rPr lang="en-US" sz="1200" i="1" dirty="0" smtClean="0">
                <a:latin typeface="Cambria" pitchFamily="18" charset="0"/>
              </a:rPr>
              <a:t>z-scores</a:t>
            </a:r>
            <a:r>
              <a:rPr lang="en-US" sz="1200" dirty="0" smtClean="0">
                <a:latin typeface="Cambria" pitchFamily="18" charset="0"/>
              </a:rPr>
              <a:t> of equity flows, bond flows and total portfolio flows used, respectively, in the mean equations of the stock market returns, bond yield changes and foreign exchange variations (this is essentially done to assure cross-country comparability of the net portfolio inflow series).</a:t>
            </a:r>
          </a:p>
          <a:p>
            <a:pPr marL="228600" indent="-228600" algn="just">
              <a:buAutoNum type="alphaLcParenR"/>
            </a:pPr>
            <a:endParaRPr lang="en-GB" sz="1200" dirty="0" smtClean="0">
              <a:latin typeface="Cambria" pitchFamily="18" charset="0"/>
            </a:endParaRPr>
          </a:p>
          <a:p>
            <a:pPr algn="just"/>
            <a:r>
              <a:rPr lang="en-GB" sz="1200" dirty="0" smtClean="0">
                <a:latin typeface="Cambria" pitchFamily="18" charset="0"/>
              </a:rPr>
              <a:t>Attention is focused on a series of proxies to gauge the impact of such non-standard measures on volatility developments in EU-6 economies. </a:t>
            </a:r>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11</a:t>
            </a:fld>
            <a:endParaRPr lang="it-IT"/>
          </a:p>
        </p:txBody>
      </p:sp>
      <p:sp>
        <p:nvSpPr>
          <p:cNvPr id="5" name="Segnaposto note 4"/>
          <p:cNvSpPr>
            <a:spLocks noGrp="1"/>
          </p:cNvSpPr>
          <p:nvPr>
            <p:ph type="body" sz="quarter" idx="11"/>
          </p:nvPr>
        </p:nvSpPr>
        <p:spPr/>
        <p:txBody>
          <a:bodyPr/>
          <a:lstStyle/>
          <a:p>
            <a:pPr algn="just"/>
            <a:endParaRPr lang="en-GB" sz="1200" dirty="0" smtClean="0">
              <a:latin typeface="Cambria" pitchFamily="18" charset="0"/>
            </a:endParaRPr>
          </a:p>
          <a:p>
            <a:pPr algn="just"/>
            <a:r>
              <a:rPr lang="en-US" sz="1200" dirty="0" smtClean="0">
                <a:latin typeface="Cambria" pitchFamily="18" charset="0"/>
              </a:rPr>
              <a:t>The </a:t>
            </a:r>
            <a:r>
              <a:rPr lang="en-US" sz="1200" i="1" dirty="0" smtClean="0">
                <a:latin typeface="Cambria" pitchFamily="18" charset="0"/>
              </a:rPr>
              <a:t>volatility</a:t>
            </a:r>
            <a:r>
              <a:rPr lang="en-US" sz="1200" dirty="0" smtClean="0">
                <a:latin typeface="Cambria" pitchFamily="18" charset="0"/>
              </a:rPr>
              <a:t> of asset returns is supposed to be:</a:t>
            </a:r>
          </a:p>
          <a:p>
            <a:pPr marL="285750" indent="-285750" algn="just">
              <a:buAutoNum type="romanLcParenR"/>
            </a:pPr>
            <a:r>
              <a:rPr lang="en-US" sz="1200" dirty="0" smtClean="0">
                <a:latin typeface="Cambria" pitchFamily="18" charset="0"/>
              </a:rPr>
              <a:t>positively related to the VSTOXX index (+), reflecting the natural transmission of shocks from global to local markets. </a:t>
            </a:r>
          </a:p>
          <a:p>
            <a:pPr marL="285750" indent="-285750" algn="just">
              <a:buAutoNum type="romanLcParenR"/>
            </a:pPr>
            <a:r>
              <a:rPr lang="en-US" sz="1200" dirty="0" smtClean="0">
                <a:latin typeface="Cambria" pitchFamily="18" charset="0"/>
              </a:rPr>
              <a:t>As regards the expected association with the ECB’s APPs, the hypothesis we would like to test here is the existence of a mitigating impact on volatility developments in EU-6 countries’ financial markets stemming from the implementation of such non-standard measures, reflecting the functioning of the “risk taking” channel of transmission as well as the working of the “funding (cash)” and “market” liquidity mechanisms. Given that we are using three different proxies, this hypothesis would translate into different expected signs for each of these measures: on the one hand, we would expect to see an inverse (i.e. negative) relationship with the flow of financial assets actually purchased by the ECB (i.e. the larger the flows, the lower the volatility); on the other hand, we would expect a direct (i.e. positive) relationship with the average level of 10-year yields on euro area AAA-rated government bonds and the shadow rate (i.e. the lower the rates, the lower the volatility).</a:t>
            </a:r>
            <a:endParaRPr lang="en-GB" sz="1200" dirty="0" smtClean="0">
              <a:latin typeface="Cambria" pitchFamily="18" charset="0"/>
            </a:endParaRPr>
          </a:p>
          <a:p>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12</a:t>
            </a:fld>
            <a:endParaRPr lang="it-IT"/>
          </a:p>
        </p:txBody>
      </p:sp>
      <p:sp>
        <p:nvSpPr>
          <p:cNvPr id="5" name="Segnaposto note 4"/>
          <p:cNvSpPr>
            <a:spLocks noGrp="1"/>
          </p:cNvSpPr>
          <p:nvPr>
            <p:ph type="body" sz="quarter" idx="11"/>
          </p:nvPr>
        </p:nvSpPr>
        <p:spPr/>
        <p:txBody>
          <a:bodyPr/>
          <a:lstStyle/>
          <a:p>
            <a:pPr algn="just">
              <a:spcAft>
                <a:spcPts val="600"/>
              </a:spcAft>
            </a:pPr>
            <a:r>
              <a:rPr lang="en-GB" sz="1200" dirty="0" smtClean="0">
                <a:latin typeface="Cambria" pitchFamily="18" charset="0"/>
              </a:rPr>
              <a:t>The prevalence of </a:t>
            </a:r>
            <a:r>
              <a:rPr lang="en-GB" sz="1200" b="1" dirty="0" smtClean="0">
                <a:solidFill>
                  <a:srgbClr val="00B050"/>
                </a:solidFill>
                <a:latin typeface="Cambria" pitchFamily="18" charset="0"/>
              </a:rPr>
              <a:t>green</a:t>
            </a:r>
            <a:r>
              <a:rPr lang="en-GB" sz="1200" dirty="0" smtClean="0">
                <a:latin typeface="Cambria" pitchFamily="18" charset="0"/>
              </a:rPr>
              <a:t> suggest that our three proxies appear to have a clear effect on the volatility of asset returns in EU-6 financial markets: the signs of the estimated coefficients often come out as expected, and these coefficients are statistically significant for the majority of EU-6 countries across the different financial markets and model specifications. </a:t>
            </a:r>
          </a:p>
          <a:p>
            <a:pPr algn="just">
              <a:spcAft>
                <a:spcPts val="600"/>
              </a:spcAft>
            </a:pPr>
            <a:r>
              <a:rPr lang="en-GB" sz="1200" dirty="0" smtClean="0">
                <a:latin typeface="Cambria" pitchFamily="18" charset="0"/>
              </a:rPr>
              <a:t>These conclusions apply strongly for the stock and the foreign exchange markets: in the former case, all the </a:t>
            </a:r>
            <a:r>
              <a:rPr lang="en-US" sz="1200" dirty="0" smtClean="0">
                <a:latin typeface="Cambria" pitchFamily="18" charset="0"/>
              </a:rPr>
              <a:t>coefficients of the three proxies turn out with the expected positive sign and statistically significant in the majority of the cases (100% for the continuous proxies; 67% for the flow of asset purchases); for the latter, the sign is again correct in all the countries throughout all the different specifications, but significant in three over five cases for each of them (the 60% of the cases).</a:t>
            </a:r>
            <a:endParaRPr lang="en-GB" sz="1200" dirty="0" smtClean="0">
              <a:latin typeface="Cambria" pitchFamily="18" charset="0"/>
            </a:endParaRPr>
          </a:p>
          <a:p>
            <a:pPr algn="just">
              <a:spcAft>
                <a:spcPts val="600"/>
              </a:spcAft>
            </a:pPr>
            <a:r>
              <a:rPr lang="en-GB" sz="1200" dirty="0" smtClean="0">
                <a:latin typeface="Cambria" pitchFamily="18" charset="0"/>
              </a:rPr>
              <a:t>On the contrary, volatility developments in bond markets seem to remain largely unaffected by our three proxies: with the exception of the flow of asset purchases – for which there appears to be a sufficiently robust evidence of a dampening impact on bond market volatility  (right sign in 4 over 6 cases and significant in 3 over 6 cases) – both the tow continuous proxies do not seem to play an economically and statistically relevant role in affecting volatility developments in EU-6 bond markets (AAA: right sign in 3 over 6 cases and significant in just 1 case; shadow: right sign in 3 over 6 cases and significant in 2 over 6 cases) at least when estimations are run throughout the whole available time span and/or without any transformation of those independent variables.</a:t>
            </a:r>
          </a:p>
          <a:p>
            <a:pPr algn="just"/>
            <a:r>
              <a:rPr lang="en-GB" sz="1200" dirty="0" smtClean="0">
                <a:latin typeface="Cambria" pitchFamily="18" charset="0"/>
              </a:rPr>
              <a:t>This battery of estimation results seems to give a first support to our research question related to the existence of a favourable influence played by the implementation of the APPs in containing volatility in EU-6 financial markets: the flows of financial asset purchases, along with the resulting dynamics of the euro area AAA-rated 10-year government bond yields or the shadow rate, seem to have been able to counter adverse developments in global volatility indicators, thereby shielding EU-6 financial markets from negative external shocks to international investors’ risk aversion. In our view, the economic and statistical significance of the estimated coefficients would support the existence of both a “risk-taking” and a “liquidity” channel of transmission stemming from the ECB’s non-standard monetary measures, which may operate both directly (on the volatilities of EU-6 financial markets) as well as indirectly (via their impact on the VSTOXX index).</a:t>
            </a:r>
          </a:p>
          <a:p>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13</a:t>
            </a:fld>
            <a:endParaRPr lang="it-IT"/>
          </a:p>
        </p:txBody>
      </p:sp>
      <p:sp>
        <p:nvSpPr>
          <p:cNvPr id="5" name="Segnaposto note 4"/>
          <p:cNvSpPr>
            <a:spLocks noGrp="1"/>
          </p:cNvSpPr>
          <p:nvPr>
            <p:ph type="body" sz="quarter" idx="11"/>
          </p:nvPr>
        </p:nvSpPr>
        <p:spPr/>
        <p:txBody>
          <a:bodyPr/>
          <a:lstStyle/>
          <a:p>
            <a:pPr algn="just"/>
            <a:r>
              <a:rPr lang="en-GB" sz="1200" dirty="0" smtClean="0">
                <a:latin typeface="Cambria" pitchFamily="18" charset="0"/>
              </a:rPr>
              <a:t>In the first stage, a simple OLS regression over the period from July 2009 to December 2016 is run, where the ECB’s one-week ahead actual gross asset purchases are used as an explicit determinant of the weekly average of euro area AAA-rated government long-term yields; in the second stage, the fitted values of this regression (less the respective estimated constants) are used in the volatility equation as a proxy of the effects of the ECB’s APPs, with the expected sign being positive to indicate a direct relationship with the volatility measures (i.e. a reduction in euro area AAA-rated government long-term yields determined by the actual implementation of asset purchases is associated with a lower volatility in EU-6 countries financial markets).</a:t>
            </a:r>
          </a:p>
          <a:p>
            <a:pPr algn="just"/>
            <a:endParaRPr lang="en-GB" sz="1200" dirty="0" smtClean="0">
              <a:latin typeface="Cambria" pitchFamily="18" charset="0"/>
            </a:endParaRPr>
          </a:p>
          <a:p>
            <a:pPr algn="just"/>
            <a:r>
              <a:rPr lang="en-GB" sz="1200" dirty="0" smtClean="0">
                <a:latin typeface="Cambria" pitchFamily="18" charset="0"/>
              </a:rPr>
              <a:t>The </a:t>
            </a:r>
            <a:r>
              <a:rPr lang="en-GB" sz="1200" i="1" dirty="0" smtClean="0">
                <a:latin typeface="Cambria" pitchFamily="18" charset="0"/>
              </a:rPr>
              <a:t>additive</a:t>
            </a:r>
            <a:r>
              <a:rPr lang="en-GB" sz="1200" dirty="0" smtClean="0">
                <a:latin typeface="Cambria" pitchFamily="18" charset="0"/>
              </a:rPr>
              <a:t> dummy is intended to modify the </a:t>
            </a:r>
            <a:r>
              <a:rPr lang="en-GB" sz="1200" i="1" dirty="0" smtClean="0">
                <a:latin typeface="Cambria" pitchFamily="18" charset="0"/>
              </a:rPr>
              <a:t>average</a:t>
            </a:r>
            <a:r>
              <a:rPr lang="en-GB" sz="1200" dirty="0" smtClean="0">
                <a:latin typeface="Cambria" pitchFamily="18" charset="0"/>
              </a:rPr>
              <a:t> level of volatility in EU-6 financial markets after the ‘treatment’ represented by the launch of different waves of APPs; the </a:t>
            </a:r>
            <a:r>
              <a:rPr lang="en-GB" sz="1200" i="1" dirty="0" smtClean="0">
                <a:latin typeface="Cambria" pitchFamily="18" charset="0"/>
              </a:rPr>
              <a:t>interaction</a:t>
            </a:r>
            <a:r>
              <a:rPr lang="en-GB" sz="1200" dirty="0" smtClean="0">
                <a:latin typeface="Cambria" pitchFamily="18" charset="0"/>
              </a:rPr>
              <a:t> dummy is intended to assess the existence of a </a:t>
            </a:r>
            <a:r>
              <a:rPr lang="en-GB" sz="1200" i="1" dirty="0" smtClean="0">
                <a:latin typeface="Cambria" pitchFamily="18" charset="0"/>
              </a:rPr>
              <a:t>differential</a:t>
            </a:r>
            <a:r>
              <a:rPr lang="en-GB" sz="1200" dirty="0" smtClean="0">
                <a:latin typeface="Cambria" pitchFamily="18" charset="0"/>
              </a:rPr>
              <a:t> – by sign, magnitude and significance level – </a:t>
            </a:r>
            <a:r>
              <a:rPr lang="en-GB" sz="1200" i="1" dirty="0" smtClean="0">
                <a:latin typeface="Cambria" pitchFamily="18" charset="0"/>
              </a:rPr>
              <a:t>impact</a:t>
            </a:r>
            <a:r>
              <a:rPr lang="en-GB" sz="1200" dirty="0" smtClean="0">
                <a:latin typeface="Cambria" pitchFamily="18" charset="0"/>
              </a:rPr>
              <a:t> of the chosen proxy on volatility developments in EU-6 financial markets, respectively, before and after the chosen cut-off date.</a:t>
            </a:r>
          </a:p>
          <a:p>
            <a:pPr algn="just"/>
            <a:endParaRPr lang="en-GB" sz="1200" dirty="0" smtClean="0">
              <a:latin typeface="Cambria" pitchFamily="18" charset="0"/>
            </a:endParaRPr>
          </a:p>
          <a:p>
            <a:pPr algn="just"/>
            <a:r>
              <a:rPr lang="en-GB" sz="1200" dirty="0" smtClean="0">
                <a:latin typeface="Cambria" pitchFamily="18" charset="0"/>
              </a:rPr>
              <a:t>As regards the choice of the cut-off date, we decided to experiment with the week ending the 9th of December 2011: </a:t>
            </a:r>
            <a:r>
              <a:rPr lang="en-GB" sz="1200" dirty="0" err="1" smtClean="0">
                <a:latin typeface="Cambria" pitchFamily="18" charset="0"/>
              </a:rPr>
              <a:t>i</a:t>
            </a:r>
            <a:r>
              <a:rPr lang="en-GB" sz="1200" dirty="0" smtClean="0">
                <a:latin typeface="Cambria" pitchFamily="18" charset="0"/>
              </a:rPr>
              <a:t>) as the euro area sovereign debt crisis reached its peak, the ECB stepped in by reactivating, in August 2011, the Securities Market Programme, with interventions much larger than before; ii) on the 8th of December 2011 the Governing Council decided to conduct two longer-term refinancing operations (LTROs) with a maturity of 36 months which, though not representing a true asset purchase programme, undoubtedly sent an important signal to reassure market participants about the willingness to support bank lending and money market activity in the euro area. Reflecting these choices, the shadow rate entered into negative territory – traditionally considered as a reflection of the implementation of unconventional monetary policies – where it has remained almost continuously until the present. </a:t>
            </a:r>
          </a:p>
          <a:p>
            <a:pPr algn="just"/>
            <a:endParaRPr lang="en-GB" sz="1200" dirty="0" smtClean="0">
              <a:latin typeface="Cambria" pitchFamily="18" charset="0"/>
            </a:endParaRPr>
          </a:p>
          <a:p>
            <a:pPr algn="just"/>
            <a:r>
              <a:rPr lang="en-GB" sz="1200" dirty="0" smtClean="0">
                <a:latin typeface="Cambria" pitchFamily="18" charset="0"/>
              </a:rPr>
              <a:t>All in all, </a:t>
            </a:r>
            <a:r>
              <a:rPr lang="en-US" sz="1200" dirty="0" smtClean="0">
                <a:latin typeface="Cambria" pitchFamily="18" charset="0"/>
              </a:rPr>
              <a:t>we are taking an approach quite similar in spirit to the one used by the Federal Reserve as regards the shadow rate calculated for the US. </a:t>
            </a:r>
            <a:endParaRPr lang="en-GB" sz="1200" dirty="0" smtClean="0">
              <a:latin typeface="Cambria" pitchFamily="18" charset="0"/>
            </a:endParaRPr>
          </a:p>
          <a:p>
            <a:endParaRPr lang="it-IT" dirty="0" smtClean="0"/>
          </a:p>
          <a:p>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4" name="Segnaposto note 3"/>
          <p:cNvSpPr>
            <a:spLocks noGrp="1"/>
          </p:cNvSpPr>
          <p:nvPr>
            <p:ph type="body" sz="quarter" idx="10"/>
          </p:nvPr>
        </p:nvSpPr>
        <p:spPr/>
        <p:txBody>
          <a:bodyPr/>
          <a:lstStyle/>
          <a:p>
            <a:pPr algn="just"/>
            <a:r>
              <a:rPr lang="en-GB" sz="1200" dirty="0" smtClean="0">
                <a:latin typeface="Cambria" pitchFamily="18" charset="0"/>
              </a:rPr>
              <a:t>The compression in euro area AAA-rated long-term government bond yields that can be ascribed to the implementation of the various ECB’s APPs has been accompanied by a more contained volatility in EU-6 financial markets. The new proxy has the expected sign for all the countries in the sample in both the stock and the foreign exchange markets, and is statistically significant in four out of six cases in the former and in three out of five cases in the latter. </a:t>
            </a:r>
            <a:r>
              <a:rPr lang="en-US" sz="1200" dirty="0" smtClean="0">
                <a:latin typeface="Cambria" pitchFamily="18" charset="0"/>
              </a:rPr>
              <a:t>These results are the same as before for the foreign exchange market and marginally worsen for the equity markets, though not as much to radically change the overall conclusions </a:t>
            </a:r>
            <a:r>
              <a:rPr lang="en-GB" sz="1200" dirty="0" smtClean="0">
                <a:latin typeface="Cambria" pitchFamily="18" charset="0"/>
              </a:rPr>
              <a:t>More importantly, the new proxy seems to be better suited to capture the effect on volatility in bond markets: contrary to what observed with the original measures, the coefficients now have the correct sign in four out of six cases, while turning out statistically significant in half of the sample countries.</a:t>
            </a:r>
          </a:p>
          <a:p>
            <a:pPr algn="just"/>
            <a:endParaRPr lang="en-GB" sz="1200" dirty="0" smtClean="0">
              <a:latin typeface="Cambria" pitchFamily="18" charset="0"/>
            </a:endParaRPr>
          </a:p>
          <a:p>
            <a:pPr algn="just"/>
            <a:r>
              <a:rPr lang="en-GB" sz="1200" b="1" dirty="0" smtClean="0">
                <a:latin typeface="Cambria" pitchFamily="18" charset="0"/>
              </a:rPr>
              <a:t>Stock market</a:t>
            </a:r>
            <a:r>
              <a:rPr lang="en-GB" sz="1200" dirty="0" smtClean="0">
                <a:latin typeface="Cambria" pitchFamily="18" charset="0"/>
              </a:rPr>
              <a:t>. Hungary and Romania clearly show the occurrence of a structural break around the December event: on the one hand, the interaction term takes on the expected positive sign and is significant in contrast with the insignificant coefficient of the non-interacted term, therefore demonstrating that our proxy started to exert a relevant trimming effect after the cut-off date; on the other hand, the coefficient of the additive dummy comes out with a negative sign, suggesting that the period from December 2011 onwards has been characterised by a lower average volatility than the preceding period. These conclusions are confirmed by the results of the F-test on the joint significance of the coefficients of both the indicator dummy and the interaction term. For the other countries the conclusion about the favourable role played by the shadow rate in containing volatility spikes in EU-6 stock markets appears to be confirmed: independently of the occurrence of the December 2011 event, the coefficients of the term Shadow </a:t>
            </a:r>
            <a:r>
              <a:rPr lang="en-GB" sz="1200" dirty="0" err="1" smtClean="0">
                <a:latin typeface="Cambria" pitchFamily="18" charset="0"/>
              </a:rPr>
              <a:t>rate</a:t>
            </a:r>
            <a:r>
              <a:rPr lang="en-GB" sz="1200" baseline="-25000" dirty="0" err="1" smtClean="0">
                <a:latin typeface="Cambria" pitchFamily="18" charset="0"/>
              </a:rPr>
              <a:t>t</a:t>
            </a:r>
            <a:r>
              <a:rPr lang="en-GB" sz="1200" dirty="0" smtClean="0">
                <a:latin typeface="Cambria" pitchFamily="18" charset="0"/>
              </a:rPr>
              <a:t> always come out with the expected significant positive sign and larger than the (always insignificant) coefficients of the interaction terms.</a:t>
            </a:r>
          </a:p>
          <a:p>
            <a:pPr algn="just"/>
            <a:endParaRPr lang="en-GB" sz="1200" dirty="0" smtClean="0">
              <a:latin typeface="Cambria" pitchFamily="18" charset="0"/>
            </a:endParaRPr>
          </a:p>
          <a:p>
            <a:pPr algn="just"/>
            <a:r>
              <a:rPr lang="en-US" sz="1200" b="1" dirty="0" smtClean="0">
                <a:latin typeface="Cambria" pitchFamily="18" charset="0"/>
              </a:rPr>
              <a:t>Bond market</a:t>
            </a:r>
            <a:r>
              <a:rPr lang="en-US" sz="1200" dirty="0" smtClean="0">
                <a:latin typeface="Cambria" pitchFamily="18" charset="0"/>
              </a:rPr>
              <a:t>. For the cases of Croatia, the Czech Republic, Hungary and, marginally, Bulgaria estimation results clearly point to the existence of a structural break in the relationship between the shadow rate and volatility developments. For these three countries, in fact, the coefficients of the interaction term turn out having the correct positive sign and being statistically significant, clearly pointing to the occurrence of a change in the relationship among the variables at stake especially when compared with the insignificant, or non-correctly signed, coefficients of the non-interacted term. Although the wrongly signed coefficients of the additive dummies would tend to signal an average higher volatility in the aftermath of the December event, their magnitude is relatively contained and not as large as to drastically change the conclusions about the dampening effect exerted by the shadow rate on volatility developments in this market. For the cases of Poland and Romania, on the contrary, there appears to be as well a structural change, although in the opposite direction with respect to the expected one; nevertheless, the magnitude of the coefficients of the non-interacted term is always larger than that of the interacted term, therefore making the overall impact after the cut-off date still coherent with the general conclusion according to which the shadow rate has been helping contain EU-6 bond market volatility.</a:t>
            </a:r>
          </a:p>
          <a:p>
            <a:pPr algn="just"/>
            <a:endParaRPr lang="en-US" sz="1200" dirty="0" smtClean="0">
              <a:latin typeface="Cambria" pitchFamily="18" charset="0"/>
            </a:endParaRPr>
          </a:p>
          <a:p>
            <a:pPr algn="just"/>
            <a:r>
              <a:rPr lang="en-US" sz="1200" b="1" dirty="0" smtClean="0">
                <a:latin typeface="Cambria" pitchFamily="18" charset="0"/>
              </a:rPr>
              <a:t>FX markets</a:t>
            </a:r>
            <a:r>
              <a:rPr lang="en-US" sz="1200" dirty="0" smtClean="0">
                <a:latin typeface="Cambria" pitchFamily="18" charset="0"/>
              </a:rPr>
              <a:t>. In only two occasions (i.e. the Czech Republic and Hungary) there appears to be a clear structural break in the estimated relationship; nevertheless, adding the case of Romania – where again, independently from the occurrence of the December 2011 event, the coefficient of the non-interacted term always comes out with the expected significant positive sign while being larger than the (always insignificant) negative coefficient of the interaction terms – provides further support to the general conclusion about the role played by the shadow rate in containing volatility spikes in this market.</a:t>
            </a:r>
          </a:p>
          <a:p>
            <a:pPr algn="just"/>
            <a:endParaRPr lang="en-US" sz="1200" dirty="0" smtClean="0">
              <a:latin typeface="Cambria" pitchFamily="18" charset="0"/>
            </a:endParaRPr>
          </a:p>
          <a:p>
            <a:pPr algn="just"/>
            <a:r>
              <a:rPr lang="en-US" sz="1200" dirty="0" smtClean="0">
                <a:latin typeface="Cambria" pitchFamily="18" charset="0"/>
              </a:rPr>
              <a:t>ALLA FINE, IN TERMINI DI PAESI OK, CON QUESTO METODO OTTENIAMO LO STESSO DI PRIMA NEL CASO DI STOCK E FX; FACCIAMO MEGLIO PER IL MERCATO DEI BOND CHE ERA QUELLO CHE VOLEVAMO.  </a:t>
            </a:r>
            <a:endParaRPr lang="en-GB" sz="1200" dirty="0" smtClean="0">
              <a:latin typeface="Cambria" pitchFamily="18" charset="0"/>
            </a:endParaRPr>
          </a:p>
          <a:p>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4" name="Segnaposto note 3"/>
          <p:cNvSpPr>
            <a:spLocks noGrp="1"/>
          </p:cNvSpPr>
          <p:nvPr>
            <p:ph type="body" sz="quarter" idx="10"/>
          </p:nvPr>
        </p:nvSpPr>
        <p:spPr/>
        <p:txBody>
          <a:bodyPr/>
          <a:lstStyle/>
          <a:p>
            <a:pPr algn="just"/>
            <a:r>
              <a:rPr lang="en-GB" sz="1200" b="1" dirty="0" smtClean="0">
                <a:latin typeface="Cambria" pitchFamily="18" charset="0"/>
              </a:rPr>
              <a:t>Stock market</a:t>
            </a:r>
            <a:r>
              <a:rPr lang="en-GB" sz="1200" dirty="0" smtClean="0">
                <a:latin typeface="Cambria" pitchFamily="18" charset="0"/>
              </a:rPr>
              <a:t>. Hungary and Romania clearly show the occurrence of a structural break around the December event: on the one hand, the interaction term takes on the expected positive sign and is significant in contrast with the insignificant coefficient of the non-interacted term, therefore demonstrating that our proxy started to exert a relevant trimming effect after the cut-off date; on the other hand, the coefficient of the additive dummy comes out with a negative sign, suggesting that the period from December 2011 onwards has been characterised by a lower average volatility than the preceding period. These conclusions are confirmed by the results of the F-test on the joint significance of the coefficients of both the indicator dummy and the interaction term. For the other countries the conclusion about the favourable role played by the shadow rate in containing volatility spikes in EU-6 stock markets appears to be confirmed: independently of the occurrence of the December 2011 event, the coefficients of the term Shadow </a:t>
            </a:r>
            <a:r>
              <a:rPr lang="en-GB" sz="1200" dirty="0" err="1" smtClean="0">
                <a:latin typeface="Cambria" pitchFamily="18" charset="0"/>
              </a:rPr>
              <a:t>rate</a:t>
            </a:r>
            <a:r>
              <a:rPr lang="en-GB" sz="1200" baseline="-25000" dirty="0" err="1" smtClean="0">
                <a:latin typeface="Cambria" pitchFamily="18" charset="0"/>
              </a:rPr>
              <a:t>t</a:t>
            </a:r>
            <a:r>
              <a:rPr lang="en-GB" sz="1200" dirty="0" smtClean="0">
                <a:latin typeface="Cambria" pitchFamily="18" charset="0"/>
              </a:rPr>
              <a:t> always come out with the expected significant positive sign and larger than the (always insignificant) coefficients of the interaction terms.</a:t>
            </a:r>
          </a:p>
          <a:p>
            <a:pPr algn="just"/>
            <a:endParaRPr lang="en-GB" sz="1200" dirty="0" smtClean="0">
              <a:latin typeface="Cambria" pitchFamily="18" charset="0"/>
            </a:endParaRPr>
          </a:p>
          <a:p>
            <a:pPr algn="just"/>
            <a:r>
              <a:rPr lang="en-US" sz="1200" b="1" dirty="0" smtClean="0">
                <a:latin typeface="Cambria" pitchFamily="18" charset="0"/>
              </a:rPr>
              <a:t>Bond market</a:t>
            </a:r>
            <a:r>
              <a:rPr lang="en-US" sz="1200" dirty="0" smtClean="0">
                <a:latin typeface="Cambria" pitchFamily="18" charset="0"/>
              </a:rPr>
              <a:t>. For the cases of Croatia, the Czech Republic, Hungary and, marginally, Bulgaria estimation results clearly point to the existence of a structural break in the relationship between the shadow rate and volatility developments. For these three countries, in fact, the coefficients of the interaction term turn out having the correct positive sign and being statistically significant, clearly pointing to the occurrence of a change in the relationship among the variables at stake especially when compared with the insignificant, or non-correctly signed, coefficients of the non-interacted term. Although the wrongly signed coefficients of the additive dummies would tend to signal an average higher volatility in the aftermath of the December event, their magnitude is relatively contained and not as large as to drastically change the conclusions about the dampening effect exerted by the shadow rate on volatility developments in this market. For the cases of Poland and Romania, on the contrary, there appears to be as well a structural change, although in the opposite direction with respect to the expected one; nevertheless, the magnitude of the coefficients of the non-interacted term is always larger than that of the interacted term, therefore making the overall impact after the cut-off date still coherent with the general conclusion according to which the shadow rate has been helping contain EU-6 bond market volatility.</a:t>
            </a:r>
          </a:p>
          <a:p>
            <a:pPr algn="just"/>
            <a:endParaRPr lang="en-US" sz="1200" dirty="0" smtClean="0">
              <a:latin typeface="Cambria" pitchFamily="18" charset="0"/>
            </a:endParaRPr>
          </a:p>
          <a:p>
            <a:pPr algn="just"/>
            <a:r>
              <a:rPr lang="en-US" sz="1200" b="1" dirty="0" smtClean="0">
                <a:latin typeface="Cambria" pitchFamily="18" charset="0"/>
              </a:rPr>
              <a:t>FX markets</a:t>
            </a:r>
            <a:r>
              <a:rPr lang="en-US" sz="1200" dirty="0" smtClean="0">
                <a:latin typeface="Cambria" pitchFamily="18" charset="0"/>
              </a:rPr>
              <a:t>. In only two occasions (i.e. the Czech Republic and Hungary) there appears to be a clear structural break in the estimated relationship; nevertheless, adding the case of Romania – where again, independently from the occurrence of the December 2011 event, the coefficient of the non-interacted term always comes out with the expected significant positive sign while being larger than the (always insignificant) negative coefficient of the interaction terms – provides further support to the general conclusion about the role played by the shadow rate in containing volatility spikes in this market.</a:t>
            </a:r>
          </a:p>
          <a:p>
            <a:pPr algn="just"/>
            <a:endParaRPr lang="en-US" sz="1200" dirty="0" smtClean="0">
              <a:latin typeface="Cambria" pitchFamily="18" charset="0"/>
            </a:endParaRPr>
          </a:p>
          <a:p>
            <a:pPr algn="just"/>
            <a:r>
              <a:rPr lang="en-US" sz="1200" dirty="0" smtClean="0">
                <a:latin typeface="Cambria" pitchFamily="18" charset="0"/>
              </a:rPr>
              <a:t>ALLA FINE, IN TERMINI DI PAESI OK, CON QUESTO METODO OTTENIAMO LO STESSO DI PRIMA NEL CASO DI STOCK E FX; FACCIAMO MEGLIO PER IL MERCATO DEI BOND CHE ERA QUELLO CHE VOLEVAMO.  </a:t>
            </a:r>
            <a:endParaRPr lang="en-GB" sz="1200" dirty="0" smtClean="0">
              <a:latin typeface="Cambria" pitchFamily="18" charset="0"/>
            </a:endParaRPr>
          </a:p>
          <a:p>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16</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40127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100" dirty="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17</a:t>
            </a:fld>
            <a:endParaRPr lang="it-IT"/>
          </a:p>
        </p:txBody>
      </p:sp>
    </p:spTree>
    <p:extLst>
      <p:ext uri="{BB962C8B-B14F-4D97-AF65-F5344CB8AC3E}">
        <p14:creationId xmlns:p14="http://schemas.microsoft.com/office/powerpoint/2010/main" val="140127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18</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02297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100" dirty="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19</a:t>
            </a:fld>
            <a:endParaRPr lang="it-IT"/>
          </a:p>
        </p:txBody>
      </p:sp>
    </p:spTree>
    <p:extLst>
      <p:ext uri="{BB962C8B-B14F-4D97-AF65-F5344CB8AC3E}">
        <p14:creationId xmlns:p14="http://schemas.microsoft.com/office/powerpoint/2010/main" val="140127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baseline="0" dirty="0" smtClean="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2</a:t>
            </a:fld>
            <a:endParaRPr lang="it-IT"/>
          </a:p>
        </p:txBody>
      </p:sp>
    </p:spTree>
    <p:extLst>
      <p:ext uri="{BB962C8B-B14F-4D97-AF65-F5344CB8AC3E}">
        <p14:creationId xmlns:p14="http://schemas.microsoft.com/office/powerpoint/2010/main" val="239762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20</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40127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79768" y="4715153"/>
            <a:ext cx="5438140" cy="4640654"/>
          </a:xfrm>
        </p:spPr>
        <p:txBody>
          <a:bodyPr/>
          <a:lstStyle/>
          <a:p>
            <a:pPr algn="just"/>
            <a:r>
              <a:rPr lang="en-GB" sz="1000" dirty="0" smtClean="0">
                <a:latin typeface="Cambria" pitchFamily="18" charset="0"/>
              </a:rPr>
              <a:t>Beyond depending on their own lagged values, the </a:t>
            </a:r>
            <a:r>
              <a:rPr lang="en-GB" sz="1000" i="1" dirty="0" smtClean="0">
                <a:latin typeface="Cambria" pitchFamily="18" charset="0"/>
              </a:rPr>
              <a:t>level</a:t>
            </a:r>
            <a:r>
              <a:rPr lang="en-GB" sz="1000" dirty="0" smtClean="0">
                <a:latin typeface="Cambria" pitchFamily="18" charset="0"/>
              </a:rPr>
              <a:t> of financial asset returns in the mean equation is supposed to show: </a:t>
            </a:r>
          </a:p>
          <a:p>
            <a:pPr marL="285750" indent="-285750" algn="just">
              <a:buAutoNum type="romanLcParenR"/>
            </a:pPr>
            <a:r>
              <a:rPr lang="en-GB" sz="1000" dirty="0" smtClean="0">
                <a:latin typeface="Cambria" pitchFamily="18" charset="0"/>
              </a:rPr>
              <a:t>a direct relationship with the size of the portfolio inflows destined to any given EU-6 country: higher inflows would be typically associated with an increase in stock market indices (+), a compression of government bond yields (–) and an appreciation of local currencies vis-à-vis the euro (+); </a:t>
            </a:r>
          </a:p>
          <a:p>
            <a:pPr marL="285750" indent="-285750" algn="just">
              <a:buAutoNum type="romanLcParenR"/>
            </a:pPr>
            <a:r>
              <a:rPr lang="en-GB" sz="1000" dirty="0" smtClean="0">
                <a:latin typeface="Cambria" pitchFamily="18" charset="0"/>
              </a:rPr>
              <a:t>an inverse relationship with external shocks to global volatility – traced by the VSTOXX index – since they would generate a plunge in stock prices (–), an increase in long-term yields (+) and downward pressures on the exchange rate (–); </a:t>
            </a:r>
          </a:p>
          <a:p>
            <a:pPr marL="285750" indent="-285750" algn="just">
              <a:buAutoNum type="romanLcParenR"/>
            </a:pPr>
            <a:r>
              <a:rPr lang="en-GB" sz="1000" dirty="0" smtClean="0">
                <a:latin typeface="Cambria" pitchFamily="18" charset="0"/>
              </a:rPr>
              <a:t>a direct relationship with the gradual implementation of asset purchase programmes by the ECB: under the hypothesis that a portfolio rebalancing channel of transmission of such non-standard monetary measures is actually at play, the increase in the ECB’s holdings of securities, along with the related compression of euro area AAA-rated government bond yields or the shadow rate, would typically generate a positive push on financial market valuations in EU-6 countries.</a:t>
            </a:r>
          </a:p>
          <a:p>
            <a:pPr algn="just"/>
            <a:endParaRPr lang="en-GB" sz="1000" dirty="0">
              <a:latin typeface="Cambria" pitchFamily="18" charset="0"/>
            </a:endParaRPr>
          </a:p>
          <a:p>
            <a:pPr algn="just"/>
            <a:r>
              <a:rPr lang="en-US" sz="1000" dirty="0" smtClean="0">
                <a:latin typeface="Cambria" pitchFamily="18" charset="0"/>
              </a:rPr>
              <a:t>The </a:t>
            </a:r>
            <a:r>
              <a:rPr lang="en-US" sz="1000" i="1" dirty="0">
                <a:latin typeface="Cambria" pitchFamily="18" charset="0"/>
              </a:rPr>
              <a:t>volatility</a:t>
            </a:r>
            <a:r>
              <a:rPr lang="en-US" sz="1000" dirty="0">
                <a:latin typeface="Cambria" pitchFamily="18" charset="0"/>
              </a:rPr>
              <a:t> of </a:t>
            </a:r>
            <a:r>
              <a:rPr lang="en-US" sz="1000" dirty="0" smtClean="0">
                <a:latin typeface="Cambria" pitchFamily="18" charset="0"/>
              </a:rPr>
              <a:t>asset </a:t>
            </a:r>
            <a:r>
              <a:rPr lang="en-US" sz="1000" dirty="0">
                <a:latin typeface="Cambria" pitchFamily="18" charset="0"/>
              </a:rPr>
              <a:t>returns is supposed to </a:t>
            </a:r>
            <a:r>
              <a:rPr lang="en-US" sz="1000" dirty="0" smtClean="0">
                <a:latin typeface="Cambria" pitchFamily="18" charset="0"/>
              </a:rPr>
              <a:t>be:</a:t>
            </a:r>
          </a:p>
          <a:p>
            <a:pPr marL="285750" indent="-285750" algn="just">
              <a:buAutoNum type="romanLcParenR"/>
            </a:pPr>
            <a:r>
              <a:rPr lang="en-US" sz="1000" dirty="0" smtClean="0">
                <a:latin typeface="Cambria" pitchFamily="18" charset="0"/>
              </a:rPr>
              <a:t>positively </a:t>
            </a:r>
            <a:r>
              <a:rPr lang="en-US" sz="1000" dirty="0">
                <a:latin typeface="Cambria" pitchFamily="18" charset="0"/>
              </a:rPr>
              <a:t>related </a:t>
            </a:r>
            <a:r>
              <a:rPr lang="en-US" sz="1000" dirty="0" smtClean="0">
                <a:latin typeface="Cambria" pitchFamily="18" charset="0"/>
              </a:rPr>
              <a:t>to </a:t>
            </a:r>
            <a:r>
              <a:rPr lang="en-US" sz="1000" dirty="0">
                <a:latin typeface="Cambria" pitchFamily="18" charset="0"/>
              </a:rPr>
              <a:t>the VSTOXX index (+), reflecting the natural transmission of shocks from global to local markets. </a:t>
            </a:r>
            <a:endParaRPr lang="en-US" sz="1000" dirty="0" smtClean="0">
              <a:latin typeface="Cambria" pitchFamily="18" charset="0"/>
            </a:endParaRPr>
          </a:p>
          <a:p>
            <a:pPr marL="285750" indent="-285750" algn="just">
              <a:buAutoNum type="romanLcParenR"/>
            </a:pPr>
            <a:r>
              <a:rPr lang="en-US" sz="1000" dirty="0">
                <a:latin typeface="Cambria" pitchFamily="18" charset="0"/>
              </a:rPr>
              <a:t>As regards the expected association with the ECB’s APPs, the hypothesis we would like to test here is the existence of a mitigating impact on volatility developments in EU-6 countries’ financial markets stemming from the implementation of such non-standard measures, reflecting the functioning of the “risk taking” channel of transmission as well as the working of the “funding (cash)” and “market” liquidity mechanisms. Given that we are using three different proxies, this hypothesis would translate into different expected signs for each of these measures: on the one hand, we would expect to see an inverse (i.e. negative) relationship with the flow of financial assets actually purchased by the ECB (i.e. the larger the flows, the lower the volatility); on the other hand, we would expect a direct (i.e. positive) relationship with the average level of 10-year yields on euro area AAA-rated government bonds and the shadow rate (i.e. the lower the rates, the lower the volatility).</a:t>
            </a:r>
            <a:endParaRPr lang="en-GB" sz="1000" dirty="0">
              <a:latin typeface="Cambria" pitchFamily="18" charset="0"/>
            </a:endParaRPr>
          </a:p>
          <a:p>
            <a:pPr algn="just"/>
            <a:endParaRPr lang="en-GB" sz="1000" dirty="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21</a:t>
            </a:fld>
            <a:endParaRPr lang="it-IT"/>
          </a:p>
        </p:txBody>
      </p:sp>
    </p:spTree>
    <p:extLst>
      <p:ext uri="{BB962C8B-B14F-4D97-AF65-F5344CB8AC3E}">
        <p14:creationId xmlns:p14="http://schemas.microsoft.com/office/powerpoint/2010/main" val="140127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22</a:t>
            </a:fld>
            <a:endParaRPr lang="it-IT"/>
          </a:p>
        </p:txBody>
      </p:sp>
      <p:sp>
        <p:nvSpPr>
          <p:cNvPr id="5" name="Segnaposto note 4"/>
          <p:cNvSpPr>
            <a:spLocks noGrp="1"/>
          </p:cNvSpPr>
          <p:nvPr>
            <p:ph type="body" sz="quarter" idx="11"/>
          </p:nvPr>
        </p:nvSpPr>
        <p:spPr/>
        <p:txBody>
          <a:bodyPr/>
          <a:lstStyle/>
          <a:p>
            <a:endParaRPr lang="it-IT" dirty="0"/>
          </a:p>
        </p:txBody>
      </p:sp>
    </p:spTree>
    <p:extLst>
      <p:ext uri="{BB962C8B-B14F-4D97-AF65-F5344CB8AC3E}">
        <p14:creationId xmlns:p14="http://schemas.microsoft.com/office/powerpoint/2010/main" val="140127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4" name="Segnaposto note 3"/>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140127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GB" sz="1000" baseline="0" dirty="0" smtClean="0">
                <a:latin typeface="Cambria" pitchFamily="18" charset="0"/>
              </a:rPr>
              <a:t>Wave -  single dimension</a:t>
            </a:r>
          </a:p>
          <a:p>
            <a:pPr algn="just"/>
            <a:endParaRPr lang="en-GB" sz="1000" baseline="0" dirty="0" smtClean="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3</a:t>
            </a:fld>
            <a:endParaRPr lang="it-IT"/>
          </a:p>
        </p:txBody>
      </p:sp>
    </p:spTree>
    <p:extLst>
      <p:ext uri="{BB962C8B-B14F-4D97-AF65-F5344CB8AC3E}">
        <p14:creationId xmlns:p14="http://schemas.microsoft.com/office/powerpoint/2010/main" val="239762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GB" sz="1000" dirty="0" smtClean="0">
                <a:latin typeface="Cambria" pitchFamily="18" charset="0"/>
              </a:rPr>
              <a:t>There is a number of ways through which ultra-low interest rates (independent of their underlying cause) can influence economic agents’ risk-taking behaviour, i.e. through which the “risk-taking” channel may operate:</a:t>
            </a:r>
          </a:p>
          <a:p>
            <a:pPr marL="228600" indent="-228600" algn="just">
              <a:buAutoNum type="arabicPeriod"/>
            </a:pPr>
            <a:r>
              <a:rPr lang="en-GB" sz="1000" dirty="0" smtClean="0">
                <a:latin typeface="Cambria" pitchFamily="18" charset="0"/>
              </a:rPr>
              <a:t>impact of interest rates on valuations, incomes, cash flows and the resulting measured risk: policy rates down leads to boost in asset and collateral values; the boost in corporate equities relative to corporate debts may induce an overall re-evaluation of private investors’ estimates of probabilities of defaults and losses-given-defaults; a reduced risk perception (or an increased risk tolerance) is typically reflected into lower asset price volatilities throughout the different segments of the overall financial system;</a:t>
            </a:r>
          </a:p>
          <a:p>
            <a:pPr marL="228600" indent="-228600" algn="just">
              <a:buAutoNum type="arabicPeriod"/>
            </a:pPr>
            <a:r>
              <a:rPr lang="en-GB" sz="1000" dirty="0" smtClean="0">
                <a:latin typeface="Cambria" pitchFamily="18" charset="0"/>
              </a:rPr>
              <a:t>“search for yield” behaviour, which stems from the relationship between prevailing market rates and target rates of return: a highly accommodative monetary stance may increase incentives for asset managers to take on more risk for a number of reasons. (classic case: financial institutions regularly enter into long-term contracts requiring them to produce relatively high nominal rates of return); </a:t>
            </a:r>
          </a:p>
          <a:p>
            <a:pPr marL="228600" indent="-228600" algn="just">
              <a:buAutoNum type="arabicPeriod"/>
            </a:pPr>
            <a:r>
              <a:rPr lang="en-GB" sz="1000" dirty="0" smtClean="0">
                <a:latin typeface="Cambria" pitchFamily="18" charset="0"/>
              </a:rPr>
              <a:t>moral hazard problems: agents’ perception that the central bank will ease monetary policy in the event of bad economic outcome could lower the probability of large downside risks, thereby producing a sort of insurance effect.</a:t>
            </a:r>
          </a:p>
          <a:p>
            <a:pPr algn="just"/>
            <a:endParaRPr lang="en-GB" sz="1000" dirty="0" smtClean="0">
              <a:latin typeface="Cambria" pitchFamily="18" charset="0"/>
            </a:endParaRPr>
          </a:p>
          <a:p>
            <a:pPr algn="just"/>
            <a:r>
              <a:rPr lang="en-GB" sz="1000" dirty="0" smtClean="0">
                <a:latin typeface="Cambria" pitchFamily="18" charset="0"/>
              </a:rPr>
              <a:t>As regards the second point, it is helpful to recall the definition of liquidity again suggested by </a:t>
            </a:r>
            <a:r>
              <a:rPr lang="en-GB" sz="1000" dirty="0" err="1" smtClean="0">
                <a:latin typeface="Cambria" pitchFamily="18" charset="0"/>
              </a:rPr>
              <a:t>Borio</a:t>
            </a:r>
            <a:r>
              <a:rPr lang="en-GB" sz="1000" dirty="0" smtClean="0">
                <a:latin typeface="Cambria" pitchFamily="18" charset="0"/>
              </a:rPr>
              <a:t> and Zhu (2008) as the ease with which perceptions of value can be turned into purchasing power. Thus, higher liquidity may translate into an increased ability of investors to meet both current and future cash flows and collateral needs (the “funding (cash) liquidity”) and to trade an asset at short notice with little impact on its price in the context of their portfolio rebalancing strategies (the “market liquidity”). Both “funding (cash) liquidity” and “market liquidity” mechanisms contribute to smoothing out price changes in financial markets and hence to softening volatility movements. </a:t>
            </a:r>
          </a:p>
          <a:p>
            <a:pPr algn="just"/>
            <a:endParaRPr lang="en-GB" sz="1000" dirty="0" smtClean="0">
              <a:latin typeface="Cambria" pitchFamily="18" charset="0"/>
            </a:endParaRPr>
          </a:p>
          <a:p>
            <a:pPr algn="just"/>
            <a:r>
              <a:rPr lang="en-GB" sz="1000" dirty="0" smtClean="0">
                <a:latin typeface="Cambria" pitchFamily="18" charset="0"/>
              </a:rPr>
              <a:t>Indeed, the two concepts of investors’ risk-taking behaviour and (market or funding cash) liquidity display a high degree of interconnectedness and do reinforce each other: on the one hand, lower perceptions of risk and greater risk tolerance weaken external funding and transferability constraints; on the other hand, weaker constraints can support higher risk-taking.</a:t>
            </a:r>
          </a:p>
          <a:p>
            <a:pPr algn="just"/>
            <a:endParaRPr lang="en-GB" sz="1000" dirty="0" smtClean="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4</a:t>
            </a:fld>
            <a:endParaRPr lang="it-IT"/>
          </a:p>
        </p:txBody>
      </p:sp>
    </p:spTree>
    <p:extLst>
      <p:ext uri="{BB962C8B-B14F-4D97-AF65-F5344CB8AC3E}">
        <p14:creationId xmlns:p14="http://schemas.microsoft.com/office/powerpoint/2010/main" val="239762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647700" lvl="1" indent="-285750" algn="just">
              <a:spcAft>
                <a:spcPts val="1200"/>
              </a:spcAft>
              <a:buFont typeface="Wingdings" panose="05000000000000000000" pitchFamily="2" charset="2"/>
              <a:buChar char="ü"/>
            </a:pPr>
            <a:r>
              <a:rPr lang="en-GB" sz="1000" baseline="0" dirty="0" smtClean="0">
                <a:latin typeface="Cambria" pitchFamily="18" charset="0"/>
              </a:rPr>
              <a:t>5. </a:t>
            </a:r>
            <a:r>
              <a:rPr lang="en-GB" sz="1600" dirty="0" smtClean="0">
                <a:latin typeface="Cambria" pitchFamily="18" charset="0"/>
              </a:rPr>
              <a:t>background;</a:t>
            </a:r>
          </a:p>
          <a:p>
            <a:pPr marL="647700" lvl="1" indent="-285750" algn="just">
              <a:spcAft>
                <a:spcPts val="1200"/>
              </a:spcAft>
              <a:buFont typeface="Wingdings" panose="05000000000000000000" pitchFamily="2" charset="2"/>
              <a:buChar char="ü"/>
            </a:pPr>
            <a:r>
              <a:rPr lang="en-GB" sz="1600" dirty="0" smtClean="0">
                <a:latin typeface="Cambria" pitchFamily="18" charset="0"/>
              </a:rPr>
              <a:t>independent variables (and proxies for APPs); </a:t>
            </a:r>
          </a:p>
          <a:p>
            <a:pPr marL="647700" lvl="1" indent="-285750" algn="just">
              <a:spcAft>
                <a:spcPts val="1200"/>
              </a:spcAft>
              <a:buFont typeface="Wingdings" panose="05000000000000000000" pitchFamily="2" charset="2"/>
              <a:buChar char="ü"/>
            </a:pPr>
            <a:r>
              <a:rPr lang="en-GB" sz="1600" dirty="0" smtClean="0">
                <a:latin typeface="Cambria" pitchFamily="18" charset="0"/>
              </a:rPr>
              <a:t>estimation outcomes:</a:t>
            </a:r>
          </a:p>
          <a:p>
            <a:pPr marL="895350" lvl="1" indent="-266700" algn="just">
              <a:spcAft>
                <a:spcPts val="1200"/>
              </a:spcAft>
              <a:buFont typeface="Arial" panose="020B0604020202020204" pitchFamily="34" charset="0"/>
              <a:buChar char="•"/>
            </a:pPr>
            <a:r>
              <a:rPr lang="en-GB" sz="1600" dirty="0" smtClean="0">
                <a:latin typeface="Cambria" pitchFamily="18" charset="0"/>
              </a:rPr>
              <a:t>Base representation;</a:t>
            </a:r>
          </a:p>
          <a:p>
            <a:pPr marL="895350" lvl="1" indent="-266700" algn="just">
              <a:spcAft>
                <a:spcPts val="1200"/>
              </a:spcAft>
              <a:buFont typeface="Arial" panose="020B0604020202020204" pitchFamily="34" charset="0"/>
              <a:buChar char="•"/>
            </a:pPr>
            <a:r>
              <a:rPr lang="en-GB" sz="1600" dirty="0" smtClean="0">
                <a:latin typeface="Cambria" pitchFamily="18" charset="0"/>
              </a:rPr>
              <a:t>Refinements</a:t>
            </a:r>
          </a:p>
          <a:p>
            <a:pPr algn="just"/>
            <a:endParaRPr lang="en-GB" sz="1000" baseline="0" dirty="0" smtClean="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5</a:t>
            </a:fld>
            <a:endParaRPr lang="it-IT"/>
          </a:p>
        </p:txBody>
      </p:sp>
    </p:spTree>
    <p:extLst>
      <p:ext uri="{BB962C8B-B14F-4D97-AF65-F5344CB8AC3E}">
        <p14:creationId xmlns:p14="http://schemas.microsoft.com/office/powerpoint/2010/main" val="239762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6</a:t>
            </a:fld>
            <a:endParaRPr lang="it-IT"/>
          </a:p>
        </p:txBody>
      </p:sp>
      <p:sp>
        <p:nvSpPr>
          <p:cNvPr id="5" name="Segnaposto note 4"/>
          <p:cNvSpPr>
            <a:spLocks noGrp="1"/>
          </p:cNvSpPr>
          <p:nvPr>
            <p:ph type="body" sz="quarter" idx="11"/>
          </p:nvPr>
        </p:nvSpPr>
        <p:spPr/>
        <p:txBody>
          <a:bodyPr/>
          <a:lstStyle/>
          <a:p>
            <a:pPr algn="just"/>
            <a:r>
              <a:rPr lang="en-GB" sz="1200" dirty="0" smtClean="0">
                <a:latin typeface="Cambria" pitchFamily="18" charset="0"/>
              </a:rPr>
              <a:t>Only very recently, in fact, the focus has begun to shift to analysing the consequences of such monetary policy measures on the </a:t>
            </a:r>
            <a:r>
              <a:rPr lang="en-GB" sz="1200" i="1" dirty="0" smtClean="0">
                <a:latin typeface="Cambria" pitchFamily="18" charset="0"/>
              </a:rPr>
              <a:t>volatility</a:t>
            </a:r>
            <a:r>
              <a:rPr lang="en-GB" sz="1200" dirty="0" smtClean="0">
                <a:latin typeface="Cambria" pitchFamily="18" charset="0"/>
              </a:rPr>
              <a:t> of both real and financial variables at home as well as abroad, hence focusing on volatility </a:t>
            </a:r>
            <a:r>
              <a:rPr lang="en-GB" sz="1200" dirty="0" err="1" smtClean="0">
                <a:latin typeface="Cambria" pitchFamily="18" charset="0"/>
              </a:rPr>
              <a:t>spillovers</a:t>
            </a:r>
            <a:r>
              <a:rPr lang="en-GB" sz="1200" dirty="0" smtClean="0">
                <a:latin typeface="Cambria" pitchFamily="18" charset="0"/>
              </a:rPr>
              <a:t>.</a:t>
            </a:r>
          </a:p>
          <a:p>
            <a:pPr algn="just"/>
            <a:endParaRPr lang="en-GB" sz="1200" dirty="0" smtClean="0">
              <a:latin typeface="Cambria" pitchFamily="18" charset="0"/>
            </a:endParaRPr>
          </a:p>
          <a:p>
            <a:pPr algn="just"/>
            <a:r>
              <a:rPr lang="en-US" sz="1200" b="1" u="sng" dirty="0" smtClean="0">
                <a:latin typeface="Cambria" pitchFamily="18" charset="0"/>
              </a:rPr>
              <a:t>Research question</a:t>
            </a:r>
            <a:r>
              <a:rPr lang="en-US" sz="1200" dirty="0" smtClean="0">
                <a:latin typeface="Cambria" pitchFamily="18" charset="0"/>
              </a:rPr>
              <a:t> </a:t>
            </a:r>
          </a:p>
          <a:p>
            <a:pPr algn="just"/>
            <a:r>
              <a:rPr lang="en-US" sz="1200" dirty="0" smtClean="0">
                <a:latin typeface="Cambria" pitchFamily="18" charset="0"/>
              </a:rPr>
              <a:t>We intend to gauge whether and to what extent the implementation of the APPs by the ECB might have played a role in shielding financial markets in EU-6 economies from adverse external shocks to international investors’ degree of risk aversion/may have contributed to protecting EU-6 financial markets from the adverse shocks that have been hitting international investors’ degree of risk aversion in recent years.</a:t>
            </a:r>
          </a:p>
          <a:p>
            <a:pPr algn="just"/>
            <a:endParaRPr lang="en-US" sz="1200" dirty="0" smtClean="0">
              <a:latin typeface="Cambria" pitchFamily="18" charset="0"/>
            </a:endParaRPr>
          </a:p>
          <a:p>
            <a:pPr algn="just"/>
            <a:endParaRPr lang="en-GB" sz="1200" dirty="0" smtClean="0">
              <a:latin typeface="Cambria" pitchFamily="18" charset="0"/>
            </a:endParaRPr>
          </a:p>
          <a:p>
            <a:pPr algn="just"/>
            <a:endParaRPr lang="en-GB" sz="1200" dirty="0" smtClean="0">
              <a:latin typeface="Cambria" pitchFamily="18" charset="0"/>
            </a:endParaRPr>
          </a:p>
          <a:p>
            <a:endParaRPr lang="it-IT" dirty="0"/>
          </a:p>
        </p:txBody>
      </p:sp>
    </p:spTree>
    <p:extLst>
      <p:ext uri="{BB962C8B-B14F-4D97-AF65-F5344CB8AC3E}">
        <p14:creationId xmlns:p14="http://schemas.microsoft.com/office/powerpoint/2010/main" val="173371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7</a:t>
            </a:fld>
            <a:endParaRPr lang="it-IT"/>
          </a:p>
        </p:txBody>
      </p:sp>
      <p:sp>
        <p:nvSpPr>
          <p:cNvPr id="5" name="Segnaposto note 4"/>
          <p:cNvSpPr>
            <a:spLocks noGrp="1"/>
          </p:cNvSpPr>
          <p:nvPr>
            <p:ph type="body" sz="quarter" idx="11"/>
          </p:nvPr>
        </p:nvSpPr>
        <p:spPr/>
        <p:txBody>
          <a:bodyPr/>
          <a:lstStyle/>
          <a:p>
            <a:r>
              <a:rPr lang="en-US" dirty="0" smtClean="0"/>
              <a:t>In this work, we improve upon the existing literature along several dimensions. First of all, we provide new insights to the nascent debate about the spillovers triggered by unconventional monetary measures implemented by AEs central banks onto volatility developments in EMEs financial markets which, to the best of our knowledge, has appeared only in a limited number of studies up to date. Second, we use an econometric technique (the DCC-MGARCH) which, while remaining in the mainstream of the GARCH models, can adequately take on board not only several variables in the specification of the conditional variance for the different financial markets, but also volatility clustering and important cross-market correlations. At the same time, it allows for a sufficient degree of flexibility in the estimation procedure and a relatively light computational burden. Third, we </a:t>
            </a:r>
            <a:r>
              <a:rPr lang="en-US" dirty="0" err="1" smtClean="0"/>
              <a:t>analyse</a:t>
            </a:r>
            <a:r>
              <a:rPr lang="en-US" dirty="0" smtClean="0"/>
              <a:t> volatility spillovers by resorting to a wide set of proxies which are adequately “treated” to describe, as far as possible, the actual impact of the ECB’s non-standard monetary policies. The</a:t>
            </a:r>
            <a:r>
              <a:rPr lang="en-US" baseline="0" dirty="0" smtClean="0"/>
              <a:t> </a:t>
            </a:r>
            <a:r>
              <a:rPr lang="en-US" dirty="0" smtClean="0"/>
              <a:t>approach suggested by </a:t>
            </a:r>
            <a:r>
              <a:rPr lang="en-US" dirty="0" err="1" smtClean="0"/>
              <a:t>Apostolou</a:t>
            </a:r>
            <a:r>
              <a:rPr lang="en-US" dirty="0" smtClean="0"/>
              <a:t> and </a:t>
            </a:r>
            <a:r>
              <a:rPr lang="en-US" dirty="0" err="1" smtClean="0"/>
              <a:t>Beirne</a:t>
            </a:r>
            <a:r>
              <a:rPr lang="en-US" dirty="0" smtClean="0"/>
              <a:t> (2017), in fact, raises some relevant questions about the reasons underlying the changes in ECB’s balance sheet – which may depend on factors not necessarily connected to the implementation of non-standard policies – and the relatively low frequency of the financial data series – which could be strongly affected by missing macroeconomic fundamentals, therefore hinting to an issue of a (potentially relevant) omitted variable bias. Fourth, the estimation exercise is also performed on a rather long time span, ranging from January 2007 to December 2016, which enables us not only to obtain more reliable and accurate estimates of the different linkages underlying the chosen variables, but also to study the whole period throughout which the ECB implemented different waves of APPs comprising the “expanded” one enacted by end-2014. Finally, we focus on financial markets only – which are supposed to bear the brunt of volatility changes – and on a narrow set of countries – the EU-6 economies, in light of their strong financial linkages with the euro area – which we retain would help us to better figure out the existence, and the extent, of the volatility spillovers stemming from the implementation of the ECB’s non-standard monetary policies.</a:t>
            </a:r>
            <a:endParaRPr lang="it-IT" dirty="0"/>
          </a:p>
        </p:txBody>
      </p:sp>
    </p:spTree>
    <p:extLst>
      <p:ext uri="{BB962C8B-B14F-4D97-AF65-F5344CB8AC3E}">
        <p14:creationId xmlns:p14="http://schemas.microsoft.com/office/powerpoint/2010/main" val="173371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Cambria" pitchFamily="18" charset="0"/>
            </a:endParaRPr>
          </a:p>
        </p:txBody>
      </p:sp>
      <p:sp>
        <p:nvSpPr>
          <p:cNvPr id="4" name="Segnaposto numero diapositiva 3"/>
          <p:cNvSpPr>
            <a:spLocks noGrp="1"/>
          </p:cNvSpPr>
          <p:nvPr>
            <p:ph type="sldNum" sz="quarter" idx="10"/>
          </p:nvPr>
        </p:nvSpPr>
        <p:spPr/>
        <p:txBody>
          <a:bodyPr/>
          <a:lstStyle/>
          <a:p>
            <a:fld id="{9A53910D-10AE-4009-9D3E-3396AB9775D1}" type="slidenum">
              <a:rPr lang="it-IT" smtClean="0"/>
              <a:t>8</a:t>
            </a:fld>
            <a:endParaRPr lang="it-IT"/>
          </a:p>
        </p:txBody>
      </p:sp>
    </p:spTree>
    <p:extLst>
      <p:ext uri="{BB962C8B-B14F-4D97-AF65-F5344CB8AC3E}">
        <p14:creationId xmlns:p14="http://schemas.microsoft.com/office/powerpoint/2010/main" val="78470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9A53910D-10AE-4009-9D3E-3396AB9775D1}" type="slidenum">
              <a:rPr lang="it-IT" smtClean="0"/>
              <a:t>9</a:t>
            </a:fld>
            <a:endParaRPr lang="it-IT"/>
          </a:p>
        </p:txBody>
      </p:sp>
      <p:sp>
        <p:nvSpPr>
          <p:cNvPr id="5" name="Segnaposto note 4"/>
          <p:cNvSpPr>
            <a:spLocks noGrp="1"/>
          </p:cNvSpPr>
          <p:nvPr>
            <p:ph type="body" sz="quarter" idx="11"/>
          </p:nvPr>
        </p:nvSpPr>
        <p:spPr/>
        <p:txBody>
          <a:bodyPr/>
          <a:lstStyle/>
          <a:p>
            <a:pPr algn="just"/>
            <a:r>
              <a:rPr lang="en-GB" sz="1200" dirty="0" smtClean="0">
                <a:latin typeface="Cambria" pitchFamily="18" charset="0"/>
              </a:rPr>
              <a:t>The advantage of using a DCC-MGARCH framework is two-fold: on the one hand, it is known in the literature that asset returns exhibit significant volatility clustering, i.e. high volatility tends to be followed by high volatility, making it important to allow for time-dependent volatility for the model to capture the dynamics of asset prices;  on the other hand, the DCC-MGARCH model allows for interconnections between the volatility processes of the three assets in question, which allows to capture important cross-market </a:t>
            </a:r>
            <a:r>
              <a:rPr lang="en-GB" sz="1200" dirty="0" err="1" smtClean="0">
                <a:latin typeface="Cambria" pitchFamily="18" charset="0"/>
              </a:rPr>
              <a:t>spillover</a:t>
            </a:r>
            <a:r>
              <a:rPr lang="en-GB" sz="1200" dirty="0" smtClean="0">
                <a:latin typeface="Cambria" pitchFamily="18" charset="0"/>
              </a:rPr>
              <a:t> effects. In particular, the DCC-MGARCH model lets these </a:t>
            </a:r>
            <a:r>
              <a:rPr lang="en-GB" sz="1200" dirty="0" err="1" smtClean="0">
                <a:latin typeface="Cambria" pitchFamily="18" charset="0"/>
              </a:rPr>
              <a:t>spillover</a:t>
            </a:r>
            <a:r>
              <a:rPr lang="en-GB" sz="1200" dirty="0" smtClean="0">
                <a:latin typeface="Cambria" pitchFamily="18" charset="0"/>
              </a:rPr>
              <a:t> effects changing over time, which is often the case with financial variables.</a:t>
            </a:r>
          </a:p>
          <a:p>
            <a:pPr algn="just"/>
            <a:endParaRPr lang="en-GB" sz="1200" dirty="0" smtClean="0">
              <a:latin typeface="Cambria" pitchFamily="18" charset="0"/>
            </a:endParaRPr>
          </a:p>
          <a:p>
            <a:pPr algn="just"/>
            <a:r>
              <a:rPr lang="en-US" sz="1200" dirty="0" smtClean="0">
                <a:latin typeface="Cambria" pitchFamily="18" charset="0"/>
              </a:rPr>
              <a:t>We allow for the presence of an autoregressive component in the formulas describing the dynamics of the three series of asset price changes.</a:t>
            </a:r>
          </a:p>
          <a:p>
            <a:pPr algn="just"/>
            <a:endParaRPr lang="en-US" sz="1200" dirty="0" smtClean="0">
              <a:latin typeface="Cambria" pitchFamily="18" charset="0"/>
            </a:endParaRPr>
          </a:p>
          <a:p>
            <a:pPr algn="just"/>
            <a:endParaRPr lang="en-GB" sz="1200" dirty="0" smtClean="0">
              <a:latin typeface="Cambria" pitchFamily="18" charset="0"/>
            </a:endParaRPr>
          </a:p>
          <a:p>
            <a:endParaRPr lang="it-IT" dirty="0"/>
          </a:p>
        </p:txBody>
      </p:sp>
    </p:spTree>
    <p:extLst>
      <p:ext uri="{BB962C8B-B14F-4D97-AF65-F5344CB8AC3E}">
        <p14:creationId xmlns:p14="http://schemas.microsoft.com/office/powerpoint/2010/main" val="140127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359ED1E-1ED5-457A-A634-EA4B9AC4D4D8}" type="datetimeFigureOut">
              <a:rPr lang="it-IT" smtClean="0"/>
              <a:t>20/11/2018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311390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59ED1E-1ED5-457A-A634-EA4B9AC4D4D8}" type="datetimeFigureOut">
              <a:rPr lang="it-IT" smtClean="0"/>
              <a:t>20/11/2018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253147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59ED1E-1ED5-457A-A634-EA4B9AC4D4D8}" type="datetimeFigureOut">
              <a:rPr lang="it-IT" smtClean="0"/>
              <a:t>20/11/2018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426207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59ED1E-1ED5-457A-A634-EA4B9AC4D4D8}" type="datetimeFigureOut">
              <a:rPr lang="it-IT" smtClean="0"/>
              <a:t>20/11/2018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83120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359ED1E-1ED5-457A-A634-EA4B9AC4D4D8}" type="datetimeFigureOut">
              <a:rPr lang="it-IT" smtClean="0"/>
              <a:t>20/11/2018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385452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359ED1E-1ED5-457A-A634-EA4B9AC4D4D8}" type="datetimeFigureOut">
              <a:rPr lang="it-IT" smtClean="0"/>
              <a:t>20/11/2018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11427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359ED1E-1ED5-457A-A634-EA4B9AC4D4D8}" type="datetimeFigureOut">
              <a:rPr lang="it-IT" smtClean="0"/>
              <a:t>20/11/2018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105420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359ED1E-1ED5-457A-A634-EA4B9AC4D4D8}" type="datetimeFigureOut">
              <a:rPr lang="it-IT" smtClean="0"/>
              <a:t>20/11/2018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28257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359ED1E-1ED5-457A-A634-EA4B9AC4D4D8}" type="datetimeFigureOut">
              <a:rPr lang="it-IT" smtClean="0"/>
              <a:t>20/11/2018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84929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59ED1E-1ED5-457A-A634-EA4B9AC4D4D8}" type="datetimeFigureOut">
              <a:rPr lang="it-IT" smtClean="0"/>
              <a:t>20/11/2018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335416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59ED1E-1ED5-457A-A634-EA4B9AC4D4D8}" type="datetimeFigureOut">
              <a:rPr lang="it-IT" smtClean="0"/>
              <a:t>20/11/2018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379AF4-E3FC-4B47-B992-B6A29FDBE24A}" type="slidenum">
              <a:rPr lang="it-IT" smtClean="0"/>
              <a:t>‹N›</a:t>
            </a:fld>
            <a:endParaRPr lang="it-IT"/>
          </a:p>
        </p:txBody>
      </p:sp>
    </p:spTree>
    <p:extLst>
      <p:ext uri="{BB962C8B-B14F-4D97-AF65-F5344CB8AC3E}">
        <p14:creationId xmlns:p14="http://schemas.microsoft.com/office/powerpoint/2010/main" val="215066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9ED1E-1ED5-457A-A634-EA4B9AC4D4D8}" type="datetimeFigureOut">
              <a:rPr lang="it-IT" smtClean="0"/>
              <a:t>20/11/2018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79AF4-E3FC-4B47-B992-B6A29FDBE24A}" type="slidenum">
              <a:rPr lang="it-IT" smtClean="0"/>
              <a:t>‹N›</a:t>
            </a:fld>
            <a:endParaRPr lang="it-IT"/>
          </a:p>
        </p:txBody>
      </p:sp>
    </p:spTree>
    <p:extLst>
      <p:ext uri="{BB962C8B-B14F-4D97-AF65-F5344CB8AC3E}">
        <p14:creationId xmlns:p14="http://schemas.microsoft.com/office/powerpoint/2010/main" val="4249886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201"/>
            <a:ext cx="9144000" cy="67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51520" y="1817417"/>
            <a:ext cx="8640000" cy="523220"/>
          </a:xfrm>
          <a:prstGeom prst="rect">
            <a:avLst/>
          </a:prstGeom>
          <a:noFill/>
        </p:spPr>
        <p:txBody>
          <a:bodyPr wrap="square" rtlCol="0">
            <a:spAutoFit/>
          </a:bodyPr>
          <a:lstStyle/>
          <a:p>
            <a:pPr algn="ctr"/>
            <a:r>
              <a:rPr lang="en-GB" sz="2800" b="1" dirty="0" err="1" smtClean="0">
                <a:latin typeface="Cambria" pitchFamily="18" charset="0"/>
              </a:rPr>
              <a:t>XVI</a:t>
            </a:r>
            <a:r>
              <a:rPr lang="en-GB" sz="2800" b="1" baseline="30000" dirty="0" err="1" smtClean="0">
                <a:latin typeface="Cambria" pitchFamily="18" charset="0"/>
              </a:rPr>
              <a:t>th</a:t>
            </a:r>
            <a:r>
              <a:rPr lang="en-GB" sz="2800" b="1" baseline="30000" dirty="0" smtClean="0">
                <a:latin typeface="Cambria" pitchFamily="18" charset="0"/>
              </a:rPr>
              <a:t> </a:t>
            </a:r>
            <a:r>
              <a:rPr lang="en-GB" sz="2800" b="1" dirty="0" smtClean="0">
                <a:latin typeface="Cambria" pitchFamily="18" charset="0"/>
              </a:rPr>
              <a:t> ESCB Emerging Market Workshop</a:t>
            </a:r>
          </a:p>
        </p:txBody>
      </p:sp>
      <p:sp>
        <p:nvSpPr>
          <p:cNvPr id="4" name="CasellaDiTesto 3"/>
          <p:cNvSpPr txBox="1"/>
          <p:nvPr/>
        </p:nvSpPr>
        <p:spPr>
          <a:xfrm>
            <a:off x="248940" y="2822667"/>
            <a:ext cx="8640000" cy="954107"/>
          </a:xfrm>
          <a:prstGeom prst="rect">
            <a:avLst/>
          </a:prstGeom>
          <a:noFill/>
        </p:spPr>
        <p:txBody>
          <a:bodyPr wrap="square" rtlCol="0">
            <a:spAutoFit/>
          </a:bodyPr>
          <a:lstStyle/>
          <a:p>
            <a:pPr algn="ctr"/>
            <a:r>
              <a:rPr lang="en-GB" sz="2800" b="1" dirty="0" smtClean="0">
                <a:latin typeface="Cambria" pitchFamily="18" charset="0"/>
              </a:rPr>
              <a:t>Asset price volatility in EU-6 economies:</a:t>
            </a:r>
          </a:p>
          <a:p>
            <a:pPr algn="ctr"/>
            <a:r>
              <a:rPr lang="en-GB" sz="2800" b="1" dirty="0" smtClean="0">
                <a:latin typeface="Cambria" pitchFamily="18" charset="0"/>
              </a:rPr>
              <a:t>How large is the role played by the ECB?</a:t>
            </a:r>
          </a:p>
        </p:txBody>
      </p:sp>
      <p:sp>
        <p:nvSpPr>
          <p:cNvPr id="6" name="CasellaDiTesto 5"/>
          <p:cNvSpPr txBox="1"/>
          <p:nvPr/>
        </p:nvSpPr>
        <p:spPr>
          <a:xfrm>
            <a:off x="238610" y="4312399"/>
            <a:ext cx="9013909" cy="1323439"/>
          </a:xfrm>
          <a:prstGeom prst="rect">
            <a:avLst/>
          </a:prstGeom>
          <a:noFill/>
        </p:spPr>
        <p:txBody>
          <a:bodyPr wrap="square" rtlCol="0">
            <a:spAutoFit/>
          </a:bodyPr>
          <a:lstStyle/>
          <a:p>
            <a:pPr algn="ctr"/>
            <a:r>
              <a:rPr lang="en-GB" sz="2000" b="1" dirty="0" smtClean="0">
                <a:latin typeface="Cambria" pitchFamily="18" charset="0"/>
              </a:rPr>
              <a:t>Alessio Ciarlone and Andrea Colabella</a:t>
            </a:r>
          </a:p>
          <a:p>
            <a:pPr algn="ctr"/>
            <a:r>
              <a:rPr lang="en-GB" sz="2000" b="1" dirty="0" smtClean="0">
                <a:latin typeface="Cambria" pitchFamily="18" charset="0"/>
              </a:rPr>
              <a:t>Bank of Italy, </a:t>
            </a:r>
            <a:r>
              <a:rPr lang="en-GB" sz="2000" b="1" dirty="0">
                <a:latin typeface="Cambria" pitchFamily="18" charset="0"/>
              </a:rPr>
              <a:t>Directorate </a:t>
            </a:r>
            <a:r>
              <a:rPr lang="en-GB" sz="2000" b="1" dirty="0" smtClean="0">
                <a:latin typeface="Cambria" pitchFamily="18" charset="0"/>
              </a:rPr>
              <a:t>for Economics and</a:t>
            </a:r>
            <a:endParaRPr lang="en-GB" sz="2000" b="1" dirty="0">
              <a:latin typeface="Cambria" pitchFamily="18" charset="0"/>
            </a:endParaRPr>
          </a:p>
          <a:p>
            <a:pPr algn="ctr"/>
            <a:r>
              <a:rPr lang="en-GB" sz="2000" b="1" dirty="0" smtClean="0">
                <a:latin typeface="Cambria" pitchFamily="18" charset="0"/>
              </a:rPr>
              <a:t>International Relations</a:t>
            </a:r>
            <a:endParaRPr lang="en-GB" sz="2000" b="1" dirty="0">
              <a:latin typeface="Cambria" pitchFamily="18" charset="0"/>
            </a:endParaRPr>
          </a:p>
          <a:p>
            <a:pPr algn="ctr"/>
            <a:r>
              <a:rPr lang="en-GB" sz="2000" b="1" dirty="0" smtClean="0">
                <a:latin typeface="Cambria" pitchFamily="18" charset="0"/>
              </a:rPr>
              <a:t> </a:t>
            </a:r>
          </a:p>
        </p:txBody>
      </p:sp>
      <p:pic>
        <p:nvPicPr>
          <p:cNvPr id="7" name="Picture 6" descr="Logo 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5580111" y="5949280"/>
            <a:ext cx="3498485" cy="369332"/>
          </a:xfrm>
          <a:prstGeom prst="rect">
            <a:avLst/>
          </a:prstGeom>
          <a:noFill/>
        </p:spPr>
        <p:txBody>
          <a:bodyPr wrap="square" rtlCol="0">
            <a:spAutoFit/>
          </a:bodyPr>
          <a:lstStyle/>
          <a:p>
            <a:pPr algn="ctr"/>
            <a:r>
              <a:rPr lang="en-GB" b="1" dirty="0" smtClean="0">
                <a:latin typeface="Cambria" pitchFamily="18" charset="0"/>
              </a:rPr>
              <a:t>Rome,  November 22</a:t>
            </a:r>
            <a:r>
              <a:rPr lang="en-GB" b="1" baseline="30000" dirty="0" smtClean="0">
                <a:latin typeface="Cambria" pitchFamily="18" charset="0"/>
              </a:rPr>
              <a:t>nd</a:t>
            </a:r>
            <a:r>
              <a:rPr lang="en-GB" b="1" dirty="0" smtClean="0">
                <a:latin typeface="Cambria" pitchFamily="18" charset="0"/>
              </a:rPr>
              <a:t> 2018</a:t>
            </a:r>
          </a:p>
        </p:txBody>
      </p:sp>
    </p:spTree>
    <p:extLst>
      <p:ext uri="{BB962C8B-B14F-4D97-AF65-F5344CB8AC3E}">
        <p14:creationId xmlns:p14="http://schemas.microsoft.com/office/powerpoint/2010/main" val="796043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independent variables</a:t>
            </a:r>
            <a:endParaRPr lang="en-GB" b="1" dirty="0" smtClean="0">
              <a:latin typeface="Cambria" pitchFamily="18" charset="0"/>
            </a:endParaRPr>
          </a:p>
        </p:txBody>
      </p:sp>
      <p:sp>
        <p:nvSpPr>
          <p:cNvPr id="4" name="CasellaDiTesto 3"/>
          <p:cNvSpPr txBox="1"/>
          <p:nvPr/>
        </p:nvSpPr>
        <p:spPr>
          <a:xfrm>
            <a:off x="248940" y="717218"/>
            <a:ext cx="8640000" cy="5355312"/>
          </a:xfrm>
          <a:prstGeom prst="rect">
            <a:avLst/>
          </a:prstGeom>
          <a:noFill/>
        </p:spPr>
        <p:txBody>
          <a:bodyPr wrap="square" rtlCol="0">
            <a:spAutoFit/>
          </a:bodyPr>
          <a:lstStyle/>
          <a:p>
            <a:pPr marL="400050" indent="-400050" algn="just">
              <a:spcAft>
                <a:spcPts val="1200"/>
              </a:spcAft>
              <a:buAutoNum type="alphaLcPeriod"/>
            </a:pPr>
            <a:r>
              <a:rPr lang="en-GB" sz="1600" u="sng" dirty="0" err="1" smtClean="0">
                <a:latin typeface="Cambria" pitchFamily="18" charset="0"/>
              </a:rPr>
              <a:t>VSTOXX</a:t>
            </a:r>
            <a:r>
              <a:rPr lang="en-GB" sz="1600" u="sng" baseline="-25000" dirty="0" err="1" smtClean="0">
                <a:latin typeface="Cambria" pitchFamily="18" charset="0"/>
              </a:rPr>
              <a:t>t</a:t>
            </a:r>
            <a:r>
              <a:rPr lang="en-GB" sz="1600" dirty="0" smtClean="0">
                <a:latin typeface="Cambria" pitchFamily="18" charset="0"/>
              </a:rPr>
              <a:t>: the EURO STOXX 50 volatility index, intended to capture the impact of shocks on international investors’ degree of risk aversion; </a:t>
            </a:r>
          </a:p>
          <a:p>
            <a:pPr marL="400050" indent="-400050" algn="just">
              <a:spcAft>
                <a:spcPts val="1200"/>
              </a:spcAft>
              <a:buAutoNum type="alphaLcPeriod"/>
            </a:pPr>
            <a:r>
              <a:rPr lang="en-GB" sz="1600" u="sng" dirty="0" smtClean="0">
                <a:latin typeface="Cambria" pitchFamily="18" charset="0"/>
              </a:rPr>
              <a:t>ECB’s </a:t>
            </a:r>
            <a:r>
              <a:rPr lang="en-GB" sz="1600" u="sng" dirty="0" err="1" smtClean="0">
                <a:latin typeface="Cambria" pitchFamily="18" charset="0"/>
              </a:rPr>
              <a:t>APPs</a:t>
            </a:r>
            <a:r>
              <a:rPr lang="en-GB" sz="1600" u="sng" baseline="-25000" dirty="0" err="1" smtClean="0">
                <a:latin typeface="Cambria" pitchFamily="18" charset="0"/>
              </a:rPr>
              <a:t>t</a:t>
            </a:r>
            <a:r>
              <a:rPr lang="en-GB" sz="1600" dirty="0" smtClean="0">
                <a:latin typeface="Cambria" pitchFamily="18" charset="0"/>
              </a:rPr>
              <a:t>: a family of (exogenous) proxies to describe the ECB asset purchase programmes since July 2009, namely:</a:t>
            </a:r>
          </a:p>
          <a:p>
            <a:pPr marL="5200650" lvl="1" indent="-447675" algn="just">
              <a:spcAft>
                <a:spcPts val="1200"/>
              </a:spcAft>
              <a:buFont typeface="+mj-lt"/>
              <a:buAutoNum type="romanLcPeriod"/>
            </a:pPr>
            <a:r>
              <a:rPr lang="en-GB" sz="1600" dirty="0" smtClean="0">
                <a:latin typeface="Cambria" pitchFamily="18" charset="0"/>
              </a:rPr>
              <a:t>the weekly average of 10-year yields on euro area AAA-rated government bonds (</a:t>
            </a:r>
            <a:r>
              <a:rPr lang="en-GB" sz="1600" b="1" dirty="0" smtClean="0">
                <a:solidFill>
                  <a:srgbClr val="7030A0"/>
                </a:solidFill>
                <a:latin typeface="Cambria" pitchFamily="18" charset="0"/>
              </a:rPr>
              <a:t>violet line</a:t>
            </a:r>
            <a:r>
              <a:rPr lang="en-GB" sz="1600" dirty="0" smtClean="0">
                <a:latin typeface="Cambria" pitchFamily="18" charset="0"/>
              </a:rPr>
              <a:t>);</a:t>
            </a:r>
          </a:p>
          <a:p>
            <a:pPr marL="5200650" lvl="1" indent="-447675" algn="just">
              <a:spcAft>
                <a:spcPts val="1200"/>
              </a:spcAft>
              <a:buFont typeface="+mj-lt"/>
              <a:buAutoNum type="romanLcPeriod"/>
            </a:pPr>
            <a:r>
              <a:rPr lang="en-GB" sz="1600" dirty="0" smtClean="0">
                <a:latin typeface="Cambria" pitchFamily="18" charset="0"/>
              </a:rPr>
              <a:t>the weekly average of the shadow rate developed by Wu and Xia (2016) for the euro area (</a:t>
            </a:r>
            <a:r>
              <a:rPr lang="en-GB" sz="1600" b="1" dirty="0" smtClean="0">
                <a:solidFill>
                  <a:srgbClr val="0070C0"/>
                </a:solidFill>
                <a:latin typeface="Cambria" pitchFamily="18" charset="0"/>
              </a:rPr>
              <a:t>blue line</a:t>
            </a:r>
            <a:r>
              <a:rPr lang="en-GB" sz="1600" dirty="0" smtClean="0">
                <a:latin typeface="Cambria" pitchFamily="18" charset="0"/>
              </a:rPr>
              <a:t>);</a:t>
            </a:r>
          </a:p>
          <a:p>
            <a:pPr marL="5200650" lvl="1" indent="-447675" algn="just">
              <a:spcAft>
                <a:spcPts val="1200"/>
              </a:spcAft>
              <a:buFont typeface="+mj-lt"/>
              <a:buAutoNum type="romanLcPeriod"/>
            </a:pPr>
            <a:r>
              <a:rPr lang="en-GB" sz="1600" dirty="0" smtClean="0">
                <a:latin typeface="Cambria" pitchFamily="18" charset="0"/>
              </a:rPr>
              <a:t>a quantity, rather than a price, indicator represented by the increase in the ECB’s holdings of securities for monetary purposes (</a:t>
            </a:r>
            <a:r>
              <a:rPr lang="en-GB" sz="1600" b="1" dirty="0" smtClean="0">
                <a:solidFill>
                  <a:srgbClr val="92D050"/>
                </a:solidFill>
                <a:latin typeface="Cambria" pitchFamily="18" charset="0"/>
              </a:rPr>
              <a:t>green bars</a:t>
            </a:r>
            <a:r>
              <a:rPr lang="en-GB" sz="1600" dirty="0" smtClean="0">
                <a:latin typeface="Cambria" pitchFamily="18" charset="0"/>
              </a:rPr>
              <a:t>).</a:t>
            </a:r>
          </a:p>
          <a:p>
            <a:pPr marL="0" lvl="1" algn="just">
              <a:spcAft>
                <a:spcPts val="1200"/>
              </a:spcAft>
            </a:pPr>
            <a:endParaRPr lang="en-GB" sz="1600" dirty="0" smtClean="0">
              <a:latin typeface="Cambria" pitchFamily="18" charset="0"/>
            </a:endParaRPr>
          </a:p>
          <a:p>
            <a:pPr marL="714375" lvl="1" indent="-352425" algn="just">
              <a:spcAft>
                <a:spcPts val="1200"/>
              </a:spcAft>
              <a:buFont typeface="+mj-lt"/>
              <a:buAutoNum type="romanLcPeriod"/>
            </a:pPr>
            <a:endParaRPr lang="en-GB"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67" y="2060848"/>
            <a:ext cx="4644332" cy="308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05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independent variables (cont.)</a:t>
            </a:r>
            <a:endParaRPr lang="en-GB" b="1" dirty="0" smtClean="0">
              <a:latin typeface="Cambria" pitchFamily="18" charset="0"/>
            </a:endParaRPr>
          </a:p>
        </p:txBody>
      </p:sp>
      <p:sp>
        <p:nvSpPr>
          <p:cNvPr id="4" name="CasellaDiTesto 3"/>
          <p:cNvSpPr txBox="1"/>
          <p:nvPr/>
        </p:nvSpPr>
        <p:spPr>
          <a:xfrm>
            <a:off x="248940" y="717218"/>
            <a:ext cx="8640000" cy="1538883"/>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The expected signs for the volatility equation are hosted in the following table: </a:t>
            </a:r>
          </a:p>
          <a:p>
            <a:pPr marL="0" lvl="1" algn="just">
              <a:spcAft>
                <a:spcPts val="1200"/>
              </a:spcAft>
            </a:pPr>
            <a:r>
              <a:rPr lang="en-US" sz="1600" dirty="0" smtClean="0">
                <a:latin typeface="Cambria" pitchFamily="18" charset="0"/>
              </a:rPr>
              <a:t>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05" y="1402837"/>
            <a:ext cx="8317361" cy="269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42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3420" y="239360"/>
            <a:ext cx="87084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estimation outcomes </a:t>
            </a:r>
            <a:r>
              <a:rPr lang="en-US" sz="1200" b="1" i="1" dirty="0" smtClean="0">
                <a:latin typeface="Cambria" pitchFamily="18" charset="0"/>
              </a:rPr>
              <a:t>(base representation)</a:t>
            </a:r>
            <a:endParaRPr lang="en-GB" sz="1200" b="1" i="1" dirty="0" smtClean="0">
              <a:latin typeface="Cambria" pitchFamily="18" charset="0"/>
            </a:endParaRP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7763"/>
            <a:ext cx="9068876" cy="400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172497"/>
      </p:ext>
    </p:extLst>
  </p:cSld>
  <p:clrMapOvr>
    <a:masterClrMapping/>
  </p:clrMapOvr>
  <p:transition spd="slow" advClick="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48940" y="745793"/>
            <a:ext cx="8640000" cy="4708981"/>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Shadow rates and AAA-rated bond yields are available </a:t>
            </a:r>
            <a:r>
              <a:rPr lang="en-US" sz="1600" dirty="0">
                <a:latin typeface="Cambria" pitchFamily="18" charset="0"/>
              </a:rPr>
              <a:t>for the whole time span under </a:t>
            </a:r>
            <a:r>
              <a:rPr lang="en-US" sz="1600" dirty="0" smtClean="0">
                <a:latin typeface="Cambria" pitchFamily="18" charset="0"/>
              </a:rPr>
              <a:t>study and may </a:t>
            </a:r>
            <a:r>
              <a:rPr lang="en-US" sz="1600" dirty="0">
                <a:latin typeface="Cambria" pitchFamily="18" charset="0"/>
              </a:rPr>
              <a:t>depend on </a:t>
            </a:r>
            <a:r>
              <a:rPr lang="en-US" sz="1600" dirty="0" smtClean="0">
                <a:latin typeface="Cambria" pitchFamily="18" charset="0"/>
              </a:rPr>
              <a:t>several factors in addition to outright </a:t>
            </a:r>
            <a:r>
              <a:rPr lang="en-US" sz="1600" dirty="0">
                <a:latin typeface="Cambria" pitchFamily="18" charset="0"/>
              </a:rPr>
              <a:t>financial asset purchases </a:t>
            </a:r>
            <a:r>
              <a:rPr lang="en-US" sz="1600" dirty="0" smtClean="0">
                <a:latin typeface="Cambria" pitchFamily="18" charset="0"/>
              </a:rPr>
              <a:t>by </a:t>
            </a:r>
            <a:r>
              <a:rPr lang="en-US" sz="1600" dirty="0">
                <a:latin typeface="Cambria" pitchFamily="18" charset="0"/>
              </a:rPr>
              <a:t>the </a:t>
            </a:r>
            <a:r>
              <a:rPr lang="en-US" sz="1600" dirty="0" smtClean="0">
                <a:latin typeface="Cambria" pitchFamily="18" charset="0"/>
              </a:rPr>
              <a:t>ECB.</a:t>
            </a:r>
          </a:p>
          <a:p>
            <a:pPr marL="0" lvl="1" algn="just">
              <a:spcAft>
                <a:spcPts val="1200"/>
              </a:spcAft>
            </a:pPr>
            <a:r>
              <a:rPr lang="en-US" sz="1600" dirty="0" smtClean="0">
                <a:latin typeface="Cambria" pitchFamily="18" charset="0"/>
              </a:rPr>
              <a:t>To </a:t>
            </a:r>
            <a:r>
              <a:rPr lang="en-US" sz="1600" dirty="0">
                <a:latin typeface="Cambria" pitchFamily="18" charset="0"/>
              </a:rPr>
              <a:t>address this </a:t>
            </a:r>
            <a:r>
              <a:rPr lang="en-US" sz="1600" dirty="0" smtClean="0">
                <a:latin typeface="Cambria" pitchFamily="18" charset="0"/>
              </a:rPr>
              <a:t>concern two refinements:</a:t>
            </a:r>
          </a:p>
          <a:p>
            <a:pPr marL="285750" lvl="1" indent="-285750" algn="just">
              <a:spcAft>
                <a:spcPts val="1200"/>
              </a:spcAft>
              <a:buFont typeface="Arial" panose="020B0604020202020204" pitchFamily="34" charset="0"/>
              <a:buChar char="•"/>
            </a:pPr>
            <a:r>
              <a:rPr lang="en-US" sz="1600" b="1" dirty="0" smtClean="0">
                <a:latin typeface="Cambria" pitchFamily="18" charset="0"/>
              </a:rPr>
              <a:t>10-year </a:t>
            </a:r>
            <a:r>
              <a:rPr lang="en-US" sz="1600" b="1" dirty="0">
                <a:latin typeface="Cambria" pitchFamily="18" charset="0"/>
              </a:rPr>
              <a:t>yields on euro area AAA-rated government </a:t>
            </a:r>
            <a:r>
              <a:rPr lang="en-US" sz="1600" b="1" dirty="0" smtClean="0">
                <a:latin typeface="Cambria" pitchFamily="18" charset="0"/>
              </a:rPr>
              <a:t>bonds.</a:t>
            </a:r>
            <a:r>
              <a:rPr lang="en-US" sz="1600" dirty="0" smtClean="0">
                <a:latin typeface="Cambria" pitchFamily="18" charset="0"/>
              </a:rPr>
              <a:t> T</a:t>
            </a:r>
            <a:r>
              <a:rPr lang="en-US" sz="1600" u="sng" dirty="0" smtClean="0">
                <a:latin typeface="Cambria" pitchFamily="18" charset="0"/>
              </a:rPr>
              <a:t>wo-step </a:t>
            </a:r>
            <a:r>
              <a:rPr lang="en-US" sz="1600" u="sng" dirty="0">
                <a:latin typeface="Cambria" pitchFamily="18" charset="0"/>
              </a:rPr>
              <a:t>procedure originally proposed by Ahmed and </a:t>
            </a:r>
            <a:r>
              <a:rPr lang="en-US" sz="1600" u="sng" dirty="0" err="1">
                <a:latin typeface="Cambria" pitchFamily="18" charset="0"/>
              </a:rPr>
              <a:t>Zlate</a:t>
            </a:r>
            <a:r>
              <a:rPr lang="en-US" sz="1600" u="sng" dirty="0">
                <a:latin typeface="Cambria" pitchFamily="18" charset="0"/>
              </a:rPr>
              <a:t> (2014</a:t>
            </a:r>
            <a:r>
              <a:rPr lang="en-US" sz="1600" u="sng" dirty="0" smtClean="0">
                <a:latin typeface="Cambria" pitchFamily="18" charset="0"/>
              </a:rPr>
              <a:t>)</a:t>
            </a:r>
            <a:r>
              <a:rPr lang="en-US" sz="1600" dirty="0" smtClean="0">
                <a:latin typeface="Cambria" pitchFamily="18" charset="0"/>
              </a:rPr>
              <a:t>, </a:t>
            </a:r>
            <a:r>
              <a:rPr lang="en-US" sz="1600" dirty="0">
                <a:latin typeface="Cambria" pitchFamily="18" charset="0"/>
              </a:rPr>
              <a:t>aimed to </a:t>
            </a:r>
            <a:r>
              <a:rPr lang="en-US" sz="1600" dirty="0" smtClean="0">
                <a:latin typeface="Cambria" pitchFamily="18" charset="0"/>
              </a:rPr>
              <a:t>isolate </a:t>
            </a:r>
            <a:r>
              <a:rPr lang="en-US" sz="1600" dirty="0">
                <a:latin typeface="Cambria" pitchFamily="18" charset="0"/>
              </a:rPr>
              <a:t>the changes in such yields that can be considered as directly attributable to the implementation of the ECB’s non-standard monetary </a:t>
            </a:r>
            <a:r>
              <a:rPr lang="en-US" sz="1600" dirty="0" smtClean="0">
                <a:latin typeface="Cambria" pitchFamily="18" charset="0"/>
              </a:rPr>
              <a:t>measures;</a:t>
            </a:r>
          </a:p>
          <a:p>
            <a:pPr marL="285750" lvl="1" indent="-285750" algn="just">
              <a:spcAft>
                <a:spcPts val="1200"/>
              </a:spcAft>
              <a:buFont typeface="Arial" panose="020B0604020202020204" pitchFamily="34" charset="0"/>
              <a:buChar char="•"/>
            </a:pPr>
            <a:r>
              <a:rPr lang="en-US" sz="1600" b="1" dirty="0">
                <a:latin typeface="Cambria" pitchFamily="18" charset="0"/>
              </a:rPr>
              <a:t>S</a:t>
            </a:r>
            <a:r>
              <a:rPr lang="en-US" sz="1600" b="1" dirty="0" smtClean="0">
                <a:latin typeface="Cambria" pitchFamily="18" charset="0"/>
              </a:rPr>
              <a:t>hadow rate. </a:t>
            </a:r>
            <a:r>
              <a:rPr lang="en-US" sz="1600" u="sng" dirty="0" smtClean="0">
                <a:latin typeface="Cambria" pitchFamily="18" charset="0"/>
              </a:rPr>
              <a:t>Augmenting the basic specification with a couple of additive and interaction dummies</a:t>
            </a:r>
            <a:r>
              <a:rPr lang="en-US" sz="1600" dirty="0" smtClean="0">
                <a:latin typeface="Cambria" pitchFamily="18" charset="0"/>
              </a:rPr>
              <a:t> to look for the existence of a structural break in the relationship between this proxy and asset price volatility developments in EU-6 economies. </a:t>
            </a:r>
          </a:p>
          <a:p>
            <a:pPr marL="266700" lvl="1" algn="just">
              <a:spcAft>
                <a:spcPts val="1200"/>
              </a:spcAft>
            </a:pPr>
            <a:r>
              <a:rPr lang="en-US" sz="1600" dirty="0" smtClean="0">
                <a:latin typeface="Cambria" pitchFamily="18" charset="0"/>
              </a:rPr>
              <a:t>The two dummies are located around the week ending on the 9</a:t>
            </a:r>
            <a:r>
              <a:rPr lang="en-US" sz="1600" baseline="30000" dirty="0" smtClean="0">
                <a:latin typeface="Cambria" pitchFamily="18" charset="0"/>
              </a:rPr>
              <a:t>th</a:t>
            </a:r>
            <a:r>
              <a:rPr lang="en-US" sz="1600" dirty="0" smtClean="0">
                <a:latin typeface="Cambria" pitchFamily="18" charset="0"/>
              </a:rPr>
              <a:t> of December 2011 (see </a:t>
            </a:r>
            <a:r>
              <a:rPr lang="en-US" sz="1600" dirty="0" smtClean="0">
                <a:latin typeface="Cambria" pitchFamily="18" charset="0"/>
                <a:hlinkClick r:id="rId4" action="ppaction://hlinksldjump"/>
              </a:rPr>
              <a:t>figure</a:t>
            </a:r>
            <a:r>
              <a:rPr lang="en-US" sz="1600" dirty="0" smtClean="0">
                <a:latin typeface="Cambria" pitchFamily="18" charset="0"/>
              </a:rPr>
              <a:t>), when the shadow rate finally delved into negative territories to remain there until recently.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sp>
        <p:nvSpPr>
          <p:cNvPr id="7" name="CasellaDiTesto 6"/>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estimation outcomes </a:t>
            </a:r>
            <a:r>
              <a:rPr lang="en-US" sz="1200" b="1" i="1" dirty="0" smtClean="0">
                <a:latin typeface="Cambria" pitchFamily="18" charset="0"/>
              </a:rPr>
              <a:t>(refinements)</a:t>
            </a:r>
            <a:endParaRPr lang="en-GB" sz="1200" b="1" i="1" dirty="0" smtClean="0">
              <a:latin typeface="Cambria" pitchFamily="18" charset="0"/>
            </a:endParaRPr>
          </a:p>
        </p:txBody>
      </p:sp>
    </p:spTree>
    <p:extLst>
      <p:ext uri="{BB962C8B-B14F-4D97-AF65-F5344CB8AC3E}">
        <p14:creationId xmlns:p14="http://schemas.microsoft.com/office/powerpoint/2010/main" val="75486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estimation outcomes </a:t>
            </a:r>
            <a:r>
              <a:rPr lang="en-US" sz="1200" b="1" i="1" dirty="0" smtClean="0">
                <a:latin typeface="Cambria" pitchFamily="18" charset="0"/>
              </a:rPr>
              <a:t>(refinements)</a:t>
            </a:r>
            <a:endParaRPr lang="en-GB" sz="1200" b="1" i="1" dirty="0" smtClean="0">
              <a:latin typeface="Cambria" pitchFamily="18" charset="0"/>
            </a:endParaRPr>
          </a:p>
        </p:txBody>
      </p:sp>
      <p:sp>
        <p:nvSpPr>
          <p:cNvPr id="9" name="CasellaDiTesto 8"/>
          <p:cNvSpPr txBox="1"/>
          <p:nvPr/>
        </p:nvSpPr>
        <p:spPr>
          <a:xfrm>
            <a:off x="248940" y="717218"/>
            <a:ext cx="8640000" cy="738664"/>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Results for the first refinement (AZ procedure):</a:t>
            </a:r>
          </a:p>
          <a:p>
            <a:pPr marL="0" lvl="1" algn="just">
              <a:spcAft>
                <a:spcPts val="1200"/>
              </a:spcAft>
            </a:pPr>
            <a:r>
              <a:rPr lang="en-US" sz="1600" dirty="0" smtClean="0">
                <a:latin typeface="Cambria" pitchFamily="18" charset="0"/>
              </a:rPr>
              <a:t> </a:t>
            </a:r>
            <a:endParaRPr lang="en-GB" sz="1600" dirty="0" smtClean="0">
              <a:latin typeface="Cambria" pitchFamily="18"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147763"/>
            <a:ext cx="8637421"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48940" y="3717032"/>
            <a:ext cx="8715548" cy="28803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73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estimation outcomes </a:t>
            </a:r>
            <a:r>
              <a:rPr lang="en-US" sz="1200" b="1" i="1" dirty="0" smtClean="0">
                <a:latin typeface="Cambria" pitchFamily="18" charset="0"/>
              </a:rPr>
              <a:t>(refinements)</a:t>
            </a:r>
            <a:endParaRPr lang="en-GB" sz="1200" b="1" i="1" dirty="0" smtClean="0">
              <a:latin typeface="Cambria" pitchFamily="18" charset="0"/>
            </a:endParaRPr>
          </a:p>
        </p:txBody>
      </p:sp>
      <p:sp>
        <p:nvSpPr>
          <p:cNvPr id="10" name="CasellaDiTesto 9"/>
          <p:cNvSpPr txBox="1"/>
          <p:nvPr/>
        </p:nvSpPr>
        <p:spPr>
          <a:xfrm>
            <a:off x="107504" y="836712"/>
            <a:ext cx="8640000" cy="1538883"/>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Results for the second refinement (dummies and structural breaks): the case of Hungary</a:t>
            </a:r>
          </a:p>
          <a:p>
            <a:pPr marL="0" lvl="1" algn="just">
              <a:spcAft>
                <a:spcPts val="1200"/>
              </a:spcAft>
            </a:pPr>
            <a:r>
              <a:rPr lang="en-US" sz="1600" dirty="0" smtClean="0">
                <a:latin typeface="Cambria" pitchFamily="18" charset="0"/>
              </a:rPr>
              <a:t>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49" y="1444624"/>
            <a:ext cx="6561605" cy="42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2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CasellaDiTesto 5"/>
              <p:cNvSpPr txBox="1"/>
              <p:nvPr/>
            </p:nvSpPr>
            <p:spPr>
              <a:xfrm>
                <a:off x="248940" y="745793"/>
                <a:ext cx="8640000" cy="5760000"/>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Two broad categories:</a:t>
                </a:r>
              </a:p>
              <a:p>
                <a:pPr marL="342900" lvl="1" indent="-342900" algn="just">
                  <a:spcAft>
                    <a:spcPts val="1200"/>
                  </a:spcAft>
                  <a:buFont typeface="+mj-lt"/>
                  <a:buAutoNum type="arabicPeriod"/>
                </a:pPr>
                <a:r>
                  <a:rPr lang="en-US" sz="1600" u="sng" dirty="0" smtClean="0">
                    <a:latin typeface="Cambria" pitchFamily="18" charset="0"/>
                  </a:rPr>
                  <a:t>Alternative </a:t>
                </a:r>
                <a:r>
                  <a:rPr lang="en-US" sz="1600" u="sng" dirty="0">
                    <a:latin typeface="Cambria" pitchFamily="18" charset="0"/>
                  </a:rPr>
                  <a:t>estimation </a:t>
                </a:r>
                <a:r>
                  <a:rPr lang="en-US" sz="1600" u="sng" dirty="0" smtClean="0">
                    <a:latin typeface="Cambria" pitchFamily="18" charset="0"/>
                  </a:rPr>
                  <a:t>strategy</a:t>
                </a:r>
                <a:r>
                  <a:rPr lang="en-US" sz="1600" dirty="0" smtClean="0">
                    <a:latin typeface="Cambria" pitchFamily="18" charset="0"/>
                  </a:rPr>
                  <a:t>:</a:t>
                </a:r>
              </a:p>
              <a:p>
                <a:pPr marL="628650" lvl="1" indent="-266700" algn="just">
                  <a:spcAft>
                    <a:spcPts val="1200"/>
                  </a:spcAft>
                  <a:buFont typeface="Wingdings" panose="05000000000000000000" pitchFamily="2" charset="2"/>
                  <a:buChar char="ü"/>
                </a:pPr>
                <a:r>
                  <a:rPr lang="en-US" sz="1600" dirty="0" smtClean="0">
                    <a:latin typeface="Cambria" pitchFamily="18" charset="0"/>
                  </a:rPr>
                  <a:t>conditional volatilities estimated by means of an GARCH(1,1) process are plugged into simple OLS specification:</a:t>
                </a:r>
              </a:p>
              <a:p>
                <a:pPr marL="361950" lvl="1" algn="ctr">
                  <a:spcAft>
                    <a:spcPts val="1200"/>
                  </a:spcAft>
                </a:pPr>
                <a14:m>
                  <m:oMathPara xmlns:m="http://schemas.openxmlformats.org/officeDocument/2006/math">
                    <m:oMathParaPr>
                      <m:jc m:val="centerGroup"/>
                    </m:oMathParaPr>
                    <m:oMath xmlns:m="http://schemas.openxmlformats.org/officeDocument/2006/math">
                      <m:func>
                        <m:funcPr>
                          <m:ctrlPr>
                            <a:rPr lang="it-IT" sz="1600" i="1">
                              <a:latin typeface="Cambria Math"/>
                            </a:rPr>
                          </m:ctrlPr>
                        </m:funcPr>
                        <m:fName>
                          <m:r>
                            <m:rPr>
                              <m:sty m:val="p"/>
                            </m:rPr>
                            <a:rPr lang="en-GB" sz="1600">
                              <a:latin typeface="Cambria Math"/>
                            </a:rPr>
                            <m:t>ln</m:t>
                          </m:r>
                        </m:fName>
                        <m:e>
                          <m:d>
                            <m:dPr>
                              <m:ctrlPr>
                                <a:rPr lang="it-IT" sz="1600" i="1">
                                  <a:latin typeface="Cambria Math"/>
                                </a:rPr>
                              </m:ctrlPr>
                            </m:dPr>
                            <m:e>
                              <m:sSubSup>
                                <m:sSubSupPr>
                                  <m:ctrlPr>
                                    <a:rPr lang="it-IT" sz="1600" i="1">
                                      <a:latin typeface="Cambria Math"/>
                                    </a:rPr>
                                  </m:ctrlPr>
                                </m:sSubSupPr>
                                <m:e>
                                  <m:r>
                                    <a:rPr lang="en-GB" sz="1600" i="1">
                                      <a:latin typeface="Cambria Math"/>
                                    </a:rPr>
                                    <m:t>𝜎</m:t>
                                  </m:r>
                                </m:e>
                                <m:sub>
                                  <m:r>
                                    <a:rPr lang="en-GB" sz="1600" i="1">
                                      <a:latin typeface="Cambria Math"/>
                                    </a:rPr>
                                    <m:t>𝑖𝑡</m:t>
                                  </m:r>
                                </m:sub>
                                <m:sup>
                                  <m:r>
                                    <a:rPr lang="en-GB" sz="1600" i="1">
                                      <a:latin typeface="Cambria Math"/>
                                    </a:rPr>
                                    <m:t>𝑗</m:t>
                                  </m:r>
                                </m:sup>
                              </m:sSubSup>
                            </m:e>
                          </m:d>
                        </m:e>
                      </m:func>
                      <m:r>
                        <a:rPr lang="en-GB" sz="1600" i="1">
                          <a:latin typeface="Cambria Math"/>
                        </a:rPr>
                        <m:t>=</m:t>
                      </m:r>
                      <m:r>
                        <a:rPr lang="en-GB" sz="1600" i="1">
                          <a:latin typeface="Cambria Math"/>
                        </a:rPr>
                        <m:t>𝑐</m:t>
                      </m:r>
                      <m:r>
                        <a:rPr lang="en-GB" sz="1600" i="1">
                          <a:latin typeface="Cambria Math"/>
                        </a:rPr>
                        <m:t>+</m:t>
                      </m:r>
                      <m:sSub>
                        <m:sSubPr>
                          <m:ctrlPr>
                            <a:rPr lang="it-IT" sz="1600" i="1">
                              <a:latin typeface="Cambria Math"/>
                            </a:rPr>
                          </m:ctrlPr>
                        </m:sSubPr>
                        <m:e>
                          <m:r>
                            <a:rPr lang="en-GB" sz="1600" i="1">
                              <a:latin typeface="Cambria Math"/>
                            </a:rPr>
                            <m:t>𝛽</m:t>
                          </m:r>
                        </m:e>
                        <m:sub>
                          <m:r>
                            <a:rPr lang="en-GB" sz="1600" i="1">
                              <a:latin typeface="Cambria Math"/>
                            </a:rPr>
                            <m:t>1</m:t>
                          </m:r>
                        </m:sub>
                      </m:sSub>
                      <m:sSub>
                        <m:sSubPr>
                          <m:ctrlPr>
                            <a:rPr lang="it-IT" sz="1600" i="1">
                              <a:latin typeface="Cambria Math"/>
                            </a:rPr>
                          </m:ctrlPr>
                        </m:sSubPr>
                        <m:e>
                          <m:r>
                            <a:rPr lang="en-GB" sz="1600" i="1">
                              <a:latin typeface="Cambria Math"/>
                            </a:rPr>
                            <m:t>𝑉𝑆𝑇𝑂𝑋𝑋</m:t>
                          </m:r>
                        </m:e>
                        <m:sub>
                          <m:r>
                            <a:rPr lang="en-GB" sz="1600" i="1">
                              <a:latin typeface="Cambria Math"/>
                            </a:rPr>
                            <m:t>𝑡</m:t>
                          </m:r>
                        </m:sub>
                      </m:sSub>
                      <m:r>
                        <a:rPr lang="en-GB" sz="1600" i="1">
                          <a:latin typeface="Cambria Math"/>
                        </a:rPr>
                        <m:t>+</m:t>
                      </m:r>
                      <m:sSub>
                        <m:sSubPr>
                          <m:ctrlPr>
                            <a:rPr lang="it-IT" sz="1600" i="1">
                              <a:latin typeface="Cambria Math"/>
                            </a:rPr>
                          </m:ctrlPr>
                        </m:sSubPr>
                        <m:e>
                          <m:sSub>
                            <m:sSubPr>
                              <m:ctrlPr>
                                <a:rPr lang="it-IT" sz="1600" i="1">
                                  <a:latin typeface="Cambria Math"/>
                                </a:rPr>
                              </m:ctrlPr>
                            </m:sSubPr>
                            <m:e>
                              <m:r>
                                <a:rPr lang="en-GB" sz="1600" i="1">
                                  <a:latin typeface="Cambria Math"/>
                                </a:rPr>
                                <m:t>𝛽</m:t>
                              </m:r>
                            </m:e>
                            <m:sub>
                              <m:r>
                                <a:rPr lang="en-GB" sz="1600" i="1">
                                  <a:latin typeface="Cambria Math"/>
                                </a:rPr>
                                <m:t>2</m:t>
                              </m:r>
                            </m:sub>
                          </m:sSub>
                          <m:r>
                            <a:rPr lang="en-GB" sz="1600" i="1">
                              <a:latin typeface="Cambria Math"/>
                            </a:rPr>
                            <m:t>𝐸𝐶</m:t>
                          </m:r>
                          <m:sSup>
                            <m:sSupPr>
                              <m:ctrlPr>
                                <a:rPr lang="it-IT" sz="1600" i="1">
                                  <a:latin typeface="Cambria Math"/>
                                </a:rPr>
                              </m:ctrlPr>
                            </m:sSupPr>
                            <m:e>
                              <m:r>
                                <a:rPr lang="en-GB" sz="1600" i="1">
                                  <a:latin typeface="Cambria Math"/>
                                </a:rPr>
                                <m:t>𝐵</m:t>
                              </m:r>
                            </m:e>
                            <m:sup>
                              <m:r>
                                <a:rPr lang="en-GB" sz="1600" i="1">
                                  <a:latin typeface="Cambria Math"/>
                                </a:rPr>
                                <m:t>′</m:t>
                              </m:r>
                            </m:sup>
                          </m:sSup>
                          <m:r>
                            <a:rPr lang="en-GB" sz="1600" i="1">
                              <a:latin typeface="Cambria Math"/>
                            </a:rPr>
                            <m:t>𝑠</m:t>
                          </m:r>
                          <m:r>
                            <a:rPr lang="en-GB" sz="1600" i="1">
                              <a:latin typeface="Cambria Math"/>
                            </a:rPr>
                            <m:t> </m:t>
                          </m:r>
                          <m:r>
                            <a:rPr lang="en-GB" sz="1600" i="1">
                              <a:latin typeface="Cambria Math"/>
                            </a:rPr>
                            <m:t>𝐴𝑃𝑃𝑠</m:t>
                          </m:r>
                        </m:e>
                        <m:sub>
                          <m:r>
                            <a:rPr lang="en-GB" sz="1600" i="1">
                              <a:latin typeface="Cambria Math"/>
                            </a:rPr>
                            <m:t>𝑡</m:t>
                          </m:r>
                        </m:sub>
                      </m:sSub>
                      <m:r>
                        <a:rPr lang="en-GB" sz="1600" i="1">
                          <a:latin typeface="Cambria Math"/>
                        </a:rPr>
                        <m:t>+</m:t>
                      </m:r>
                      <m:sSub>
                        <m:sSubPr>
                          <m:ctrlPr>
                            <a:rPr lang="it-IT" sz="1600" i="1">
                              <a:latin typeface="Cambria Math"/>
                            </a:rPr>
                          </m:ctrlPr>
                        </m:sSubPr>
                        <m:e>
                          <m:r>
                            <a:rPr lang="en-GB" sz="1600" i="1">
                              <a:latin typeface="Cambria Math"/>
                            </a:rPr>
                            <m:t>𝜖</m:t>
                          </m:r>
                        </m:e>
                        <m:sub>
                          <m:r>
                            <a:rPr lang="en-GB" sz="1600" i="1">
                              <a:latin typeface="Cambria Math"/>
                            </a:rPr>
                            <m:t>𝑡</m:t>
                          </m:r>
                        </m:sub>
                      </m:sSub>
                    </m:oMath>
                  </m:oMathPara>
                </a14:m>
                <a:endParaRPr lang="it-IT" sz="1600" dirty="0" smtClean="0">
                  <a:latin typeface="Cambria" pitchFamily="18" charset="0"/>
                </a:endParaRPr>
              </a:p>
              <a:p>
                <a:pPr marL="628650" lvl="1" algn="just">
                  <a:spcAft>
                    <a:spcPts val="1200"/>
                  </a:spcAft>
                </a:pPr>
                <a:r>
                  <a:rPr lang="en-US" sz="1600" dirty="0" smtClean="0">
                    <a:latin typeface="Cambria" pitchFamily="18" charset="0"/>
                  </a:rPr>
                  <a:t>and run (replicating exactly the same steps as before) both on a country-by-country/market-by-market basis and a panel (with country-fixed effects) approach.</a:t>
                </a:r>
              </a:p>
              <a:p>
                <a:pPr marL="342900" lvl="1" indent="-342900" algn="just">
                  <a:spcAft>
                    <a:spcPts val="1200"/>
                  </a:spcAft>
                  <a:buFont typeface="+mj-lt"/>
                  <a:buAutoNum type="arabicPeriod" startAt="2"/>
                </a:pPr>
                <a:r>
                  <a:rPr lang="en-US" sz="1600" u="sng" dirty="0" smtClean="0">
                    <a:latin typeface="Cambria" pitchFamily="18" charset="0"/>
                  </a:rPr>
                  <a:t>Other (minor) changes</a:t>
                </a:r>
                <a:r>
                  <a:rPr lang="en-US" sz="1600" dirty="0" smtClean="0">
                    <a:latin typeface="Cambria" pitchFamily="18" charset="0"/>
                  </a:rPr>
                  <a:t>, </a:t>
                </a:r>
                <a:r>
                  <a:rPr lang="en-US" sz="1600" dirty="0">
                    <a:latin typeface="Cambria" pitchFamily="18" charset="0"/>
                  </a:rPr>
                  <a:t>in terms </a:t>
                </a:r>
                <a:r>
                  <a:rPr lang="en-US" sz="1600" dirty="0" smtClean="0">
                    <a:latin typeface="Cambria" pitchFamily="18" charset="0"/>
                  </a:rPr>
                  <a:t>of:</a:t>
                </a:r>
              </a:p>
              <a:p>
                <a:pPr marL="800100" lvl="2" indent="-342900" algn="just">
                  <a:spcAft>
                    <a:spcPts val="1200"/>
                  </a:spcAft>
                  <a:buFont typeface="Wingdings" panose="05000000000000000000" pitchFamily="2" charset="2"/>
                  <a:buChar char="ü"/>
                </a:pPr>
                <a:r>
                  <a:rPr lang="en-US" sz="1600" dirty="0" smtClean="0">
                    <a:latin typeface="Cambria" pitchFamily="18" charset="0"/>
                  </a:rPr>
                  <a:t>proxies </a:t>
                </a:r>
                <a:r>
                  <a:rPr lang="en-US" sz="1600" dirty="0">
                    <a:latin typeface="Cambria" pitchFamily="18" charset="0"/>
                  </a:rPr>
                  <a:t>used to measure the functioning of the ECB’s </a:t>
                </a:r>
                <a:r>
                  <a:rPr lang="en-US" sz="1600" dirty="0" smtClean="0">
                    <a:latin typeface="Cambria" pitchFamily="18" charset="0"/>
                  </a:rPr>
                  <a:t>APPs: </a:t>
                </a:r>
                <a:r>
                  <a:rPr lang="en-US" sz="1600" dirty="0">
                    <a:latin typeface="Cambria" pitchFamily="18" charset="0"/>
                  </a:rPr>
                  <a:t>AAA rated yield </a:t>
                </a:r>
                <a:r>
                  <a:rPr lang="en-US" sz="1600" dirty="0" smtClean="0">
                    <a:latin typeface="Cambria" pitchFamily="18" charset="0"/>
                  </a:rPr>
                  <a:t>vs. term spread (10Y-3M); shadow rate vs. its difference </a:t>
                </a:r>
                <a:r>
                  <a:rPr lang="en-US" sz="1600" dirty="0" err="1" smtClean="0">
                    <a:latin typeface="Cambria" pitchFamily="18" charset="0"/>
                  </a:rPr>
                  <a:t>wrt</a:t>
                </a:r>
                <a:r>
                  <a:rPr lang="en-US" sz="1600" dirty="0" smtClean="0">
                    <a:latin typeface="Cambria" pitchFamily="18" charset="0"/>
                  </a:rPr>
                  <a:t> the ECB’s main refinancing rate;</a:t>
                </a:r>
              </a:p>
              <a:p>
                <a:pPr marL="800100" lvl="2" indent="-342900" algn="just">
                  <a:spcAft>
                    <a:spcPts val="1200"/>
                  </a:spcAft>
                  <a:buFont typeface="Wingdings" panose="05000000000000000000" pitchFamily="2" charset="2"/>
                  <a:buChar char="ü"/>
                </a:pPr>
                <a:r>
                  <a:rPr lang="en-US" sz="1600" dirty="0" smtClean="0">
                    <a:latin typeface="Cambria" pitchFamily="18" charset="0"/>
                  </a:rPr>
                  <a:t>dating </a:t>
                </a:r>
                <a:r>
                  <a:rPr lang="en-US" sz="1600" dirty="0">
                    <a:latin typeface="Cambria" pitchFamily="18" charset="0"/>
                  </a:rPr>
                  <a:t>of the presumed occurrence of structural </a:t>
                </a:r>
                <a:r>
                  <a:rPr lang="en-US" sz="1600" dirty="0" smtClean="0">
                    <a:latin typeface="Cambria" pitchFamily="18" charset="0"/>
                  </a:rPr>
                  <a:t>breaks: </a:t>
                </a:r>
                <a:r>
                  <a:rPr lang="en-US" sz="1600" dirty="0">
                    <a:latin typeface="Cambria" pitchFamily="18" charset="0"/>
                  </a:rPr>
                  <a:t>9</a:t>
                </a:r>
                <a:r>
                  <a:rPr lang="en-US" sz="1600" baseline="30000" dirty="0">
                    <a:latin typeface="Cambria" pitchFamily="18" charset="0"/>
                  </a:rPr>
                  <a:t>th</a:t>
                </a:r>
                <a:r>
                  <a:rPr lang="en-US" sz="1600" dirty="0">
                    <a:latin typeface="Cambria" pitchFamily="18" charset="0"/>
                  </a:rPr>
                  <a:t> of December 2011 </a:t>
                </a:r>
                <a:r>
                  <a:rPr lang="en-US" sz="1600" dirty="0" smtClean="0">
                    <a:latin typeface="Cambria" pitchFamily="18" charset="0"/>
                  </a:rPr>
                  <a:t>vs. 3</a:t>
                </a:r>
                <a:r>
                  <a:rPr lang="en-US" sz="1600" baseline="30000" dirty="0" smtClean="0">
                    <a:latin typeface="Cambria" pitchFamily="18" charset="0"/>
                  </a:rPr>
                  <a:t>rd</a:t>
                </a:r>
                <a:r>
                  <a:rPr lang="en-US" sz="1600" dirty="0" smtClean="0">
                    <a:latin typeface="Cambria" pitchFamily="18" charset="0"/>
                  </a:rPr>
                  <a:t> of October 2014 (when </a:t>
                </a:r>
                <a:r>
                  <a:rPr lang="en-US" sz="1600" dirty="0">
                    <a:latin typeface="Cambria" pitchFamily="18" charset="0"/>
                  </a:rPr>
                  <a:t>the ECB’s main refinancing interest rate </a:t>
                </a:r>
                <a:r>
                  <a:rPr lang="en-US" sz="1600" dirty="0" smtClean="0">
                    <a:latin typeface="Cambria" pitchFamily="18" charset="0"/>
                  </a:rPr>
                  <a:t>actually </a:t>
                </a:r>
                <a:r>
                  <a:rPr lang="en-US" sz="1600" dirty="0">
                    <a:latin typeface="Cambria" pitchFamily="18" charset="0"/>
                  </a:rPr>
                  <a:t>hit the zero lower </a:t>
                </a:r>
                <a:r>
                  <a:rPr lang="en-US" sz="1600" dirty="0" smtClean="0">
                    <a:latin typeface="Cambria" pitchFamily="18" charset="0"/>
                  </a:rPr>
                  <a:t>bound);</a:t>
                </a:r>
              </a:p>
              <a:p>
                <a:pPr marL="800100" lvl="2" indent="-342900" algn="just">
                  <a:spcAft>
                    <a:spcPts val="1200"/>
                  </a:spcAft>
                  <a:buFont typeface="Wingdings" panose="05000000000000000000" pitchFamily="2" charset="2"/>
                  <a:buChar char="ü"/>
                </a:pPr>
                <a:r>
                  <a:rPr lang="en-US" sz="1600" dirty="0">
                    <a:latin typeface="Cambria" pitchFamily="18" charset="0"/>
                  </a:rPr>
                  <a:t>underlying data generating processes: GARCH(1,1) vs. ARCH(1</a:t>
                </a:r>
                <a:r>
                  <a:rPr lang="en-US" sz="1600" dirty="0" smtClean="0">
                    <a:latin typeface="Cambria" pitchFamily="18" charset="0"/>
                  </a:rPr>
                  <a:t>);</a:t>
                </a:r>
              </a:p>
              <a:p>
                <a:pPr marL="800100" lvl="2" indent="-342900" algn="just">
                  <a:spcAft>
                    <a:spcPts val="2400"/>
                  </a:spcAft>
                  <a:buFont typeface="Wingdings" panose="05000000000000000000" pitchFamily="2" charset="2"/>
                  <a:buChar char="ü"/>
                </a:pPr>
                <a:r>
                  <a:rPr lang="en-US" sz="1600" dirty="0" smtClean="0">
                    <a:latin typeface="Cambria" pitchFamily="18" charset="0"/>
                  </a:rPr>
                  <a:t>new variables in the volatility equation: capital flows or the volatility of capital flows.</a:t>
                </a:r>
              </a:p>
              <a:p>
                <a:pPr marL="0" lvl="2" algn="just">
                  <a:spcAft>
                    <a:spcPts val="1200"/>
                  </a:spcAft>
                </a:pPr>
                <a:r>
                  <a:rPr lang="en-US" sz="1600" b="1" dirty="0">
                    <a:latin typeface="Cambria" pitchFamily="18" charset="0"/>
                  </a:rPr>
                  <a:t>Overall, </a:t>
                </a:r>
                <a:r>
                  <a:rPr lang="en-US" sz="1600" b="1" dirty="0" smtClean="0">
                    <a:latin typeface="Cambria" pitchFamily="18" charset="0"/>
                  </a:rPr>
                  <a:t>broadly </a:t>
                </a:r>
                <a:r>
                  <a:rPr lang="en-US" sz="1600" b="1" dirty="0">
                    <a:latin typeface="Cambria" pitchFamily="18" charset="0"/>
                  </a:rPr>
                  <a:t>consistent and coherent with those </a:t>
                </a:r>
                <a:r>
                  <a:rPr lang="en-US" sz="1600" b="1" dirty="0" smtClean="0">
                    <a:latin typeface="Cambria" pitchFamily="18" charset="0"/>
                  </a:rPr>
                  <a:t>previously reported.</a:t>
                </a:r>
                <a:endParaRPr lang="en-US" sz="1600" b="1" dirty="0">
                  <a:latin typeface="Cambria" pitchFamily="18" charset="0"/>
                </a:endParaRPr>
              </a:p>
              <a:p>
                <a:pPr marL="0" lvl="1" algn="just">
                  <a:spcAft>
                    <a:spcPts val="1200"/>
                  </a:spcAft>
                </a:pPr>
                <a:endParaRPr lang="en-US" sz="1600" dirty="0" smtClean="0">
                  <a:latin typeface="Cambria" pitchFamily="18" charset="0"/>
                </a:endParaRPr>
              </a:p>
              <a:p>
                <a:pPr marL="0" lvl="1" algn="just">
                  <a:spcAft>
                    <a:spcPts val="1200"/>
                  </a:spcAft>
                </a:pPr>
                <a:endParaRPr lang="en-US" sz="1600" dirty="0" smtClean="0">
                  <a:latin typeface="Cambria" pitchFamily="18" charset="0"/>
                </a:endParaRP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248940" y="745793"/>
                <a:ext cx="8640000" cy="5760000"/>
              </a:xfrm>
              <a:prstGeom prst="rect">
                <a:avLst/>
              </a:prstGeom>
              <a:blipFill rotWithShape="1">
                <a:blip r:embed="rId4"/>
                <a:stretch>
                  <a:fillRect l="-423" t="-423" r="-353" b="-741"/>
                </a:stretch>
              </a:blipFill>
            </p:spPr>
            <p:txBody>
              <a:bodyPr/>
              <a:lstStyle/>
              <a:p>
                <a:r>
                  <a:rPr lang="it-IT">
                    <a:noFill/>
                  </a:rPr>
                  <a:t> </a:t>
                </a:r>
              </a:p>
            </p:txBody>
          </p:sp>
        </mc:Fallback>
      </mc:AlternateContent>
      <p:sp>
        <p:nvSpPr>
          <p:cNvPr id="7" name="CasellaDiTesto 6"/>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robustness tests</a:t>
            </a:r>
            <a:endParaRPr lang="en-GB" sz="1200" b="1" i="1" dirty="0" smtClean="0">
              <a:latin typeface="Cambria" pitchFamily="18" charset="0"/>
            </a:endParaRPr>
          </a:p>
        </p:txBody>
      </p:sp>
    </p:spTree>
    <p:extLst>
      <p:ext uri="{BB962C8B-B14F-4D97-AF65-F5344CB8AC3E}">
        <p14:creationId xmlns:p14="http://schemas.microsoft.com/office/powerpoint/2010/main" val="3296315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48940" y="745793"/>
            <a:ext cx="8640000" cy="4493538"/>
          </a:xfrm>
          <a:prstGeom prst="rect">
            <a:avLst/>
          </a:prstGeom>
          <a:noFill/>
        </p:spPr>
        <p:txBody>
          <a:bodyPr wrap="square" rtlCol="0">
            <a:spAutoFit/>
          </a:bodyPr>
          <a:lstStyle/>
          <a:p>
            <a:pPr marL="0" lvl="1" algn="just">
              <a:spcAft>
                <a:spcPts val="1200"/>
              </a:spcAft>
            </a:pPr>
            <a:r>
              <a:rPr lang="en-GB" sz="1600" dirty="0" smtClean="0">
                <a:latin typeface="Cambria" pitchFamily="18" charset="0"/>
              </a:rPr>
              <a:t>We shed light on the question of whether, and to what extent, the different waves of asset purchase programmes the ECB has been implementing since July 2009 may have contributed to protecting EU-6 financial markets from the adverse shocks that have been hitting international investors’ degree of risk aversion in recent years.</a:t>
            </a:r>
          </a:p>
          <a:p>
            <a:pPr marL="0" lvl="1" algn="just">
              <a:spcAft>
                <a:spcPts val="1200"/>
              </a:spcAft>
            </a:pPr>
            <a:r>
              <a:rPr lang="en-GB" sz="1600" dirty="0" smtClean="0">
                <a:latin typeface="Cambria" pitchFamily="18" charset="0"/>
              </a:rPr>
              <a:t>Irrespective of the measurement method and model specification, estimation outcomes show that </a:t>
            </a:r>
            <a:r>
              <a:rPr lang="en-GB" sz="1600" u="sng" dirty="0" smtClean="0">
                <a:latin typeface="Cambria" pitchFamily="18" charset="0"/>
              </a:rPr>
              <a:t>such non-standard monetary initiatives contributed to taming volatility developments in EU-6 stock, long-term government bond and foreign exchange markets</a:t>
            </a:r>
            <a:r>
              <a:rPr lang="en-GB" sz="1600" dirty="0" smtClean="0">
                <a:latin typeface="Cambria" pitchFamily="18" charset="0"/>
              </a:rPr>
              <a:t>, evidence which may be thought of as reflecting the working of a “</a:t>
            </a:r>
            <a:r>
              <a:rPr lang="en-GB" sz="1600" u="sng" dirty="0" smtClean="0">
                <a:latin typeface="Cambria" pitchFamily="18" charset="0"/>
              </a:rPr>
              <a:t>risk taking</a:t>
            </a:r>
            <a:r>
              <a:rPr lang="en-GB" sz="1600" dirty="0" smtClean="0">
                <a:latin typeface="Cambria" pitchFamily="18" charset="0"/>
              </a:rPr>
              <a:t>” and a (“</a:t>
            </a:r>
            <a:r>
              <a:rPr lang="en-GB" sz="1600" u="sng" dirty="0" smtClean="0">
                <a:latin typeface="Cambria" pitchFamily="18" charset="0"/>
              </a:rPr>
              <a:t>market</a:t>
            </a:r>
            <a:r>
              <a:rPr lang="en-GB" sz="1600" dirty="0" smtClean="0">
                <a:latin typeface="Cambria" pitchFamily="18" charset="0"/>
              </a:rPr>
              <a:t>” or “</a:t>
            </a:r>
            <a:r>
              <a:rPr lang="en-GB" sz="1600" u="sng" dirty="0" smtClean="0">
                <a:latin typeface="Cambria" pitchFamily="18" charset="0"/>
              </a:rPr>
              <a:t>funding cash</a:t>
            </a:r>
            <a:r>
              <a:rPr lang="en-GB" sz="1600" dirty="0" smtClean="0">
                <a:latin typeface="Cambria" pitchFamily="18" charset="0"/>
              </a:rPr>
              <a:t>”) </a:t>
            </a:r>
            <a:r>
              <a:rPr lang="en-GB" sz="1600" u="sng" dirty="0" smtClean="0">
                <a:latin typeface="Cambria" pitchFamily="18" charset="0"/>
              </a:rPr>
              <a:t>liquidity channel of transmission</a:t>
            </a:r>
            <a:r>
              <a:rPr lang="en-GB" sz="1600" dirty="0" smtClean="0">
                <a:latin typeface="Cambria" pitchFamily="18" charset="0"/>
              </a:rPr>
              <a:t>.</a:t>
            </a:r>
          </a:p>
          <a:p>
            <a:pPr marL="0" lvl="1" algn="just">
              <a:spcAft>
                <a:spcPts val="1200"/>
              </a:spcAft>
            </a:pPr>
            <a:r>
              <a:rPr lang="en-GB" sz="1600" dirty="0" smtClean="0">
                <a:latin typeface="Cambria" pitchFamily="18" charset="0"/>
              </a:rPr>
              <a:t>These results, which are robust to an extensive series of checks, may have important implications: looking forward, in fact, it could not be ruled out that the process of gradual re-calibration of the monetary stance by the ECB could be accompanied by an increase in volatility in EU-6 financial markets.</a:t>
            </a:r>
          </a:p>
          <a:p>
            <a:pPr marL="0" lvl="1" algn="just">
              <a:spcAft>
                <a:spcPts val="1200"/>
              </a:spcAft>
            </a:pPr>
            <a:r>
              <a:rPr lang="en-GB" sz="1600" dirty="0" smtClean="0">
                <a:latin typeface="Cambria" pitchFamily="18" charset="0"/>
              </a:rPr>
              <a:t>Measures to limit adverse volatility spillovers may include, but are not limited to, altering monetary and fiscal policies where policy space is available, as well as exchange rate and foreign exchange reserves management. </a:t>
            </a:r>
          </a:p>
        </p:txBody>
      </p:sp>
      <p:sp>
        <p:nvSpPr>
          <p:cNvPr id="7" name="CasellaDiTesto 6"/>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Conclusions and policy implications</a:t>
            </a:r>
            <a:endParaRPr lang="en-GB" sz="1200" b="1" i="1" dirty="0" smtClean="0">
              <a:latin typeface="Cambria" pitchFamily="18" charset="0"/>
            </a:endParaRPr>
          </a:p>
        </p:txBody>
      </p:sp>
    </p:spTree>
    <p:extLst>
      <p:ext uri="{BB962C8B-B14F-4D97-AF65-F5344CB8AC3E}">
        <p14:creationId xmlns:p14="http://schemas.microsoft.com/office/powerpoint/2010/main" val="420858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8940" y="2565068"/>
            <a:ext cx="8640000" cy="923330"/>
          </a:xfrm>
          <a:prstGeom prst="rect">
            <a:avLst/>
          </a:prstGeom>
          <a:noFill/>
        </p:spPr>
        <p:txBody>
          <a:bodyPr wrap="square" rtlCol="0">
            <a:spAutoFit/>
          </a:bodyPr>
          <a:lstStyle/>
          <a:p>
            <a:pPr marL="0" lvl="1" algn="ctr">
              <a:spcAft>
                <a:spcPts val="1200"/>
              </a:spcAft>
            </a:pPr>
            <a:r>
              <a:rPr lang="en-GB" sz="5400" smtClean="0">
                <a:latin typeface="Cambria" pitchFamily="18" charset="0"/>
              </a:rPr>
              <a:t>Thank you</a:t>
            </a:r>
          </a:p>
        </p:txBody>
      </p:sp>
      <p:pic>
        <p:nvPicPr>
          <p:cNvPr id="6"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457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73" y="606970"/>
            <a:ext cx="8581417" cy="569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251520" y="6346512"/>
            <a:ext cx="8640000" cy="369332"/>
          </a:xfrm>
          <a:prstGeom prst="rect">
            <a:avLst/>
          </a:prstGeom>
          <a:noFill/>
        </p:spPr>
        <p:txBody>
          <a:bodyPr wrap="square" rtlCol="0">
            <a:spAutoFit/>
          </a:bodyPr>
          <a:lstStyle/>
          <a:p>
            <a:pPr algn="r"/>
            <a:r>
              <a:rPr lang="en-US" b="1" dirty="0" smtClean="0">
                <a:latin typeface="Cambria" pitchFamily="18" charset="0"/>
                <a:hlinkClick r:id="rId5" action="ppaction://hlinksldjump"/>
              </a:rPr>
              <a:t>Back</a:t>
            </a:r>
            <a:endParaRPr lang="en-GB" sz="1200" b="1" i="1" dirty="0" smtClean="0">
              <a:latin typeface="Cambria" pitchFamily="18" charset="0"/>
            </a:endParaRPr>
          </a:p>
        </p:txBody>
      </p:sp>
      <p:sp>
        <p:nvSpPr>
          <p:cNvPr id="2" name="Rettangolo 1"/>
          <p:cNvSpPr/>
          <p:nvPr/>
        </p:nvSpPr>
        <p:spPr>
          <a:xfrm>
            <a:off x="4427984" y="764704"/>
            <a:ext cx="4032448" cy="5112568"/>
          </a:xfrm>
          <a:prstGeom prst="rect">
            <a:avLst/>
          </a:prstGeom>
          <a:solidFill>
            <a:srgbClr val="FFFF00">
              <a:alpha val="1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6222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57288"/>
            <a:ext cx="68580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724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independent variables</a:t>
            </a:r>
            <a:endParaRPr lang="en-GB" b="1" dirty="0" smtClean="0">
              <a:latin typeface="Cambria" pitchFamily="18" charset="0"/>
            </a:endParaRPr>
          </a:p>
        </p:txBody>
      </p:sp>
      <p:sp>
        <p:nvSpPr>
          <p:cNvPr id="4" name="CasellaDiTesto 3"/>
          <p:cNvSpPr txBox="1"/>
          <p:nvPr/>
        </p:nvSpPr>
        <p:spPr>
          <a:xfrm>
            <a:off x="248940" y="717218"/>
            <a:ext cx="8640000" cy="6001643"/>
          </a:xfrm>
          <a:prstGeom prst="rect">
            <a:avLst/>
          </a:prstGeom>
          <a:noFill/>
        </p:spPr>
        <p:txBody>
          <a:bodyPr wrap="square" rtlCol="0">
            <a:spAutoFit/>
          </a:bodyPr>
          <a:lstStyle/>
          <a:p>
            <a:pPr marL="400050" indent="-400050" algn="just">
              <a:spcAft>
                <a:spcPts val="1200"/>
              </a:spcAft>
              <a:buFont typeface="+mj-lt"/>
              <a:buAutoNum type="alphaLcPeriod"/>
            </a:pPr>
            <a:r>
              <a:rPr lang="en-GB" sz="1600" u="sng" dirty="0" smtClean="0">
                <a:latin typeface="Cambria" pitchFamily="18" charset="0"/>
              </a:rPr>
              <a:t>capital </a:t>
            </a:r>
            <a:r>
              <a:rPr lang="en-GB" sz="1600" u="sng" dirty="0" err="1" smtClean="0">
                <a:latin typeface="Cambria" pitchFamily="18" charset="0"/>
              </a:rPr>
              <a:t>flows</a:t>
            </a:r>
            <a:r>
              <a:rPr lang="en-GB" sz="1600" u="sng" baseline="-25000" dirty="0" err="1" smtClean="0">
                <a:latin typeface="Cambria" pitchFamily="18" charset="0"/>
              </a:rPr>
              <a:t>t</a:t>
            </a:r>
            <a:r>
              <a:rPr lang="en-GB" sz="1600" dirty="0" smtClean="0">
                <a:latin typeface="Cambria" pitchFamily="18" charset="0"/>
              </a:rPr>
              <a:t>: net portfolio inflows (equity, bond, total) to EU-6 economies for registered funds from Emerging Portfolio Fund Research (EPFR),  which are calculated as </a:t>
            </a:r>
            <a:r>
              <a:rPr lang="en-GB" sz="1600" i="1" dirty="0" smtClean="0">
                <a:latin typeface="Cambria" pitchFamily="18" charset="0"/>
              </a:rPr>
              <a:t>z-scores</a:t>
            </a:r>
            <a:r>
              <a:rPr lang="en-GB" sz="1600" dirty="0" smtClean="0">
                <a:latin typeface="Cambria" pitchFamily="18" charset="0"/>
              </a:rPr>
              <a:t>;</a:t>
            </a:r>
          </a:p>
          <a:p>
            <a:pPr marL="400050" indent="-400050" algn="just">
              <a:spcAft>
                <a:spcPts val="1200"/>
              </a:spcAft>
              <a:buAutoNum type="alphaLcPeriod"/>
            </a:pPr>
            <a:r>
              <a:rPr lang="en-GB" sz="1600" u="sng" dirty="0" err="1" smtClean="0">
                <a:latin typeface="Cambria" pitchFamily="18" charset="0"/>
              </a:rPr>
              <a:t>VSTOXX</a:t>
            </a:r>
            <a:r>
              <a:rPr lang="en-GB" sz="1600" u="sng" baseline="-25000" dirty="0" err="1" smtClean="0">
                <a:latin typeface="Cambria" pitchFamily="18" charset="0"/>
              </a:rPr>
              <a:t>t</a:t>
            </a:r>
            <a:r>
              <a:rPr lang="en-GB" sz="1600" dirty="0" smtClean="0">
                <a:latin typeface="Cambria" pitchFamily="18" charset="0"/>
              </a:rPr>
              <a:t>: the EURO STOXX 50 volatility index, intended to capture the impact of shocks on international investors’ degree of risk aversion; </a:t>
            </a:r>
          </a:p>
          <a:p>
            <a:pPr marL="400050" indent="-400050" algn="just">
              <a:spcAft>
                <a:spcPts val="1200"/>
              </a:spcAft>
              <a:buAutoNum type="alphaLcPeriod"/>
            </a:pPr>
            <a:r>
              <a:rPr lang="en-GB" sz="1600" u="sng" dirty="0" smtClean="0">
                <a:latin typeface="Cambria" pitchFamily="18" charset="0"/>
              </a:rPr>
              <a:t>ECB’s </a:t>
            </a:r>
            <a:r>
              <a:rPr lang="en-GB" sz="1600" u="sng" dirty="0" err="1" smtClean="0">
                <a:latin typeface="Cambria" pitchFamily="18" charset="0"/>
              </a:rPr>
              <a:t>APPs</a:t>
            </a:r>
            <a:r>
              <a:rPr lang="en-GB" sz="1600" u="sng" baseline="-25000" dirty="0" err="1" smtClean="0">
                <a:latin typeface="Cambria" pitchFamily="18" charset="0"/>
              </a:rPr>
              <a:t>t</a:t>
            </a:r>
            <a:r>
              <a:rPr lang="en-GB" sz="1600" dirty="0" smtClean="0">
                <a:latin typeface="Cambria" pitchFamily="18" charset="0"/>
              </a:rPr>
              <a:t>: a family of (exogenous) proxies to describe the ECB asset purchase programmes since July 2009, namely:</a:t>
            </a:r>
          </a:p>
          <a:p>
            <a:pPr marL="5200650" lvl="1" indent="-447675" algn="just">
              <a:spcAft>
                <a:spcPts val="1200"/>
              </a:spcAft>
              <a:buFont typeface="+mj-lt"/>
              <a:buAutoNum type="romanLcPeriod"/>
            </a:pPr>
            <a:r>
              <a:rPr lang="en-GB" sz="1600" dirty="0" smtClean="0">
                <a:latin typeface="Cambria" pitchFamily="18" charset="0"/>
              </a:rPr>
              <a:t>the weekly average of 10-year yields on euro area AAA-rated government bonds (</a:t>
            </a:r>
            <a:r>
              <a:rPr lang="en-GB" sz="1600" b="1" dirty="0" smtClean="0">
                <a:solidFill>
                  <a:srgbClr val="7030A0"/>
                </a:solidFill>
                <a:latin typeface="Cambria" pitchFamily="18" charset="0"/>
              </a:rPr>
              <a:t>violet line</a:t>
            </a:r>
            <a:r>
              <a:rPr lang="en-GB" sz="1600" dirty="0" smtClean="0">
                <a:latin typeface="Cambria" pitchFamily="18" charset="0"/>
              </a:rPr>
              <a:t>);</a:t>
            </a:r>
          </a:p>
          <a:p>
            <a:pPr marL="5200650" lvl="1" indent="-447675" algn="just">
              <a:spcAft>
                <a:spcPts val="1200"/>
              </a:spcAft>
              <a:buFont typeface="+mj-lt"/>
              <a:buAutoNum type="romanLcPeriod"/>
            </a:pPr>
            <a:r>
              <a:rPr lang="en-GB" sz="1600" dirty="0" smtClean="0">
                <a:latin typeface="Cambria" pitchFamily="18" charset="0"/>
              </a:rPr>
              <a:t>the weekly average of the shadow rate developed by Wu and Xia (2016) for the euro area (</a:t>
            </a:r>
            <a:r>
              <a:rPr lang="en-GB" sz="1600" b="1" dirty="0" smtClean="0">
                <a:solidFill>
                  <a:srgbClr val="0070C0"/>
                </a:solidFill>
                <a:latin typeface="Cambria" pitchFamily="18" charset="0"/>
              </a:rPr>
              <a:t>blue line</a:t>
            </a:r>
            <a:r>
              <a:rPr lang="en-GB" sz="1600" dirty="0" smtClean="0">
                <a:latin typeface="Cambria" pitchFamily="18" charset="0"/>
              </a:rPr>
              <a:t>);</a:t>
            </a:r>
          </a:p>
          <a:p>
            <a:pPr marL="5200650" lvl="1" indent="-447675" algn="just">
              <a:spcAft>
                <a:spcPts val="1200"/>
              </a:spcAft>
              <a:buFont typeface="+mj-lt"/>
              <a:buAutoNum type="romanLcPeriod"/>
            </a:pPr>
            <a:r>
              <a:rPr lang="en-GB" sz="1600" dirty="0" smtClean="0">
                <a:latin typeface="Cambria" pitchFamily="18" charset="0"/>
              </a:rPr>
              <a:t>a quantity, rather than a price, indicator represented by the increase in the ECB’s holdings of securities for monetary purposes (</a:t>
            </a:r>
            <a:r>
              <a:rPr lang="en-GB" sz="1600" b="1" dirty="0" smtClean="0">
                <a:solidFill>
                  <a:srgbClr val="92D050"/>
                </a:solidFill>
                <a:latin typeface="Cambria" pitchFamily="18" charset="0"/>
              </a:rPr>
              <a:t>green bars</a:t>
            </a:r>
            <a:r>
              <a:rPr lang="en-GB" sz="1600" dirty="0" smtClean="0">
                <a:latin typeface="Cambria" pitchFamily="18" charset="0"/>
              </a:rPr>
              <a:t>).</a:t>
            </a:r>
          </a:p>
          <a:p>
            <a:pPr marL="0" lvl="1" algn="just">
              <a:spcAft>
                <a:spcPts val="1200"/>
              </a:spcAft>
            </a:pPr>
            <a:endParaRPr lang="en-GB" sz="1600" dirty="0" smtClean="0">
              <a:latin typeface="Cambria" pitchFamily="18" charset="0"/>
            </a:endParaRPr>
          </a:p>
          <a:p>
            <a:pPr marL="714375" lvl="1" indent="-352425" algn="just">
              <a:spcAft>
                <a:spcPts val="1200"/>
              </a:spcAft>
              <a:buFont typeface="+mj-lt"/>
              <a:buAutoNum type="romanLcPeriod"/>
            </a:pPr>
            <a:endParaRPr lang="en-GB"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91" y="2675012"/>
            <a:ext cx="4644332" cy="308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36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independent variables (cont.)</a:t>
            </a:r>
            <a:endParaRPr lang="en-GB" b="1" dirty="0" smtClean="0">
              <a:latin typeface="Cambria" pitchFamily="18" charset="0"/>
            </a:endParaRPr>
          </a:p>
        </p:txBody>
      </p:sp>
      <p:sp>
        <p:nvSpPr>
          <p:cNvPr id="4" name="CasellaDiTesto 3"/>
          <p:cNvSpPr txBox="1"/>
          <p:nvPr/>
        </p:nvSpPr>
        <p:spPr>
          <a:xfrm>
            <a:off x="248940" y="717218"/>
            <a:ext cx="8640000" cy="360000"/>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The expected signs are hosted in the following table: </a:t>
            </a:r>
          </a:p>
          <a:p>
            <a:pPr marL="0" lvl="1" algn="just">
              <a:spcAft>
                <a:spcPts val="1200"/>
              </a:spcAft>
            </a:pPr>
            <a:r>
              <a:rPr lang="en-US" sz="1600" dirty="0" smtClean="0">
                <a:latin typeface="Cambria" pitchFamily="18" charset="0"/>
              </a:rPr>
              <a:t>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323975"/>
            <a:ext cx="8640000" cy="18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246187" y="3434421"/>
            <a:ext cx="8640000" cy="2677656"/>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Against the background of our research question, and due to the rather complex structure of the tables </a:t>
            </a:r>
            <a:r>
              <a:rPr lang="en-US" sz="1600" dirty="0">
                <a:latin typeface="Cambria" pitchFamily="18" charset="0"/>
              </a:rPr>
              <a:t>(2 equations </a:t>
            </a:r>
            <a:r>
              <a:rPr lang="en-US" sz="1600" dirty="0" smtClean="0">
                <a:latin typeface="Cambria" pitchFamily="18" charset="0"/>
              </a:rPr>
              <a:t>times 3 markets times 6 </a:t>
            </a:r>
            <a:r>
              <a:rPr lang="en-US" sz="1600" dirty="0">
                <a:latin typeface="Cambria" pitchFamily="18" charset="0"/>
              </a:rPr>
              <a:t>countries times 3 </a:t>
            </a:r>
            <a:r>
              <a:rPr lang="en-US" sz="1600" dirty="0" smtClean="0">
                <a:latin typeface="Cambria" pitchFamily="18" charset="0"/>
              </a:rPr>
              <a:t>proxies), in what follows attention will be focused only to the </a:t>
            </a:r>
            <a:r>
              <a:rPr lang="en-US" sz="1600" i="1" u="sng" dirty="0" smtClean="0">
                <a:latin typeface="Cambria" pitchFamily="18" charset="0"/>
              </a:rPr>
              <a:t>estimation results related to the sign and significance of the three proxies in the volatility equations of each financial market at stake</a:t>
            </a:r>
            <a:r>
              <a:rPr lang="en-US" sz="1600" dirty="0" smtClean="0">
                <a:latin typeface="Cambria" pitchFamily="18" charset="0"/>
              </a:rPr>
              <a:t>.</a:t>
            </a:r>
          </a:p>
          <a:p>
            <a:pPr marL="0" lvl="1" algn="just">
              <a:spcAft>
                <a:spcPts val="1200"/>
              </a:spcAft>
            </a:pPr>
            <a:r>
              <a:rPr lang="en-US" sz="1600" dirty="0" smtClean="0">
                <a:latin typeface="Cambria" pitchFamily="18" charset="0"/>
              </a:rPr>
              <a:t>Of course, the interested reader is referred to the paper for the broader picture.</a:t>
            </a:r>
          </a:p>
          <a:p>
            <a:pPr marL="0" lvl="1" algn="just">
              <a:spcAft>
                <a:spcPts val="1200"/>
              </a:spcAft>
            </a:pPr>
            <a:r>
              <a:rPr lang="en-US" sz="1600" dirty="0" smtClean="0">
                <a:latin typeface="Cambria" pitchFamily="18" charset="0"/>
              </a:rPr>
              <a:t>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spTree>
    <p:extLst>
      <p:ext uri="{BB962C8B-B14F-4D97-AF65-F5344CB8AC3E}">
        <p14:creationId xmlns:p14="http://schemas.microsoft.com/office/powerpoint/2010/main" val="3661701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18" y="614586"/>
            <a:ext cx="7776864" cy="574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13420" y="239360"/>
            <a:ext cx="87084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estimation outcomes </a:t>
            </a:r>
            <a:r>
              <a:rPr lang="en-US" sz="1200" b="1" i="1" dirty="0" smtClean="0">
                <a:latin typeface="Cambria" pitchFamily="18" charset="0"/>
              </a:rPr>
              <a:t>(base representation)</a:t>
            </a:r>
            <a:endParaRPr lang="en-GB" sz="1200" b="1" i="1" dirty="0" smtClean="0">
              <a:latin typeface="Cambria" pitchFamily="18" charset="0"/>
            </a:endParaRPr>
          </a:p>
        </p:txBody>
      </p:sp>
      <p:pic>
        <p:nvPicPr>
          <p:cNvPr id="8" name="Picture 6" descr="Logo 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1960315" y="1532248"/>
            <a:ext cx="6442968" cy="4565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2055564" y="3208648"/>
            <a:ext cx="6347719" cy="4565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2112715" y="4923148"/>
            <a:ext cx="6290568" cy="4565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26449855"/>
      </p:ext>
    </p:extLst>
  </p:cSld>
  <p:clrMapOvr>
    <a:masterClrMapping/>
  </p:clrMapOvr>
  <p:transition spd="slow" advClick="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estimation outcomes </a:t>
            </a:r>
            <a:r>
              <a:rPr lang="en-US" sz="1200" b="1" i="1" dirty="0" smtClean="0">
                <a:latin typeface="Cambria" pitchFamily="18" charset="0"/>
              </a:rPr>
              <a:t>(refinements)</a:t>
            </a:r>
            <a:endParaRPr lang="en-GB" sz="1200" b="1" i="1" dirty="0" smtClean="0">
              <a:latin typeface="Cambria"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62" y="1087388"/>
            <a:ext cx="8663753"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248940" y="717218"/>
            <a:ext cx="8640000" cy="1538883"/>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Results for the first refinement (AZ procedure):</a:t>
            </a:r>
          </a:p>
          <a:p>
            <a:pPr marL="0" lvl="1" algn="just">
              <a:spcAft>
                <a:spcPts val="1200"/>
              </a:spcAft>
            </a:pPr>
            <a:r>
              <a:rPr lang="en-US" sz="1600" dirty="0" smtClean="0">
                <a:latin typeface="Cambria" pitchFamily="18" charset="0"/>
              </a:rPr>
              <a:t>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sp>
        <p:nvSpPr>
          <p:cNvPr id="10" name="CasellaDiTesto 9"/>
          <p:cNvSpPr txBox="1"/>
          <p:nvPr/>
        </p:nvSpPr>
        <p:spPr>
          <a:xfrm>
            <a:off x="251520" y="2794685"/>
            <a:ext cx="8640000" cy="1538883"/>
          </a:xfrm>
          <a:prstGeom prst="rect">
            <a:avLst/>
          </a:prstGeom>
          <a:noFill/>
        </p:spPr>
        <p:txBody>
          <a:bodyPr wrap="square" rtlCol="0">
            <a:spAutoFit/>
          </a:bodyPr>
          <a:lstStyle/>
          <a:p>
            <a:pPr marL="0" lvl="1" algn="just">
              <a:spcAft>
                <a:spcPts val="1200"/>
              </a:spcAft>
            </a:pPr>
            <a:r>
              <a:rPr lang="en-US" sz="1600" dirty="0" smtClean="0">
                <a:latin typeface="Cambria" pitchFamily="18" charset="0"/>
              </a:rPr>
              <a:t>Results for the second refinement (dummies and structural breaks):</a:t>
            </a:r>
          </a:p>
          <a:p>
            <a:pPr marL="0" lvl="1" algn="just">
              <a:spcAft>
                <a:spcPts val="1200"/>
              </a:spcAft>
            </a:pPr>
            <a:r>
              <a:rPr lang="en-US" sz="1600" dirty="0" smtClean="0">
                <a:latin typeface="Cambria" pitchFamily="18" charset="0"/>
              </a:rPr>
              <a:t> </a:t>
            </a:r>
          </a:p>
          <a:p>
            <a:pPr marL="714375" lvl="1" indent="-352425" algn="just">
              <a:spcAft>
                <a:spcPts val="1200"/>
              </a:spcAft>
              <a:buFont typeface="+mj-lt"/>
              <a:buAutoNum type="romanLcPeriod"/>
            </a:pPr>
            <a:endParaRPr lang="en-US" sz="1600" dirty="0" smtClean="0">
              <a:latin typeface="Cambria" pitchFamily="18" charset="0"/>
            </a:endParaRPr>
          </a:p>
          <a:p>
            <a:pPr marL="400050" indent="-400050" algn="just">
              <a:spcAft>
                <a:spcPts val="1200"/>
              </a:spcAft>
              <a:buAutoNum type="alphaLcPeriod"/>
            </a:pPr>
            <a:endParaRPr lang="en-GB" sz="1600" dirty="0" smtClean="0">
              <a:latin typeface="Cambria"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30" y="3128602"/>
            <a:ext cx="8651542" cy="35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7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44690"/>
            <a:ext cx="8462714" cy="564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49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9512" y="1700808"/>
            <a:ext cx="8640000" cy="3970318"/>
          </a:xfrm>
          <a:prstGeom prst="rect">
            <a:avLst/>
          </a:prstGeom>
          <a:noFill/>
        </p:spPr>
        <p:txBody>
          <a:bodyPr wrap="square" rtlCol="0">
            <a:spAutoFit/>
          </a:bodyPr>
          <a:lstStyle/>
          <a:p>
            <a:pPr marL="0" lvl="1" algn="just">
              <a:spcAft>
                <a:spcPts val="1200"/>
              </a:spcAft>
            </a:pPr>
            <a:r>
              <a:rPr lang="en-US" sz="1600" dirty="0" smtClean="0">
                <a:solidFill>
                  <a:prstClr val="black"/>
                </a:solidFill>
                <a:latin typeface="Cambria" pitchFamily="18" charset="0"/>
              </a:rPr>
              <a:t>Many channels studied by the literature;</a:t>
            </a:r>
          </a:p>
          <a:p>
            <a:pPr marL="0" lvl="1" algn="just">
              <a:spcAft>
                <a:spcPts val="1200"/>
              </a:spcAft>
            </a:pPr>
            <a:r>
              <a:rPr lang="en-US" sz="1600" dirty="0" smtClean="0">
                <a:solidFill>
                  <a:prstClr val="black"/>
                </a:solidFill>
                <a:latin typeface="Cambria" pitchFamily="18" charset="0"/>
              </a:rPr>
              <a:t>Focus on </a:t>
            </a:r>
            <a:r>
              <a:rPr lang="en-US" sz="1600" u="sng" dirty="0" smtClean="0">
                <a:solidFill>
                  <a:prstClr val="black"/>
                </a:solidFill>
                <a:latin typeface="Cambria" pitchFamily="18" charset="0"/>
              </a:rPr>
              <a:t>“</a:t>
            </a:r>
            <a:r>
              <a:rPr lang="en-US" sz="1600" b="1" u="sng" dirty="0" smtClean="0">
                <a:solidFill>
                  <a:prstClr val="black"/>
                </a:solidFill>
                <a:latin typeface="Cambria" pitchFamily="18" charset="0"/>
              </a:rPr>
              <a:t>risk-taking</a:t>
            </a:r>
            <a:r>
              <a:rPr lang="en-US" sz="1600" u="sng" dirty="0">
                <a:solidFill>
                  <a:prstClr val="black"/>
                </a:solidFill>
                <a:latin typeface="Cambria" pitchFamily="18" charset="0"/>
              </a:rPr>
              <a:t>” </a:t>
            </a:r>
            <a:r>
              <a:rPr lang="en-US" sz="1600" u="sng" dirty="0" smtClean="0">
                <a:solidFill>
                  <a:prstClr val="black"/>
                </a:solidFill>
                <a:latin typeface="Cambria" pitchFamily="18" charset="0"/>
              </a:rPr>
              <a:t>channel</a:t>
            </a:r>
            <a:r>
              <a:rPr lang="en-US" sz="1600" dirty="0" smtClean="0">
                <a:solidFill>
                  <a:prstClr val="black"/>
                </a:solidFill>
                <a:latin typeface="Cambria" pitchFamily="18" charset="0"/>
              </a:rPr>
              <a:t>, </a:t>
            </a:r>
            <a:r>
              <a:rPr lang="en-US" sz="1600" dirty="0">
                <a:solidFill>
                  <a:prstClr val="black"/>
                </a:solidFill>
                <a:latin typeface="Cambria" pitchFamily="18" charset="0"/>
              </a:rPr>
              <a:t>(</a:t>
            </a:r>
            <a:r>
              <a:rPr lang="en-US" sz="1600" dirty="0" err="1">
                <a:solidFill>
                  <a:prstClr val="black"/>
                </a:solidFill>
                <a:latin typeface="Cambria" pitchFamily="18" charset="0"/>
              </a:rPr>
              <a:t>Borio</a:t>
            </a:r>
            <a:r>
              <a:rPr lang="en-US" sz="1600" dirty="0">
                <a:solidFill>
                  <a:prstClr val="black"/>
                </a:solidFill>
                <a:latin typeface="Cambria" pitchFamily="18" charset="0"/>
              </a:rPr>
              <a:t> and Zhu </a:t>
            </a:r>
            <a:r>
              <a:rPr lang="en-US" sz="1600" dirty="0" smtClean="0">
                <a:solidFill>
                  <a:prstClr val="black"/>
                </a:solidFill>
                <a:latin typeface="Cambria" pitchFamily="18" charset="0"/>
              </a:rPr>
              <a:t>2008): how </a:t>
            </a:r>
            <a:r>
              <a:rPr lang="en-US" sz="1600" dirty="0">
                <a:solidFill>
                  <a:prstClr val="black"/>
                </a:solidFill>
                <a:latin typeface="Cambria" pitchFamily="18" charset="0"/>
              </a:rPr>
              <a:t>the implementation of highly accommodative (both </a:t>
            </a:r>
            <a:r>
              <a:rPr lang="en-US" sz="1600" i="1" dirty="0">
                <a:solidFill>
                  <a:prstClr val="black"/>
                </a:solidFill>
                <a:latin typeface="Cambria" pitchFamily="18" charset="0"/>
              </a:rPr>
              <a:t>conventional</a:t>
            </a:r>
            <a:r>
              <a:rPr lang="en-US" sz="1600" dirty="0">
                <a:solidFill>
                  <a:prstClr val="black"/>
                </a:solidFill>
                <a:latin typeface="Cambria" pitchFamily="18" charset="0"/>
              </a:rPr>
              <a:t> and </a:t>
            </a:r>
            <a:r>
              <a:rPr lang="en-US" sz="1600" i="1" dirty="0">
                <a:solidFill>
                  <a:prstClr val="black"/>
                </a:solidFill>
                <a:latin typeface="Cambria" pitchFamily="18" charset="0"/>
              </a:rPr>
              <a:t>unconventional</a:t>
            </a:r>
            <a:r>
              <a:rPr lang="en-US" sz="1600" dirty="0">
                <a:solidFill>
                  <a:prstClr val="black"/>
                </a:solidFill>
                <a:latin typeface="Cambria" pitchFamily="18" charset="0"/>
              </a:rPr>
              <a:t> </a:t>
            </a:r>
            <a:r>
              <a:rPr lang="en-US" sz="1600" dirty="0" smtClean="0">
                <a:solidFill>
                  <a:prstClr val="black"/>
                </a:solidFill>
                <a:latin typeface="Cambria" pitchFamily="18" charset="0"/>
              </a:rPr>
              <a:t>measures) monetary policies (MPs) affect </a:t>
            </a:r>
            <a:r>
              <a:rPr lang="en-US" sz="1600" dirty="0">
                <a:solidFill>
                  <a:prstClr val="black"/>
                </a:solidFill>
                <a:latin typeface="Cambria" pitchFamily="18" charset="0"/>
              </a:rPr>
              <a:t>the perception and pricing of </a:t>
            </a:r>
            <a:r>
              <a:rPr lang="en-US" sz="1600" dirty="0" smtClean="0">
                <a:solidFill>
                  <a:prstClr val="black"/>
                </a:solidFill>
                <a:latin typeface="Cambria" pitchFamily="18" charset="0"/>
              </a:rPr>
              <a:t>risk and the </a:t>
            </a:r>
            <a:r>
              <a:rPr lang="en-US" sz="1600" dirty="0">
                <a:solidFill>
                  <a:prstClr val="black"/>
                </a:solidFill>
                <a:latin typeface="Cambria" pitchFamily="18" charset="0"/>
              </a:rPr>
              <a:t>degree of risk tolerance of </a:t>
            </a:r>
            <a:r>
              <a:rPr lang="en-US" sz="1600" dirty="0" smtClean="0">
                <a:solidFill>
                  <a:prstClr val="black"/>
                </a:solidFill>
                <a:latin typeface="Cambria" pitchFamily="18" charset="0"/>
              </a:rPr>
              <a:t>international investors:</a:t>
            </a:r>
          </a:p>
          <a:p>
            <a:pPr marL="742950" lvl="2" indent="-285750" algn="just">
              <a:spcAft>
                <a:spcPts val="1200"/>
              </a:spcAft>
              <a:buFont typeface="Arial" panose="020B0604020202020204" pitchFamily="34" charset="0"/>
              <a:buChar char="•"/>
            </a:pPr>
            <a:r>
              <a:rPr lang="en-US" sz="1600" dirty="0" smtClean="0">
                <a:solidFill>
                  <a:prstClr val="black"/>
                </a:solidFill>
                <a:latin typeface="Cambria" pitchFamily="18" charset="0"/>
              </a:rPr>
              <a:t>impact of low interest rates and/or unconventional policies on valuations, incomes, cash flows and the measured risks;</a:t>
            </a:r>
          </a:p>
          <a:p>
            <a:pPr marL="742950" lvl="2" indent="-285750" algn="just">
              <a:spcAft>
                <a:spcPts val="1200"/>
              </a:spcAft>
              <a:buFont typeface="Arial" panose="020B0604020202020204" pitchFamily="34" charset="0"/>
              <a:buChar char="•"/>
            </a:pPr>
            <a:r>
              <a:rPr lang="en-US" sz="1600" dirty="0" smtClean="0">
                <a:solidFill>
                  <a:prstClr val="black"/>
                </a:solidFill>
                <a:latin typeface="Cambria" pitchFamily="18" charset="0"/>
              </a:rPr>
              <a:t>“search for yields”;</a:t>
            </a:r>
          </a:p>
          <a:p>
            <a:pPr marL="742950" lvl="2" indent="-285750" algn="just">
              <a:spcAft>
                <a:spcPts val="1200"/>
              </a:spcAft>
              <a:buFont typeface="Arial" panose="020B0604020202020204" pitchFamily="34" charset="0"/>
              <a:buChar char="•"/>
            </a:pPr>
            <a:r>
              <a:rPr lang="en-US" sz="1600" dirty="0" smtClean="0">
                <a:solidFill>
                  <a:prstClr val="black"/>
                </a:solidFill>
                <a:latin typeface="Cambria" pitchFamily="18" charset="0"/>
              </a:rPr>
              <a:t>communication policies of the central bank.</a:t>
            </a:r>
          </a:p>
          <a:p>
            <a:pPr marL="0" lvl="2" algn="just">
              <a:spcAft>
                <a:spcPts val="1200"/>
              </a:spcAft>
            </a:pPr>
            <a:r>
              <a:rPr lang="en-US" sz="1600" dirty="0" smtClean="0">
                <a:solidFill>
                  <a:prstClr val="black"/>
                </a:solidFill>
                <a:latin typeface="Cambria" pitchFamily="18" charset="0"/>
              </a:rPr>
              <a:t>“Risk-taking” channel more </a:t>
            </a:r>
            <a:r>
              <a:rPr lang="en-US" sz="1600" dirty="0">
                <a:solidFill>
                  <a:prstClr val="black"/>
                </a:solidFill>
                <a:latin typeface="Cambria" pitchFamily="18" charset="0"/>
              </a:rPr>
              <a:t>likely </a:t>
            </a:r>
            <a:r>
              <a:rPr lang="en-US" sz="1600" dirty="0" smtClean="0">
                <a:solidFill>
                  <a:prstClr val="black"/>
                </a:solidFill>
                <a:latin typeface="Cambria" pitchFamily="18" charset="0"/>
              </a:rPr>
              <a:t>in </a:t>
            </a:r>
            <a:r>
              <a:rPr lang="en-US" sz="1600" dirty="0">
                <a:solidFill>
                  <a:prstClr val="black"/>
                </a:solidFill>
                <a:latin typeface="Cambria" pitchFamily="18" charset="0"/>
              </a:rPr>
              <a:t>the context of </a:t>
            </a:r>
            <a:r>
              <a:rPr lang="en-US" sz="1600" dirty="0" smtClean="0">
                <a:solidFill>
                  <a:prstClr val="black"/>
                </a:solidFill>
                <a:latin typeface="Cambria" pitchFamily="18" charset="0"/>
              </a:rPr>
              <a:t>non-standard MPs: </a:t>
            </a:r>
            <a:r>
              <a:rPr lang="en-US" sz="1600" dirty="0">
                <a:solidFill>
                  <a:prstClr val="black"/>
                </a:solidFill>
                <a:latin typeface="Cambria" pitchFamily="18" charset="0"/>
              </a:rPr>
              <a:t>ample liquidity </a:t>
            </a:r>
            <a:r>
              <a:rPr lang="en-US" sz="1600" dirty="0" smtClean="0">
                <a:solidFill>
                  <a:prstClr val="black"/>
                </a:solidFill>
                <a:latin typeface="Cambria" pitchFamily="18" charset="0"/>
              </a:rPr>
              <a:t>into </a:t>
            </a:r>
            <a:r>
              <a:rPr lang="en-US" sz="1600" dirty="0">
                <a:solidFill>
                  <a:prstClr val="black"/>
                </a:solidFill>
                <a:latin typeface="Cambria" pitchFamily="18" charset="0"/>
              </a:rPr>
              <a:t>financial </a:t>
            </a:r>
            <a:r>
              <a:rPr lang="en-US" sz="1600" dirty="0" smtClean="0">
                <a:solidFill>
                  <a:prstClr val="black"/>
                </a:solidFill>
                <a:latin typeface="Cambria" pitchFamily="18" charset="0"/>
              </a:rPr>
              <a:t>markets likely contributed </a:t>
            </a:r>
            <a:r>
              <a:rPr lang="en-US" sz="1600" dirty="0">
                <a:solidFill>
                  <a:prstClr val="black"/>
                </a:solidFill>
                <a:latin typeface="Cambria" pitchFamily="18" charset="0"/>
              </a:rPr>
              <a:t>to smoothing out price valuation changes in financial markets and hence to softening volatility </a:t>
            </a:r>
            <a:r>
              <a:rPr lang="en-US" sz="1600" dirty="0" smtClean="0">
                <a:solidFill>
                  <a:prstClr val="black"/>
                </a:solidFill>
                <a:latin typeface="Cambria" pitchFamily="18" charset="0"/>
              </a:rPr>
              <a:t>movements.</a:t>
            </a:r>
          </a:p>
          <a:p>
            <a:pPr marL="0" lvl="2" algn="just">
              <a:spcAft>
                <a:spcPts val="1200"/>
              </a:spcAft>
            </a:pPr>
            <a:r>
              <a:rPr lang="en-US" sz="1600" dirty="0" smtClean="0">
                <a:solidFill>
                  <a:prstClr val="black"/>
                </a:solidFill>
                <a:latin typeface="Cambria" pitchFamily="18" charset="0"/>
              </a:rPr>
              <a:t>Hence, there is an inverse relation between (accommodative) MP and financial market volatility. </a:t>
            </a:r>
          </a:p>
        </p:txBody>
      </p:sp>
      <p:sp>
        <p:nvSpPr>
          <p:cNvPr id="2" name="CasellaDiTesto 1"/>
          <p:cNvSpPr txBox="1"/>
          <p:nvPr/>
        </p:nvSpPr>
        <p:spPr>
          <a:xfrm>
            <a:off x="395536" y="692696"/>
            <a:ext cx="8496944" cy="461665"/>
          </a:xfrm>
          <a:prstGeom prst="rect">
            <a:avLst/>
          </a:prstGeom>
          <a:noFill/>
        </p:spPr>
        <p:txBody>
          <a:bodyPr wrap="square" rtlCol="0">
            <a:spAutoFit/>
          </a:bodyPr>
          <a:lstStyle/>
          <a:p>
            <a:r>
              <a:rPr lang="it-IT" sz="2400" dirty="0" smtClean="0">
                <a:latin typeface="Cambria" panose="02040503050406030204" pitchFamily="18" charset="0"/>
              </a:rPr>
              <a:t>How the </a:t>
            </a:r>
            <a:r>
              <a:rPr lang="it-IT" sz="2400" dirty="0" err="1" smtClean="0">
                <a:latin typeface="Cambria" panose="02040503050406030204" pitchFamily="18" charset="0"/>
              </a:rPr>
              <a:t>wave</a:t>
            </a:r>
            <a:r>
              <a:rPr lang="it-IT" sz="2400" dirty="0" smtClean="0">
                <a:latin typeface="Cambria" panose="02040503050406030204" pitchFamily="18" charset="0"/>
              </a:rPr>
              <a:t> </a:t>
            </a:r>
            <a:r>
              <a:rPr lang="it-IT" sz="2400" dirty="0" err="1" smtClean="0">
                <a:latin typeface="Cambria" panose="02040503050406030204" pitchFamily="18" charset="0"/>
              </a:rPr>
              <a:t>propagates</a:t>
            </a:r>
            <a:r>
              <a:rPr lang="it-IT" sz="2400" dirty="0">
                <a:latin typeface="Cambria" panose="02040503050406030204" pitchFamily="18" charset="0"/>
              </a:rPr>
              <a:t> </a:t>
            </a:r>
            <a:r>
              <a:rPr lang="it-IT" sz="2400" dirty="0" smtClean="0">
                <a:latin typeface="Cambria" panose="02040503050406030204" pitchFamily="18" charset="0"/>
              </a:rPr>
              <a:t>– the </a:t>
            </a:r>
            <a:r>
              <a:rPr lang="it-IT" sz="2400" dirty="0" err="1" smtClean="0">
                <a:latin typeface="Cambria" panose="02040503050406030204" pitchFamily="18" charset="0"/>
              </a:rPr>
              <a:t>transmission</a:t>
            </a:r>
            <a:r>
              <a:rPr lang="it-IT" sz="2400" dirty="0" smtClean="0">
                <a:latin typeface="Cambria" panose="02040503050406030204" pitchFamily="18" charset="0"/>
              </a:rPr>
              <a:t> </a:t>
            </a:r>
            <a:r>
              <a:rPr lang="it-IT" sz="2400" dirty="0" err="1" smtClean="0">
                <a:latin typeface="Cambria" panose="02040503050406030204" pitchFamily="18" charset="0"/>
              </a:rPr>
              <a:t>channel</a:t>
            </a:r>
            <a:endParaRPr lang="it-IT" sz="2400" dirty="0">
              <a:latin typeface="Cambria" panose="02040503050406030204" pitchFamily="18" charset="0"/>
            </a:endParaRPr>
          </a:p>
        </p:txBody>
      </p:sp>
    </p:spTree>
    <p:extLst>
      <p:ext uri="{BB962C8B-B14F-4D97-AF65-F5344CB8AC3E}">
        <p14:creationId xmlns:p14="http://schemas.microsoft.com/office/powerpoint/2010/main" val="223422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58410"/>
            <a:ext cx="8640000" cy="523220"/>
          </a:xfrm>
          <a:prstGeom prst="rect">
            <a:avLst/>
          </a:prstGeom>
          <a:noFill/>
        </p:spPr>
        <p:txBody>
          <a:bodyPr wrap="square" rtlCol="0">
            <a:spAutoFit/>
          </a:bodyPr>
          <a:lstStyle/>
          <a:p>
            <a:r>
              <a:rPr lang="en-GB" sz="2800" b="1" dirty="0" smtClean="0">
                <a:latin typeface="Cambria" pitchFamily="18" charset="0"/>
              </a:rPr>
              <a:t>Outline of the presentation</a:t>
            </a:r>
          </a:p>
        </p:txBody>
      </p:sp>
      <p:sp>
        <p:nvSpPr>
          <p:cNvPr id="4" name="CasellaDiTesto 3"/>
          <p:cNvSpPr txBox="1"/>
          <p:nvPr/>
        </p:nvSpPr>
        <p:spPr>
          <a:xfrm>
            <a:off x="248940" y="736268"/>
            <a:ext cx="8640000" cy="5509200"/>
          </a:xfrm>
          <a:prstGeom prst="rect">
            <a:avLst/>
          </a:prstGeom>
          <a:noFill/>
        </p:spPr>
        <p:txBody>
          <a:bodyPr wrap="square" rtlCol="0">
            <a:spAutoFit/>
          </a:bodyPr>
          <a:lstStyle/>
          <a:p>
            <a:pPr marL="342900" indent="-342900" algn="just">
              <a:spcAft>
                <a:spcPts val="1200"/>
              </a:spcAft>
              <a:buFont typeface="+mj-lt"/>
              <a:buAutoNum type="arabicPeriod"/>
            </a:pPr>
            <a:r>
              <a:rPr lang="en-GB" sz="2800" dirty="0">
                <a:solidFill>
                  <a:schemeClr val="bg1">
                    <a:lumMod val="85000"/>
                  </a:schemeClr>
                </a:solidFill>
                <a:latin typeface="Cambria" pitchFamily="18" charset="0"/>
              </a:rPr>
              <a:t>Transmission channels (already </a:t>
            </a:r>
            <a:r>
              <a:rPr lang="en-GB" sz="2800" dirty="0" smtClean="0">
                <a:solidFill>
                  <a:schemeClr val="bg1">
                    <a:lumMod val="85000"/>
                  </a:schemeClr>
                </a:solidFill>
                <a:latin typeface="Cambria" pitchFamily="18" charset="0"/>
              </a:rPr>
              <a:t>said)</a:t>
            </a:r>
            <a:endParaRPr lang="en-GB" sz="2800" dirty="0">
              <a:solidFill>
                <a:schemeClr val="bg1">
                  <a:lumMod val="85000"/>
                </a:schemeClr>
              </a:solidFill>
              <a:latin typeface="Cambria" pitchFamily="18" charset="0"/>
            </a:endParaRPr>
          </a:p>
          <a:p>
            <a:pPr marL="342900" indent="-342900" algn="just">
              <a:spcAft>
                <a:spcPts val="1200"/>
              </a:spcAft>
              <a:buFont typeface="+mj-lt"/>
              <a:buAutoNum type="arabicPeriod"/>
            </a:pPr>
            <a:r>
              <a:rPr lang="en-GB" sz="2800" dirty="0" smtClean="0">
                <a:latin typeface="Cambria" pitchFamily="18" charset="0"/>
              </a:rPr>
              <a:t>Motivation</a:t>
            </a:r>
          </a:p>
          <a:p>
            <a:pPr marL="342900" indent="-342900" algn="just">
              <a:spcAft>
                <a:spcPts val="1200"/>
              </a:spcAft>
              <a:buFont typeface="+mj-lt"/>
              <a:buAutoNum type="arabicPeriod"/>
            </a:pPr>
            <a:r>
              <a:rPr lang="en-GB" sz="2800" dirty="0" smtClean="0">
                <a:latin typeface="Cambria" pitchFamily="18" charset="0"/>
              </a:rPr>
              <a:t>Innovations</a:t>
            </a:r>
            <a:endParaRPr lang="en-GB" sz="2800" dirty="0">
              <a:latin typeface="Cambria" pitchFamily="18" charset="0"/>
            </a:endParaRPr>
          </a:p>
          <a:p>
            <a:pPr marL="342900" indent="-342900" algn="just">
              <a:spcAft>
                <a:spcPts val="1200"/>
              </a:spcAft>
              <a:buFont typeface="+mj-lt"/>
              <a:buAutoNum type="arabicPeriod"/>
            </a:pPr>
            <a:r>
              <a:rPr lang="en-GB" sz="2800" dirty="0" smtClean="0">
                <a:latin typeface="Cambria" pitchFamily="18" charset="0"/>
              </a:rPr>
              <a:t>Main takeaways of the analysis</a:t>
            </a:r>
          </a:p>
          <a:p>
            <a:pPr marL="342900" indent="-342900" algn="just">
              <a:spcAft>
                <a:spcPts val="1200"/>
              </a:spcAft>
              <a:buFont typeface="+mj-lt"/>
              <a:buAutoNum type="arabicPeriod"/>
            </a:pPr>
            <a:r>
              <a:rPr lang="en-GB" sz="2800" dirty="0" smtClean="0">
                <a:latin typeface="Cambria" pitchFamily="18" charset="0"/>
              </a:rPr>
              <a:t>Asset </a:t>
            </a:r>
            <a:r>
              <a:rPr lang="en-GB" sz="2800" dirty="0">
                <a:latin typeface="Cambria" pitchFamily="18" charset="0"/>
              </a:rPr>
              <a:t>price </a:t>
            </a:r>
            <a:r>
              <a:rPr lang="en-GB" sz="2800" dirty="0" smtClean="0">
                <a:latin typeface="Cambria" pitchFamily="18" charset="0"/>
              </a:rPr>
              <a:t>volatility and asset purchase programmes (APPs): </a:t>
            </a:r>
            <a:r>
              <a:rPr lang="en-GB" sz="2800" dirty="0">
                <a:latin typeface="Cambria" pitchFamily="18" charset="0"/>
              </a:rPr>
              <a:t>the DCC-MGARCH </a:t>
            </a:r>
            <a:r>
              <a:rPr lang="en-GB" sz="2800" dirty="0" smtClean="0">
                <a:latin typeface="Cambria" pitchFamily="18" charset="0"/>
              </a:rPr>
              <a:t>model</a:t>
            </a:r>
          </a:p>
          <a:p>
            <a:pPr marL="342900" indent="-342900" algn="just">
              <a:spcAft>
                <a:spcPts val="1200"/>
              </a:spcAft>
              <a:buFont typeface="+mj-lt"/>
              <a:buAutoNum type="arabicPeriod"/>
            </a:pPr>
            <a:r>
              <a:rPr lang="en-GB" sz="2800" dirty="0" smtClean="0">
                <a:latin typeface="Cambria" pitchFamily="18" charset="0"/>
              </a:rPr>
              <a:t>Asset </a:t>
            </a:r>
            <a:r>
              <a:rPr lang="en-GB" sz="2800" dirty="0">
                <a:latin typeface="Cambria" pitchFamily="18" charset="0"/>
              </a:rPr>
              <a:t>price </a:t>
            </a:r>
            <a:r>
              <a:rPr lang="en-GB" sz="2800" dirty="0" smtClean="0">
                <a:latin typeface="Cambria" pitchFamily="18" charset="0"/>
              </a:rPr>
              <a:t>volatility and APPs: </a:t>
            </a:r>
            <a:r>
              <a:rPr lang="en-GB" sz="2800" dirty="0">
                <a:latin typeface="Cambria" pitchFamily="18" charset="0"/>
              </a:rPr>
              <a:t>robustness </a:t>
            </a:r>
            <a:r>
              <a:rPr lang="en-GB" sz="2800" dirty="0" smtClean="0">
                <a:latin typeface="Cambria" pitchFamily="18" charset="0"/>
              </a:rPr>
              <a:t>tests</a:t>
            </a:r>
          </a:p>
          <a:p>
            <a:pPr marL="342900" indent="-342900" algn="just">
              <a:spcAft>
                <a:spcPts val="1200"/>
              </a:spcAft>
              <a:buFont typeface="+mj-lt"/>
              <a:buAutoNum type="arabicPeriod"/>
            </a:pPr>
            <a:r>
              <a:rPr lang="en-GB" sz="2800" dirty="0" smtClean="0">
                <a:latin typeface="Cambria" pitchFamily="18" charset="0"/>
              </a:rPr>
              <a:t>Conclusions and policy </a:t>
            </a:r>
            <a:r>
              <a:rPr lang="en-GB" sz="2800" dirty="0">
                <a:latin typeface="Cambria" pitchFamily="18" charset="0"/>
              </a:rPr>
              <a:t>implications</a:t>
            </a:r>
          </a:p>
          <a:p>
            <a:pPr marL="342900" indent="-342900" algn="just">
              <a:spcAft>
                <a:spcPts val="600"/>
              </a:spcAft>
              <a:buFont typeface="+mj-lt"/>
              <a:buAutoNum type="arabicPeriod"/>
            </a:pPr>
            <a:endParaRPr lang="en-GB" sz="1600" dirty="0" smtClean="0">
              <a:latin typeface="Cambria" pitchFamily="18" charset="0"/>
            </a:endParaRPr>
          </a:p>
          <a:p>
            <a:pPr marL="342900" indent="-342900" algn="just">
              <a:spcAft>
                <a:spcPts val="600"/>
              </a:spcAft>
              <a:buFont typeface="+mj-lt"/>
              <a:buAutoNum type="arabicPeriod"/>
            </a:pPr>
            <a:endParaRPr lang="en-GB" sz="1600" dirty="0" smtClean="0">
              <a:latin typeface="Cambria" pitchFamily="18" charset="0"/>
            </a:endParaRPr>
          </a:p>
          <a:p>
            <a:pPr marL="357188" indent="-357188" algn="just" defTabSz="357188">
              <a:spcAft>
                <a:spcPts val="2400"/>
              </a:spcAft>
            </a:pPr>
            <a:r>
              <a:rPr lang="en-GB" sz="1600" dirty="0" smtClean="0">
                <a:latin typeface="Cambria" pitchFamily="18" charset="0"/>
              </a:rPr>
              <a:t>	</a:t>
            </a: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25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48885"/>
            <a:ext cx="8640000" cy="523220"/>
          </a:xfrm>
          <a:prstGeom prst="rect">
            <a:avLst/>
          </a:prstGeom>
          <a:noFill/>
        </p:spPr>
        <p:txBody>
          <a:bodyPr wrap="square" rtlCol="0">
            <a:spAutoFit/>
          </a:bodyPr>
          <a:lstStyle/>
          <a:p>
            <a:r>
              <a:rPr lang="en-GB" sz="2800" b="1" dirty="0" smtClean="0">
                <a:latin typeface="Cambria" pitchFamily="18" charset="0"/>
              </a:rPr>
              <a:t>Motivation</a:t>
            </a:r>
          </a:p>
        </p:txBody>
      </p:sp>
      <p:sp>
        <p:nvSpPr>
          <p:cNvPr id="4" name="CasellaDiTesto 3"/>
          <p:cNvSpPr txBox="1"/>
          <p:nvPr/>
        </p:nvSpPr>
        <p:spPr>
          <a:xfrm>
            <a:off x="248940" y="726743"/>
            <a:ext cx="8640000" cy="4862870"/>
          </a:xfrm>
          <a:prstGeom prst="rect">
            <a:avLst/>
          </a:prstGeom>
          <a:noFill/>
        </p:spPr>
        <p:txBody>
          <a:bodyPr wrap="square" rtlCol="0">
            <a:spAutoFit/>
          </a:bodyPr>
          <a:lstStyle/>
          <a:p>
            <a:pPr algn="just">
              <a:spcAft>
                <a:spcPts val="1200"/>
              </a:spcAft>
            </a:pPr>
            <a:r>
              <a:rPr lang="en-GB" sz="2000" dirty="0" smtClean="0">
                <a:latin typeface="Cambria" pitchFamily="18" charset="0"/>
              </a:rPr>
              <a:t>Since the onset of the 2008-2009 global financial crisis, </a:t>
            </a:r>
            <a:r>
              <a:rPr lang="en-GB" sz="2000" u="sng" dirty="0" smtClean="0">
                <a:latin typeface="Cambria" pitchFamily="18" charset="0"/>
              </a:rPr>
              <a:t>the ECB has been implementing a series of non-standard monetary measures to address a range of unusual risks</a:t>
            </a:r>
            <a:r>
              <a:rPr lang="en-GB" sz="2000" dirty="0" smtClean="0">
                <a:latin typeface="Cambria" pitchFamily="18" charset="0"/>
              </a:rPr>
              <a:t> related to: </a:t>
            </a:r>
          </a:p>
          <a:p>
            <a:pPr marL="285750" indent="-285750" algn="just">
              <a:spcAft>
                <a:spcPts val="1200"/>
              </a:spcAft>
              <a:buFont typeface="Arial" panose="020B0604020202020204" pitchFamily="34" charset="0"/>
              <a:buChar char="•"/>
            </a:pPr>
            <a:r>
              <a:rPr lang="en-GB" sz="2000" dirty="0" smtClean="0">
                <a:latin typeface="Cambria" pitchFamily="18" charset="0"/>
              </a:rPr>
              <a:t>impairments in the functioning of certain financial markets;</a:t>
            </a:r>
          </a:p>
          <a:p>
            <a:pPr marL="285750" indent="-285750" algn="just">
              <a:spcAft>
                <a:spcPts val="1200"/>
              </a:spcAft>
              <a:buFont typeface="Arial" panose="020B0604020202020204" pitchFamily="34" charset="0"/>
              <a:buChar char="•"/>
            </a:pPr>
            <a:r>
              <a:rPr lang="en-GB" sz="2000" dirty="0" smtClean="0">
                <a:latin typeface="Cambria" pitchFamily="18" charset="0"/>
              </a:rPr>
              <a:t>fear of a euro-area break-up and ‘re-denomination’ risk; </a:t>
            </a:r>
          </a:p>
          <a:p>
            <a:pPr marL="285750" indent="-285750" algn="just">
              <a:spcAft>
                <a:spcPts val="1200"/>
              </a:spcAft>
              <a:buFont typeface="Arial" panose="020B0604020202020204" pitchFamily="34" charset="0"/>
              <a:buChar char="•"/>
            </a:pPr>
            <a:r>
              <a:rPr lang="en-GB" sz="2000" dirty="0" smtClean="0">
                <a:latin typeface="Cambria" pitchFamily="18" charset="0"/>
              </a:rPr>
              <a:t>consequences of a prolonged period of excessively low inflation/deflation.</a:t>
            </a:r>
          </a:p>
          <a:p>
            <a:pPr algn="just">
              <a:spcAft>
                <a:spcPts val="1200"/>
              </a:spcAft>
            </a:pPr>
            <a:r>
              <a:rPr lang="en-GB" sz="2000" dirty="0">
                <a:latin typeface="Cambria" pitchFamily="18" charset="0"/>
              </a:rPr>
              <a:t>T</a:t>
            </a:r>
            <a:r>
              <a:rPr lang="en-GB" sz="2000" dirty="0" smtClean="0">
                <a:latin typeface="Cambria" pitchFamily="18" charset="0"/>
              </a:rPr>
              <a:t>he different programmes of </a:t>
            </a:r>
            <a:r>
              <a:rPr lang="en-GB" sz="2000" u="sng" dirty="0" smtClean="0">
                <a:latin typeface="Cambria" pitchFamily="18" charset="0"/>
              </a:rPr>
              <a:t>outright purchases of financial assets (APPs)</a:t>
            </a:r>
            <a:r>
              <a:rPr lang="en-GB" sz="2000" dirty="0" smtClean="0">
                <a:latin typeface="Cambria" pitchFamily="18" charset="0"/>
              </a:rPr>
              <a:t> gained importance in the balance sheet of the </a:t>
            </a:r>
            <a:r>
              <a:rPr lang="en-GB" sz="2000" dirty="0" err="1" smtClean="0">
                <a:latin typeface="Cambria" pitchFamily="18" charset="0"/>
              </a:rPr>
              <a:t>Eurosystem</a:t>
            </a:r>
            <a:r>
              <a:rPr lang="en-GB" sz="2000" dirty="0" smtClean="0">
                <a:latin typeface="Cambria" pitchFamily="18" charset="0"/>
              </a:rPr>
              <a:t>, accounting for more than 55% of total asset in Oct. 2018.</a:t>
            </a:r>
          </a:p>
          <a:p>
            <a:pPr algn="just">
              <a:spcAft>
                <a:spcPts val="1200"/>
              </a:spcAft>
            </a:pPr>
            <a:r>
              <a:rPr lang="en-GB" sz="2000" dirty="0" smtClean="0">
                <a:latin typeface="Cambria" pitchFamily="18" charset="0"/>
              </a:rPr>
              <a:t>While international </a:t>
            </a:r>
            <a:r>
              <a:rPr lang="en-GB" sz="2000" dirty="0" err="1" smtClean="0">
                <a:latin typeface="Cambria" pitchFamily="18" charset="0"/>
              </a:rPr>
              <a:t>spillovers</a:t>
            </a:r>
            <a:r>
              <a:rPr lang="en-GB" sz="2000" dirty="0">
                <a:latin typeface="Cambria" pitchFamily="18" charset="0"/>
              </a:rPr>
              <a:t> </a:t>
            </a:r>
            <a:r>
              <a:rPr lang="en-GB" sz="2000" u="sng" dirty="0">
                <a:latin typeface="Cambria" pitchFamily="18" charset="0"/>
              </a:rPr>
              <a:t>stemming from unconventional monetary policies</a:t>
            </a:r>
            <a:r>
              <a:rPr lang="en-GB" sz="2000" dirty="0">
                <a:latin typeface="Cambria" pitchFamily="18" charset="0"/>
              </a:rPr>
              <a:t> </a:t>
            </a:r>
            <a:r>
              <a:rPr lang="en-GB" sz="2000" dirty="0" smtClean="0">
                <a:latin typeface="Cambria" pitchFamily="18" charset="0"/>
              </a:rPr>
              <a:t>from </a:t>
            </a:r>
            <a:r>
              <a:rPr lang="en-GB" sz="2000" dirty="0">
                <a:latin typeface="Cambria" pitchFamily="18" charset="0"/>
              </a:rPr>
              <a:t>advanced to emerging economies </a:t>
            </a:r>
            <a:r>
              <a:rPr lang="en-GB" sz="2000" dirty="0" smtClean="0">
                <a:latin typeface="Cambria" pitchFamily="18" charset="0"/>
              </a:rPr>
              <a:t>have been in-depth studied, the issue of “volatility spillovers” of such policies is a relatively unchartered territory.</a:t>
            </a: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95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48885"/>
            <a:ext cx="8640000" cy="523220"/>
          </a:xfrm>
          <a:prstGeom prst="rect">
            <a:avLst/>
          </a:prstGeom>
          <a:noFill/>
        </p:spPr>
        <p:txBody>
          <a:bodyPr wrap="square" rtlCol="0">
            <a:spAutoFit/>
          </a:bodyPr>
          <a:lstStyle/>
          <a:p>
            <a:r>
              <a:rPr lang="en-GB" sz="2800" b="1" dirty="0" smtClean="0">
                <a:latin typeface="Cambria" pitchFamily="18" charset="0"/>
              </a:rPr>
              <a:t>Innovations</a:t>
            </a:r>
          </a:p>
        </p:txBody>
      </p:sp>
      <p:sp>
        <p:nvSpPr>
          <p:cNvPr id="4" name="CasellaDiTesto 3"/>
          <p:cNvSpPr txBox="1"/>
          <p:nvPr/>
        </p:nvSpPr>
        <p:spPr>
          <a:xfrm>
            <a:off x="248940" y="726743"/>
            <a:ext cx="8640000" cy="4555093"/>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400" dirty="0" smtClean="0">
                <a:latin typeface="Cambria" pitchFamily="18" charset="0"/>
              </a:rPr>
              <a:t>The econometric </a:t>
            </a:r>
            <a:r>
              <a:rPr lang="en-US" sz="2400" dirty="0">
                <a:latin typeface="Cambria" pitchFamily="18" charset="0"/>
              </a:rPr>
              <a:t>technique </a:t>
            </a:r>
            <a:r>
              <a:rPr lang="en-GB" sz="2400" dirty="0">
                <a:latin typeface="Cambria" pitchFamily="18" charset="0"/>
              </a:rPr>
              <a:t>Dynamic Conditional Correlation Multivariate GARCH (DCC-MGARCH) models (Engle, 2002) </a:t>
            </a:r>
          </a:p>
          <a:p>
            <a:pPr marL="742950" lvl="1" indent="-285750" algn="just">
              <a:spcAft>
                <a:spcPts val="1200"/>
              </a:spcAft>
              <a:buFont typeface="Arial" panose="020B0604020202020204" pitchFamily="34" charset="0"/>
              <a:buChar char="•"/>
            </a:pPr>
            <a:r>
              <a:rPr lang="en-US" sz="2400" dirty="0">
                <a:latin typeface="Cambria" pitchFamily="18" charset="0"/>
              </a:rPr>
              <a:t>volatility clustering; </a:t>
            </a:r>
          </a:p>
          <a:p>
            <a:pPr marL="742950" lvl="1" indent="-285750" algn="just">
              <a:spcAft>
                <a:spcPts val="1200"/>
              </a:spcAft>
              <a:buFont typeface="Arial" panose="020B0604020202020204" pitchFamily="34" charset="0"/>
              <a:buChar char="•"/>
            </a:pPr>
            <a:r>
              <a:rPr lang="en-US" sz="2400" dirty="0">
                <a:latin typeface="Cambria" pitchFamily="18" charset="0"/>
              </a:rPr>
              <a:t>cross-market spillover effects.</a:t>
            </a:r>
          </a:p>
          <a:p>
            <a:pPr marL="285750" indent="-285750" algn="just">
              <a:spcAft>
                <a:spcPts val="1200"/>
              </a:spcAft>
              <a:buFont typeface="Arial" panose="020B0604020202020204" pitchFamily="34" charset="0"/>
              <a:buChar char="•"/>
            </a:pPr>
            <a:r>
              <a:rPr lang="en-US" sz="2400" dirty="0">
                <a:latin typeface="Cambria" pitchFamily="18" charset="0"/>
              </a:rPr>
              <a:t>W</a:t>
            </a:r>
            <a:r>
              <a:rPr lang="en-US" sz="2400" dirty="0" smtClean="0">
                <a:latin typeface="Cambria" pitchFamily="18" charset="0"/>
              </a:rPr>
              <a:t>ide </a:t>
            </a:r>
            <a:r>
              <a:rPr lang="en-US" sz="2400" dirty="0">
                <a:latin typeface="Cambria" pitchFamily="18" charset="0"/>
              </a:rPr>
              <a:t>set of proxies (</a:t>
            </a:r>
            <a:r>
              <a:rPr lang="en-US" sz="2400" dirty="0" smtClean="0">
                <a:latin typeface="Cambria" pitchFamily="18" charset="0"/>
              </a:rPr>
              <a:t>adequately </a:t>
            </a:r>
            <a:r>
              <a:rPr lang="en-US" sz="2400" dirty="0">
                <a:latin typeface="Cambria" pitchFamily="18" charset="0"/>
              </a:rPr>
              <a:t>“treated</a:t>
            </a:r>
            <a:r>
              <a:rPr lang="en-US" sz="2400" dirty="0" smtClean="0">
                <a:latin typeface="Cambria" pitchFamily="18" charset="0"/>
              </a:rPr>
              <a:t>”) </a:t>
            </a:r>
            <a:r>
              <a:rPr lang="en-US" sz="2400" dirty="0">
                <a:latin typeface="Cambria" pitchFamily="18" charset="0"/>
              </a:rPr>
              <a:t>to describe, as far as possible, the actual impact of the ECB’s non-standard monetary policies. </a:t>
            </a:r>
            <a:endParaRPr lang="en-US" sz="2400" dirty="0" smtClean="0">
              <a:latin typeface="Cambria" pitchFamily="18" charset="0"/>
            </a:endParaRPr>
          </a:p>
          <a:p>
            <a:pPr marL="285750" indent="-285750" algn="just">
              <a:spcAft>
                <a:spcPts val="1200"/>
              </a:spcAft>
              <a:buFont typeface="Arial" panose="020B0604020202020204" pitchFamily="34" charset="0"/>
              <a:buChar char="•"/>
            </a:pPr>
            <a:r>
              <a:rPr lang="en-US" sz="2400" dirty="0" smtClean="0">
                <a:latin typeface="Cambria" pitchFamily="18" charset="0"/>
              </a:rPr>
              <a:t>Weekly data on a long </a:t>
            </a:r>
            <a:r>
              <a:rPr lang="en-US" sz="2400" dirty="0">
                <a:latin typeface="Cambria" pitchFamily="18" charset="0"/>
              </a:rPr>
              <a:t>time span, ranging from January 2007 to December </a:t>
            </a:r>
            <a:r>
              <a:rPr lang="en-US" sz="2400" dirty="0" smtClean="0">
                <a:latin typeface="Cambria" pitchFamily="18" charset="0"/>
              </a:rPr>
              <a:t>2016.</a:t>
            </a:r>
          </a:p>
          <a:p>
            <a:pPr marL="285750" indent="-285750" algn="just">
              <a:spcAft>
                <a:spcPts val="1200"/>
              </a:spcAft>
              <a:buFont typeface="Arial" panose="020B0604020202020204" pitchFamily="34" charset="0"/>
              <a:buChar char="•"/>
            </a:pPr>
            <a:r>
              <a:rPr lang="en-US" sz="2400" dirty="0">
                <a:latin typeface="Cambria" pitchFamily="18" charset="0"/>
              </a:rPr>
              <a:t>F</a:t>
            </a:r>
            <a:r>
              <a:rPr lang="en-US" sz="2400" dirty="0" smtClean="0">
                <a:latin typeface="Cambria" pitchFamily="18" charset="0"/>
              </a:rPr>
              <a:t>inancial </a:t>
            </a:r>
            <a:r>
              <a:rPr lang="en-US" sz="2400" dirty="0">
                <a:latin typeface="Cambria" pitchFamily="18" charset="0"/>
              </a:rPr>
              <a:t>markets only </a:t>
            </a:r>
            <a:r>
              <a:rPr lang="en-US" sz="2400" dirty="0" smtClean="0">
                <a:latin typeface="Cambria" pitchFamily="18" charset="0"/>
              </a:rPr>
              <a:t>and </a:t>
            </a:r>
            <a:r>
              <a:rPr lang="en-US" sz="2400" dirty="0">
                <a:latin typeface="Cambria" pitchFamily="18" charset="0"/>
              </a:rPr>
              <a:t>on a narrow set of </a:t>
            </a:r>
            <a:r>
              <a:rPr lang="en-US" sz="2400" dirty="0" smtClean="0">
                <a:latin typeface="Cambria" pitchFamily="18" charset="0"/>
              </a:rPr>
              <a:t>countries.</a:t>
            </a:r>
            <a:endParaRPr lang="en-US" sz="2400" dirty="0">
              <a:latin typeface="Cambria" pitchFamily="18" charset="0"/>
            </a:endParaRPr>
          </a:p>
        </p:txBody>
      </p:sp>
      <p:pic>
        <p:nvPicPr>
          <p:cNvPr id="8"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61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58410"/>
            <a:ext cx="8640000" cy="523220"/>
          </a:xfrm>
          <a:prstGeom prst="rect">
            <a:avLst/>
          </a:prstGeom>
          <a:noFill/>
        </p:spPr>
        <p:txBody>
          <a:bodyPr wrap="square" rtlCol="0">
            <a:spAutoFit/>
          </a:bodyPr>
          <a:lstStyle/>
          <a:p>
            <a:r>
              <a:rPr lang="en-GB" sz="2800" b="1" dirty="0" smtClean="0">
                <a:latin typeface="Cambria" pitchFamily="18" charset="0"/>
              </a:rPr>
              <a:t>Main takeaways of the analysis</a:t>
            </a:r>
          </a:p>
        </p:txBody>
      </p:sp>
      <p:sp>
        <p:nvSpPr>
          <p:cNvPr id="4" name="CasellaDiTesto 3"/>
          <p:cNvSpPr txBox="1"/>
          <p:nvPr/>
        </p:nvSpPr>
        <p:spPr>
          <a:xfrm>
            <a:off x="248940" y="736268"/>
            <a:ext cx="8640000" cy="5724644"/>
          </a:xfrm>
          <a:prstGeom prst="rect">
            <a:avLst/>
          </a:prstGeom>
          <a:noFill/>
        </p:spPr>
        <p:txBody>
          <a:bodyPr wrap="square" rtlCol="0">
            <a:spAutoFit/>
          </a:bodyPr>
          <a:lstStyle/>
          <a:p>
            <a:pPr marL="342900" lvl="1" indent="-342900" algn="just">
              <a:spcAft>
                <a:spcPts val="1200"/>
              </a:spcAft>
              <a:buAutoNum type="arabicPeriod"/>
            </a:pPr>
            <a:r>
              <a:rPr lang="en-US" sz="2400" dirty="0">
                <a:latin typeface="Cambria" pitchFamily="18" charset="0"/>
              </a:rPr>
              <a:t>I</a:t>
            </a:r>
            <a:r>
              <a:rPr lang="en-US" sz="2400" dirty="0" smtClean="0">
                <a:latin typeface="Cambria" pitchFamily="18" charset="0"/>
              </a:rPr>
              <a:t>mplementation </a:t>
            </a:r>
            <a:r>
              <a:rPr lang="en-US" sz="2400" dirty="0">
                <a:latin typeface="Cambria" pitchFamily="18" charset="0"/>
              </a:rPr>
              <a:t>of the different waves of </a:t>
            </a:r>
            <a:r>
              <a:rPr lang="en-US" sz="2400" dirty="0" smtClean="0">
                <a:latin typeface="Cambria" pitchFamily="18" charset="0"/>
              </a:rPr>
              <a:t>APPs shielded EU-6 </a:t>
            </a:r>
            <a:r>
              <a:rPr lang="en-US" sz="2400" dirty="0">
                <a:latin typeface="Cambria" pitchFamily="18" charset="0"/>
              </a:rPr>
              <a:t>financial markets from negative external shocks to international investors’ </a:t>
            </a:r>
            <a:r>
              <a:rPr lang="en-US" sz="2400" dirty="0" smtClean="0">
                <a:latin typeface="Cambria" pitchFamily="18" charset="0"/>
              </a:rPr>
              <a:t>attitude towards risk.</a:t>
            </a:r>
          </a:p>
          <a:p>
            <a:pPr marL="342900" lvl="1" indent="-342900" algn="just">
              <a:spcAft>
                <a:spcPts val="1200"/>
              </a:spcAft>
              <a:buAutoNum type="arabicPeriod"/>
            </a:pPr>
            <a:r>
              <a:rPr lang="en-US" sz="2400" dirty="0" smtClean="0">
                <a:latin typeface="Cambria" pitchFamily="18" charset="0"/>
              </a:rPr>
              <a:t>Conclusion valid against a </a:t>
            </a:r>
            <a:r>
              <a:rPr lang="en-US" sz="2400" dirty="0">
                <a:latin typeface="Cambria" pitchFamily="18" charset="0"/>
              </a:rPr>
              <a:t>large series of robustness </a:t>
            </a:r>
            <a:r>
              <a:rPr lang="en-US" sz="2400" dirty="0" smtClean="0">
                <a:latin typeface="Cambria" pitchFamily="18" charset="0"/>
              </a:rPr>
              <a:t>tests, </a:t>
            </a:r>
            <a:r>
              <a:rPr lang="en-US" sz="2400" dirty="0">
                <a:latin typeface="Cambria" pitchFamily="18" charset="0"/>
              </a:rPr>
              <a:t>based on alternative </a:t>
            </a:r>
            <a:r>
              <a:rPr lang="en-US" sz="2400" dirty="0" smtClean="0">
                <a:latin typeface="Cambria" pitchFamily="18" charset="0"/>
              </a:rPr>
              <a:t>econometric procedures and model specifications.</a:t>
            </a:r>
          </a:p>
          <a:p>
            <a:pPr marL="342900" lvl="1" indent="-342900" algn="just">
              <a:spcAft>
                <a:spcPts val="1200"/>
              </a:spcAft>
              <a:buAutoNum type="arabicPeriod"/>
            </a:pPr>
            <a:r>
              <a:rPr lang="en-US" sz="2400" dirty="0" smtClean="0">
                <a:latin typeface="Cambria" pitchFamily="18" charset="0"/>
              </a:rPr>
              <a:t>From </a:t>
            </a:r>
            <a:r>
              <a:rPr lang="en-US" sz="2400" dirty="0">
                <a:latin typeface="Cambria" pitchFamily="18" charset="0"/>
              </a:rPr>
              <a:t>a monetary policy </a:t>
            </a:r>
            <a:r>
              <a:rPr lang="en-US" sz="2400" dirty="0" smtClean="0">
                <a:latin typeface="Cambria" pitchFamily="18" charset="0"/>
              </a:rPr>
              <a:t>perspective the forthcoming process </a:t>
            </a:r>
            <a:r>
              <a:rPr lang="en-US" sz="2400" dirty="0">
                <a:latin typeface="Cambria" pitchFamily="18" charset="0"/>
              </a:rPr>
              <a:t>of gradual </a:t>
            </a:r>
            <a:r>
              <a:rPr lang="en-US" sz="2400" dirty="0" smtClean="0">
                <a:latin typeface="Cambria" pitchFamily="18" charset="0"/>
              </a:rPr>
              <a:t>re-calibration </a:t>
            </a:r>
            <a:r>
              <a:rPr lang="en-US" sz="2400" dirty="0">
                <a:latin typeface="Cambria" pitchFamily="18" charset="0"/>
              </a:rPr>
              <a:t>of the monetary stance by the ECB could be accompanied by an increase in volatility in EU-6 financial markets</a:t>
            </a:r>
            <a:r>
              <a:rPr lang="en-US" sz="2400" dirty="0" smtClean="0">
                <a:latin typeface="Cambria" pitchFamily="18" charset="0"/>
              </a:rPr>
              <a:t>.</a:t>
            </a:r>
          </a:p>
          <a:p>
            <a:pPr marL="342900" lvl="1" indent="-342900" algn="just">
              <a:spcAft>
                <a:spcPts val="1200"/>
              </a:spcAft>
              <a:buAutoNum type="arabicPeriod"/>
            </a:pPr>
            <a:r>
              <a:rPr lang="en-US" sz="2400" dirty="0" smtClean="0">
                <a:latin typeface="Cambria" pitchFamily="18" charset="0"/>
              </a:rPr>
              <a:t>In general measures </a:t>
            </a:r>
            <a:r>
              <a:rPr lang="en-US" sz="2400" dirty="0">
                <a:latin typeface="Cambria" pitchFamily="18" charset="0"/>
              </a:rPr>
              <a:t>to limit adverse volatility spillovers </a:t>
            </a:r>
            <a:r>
              <a:rPr lang="en-US" sz="2400" dirty="0" smtClean="0">
                <a:latin typeface="Cambria" pitchFamily="18" charset="0"/>
              </a:rPr>
              <a:t>might be needed and include altering </a:t>
            </a:r>
            <a:r>
              <a:rPr lang="en-US" sz="2400" dirty="0">
                <a:latin typeface="Cambria" pitchFamily="18" charset="0"/>
              </a:rPr>
              <a:t>monetary and fiscal policies where policy space is </a:t>
            </a:r>
            <a:r>
              <a:rPr lang="en-US" sz="2400" dirty="0" smtClean="0">
                <a:latin typeface="Cambria" pitchFamily="18" charset="0"/>
              </a:rPr>
              <a:t>available, </a:t>
            </a:r>
            <a:r>
              <a:rPr lang="en-US" sz="2400" dirty="0">
                <a:latin typeface="Cambria" pitchFamily="18" charset="0"/>
              </a:rPr>
              <a:t>as well as exchange rate and foreign exchange reserves </a:t>
            </a:r>
            <a:r>
              <a:rPr lang="en-US" sz="2400" dirty="0" smtClean="0">
                <a:latin typeface="Cambria" pitchFamily="18" charset="0"/>
              </a:rPr>
              <a:t>management.</a:t>
            </a:r>
            <a:endParaRPr lang="en-GB" sz="2400" dirty="0" smtClean="0">
              <a:latin typeface="Cambria" pitchFamily="18" charset="0"/>
            </a:endParaRPr>
          </a:p>
        </p:txBody>
      </p:sp>
      <p:pic>
        <p:nvPicPr>
          <p:cNvPr id="6" name="Picture 6" descr="Logo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94" y="108247"/>
            <a:ext cx="206019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646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239360"/>
            <a:ext cx="8640000" cy="369332"/>
          </a:xfrm>
          <a:prstGeom prst="rect">
            <a:avLst/>
          </a:prstGeom>
          <a:noFill/>
        </p:spPr>
        <p:txBody>
          <a:bodyPr wrap="square" rtlCol="0">
            <a:spAutoFit/>
          </a:bodyPr>
          <a:lstStyle/>
          <a:p>
            <a:r>
              <a:rPr lang="en-US" b="1" dirty="0" smtClean="0">
                <a:latin typeface="Cambria" pitchFamily="18" charset="0"/>
              </a:rPr>
              <a:t>The </a:t>
            </a:r>
            <a:r>
              <a:rPr lang="en-US" b="1" dirty="0">
                <a:latin typeface="Cambria" pitchFamily="18" charset="0"/>
              </a:rPr>
              <a:t>DCC-MGARCH </a:t>
            </a:r>
            <a:r>
              <a:rPr lang="en-US" b="1" dirty="0" smtClean="0">
                <a:latin typeface="Cambria" pitchFamily="18" charset="0"/>
              </a:rPr>
              <a:t>model: background</a:t>
            </a:r>
            <a:endParaRPr lang="en-GB" b="1" dirty="0" smtClean="0">
              <a:latin typeface="Cambria" pitchFamily="18" charset="0"/>
            </a:endParaRPr>
          </a:p>
        </p:txBody>
      </p:sp>
      <mc:AlternateContent xmlns:mc="http://schemas.openxmlformats.org/markup-compatibility/2006" xmlns:a14="http://schemas.microsoft.com/office/drawing/2010/main">
        <mc:Choice Requires="a14">
          <p:sp>
            <p:nvSpPr>
              <p:cNvPr id="4" name="CasellaDiTesto 3"/>
              <p:cNvSpPr txBox="1"/>
              <p:nvPr/>
            </p:nvSpPr>
            <p:spPr>
              <a:xfrm>
                <a:off x="248618" y="706205"/>
                <a:ext cx="8640000" cy="6733575"/>
              </a:xfrm>
              <a:prstGeom prst="rect">
                <a:avLst/>
              </a:prstGeom>
              <a:noFill/>
            </p:spPr>
            <p:txBody>
              <a:bodyPr wrap="square" rtlCol="0">
                <a:spAutoFit/>
              </a:bodyPr>
              <a:lstStyle/>
              <a:p>
                <a:pPr algn="just">
                  <a:spcAft>
                    <a:spcPts val="1800"/>
                  </a:spcAft>
                </a:pPr>
                <a:r>
                  <a:rPr lang="en-GB" sz="1600" dirty="0" smtClean="0">
                    <a:latin typeface="Cambria" pitchFamily="18" charset="0"/>
                  </a:rPr>
                  <a:t>The </a:t>
                </a:r>
                <a:r>
                  <a:rPr lang="en-GB" sz="1600" i="1" dirty="0" smtClean="0">
                    <a:latin typeface="Cambria" pitchFamily="18" charset="0"/>
                  </a:rPr>
                  <a:t>mean</a:t>
                </a:r>
                <a:r>
                  <a:rPr lang="en-GB" sz="1600" dirty="0" smtClean="0">
                    <a:latin typeface="Cambria" pitchFamily="18" charset="0"/>
                  </a:rPr>
                  <a:t> equation (</a:t>
                </a:r>
                <a:r>
                  <a:rPr lang="en-US" sz="1600" dirty="0">
                    <a:latin typeface="Cambria" pitchFamily="18" charset="0"/>
                  </a:rPr>
                  <a:t>intended to capture the effect </a:t>
                </a:r>
                <a:r>
                  <a:rPr lang="en-US" sz="1600" dirty="0" smtClean="0">
                    <a:latin typeface="Cambria" pitchFamily="18" charset="0"/>
                  </a:rPr>
                  <a:t>of </a:t>
                </a:r>
                <a:r>
                  <a:rPr lang="en-US" sz="1600" dirty="0">
                    <a:latin typeface="Cambria" pitchFamily="18" charset="0"/>
                  </a:rPr>
                  <a:t>a host of factors </a:t>
                </a:r>
                <a:r>
                  <a:rPr lang="en-US" sz="1600" dirty="0" smtClean="0">
                    <a:latin typeface="Cambria" pitchFamily="18" charset="0"/>
                  </a:rPr>
                  <a:t>on </a:t>
                </a:r>
                <a:r>
                  <a:rPr lang="en-US" sz="1600" dirty="0">
                    <a:latin typeface="Cambria" pitchFamily="18" charset="0"/>
                  </a:rPr>
                  <a:t>the </a:t>
                </a:r>
                <a:r>
                  <a:rPr lang="en-US" sz="1600" i="1" dirty="0">
                    <a:latin typeface="Cambria" pitchFamily="18" charset="0"/>
                  </a:rPr>
                  <a:t>level</a:t>
                </a:r>
                <a:r>
                  <a:rPr lang="en-US" sz="1600" dirty="0">
                    <a:latin typeface="Cambria" pitchFamily="18" charset="0"/>
                  </a:rPr>
                  <a:t> of asset returns in the generic country </a:t>
                </a:r>
                <a:r>
                  <a:rPr lang="en-US" sz="1600" i="1" dirty="0" err="1">
                    <a:latin typeface="Cambria" pitchFamily="18" charset="0"/>
                  </a:rPr>
                  <a:t>i</a:t>
                </a:r>
                <a:r>
                  <a:rPr lang="en-GB" sz="1600" dirty="0" smtClean="0">
                    <a:latin typeface="Cambria" pitchFamily="18" charset="0"/>
                  </a:rPr>
                  <a:t>) takes the form:</a:t>
                </a:r>
              </a:p>
              <a:p>
                <a:pPr algn="just">
                  <a:spcAft>
                    <a:spcPts val="1600"/>
                  </a:spcAft>
                </a:pPr>
                <a14:m>
                  <m:oMathPara xmlns:m="http://schemas.openxmlformats.org/officeDocument/2006/math">
                    <m:oMathParaPr>
                      <m:jc m:val="centerGroup"/>
                    </m:oMathParaPr>
                    <m:oMath xmlns:m="http://schemas.openxmlformats.org/officeDocument/2006/math">
                      <m:d>
                        <m:dPr>
                          <m:ctrlPr>
                            <a:rPr lang="it-IT" sz="1600" i="1">
                              <a:latin typeface="Cambria Math"/>
                            </a:rPr>
                          </m:ctrlPr>
                        </m:dPr>
                        <m:e>
                          <m:m>
                            <m:mPr>
                              <m:mcs>
                                <m:mc>
                                  <m:mcPr>
                                    <m:count m:val="1"/>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𝑆</m:t>
                                    </m:r>
                                  </m:e>
                                  <m:sub>
                                    <m:r>
                                      <a:rPr lang="en-GB" sz="1600" i="1">
                                        <a:latin typeface="Cambria Math"/>
                                      </a:rPr>
                                      <m:t>𝑡</m:t>
                                    </m:r>
                                  </m:sub>
                                </m:sSub>
                              </m:e>
                            </m:mr>
                            <m:mr>
                              <m:e>
                                <m:sSub>
                                  <m:sSubPr>
                                    <m:ctrlPr>
                                      <a:rPr lang="it-IT" sz="1600" i="1">
                                        <a:latin typeface="Cambria Math"/>
                                      </a:rPr>
                                    </m:ctrlPr>
                                  </m:sSubPr>
                                  <m:e>
                                    <m:r>
                                      <a:rPr lang="en-GB" sz="1600" i="1">
                                        <a:latin typeface="Cambria Math"/>
                                      </a:rPr>
                                      <m:t>𝐵</m:t>
                                    </m:r>
                                  </m:e>
                                  <m:sub>
                                    <m:r>
                                      <a:rPr lang="en-GB" sz="1600" i="1">
                                        <a:latin typeface="Cambria Math"/>
                                      </a:rPr>
                                      <m:t>𝑡</m:t>
                                    </m:r>
                                  </m:sub>
                                </m:sSub>
                              </m:e>
                            </m:mr>
                            <m:mr>
                              <m:e>
                                <m:sSub>
                                  <m:sSubPr>
                                    <m:ctrlPr>
                                      <a:rPr lang="it-IT" sz="1600" i="1">
                                        <a:latin typeface="Cambria Math"/>
                                      </a:rPr>
                                    </m:ctrlPr>
                                  </m:sSubPr>
                                  <m:e>
                                    <m:r>
                                      <a:rPr lang="en-GB" sz="1600" i="1">
                                        <a:latin typeface="Cambria Math"/>
                                      </a:rPr>
                                      <m:t>𝐸</m:t>
                                    </m:r>
                                  </m:e>
                                  <m:sub>
                                    <m:r>
                                      <a:rPr lang="en-GB" sz="1600" i="1">
                                        <a:latin typeface="Cambria Math"/>
                                      </a:rPr>
                                      <m:t>𝑡</m:t>
                                    </m:r>
                                  </m:sub>
                                </m:sSub>
                              </m:e>
                            </m:mr>
                          </m:m>
                        </m:e>
                      </m:d>
                      <m:r>
                        <a:rPr lang="en-GB" sz="1600" i="1">
                          <a:latin typeface="Cambria Math"/>
                        </a:rPr>
                        <m:t> =</m:t>
                      </m:r>
                      <m:d>
                        <m:dPr>
                          <m:ctrlPr>
                            <a:rPr lang="it-IT" sz="1600" i="1">
                              <a:latin typeface="Cambria Math"/>
                            </a:rPr>
                          </m:ctrlPr>
                        </m:dPr>
                        <m:e>
                          <m:m>
                            <m:mPr>
                              <m:mcs>
                                <m:mc>
                                  <m:mcPr>
                                    <m:count m:val="1"/>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𝐶</m:t>
                                    </m:r>
                                  </m:e>
                                  <m:sub>
                                    <m:r>
                                      <a:rPr lang="en-GB" sz="1600" i="1">
                                        <a:latin typeface="Cambria Math"/>
                                      </a:rPr>
                                      <m:t>𝑠</m:t>
                                    </m:r>
                                  </m:sub>
                                </m:sSub>
                              </m:e>
                            </m:mr>
                            <m:mr>
                              <m:e>
                                <m:sSub>
                                  <m:sSubPr>
                                    <m:ctrlPr>
                                      <a:rPr lang="it-IT" sz="1600" i="1">
                                        <a:latin typeface="Cambria Math"/>
                                      </a:rPr>
                                    </m:ctrlPr>
                                  </m:sSubPr>
                                  <m:e>
                                    <m:r>
                                      <a:rPr lang="en-GB" sz="1600" i="1">
                                        <a:latin typeface="Cambria Math"/>
                                      </a:rPr>
                                      <m:t>𝐶</m:t>
                                    </m:r>
                                  </m:e>
                                  <m:sub>
                                    <m:r>
                                      <a:rPr lang="en-GB" sz="1600" i="1">
                                        <a:latin typeface="Cambria Math"/>
                                      </a:rPr>
                                      <m:t>𝑏</m:t>
                                    </m:r>
                                  </m:sub>
                                </m:sSub>
                              </m:e>
                            </m:mr>
                            <m:mr>
                              <m:e>
                                <m:sSub>
                                  <m:sSubPr>
                                    <m:ctrlPr>
                                      <a:rPr lang="it-IT" sz="1600" i="1">
                                        <a:latin typeface="Cambria Math"/>
                                      </a:rPr>
                                    </m:ctrlPr>
                                  </m:sSubPr>
                                  <m:e>
                                    <m:r>
                                      <a:rPr lang="en-GB" sz="1600" i="1">
                                        <a:latin typeface="Cambria Math"/>
                                      </a:rPr>
                                      <m:t>𝐶</m:t>
                                    </m:r>
                                  </m:e>
                                  <m:sub>
                                    <m:r>
                                      <a:rPr lang="en-GB" sz="1600" i="1">
                                        <a:latin typeface="Cambria Math"/>
                                      </a:rPr>
                                      <m:t>𝑒</m:t>
                                    </m:r>
                                  </m:sub>
                                </m:sSub>
                              </m:e>
                            </m:mr>
                          </m:m>
                        </m:e>
                      </m:d>
                      <m:r>
                        <a:rPr lang="en-GB" sz="1600" i="1">
                          <a:latin typeface="Cambria Math"/>
                        </a:rPr>
                        <m:t>+</m:t>
                      </m:r>
                      <m:d>
                        <m:dPr>
                          <m:ctrlPr>
                            <a:rPr lang="it-IT" sz="1600" i="1">
                              <a:latin typeface="Cambria Math"/>
                            </a:rPr>
                          </m:ctrlPr>
                        </m:dPr>
                        <m:e>
                          <m:m>
                            <m:mPr>
                              <m:mcs>
                                <m:mc>
                                  <m:mcPr>
                                    <m:count m:val="3"/>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𝛿</m:t>
                                    </m:r>
                                  </m:e>
                                  <m:sub>
                                    <m:r>
                                      <a:rPr lang="en-GB" sz="1600" i="1">
                                        <a:latin typeface="Cambria Math"/>
                                      </a:rPr>
                                      <m:t>𝑠</m:t>
                                    </m:r>
                                  </m:sub>
                                </m:sSub>
                              </m:e>
                              <m:e>
                                <m:sSub>
                                  <m:sSubPr>
                                    <m:ctrlPr>
                                      <a:rPr lang="it-IT" sz="1600" i="1">
                                        <a:latin typeface="Cambria Math"/>
                                      </a:rPr>
                                    </m:ctrlPr>
                                  </m:sSubPr>
                                  <m:e>
                                    <m:r>
                                      <a:rPr lang="en-GB" sz="1600" i="1">
                                        <a:latin typeface="Cambria Math"/>
                                      </a:rPr>
                                      <m:t>𝛿</m:t>
                                    </m:r>
                                  </m:e>
                                  <m:sub>
                                    <m:r>
                                      <a:rPr lang="en-GB" sz="1600" i="1">
                                        <a:latin typeface="Cambria Math"/>
                                      </a:rPr>
                                      <m:t>𝑏</m:t>
                                    </m:r>
                                  </m:sub>
                                </m:sSub>
                              </m:e>
                              <m:e>
                                <m:sSub>
                                  <m:sSubPr>
                                    <m:ctrlPr>
                                      <a:rPr lang="it-IT" sz="1600" i="1">
                                        <a:latin typeface="Cambria Math"/>
                                      </a:rPr>
                                    </m:ctrlPr>
                                  </m:sSubPr>
                                  <m:e>
                                    <m:r>
                                      <a:rPr lang="en-GB" sz="1600" i="1">
                                        <a:latin typeface="Cambria Math"/>
                                      </a:rPr>
                                      <m:t>𝛿</m:t>
                                    </m:r>
                                  </m:e>
                                  <m:sub>
                                    <m:r>
                                      <a:rPr lang="en-GB" sz="1600" i="1">
                                        <a:latin typeface="Cambria Math"/>
                                      </a:rPr>
                                      <m:t>𝑒</m:t>
                                    </m:r>
                                  </m:sub>
                                </m:sSub>
                              </m:e>
                            </m:mr>
                          </m:m>
                        </m:e>
                      </m:d>
                      <m:d>
                        <m:dPr>
                          <m:ctrlPr>
                            <a:rPr lang="it-IT" sz="1600" i="1">
                              <a:latin typeface="Cambria Math"/>
                            </a:rPr>
                          </m:ctrlPr>
                        </m:dPr>
                        <m:e>
                          <m:m>
                            <m:mPr>
                              <m:mcs>
                                <m:mc>
                                  <m:mcPr>
                                    <m:count m:val="1"/>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𝑆</m:t>
                                    </m:r>
                                  </m:e>
                                  <m:sub>
                                    <m:r>
                                      <a:rPr lang="en-GB" sz="1600" i="1">
                                        <a:latin typeface="Cambria Math"/>
                                      </a:rPr>
                                      <m:t>𝑡</m:t>
                                    </m:r>
                                    <m:r>
                                      <a:rPr lang="en-GB" sz="1600" i="1">
                                        <a:latin typeface="Cambria Math"/>
                                      </a:rPr>
                                      <m:t>−1</m:t>
                                    </m:r>
                                  </m:sub>
                                </m:sSub>
                              </m:e>
                            </m:mr>
                            <m:mr>
                              <m:e>
                                <m:sSub>
                                  <m:sSubPr>
                                    <m:ctrlPr>
                                      <a:rPr lang="it-IT" sz="1600" i="1">
                                        <a:latin typeface="Cambria Math"/>
                                      </a:rPr>
                                    </m:ctrlPr>
                                  </m:sSubPr>
                                  <m:e>
                                    <m:r>
                                      <a:rPr lang="en-GB" sz="1600" i="1">
                                        <a:latin typeface="Cambria Math"/>
                                      </a:rPr>
                                      <m:t>𝐵</m:t>
                                    </m:r>
                                  </m:e>
                                  <m:sub>
                                    <m:r>
                                      <a:rPr lang="en-GB" sz="1600" i="1">
                                        <a:latin typeface="Cambria Math"/>
                                      </a:rPr>
                                      <m:t>𝑡</m:t>
                                    </m:r>
                                    <m:r>
                                      <a:rPr lang="en-GB" sz="1600" i="1">
                                        <a:latin typeface="Cambria Math"/>
                                      </a:rPr>
                                      <m:t>−1</m:t>
                                    </m:r>
                                  </m:sub>
                                </m:sSub>
                              </m:e>
                            </m:mr>
                            <m:mr>
                              <m:e>
                                <m:sSub>
                                  <m:sSubPr>
                                    <m:ctrlPr>
                                      <a:rPr lang="it-IT" sz="1600" i="1">
                                        <a:latin typeface="Cambria Math"/>
                                      </a:rPr>
                                    </m:ctrlPr>
                                  </m:sSubPr>
                                  <m:e>
                                    <m:r>
                                      <a:rPr lang="en-GB" sz="1600" i="1">
                                        <a:latin typeface="Cambria Math"/>
                                      </a:rPr>
                                      <m:t>𝐸</m:t>
                                    </m:r>
                                  </m:e>
                                  <m:sub>
                                    <m:r>
                                      <a:rPr lang="en-GB" sz="1600" i="1">
                                        <a:latin typeface="Cambria Math"/>
                                      </a:rPr>
                                      <m:t>𝑡</m:t>
                                    </m:r>
                                    <m:r>
                                      <a:rPr lang="en-GB" sz="1600" i="1">
                                        <a:latin typeface="Cambria Math"/>
                                      </a:rPr>
                                      <m:t>−1</m:t>
                                    </m:r>
                                  </m:sub>
                                </m:sSub>
                              </m:e>
                            </m:mr>
                          </m:m>
                        </m:e>
                      </m:d>
                      <m:r>
                        <a:rPr lang="en-GB" sz="1600" i="1">
                          <a:latin typeface="Cambria Math"/>
                        </a:rPr>
                        <m:t>+</m:t>
                      </m:r>
                      <m:d>
                        <m:dPr>
                          <m:ctrlPr>
                            <a:rPr lang="it-IT" sz="1600" i="1">
                              <a:latin typeface="Cambria Math"/>
                            </a:rPr>
                          </m:ctrlPr>
                        </m:dPr>
                        <m:e>
                          <m:m>
                            <m:mPr>
                              <m:mcs>
                                <m:mc>
                                  <m:mcPr>
                                    <m:count m:val="3"/>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𝛼</m:t>
                                    </m:r>
                                  </m:e>
                                  <m:sub>
                                    <m:r>
                                      <a:rPr lang="en-GB" sz="1600" i="1">
                                        <a:latin typeface="Cambria Math"/>
                                      </a:rPr>
                                      <m:t>𝑠</m:t>
                                    </m:r>
                                  </m:sub>
                                </m:sSub>
                              </m:e>
                              <m:e>
                                <m:sSub>
                                  <m:sSubPr>
                                    <m:ctrlPr>
                                      <a:rPr lang="it-IT" sz="1600" i="1">
                                        <a:latin typeface="Cambria Math"/>
                                      </a:rPr>
                                    </m:ctrlPr>
                                  </m:sSubPr>
                                  <m:e>
                                    <m:r>
                                      <a:rPr lang="en-GB" sz="1600" i="1">
                                        <a:latin typeface="Cambria Math"/>
                                      </a:rPr>
                                      <m:t>𝛽</m:t>
                                    </m:r>
                                  </m:e>
                                  <m:sub>
                                    <m:r>
                                      <a:rPr lang="en-GB" sz="1600" i="1">
                                        <a:latin typeface="Cambria Math"/>
                                      </a:rPr>
                                      <m:t>𝑠</m:t>
                                    </m:r>
                                  </m:sub>
                                </m:sSub>
                              </m:e>
                              <m:e>
                                <m:sSub>
                                  <m:sSubPr>
                                    <m:ctrlPr>
                                      <a:rPr lang="it-IT" sz="1600" i="1">
                                        <a:latin typeface="Cambria Math"/>
                                      </a:rPr>
                                    </m:ctrlPr>
                                  </m:sSubPr>
                                  <m:e>
                                    <m:r>
                                      <a:rPr lang="en-GB" sz="1600" i="1">
                                        <a:latin typeface="Cambria Math"/>
                                      </a:rPr>
                                      <m:t>𝛾</m:t>
                                    </m:r>
                                  </m:e>
                                  <m:sub>
                                    <m:r>
                                      <a:rPr lang="en-GB" sz="1600" i="1">
                                        <a:latin typeface="Cambria Math"/>
                                      </a:rPr>
                                      <m:t>𝑠</m:t>
                                    </m:r>
                                  </m:sub>
                                </m:sSub>
                              </m:e>
                            </m:mr>
                            <m:mr>
                              <m:e>
                                <m:sSub>
                                  <m:sSubPr>
                                    <m:ctrlPr>
                                      <a:rPr lang="it-IT" sz="1600" i="1">
                                        <a:latin typeface="Cambria Math"/>
                                      </a:rPr>
                                    </m:ctrlPr>
                                  </m:sSubPr>
                                  <m:e>
                                    <m:r>
                                      <a:rPr lang="en-GB" sz="1600" i="1">
                                        <a:latin typeface="Cambria Math"/>
                                      </a:rPr>
                                      <m:t>𝛼</m:t>
                                    </m:r>
                                  </m:e>
                                  <m:sub>
                                    <m:r>
                                      <a:rPr lang="en-GB" sz="1600" i="1">
                                        <a:latin typeface="Cambria Math"/>
                                      </a:rPr>
                                      <m:t>𝑏</m:t>
                                    </m:r>
                                  </m:sub>
                                </m:sSub>
                              </m:e>
                              <m:e>
                                <m:sSub>
                                  <m:sSubPr>
                                    <m:ctrlPr>
                                      <a:rPr lang="it-IT" sz="1600" i="1">
                                        <a:latin typeface="Cambria Math"/>
                                      </a:rPr>
                                    </m:ctrlPr>
                                  </m:sSubPr>
                                  <m:e>
                                    <m:r>
                                      <a:rPr lang="en-GB" sz="1600" i="1">
                                        <a:latin typeface="Cambria Math"/>
                                      </a:rPr>
                                      <m:t>𝛽</m:t>
                                    </m:r>
                                  </m:e>
                                  <m:sub>
                                    <m:r>
                                      <a:rPr lang="en-GB" sz="1600" i="1">
                                        <a:latin typeface="Cambria Math"/>
                                      </a:rPr>
                                      <m:t>𝑏</m:t>
                                    </m:r>
                                  </m:sub>
                                </m:sSub>
                              </m:e>
                              <m:e>
                                <m:sSub>
                                  <m:sSubPr>
                                    <m:ctrlPr>
                                      <a:rPr lang="it-IT" sz="1600" i="1">
                                        <a:latin typeface="Cambria Math"/>
                                      </a:rPr>
                                    </m:ctrlPr>
                                  </m:sSubPr>
                                  <m:e>
                                    <m:r>
                                      <a:rPr lang="en-GB" sz="1600" i="1">
                                        <a:latin typeface="Cambria Math"/>
                                      </a:rPr>
                                      <m:t>𝛾</m:t>
                                    </m:r>
                                  </m:e>
                                  <m:sub>
                                    <m:r>
                                      <a:rPr lang="en-GB" sz="1600" i="1">
                                        <a:latin typeface="Cambria Math"/>
                                      </a:rPr>
                                      <m:t>𝑏</m:t>
                                    </m:r>
                                  </m:sub>
                                </m:sSub>
                              </m:e>
                            </m:mr>
                            <m:mr>
                              <m:e>
                                <m:sSub>
                                  <m:sSubPr>
                                    <m:ctrlPr>
                                      <a:rPr lang="it-IT" sz="1600" i="1">
                                        <a:latin typeface="Cambria Math"/>
                                      </a:rPr>
                                    </m:ctrlPr>
                                  </m:sSubPr>
                                  <m:e>
                                    <m:r>
                                      <a:rPr lang="en-GB" sz="1600" i="1">
                                        <a:latin typeface="Cambria Math"/>
                                      </a:rPr>
                                      <m:t>𝛼</m:t>
                                    </m:r>
                                  </m:e>
                                  <m:sub>
                                    <m:r>
                                      <a:rPr lang="en-GB" sz="1600" i="1">
                                        <a:latin typeface="Cambria Math"/>
                                      </a:rPr>
                                      <m:t>𝑒</m:t>
                                    </m:r>
                                  </m:sub>
                                </m:sSub>
                              </m:e>
                              <m:e>
                                <m:sSub>
                                  <m:sSubPr>
                                    <m:ctrlPr>
                                      <a:rPr lang="it-IT" sz="1600" i="1">
                                        <a:latin typeface="Cambria Math"/>
                                      </a:rPr>
                                    </m:ctrlPr>
                                  </m:sSubPr>
                                  <m:e>
                                    <m:r>
                                      <a:rPr lang="en-GB" sz="1600" i="1">
                                        <a:latin typeface="Cambria Math"/>
                                      </a:rPr>
                                      <m:t>𝛽</m:t>
                                    </m:r>
                                  </m:e>
                                  <m:sub>
                                    <m:r>
                                      <a:rPr lang="en-GB" sz="1600" i="1">
                                        <a:latin typeface="Cambria Math"/>
                                      </a:rPr>
                                      <m:t>𝑒</m:t>
                                    </m:r>
                                  </m:sub>
                                </m:sSub>
                              </m:e>
                              <m:e>
                                <m:sSub>
                                  <m:sSubPr>
                                    <m:ctrlPr>
                                      <a:rPr lang="it-IT" sz="1600" i="1">
                                        <a:latin typeface="Cambria Math"/>
                                      </a:rPr>
                                    </m:ctrlPr>
                                  </m:sSubPr>
                                  <m:e>
                                    <m:r>
                                      <a:rPr lang="en-GB" sz="1600" i="1">
                                        <a:latin typeface="Cambria Math"/>
                                      </a:rPr>
                                      <m:t>𝛾</m:t>
                                    </m:r>
                                  </m:e>
                                  <m:sub>
                                    <m:r>
                                      <a:rPr lang="en-GB" sz="1600" i="1">
                                        <a:latin typeface="Cambria Math"/>
                                      </a:rPr>
                                      <m:t>𝑒</m:t>
                                    </m:r>
                                  </m:sub>
                                </m:sSub>
                              </m:e>
                            </m:mr>
                          </m:m>
                        </m:e>
                      </m:d>
                      <m:d>
                        <m:dPr>
                          <m:ctrlPr>
                            <a:rPr lang="it-IT" sz="1600" i="1">
                              <a:latin typeface="Cambria Math"/>
                            </a:rPr>
                          </m:ctrlPr>
                        </m:dPr>
                        <m:e>
                          <m:m>
                            <m:mPr>
                              <m:mcs>
                                <m:mc>
                                  <m:mcPr>
                                    <m:count m:val="1"/>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𝑐𝑎𝑝𝑖𝑡𝑎𝑙</m:t>
                                    </m:r>
                                    <m:r>
                                      <a:rPr lang="en-GB" sz="1600" i="1">
                                        <a:latin typeface="Cambria Math"/>
                                      </a:rPr>
                                      <m:t> </m:t>
                                    </m:r>
                                    <m:r>
                                      <a:rPr lang="en-GB" sz="1600" i="1">
                                        <a:latin typeface="Cambria Math"/>
                                      </a:rPr>
                                      <m:t>𝑓𝑙𝑜𝑤𝑠</m:t>
                                    </m:r>
                                  </m:e>
                                  <m:sub>
                                    <m:r>
                                      <a:rPr lang="en-GB" sz="1600" i="1">
                                        <a:latin typeface="Cambria Math"/>
                                      </a:rPr>
                                      <m:t>𝑡</m:t>
                                    </m:r>
                                  </m:sub>
                                </m:sSub>
                              </m:e>
                            </m:mr>
                            <m:mr>
                              <m:e>
                                <m:sSub>
                                  <m:sSubPr>
                                    <m:ctrlPr>
                                      <a:rPr lang="it-IT" sz="1600" i="1">
                                        <a:latin typeface="Cambria Math"/>
                                      </a:rPr>
                                    </m:ctrlPr>
                                  </m:sSubPr>
                                  <m:e>
                                    <m:r>
                                      <a:rPr lang="en-GB" sz="1600" i="1">
                                        <a:latin typeface="Cambria Math"/>
                                      </a:rPr>
                                      <m:t>𝑉𝑆𝑇𝑂𝑋𝑋</m:t>
                                    </m:r>
                                  </m:e>
                                  <m:sub>
                                    <m:r>
                                      <a:rPr lang="en-GB" sz="1600" i="1">
                                        <a:latin typeface="Cambria Math"/>
                                      </a:rPr>
                                      <m:t>𝑡</m:t>
                                    </m:r>
                                  </m:sub>
                                </m:sSub>
                              </m:e>
                            </m:mr>
                            <m:mr>
                              <m:e>
                                <m:sSub>
                                  <m:sSubPr>
                                    <m:ctrlPr>
                                      <a:rPr lang="it-IT" sz="1600" i="1">
                                        <a:latin typeface="Cambria Math"/>
                                      </a:rPr>
                                    </m:ctrlPr>
                                  </m:sSubPr>
                                  <m:e>
                                    <m:r>
                                      <a:rPr lang="en-GB" sz="1600" i="1">
                                        <a:latin typeface="Cambria Math"/>
                                      </a:rPr>
                                      <m:t>𝐸𝐶</m:t>
                                    </m:r>
                                    <m:sSup>
                                      <m:sSupPr>
                                        <m:ctrlPr>
                                          <a:rPr lang="it-IT" sz="1600" i="1">
                                            <a:latin typeface="Cambria Math"/>
                                          </a:rPr>
                                        </m:ctrlPr>
                                      </m:sSupPr>
                                      <m:e>
                                        <m:r>
                                          <a:rPr lang="en-GB" sz="1600" i="1">
                                            <a:latin typeface="Cambria Math"/>
                                          </a:rPr>
                                          <m:t>𝐵</m:t>
                                        </m:r>
                                      </m:e>
                                      <m:sup>
                                        <m:r>
                                          <a:rPr lang="en-GB" sz="1600" i="1">
                                            <a:latin typeface="Cambria Math"/>
                                          </a:rPr>
                                          <m:t>′</m:t>
                                        </m:r>
                                      </m:sup>
                                    </m:sSup>
                                    <m:r>
                                      <a:rPr lang="en-GB" sz="1600" i="1">
                                        <a:latin typeface="Cambria Math"/>
                                      </a:rPr>
                                      <m:t>𝑠</m:t>
                                    </m:r>
                                    <m:r>
                                      <a:rPr lang="en-GB" sz="1600" i="1">
                                        <a:latin typeface="Cambria Math"/>
                                      </a:rPr>
                                      <m:t> </m:t>
                                    </m:r>
                                    <m:r>
                                      <a:rPr lang="en-GB" sz="1600" i="1">
                                        <a:latin typeface="Cambria Math"/>
                                      </a:rPr>
                                      <m:t>𝐴𝑃𝑃𝑠</m:t>
                                    </m:r>
                                  </m:e>
                                  <m:sub>
                                    <m:r>
                                      <a:rPr lang="en-GB" sz="1600" i="1">
                                        <a:latin typeface="Cambria Math"/>
                                      </a:rPr>
                                      <m:t>𝑡</m:t>
                                    </m:r>
                                  </m:sub>
                                </m:sSub>
                              </m:e>
                            </m:mr>
                          </m:m>
                        </m:e>
                      </m:d>
                      <m:r>
                        <a:rPr lang="en-GB" sz="1600" i="1">
                          <a:latin typeface="Cambria Math"/>
                        </a:rPr>
                        <m:t>+ </m:t>
                      </m:r>
                      <m:d>
                        <m:dPr>
                          <m:ctrlPr>
                            <a:rPr lang="it-IT" sz="1600" i="1">
                              <a:latin typeface="Cambria Math"/>
                            </a:rPr>
                          </m:ctrlPr>
                        </m:dPr>
                        <m:e>
                          <m:m>
                            <m:mPr>
                              <m:mcs>
                                <m:mc>
                                  <m:mcPr>
                                    <m:count m:val="1"/>
                                    <m:mcJc m:val="center"/>
                                  </m:mcPr>
                                </m:mc>
                              </m:mcs>
                              <m:ctrlPr>
                                <a:rPr lang="it-IT" sz="1600" i="1">
                                  <a:latin typeface="Cambria Math"/>
                                </a:rPr>
                              </m:ctrlPr>
                            </m:mPr>
                            <m:mr>
                              <m:e>
                                <m:sSub>
                                  <m:sSubPr>
                                    <m:ctrlPr>
                                      <a:rPr lang="it-IT" sz="1600" i="1">
                                        <a:latin typeface="Cambria Math"/>
                                      </a:rPr>
                                    </m:ctrlPr>
                                  </m:sSubPr>
                                  <m:e>
                                    <m:r>
                                      <a:rPr lang="en-GB" sz="1600" i="1">
                                        <a:latin typeface="Cambria Math"/>
                                      </a:rPr>
                                      <m:t>𝜀</m:t>
                                    </m:r>
                                  </m:e>
                                  <m:sub>
                                    <m:r>
                                      <a:rPr lang="en-GB" sz="1600" i="1">
                                        <a:latin typeface="Cambria Math"/>
                                      </a:rPr>
                                      <m:t>𝑠</m:t>
                                    </m:r>
                                    <m:r>
                                      <a:rPr lang="en-GB" sz="1600" i="1">
                                        <a:latin typeface="Cambria Math"/>
                                      </a:rPr>
                                      <m:t>,</m:t>
                                    </m:r>
                                    <m:r>
                                      <a:rPr lang="en-GB" sz="1600" i="1">
                                        <a:latin typeface="Cambria Math"/>
                                      </a:rPr>
                                      <m:t>𝑡</m:t>
                                    </m:r>
                                  </m:sub>
                                </m:sSub>
                              </m:e>
                            </m:mr>
                            <m:mr>
                              <m:e>
                                <m:sSub>
                                  <m:sSubPr>
                                    <m:ctrlPr>
                                      <a:rPr lang="it-IT" sz="1600" i="1">
                                        <a:latin typeface="Cambria Math"/>
                                      </a:rPr>
                                    </m:ctrlPr>
                                  </m:sSubPr>
                                  <m:e>
                                    <m:r>
                                      <a:rPr lang="en-GB" sz="1600" i="1">
                                        <a:latin typeface="Cambria Math"/>
                                      </a:rPr>
                                      <m:t>𝜀</m:t>
                                    </m:r>
                                  </m:e>
                                  <m:sub>
                                    <m:r>
                                      <a:rPr lang="en-GB" sz="1600" i="1">
                                        <a:latin typeface="Cambria Math"/>
                                      </a:rPr>
                                      <m:t>𝑏</m:t>
                                    </m:r>
                                    <m:r>
                                      <a:rPr lang="en-GB" sz="1600" i="1">
                                        <a:latin typeface="Cambria Math"/>
                                      </a:rPr>
                                      <m:t>,</m:t>
                                    </m:r>
                                    <m:r>
                                      <a:rPr lang="en-GB" sz="1600" i="1">
                                        <a:latin typeface="Cambria Math"/>
                                      </a:rPr>
                                      <m:t>𝑡</m:t>
                                    </m:r>
                                  </m:sub>
                                </m:sSub>
                              </m:e>
                            </m:mr>
                            <m:mr>
                              <m:e>
                                <m:sSub>
                                  <m:sSubPr>
                                    <m:ctrlPr>
                                      <a:rPr lang="it-IT" sz="1600" i="1">
                                        <a:latin typeface="Cambria Math"/>
                                      </a:rPr>
                                    </m:ctrlPr>
                                  </m:sSubPr>
                                  <m:e>
                                    <m:r>
                                      <a:rPr lang="en-GB" sz="1600" i="1">
                                        <a:latin typeface="Cambria Math"/>
                                      </a:rPr>
                                      <m:t>𝜀</m:t>
                                    </m:r>
                                  </m:e>
                                  <m:sub>
                                    <m:r>
                                      <a:rPr lang="en-GB" sz="1600" i="1">
                                        <a:latin typeface="Cambria Math"/>
                                      </a:rPr>
                                      <m:t>𝑒</m:t>
                                    </m:r>
                                    <m:r>
                                      <a:rPr lang="en-GB" sz="1600" i="1">
                                        <a:latin typeface="Cambria Math"/>
                                      </a:rPr>
                                      <m:t>,</m:t>
                                    </m:r>
                                    <m:r>
                                      <a:rPr lang="en-GB" sz="1600" i="1">
                                        <a:latin typeface="Cambria Math"/>
                                      </a:rPr>
                                      <m:t>𝑡</m:t>
                                    </m:r>
                                  </m:sub>
                                </m:sSub>
                              </m:e>
                            </m:mr>
                          </m:m>
                        </m:e>
                      </m:d>
                    </m:oMath>
                  </m:oMathPara>
                </a14:m>
                <a:endParaRPr lang="en-GB" sz="1600" dirty="0" smtClean="0">
                  <a:latin typeface="Cambria" pitchFamily="18" charset="0"/>
                </a:endParaRPr>
              </a:p>
              <a:p>
                <a:pPr algn="just">
                  <a:spcAft>
                    <a:spcPts val="1200"/>
                  </a:spcAft>
                </a:pPr>
                <a:r>
                  <a:rPr lang="en-US" sz="1600" dirty="0">
                    <a:latin typeface="Cambria" pitchFamily="18" charset="0"/>
                  </a:rPr>
                  <a:t>where </a:t>
                </a:r>
                <a:r>
                  <a:rPr lang="en-US" sz="1600" i="1" dirty="0">
                    <a:latin typeface="Cambria" pitchFamily="18" charset="0"/>
                  </a:rPr>
                  <a:t>S</a:t>
                </a:r>
                <a:r>
                  <a:rPr lang="en-US" sz="1600" i="1" baseline="-25000" dirty="0">
                    <a:latin typeface="Cambria" pitchFamily="18" charset="0"/>
                  </a:rPr>
                  <a:t>t</a:t>
                </a:r>
                <a:r>
                  <a:rPr lang="en-US" sz="1600" dirty="0">
                    <a:latin typeface="Cambria" pitchFamily="18" charset="0"/>
                  </a:rPr>
                  <a:t> stands for stock market returns, </a:t>
                </a:r>
                <a:r>
                  <a:rPr lang="en-US" sz="1600" i="1" dirty="0" err="1" smtClean="0">
                    <a:latin typeface="Cambria" pitchFamily="18" charset="0"/>
                  </a:rPr>
                  <a:t>B</a:t>
                </a:r>
                <a:r>
                  <a:rPr lang="en-US" sz="1600" i="1" baseline="-25000" dirty="0" err="1">
                    <a:latin typeface="Cambria" pitchFamily="18" charset="0"/>
                  </a:rPr>
                  <a:t>t</a:t>
                </a:r>
                <a:r>
                  <a:rPr lang="en-US" sz="1600" i="1" dirty="0" smtClean="0">
                    <a:latin typeface="Cambria" pitchFamily="18" charset="0"/>
                  </a:rPr>
                  <a:t> </a:t>
                </a:r>
                <a:r>
                  <a:rPr lang="en-US" sz="1600" dirty="0">
                    <a:latin typeface="Cambria" pitchFamily="18" charset="0"/>
                  </a:rPr>
                  <a:t>for the changes in 10-year government bond yields and </a:t>
                </a:r>
                <a:r>
                  <a:rPr lang="en-US" sz="1600" i="1" dirty="0" smtClean="0">
                    <a:latin typeface="Cambria" pitchFamily="18" charset="0"/>
                  </a:rPr>
                  <a:t>E</a:t>
                </a:r>
                <a:r>
                  <a:rPr lang="en-US" sz="1600" i="1" baseline="-25000" dirty="0">
                    <a:latin typeface="Cambria" pitchFamily="18" charset="0"/>
                  </a:rPr>
                  <a:t>t</a:t>
                </a:r>
                <a:r>
                  <a:rPr lang="en-US" sz="1600" dirty="0" smtClean="0">
                    <a:latin typeface="Cambria" pitchFamily="18" charset="0"/>
                  </a:rPr>
                  <a:t> </a:t>
                </a:r>
                <a:r>
                  <a:rPr lang="en-US" sz="1600" dirty="0">
                    <a:latin typeface="Cambria" pitchFamily="18" charset="0"/>
                  </a:rPr>
                  <a:t>for the variations in the </a:t>
                </a:r>
                <a:r>
                  <a:rPr lang="en-US" sz="1600" dirty="0" smtClean="0">
                    <a:latin typeface="Cambria" pitchFamily="18" charset="0"/>
                  </a:rPr>
                  <a:t>FX </a:t>
                </a:r>
                <a:r>
                  <a:rPr lang="en-US" sz="1600" dirty="0">
                    <a:latin typeface="Cambria" pitchFamily="18" charset="0"/>
                  </a:rPr>
                  <a:t>vis-à-vis the euro in country </a:t>
                </a:r>
                <a:r>
                  <a:rPr lang="en-US" sz="1600" i="1" dirty="0" err="1" smtClean="0">
                    <a:latin typeface="Cambria" pitchFamily="18" charset="0"/>
                  </a:rPr>
                  <a:t>i</a:t>
                </a:r>
                <a:r>
                  <a:rPr lang="en-US" sz="1600" dirty="0" smtClean="0">
                    <a:latin typeface="Cambria" pitchFamily="18" charset="0"/>
                  </a:rPr>
                  <a:t>.</a:t>
                </a:r>
              </a:p>
              <a:p>
                <a:pPr algn="just">
                  <a:spcAft>
                    <a:spcPts val="1200"/>
                  </a:spcAft>
                </a:pPr>
                <a:r>
                  <a:rPr lang="en-US" sz="1600" dirty="0" smtClean="0">
                    <a:latin typeface="Cambria" pitchFamily="18" charset="0"/>
                  </a:rPr>
                  <a:t>In </a:t>
                </a:r>
                <a:r>
                  <a:rPr lang="en-US" sz="1600" dirty="0">
                    <a:latin typeface="Cambria" pitchFamily="18" charset="0"/>
                  </a:rPr>
                  <a:t>the </a:t>
                </a:r>
                <a:r>
                  <a:rPr lang="en-US" sz="1600" i="1" dirty="0">
                    <a:latin typeface="Cambria" pitchFamily="18" charset="0"/>
                  </a:rPr>
                  <a:t>volatility</a:t>
                </a:r>
                <a:r>
                  <a:rPr lang="en-US" sz="1600" dirty="0">
                    <a:latin typeface="Cambria" pitchFamily="18" charset="0"/>
                  </a:rPr>
                  <a:t> equation, </a:t>
                </a:r>
                <a:r>
                  <a:rPr lang="en-US" sz="1600" dirty="0" smtClean="0">
                    <a:latin typeface="Cambria" pitchFamily="18" charset="0"/>
                  </a:rPr>
                  <a:t>the conditional variance of each asset return is assumed to follow a traditional GARCH(1,1) process:</a:t>
                </a:r>
              </a:p>
              <a:p>
                <a:pPr algn="ctr">
                  <a:spcAft>
                    <a:spcPts val="1600"/>
                  </a:spcAft>
                </a:pPr>
                <a14:m>
                  <m:oMathPara xmlns:m="http://schemas.openxmlformats.org/officeDocument/2006/math">
                    <m:oMathParaPr>
                      <m:jc m:val="centerGroup"/>
                    </m:oMathParaPr>
                    <m:oMath xmlns:m="http://schemas.openxmlformats.org/officeDocument/2006/math">
                      <m:sSubSup>
                        <m:sSubSupPr>
                          <m:ctrlPr>
                            <a:rPr lang="it-IT" sz="1600" i="1">
                              <a:latin typeface="Cambria Math"/>
                            </a:rPr>
                          </m:ctrlPr>
                        </m:sSubSupPr>
                        <m:e>
                          <m:r>
                            <a:rPr lang="en-GB" sz="1600" i="1">
                              <a:latin typeface="Cambria Math"/>
                            </a:rPr>
                            <m:t>𝜎</m:t>
                          </m:r>
                        </m:e>
                        <m:sub>
                          <m:r>
                            <a:rPr lang="en-GB" sz="1600" i="1">
                              <a:latin typeface="Cambria Math"/>
                            </a:rPr>
                            <m:t>𝑖</m:t>
                          </m:r>
                          <m:r>
                            <a:rPr lang="en-GB" sz="1600" i="1">
                              <a:latin typeface="Cambria Math"/>
                            </a:rPr>
                            <m:t>,</m:t>
                          </m:r>
                          <m:r>
                            <a:rPr lang="en-GB" sz="1600" i="1">
                              <a:latin typeface="Cambria Math"/>
                            </a:rPr>
                            <m:t>𝑡</m:t>
                          </m:r>
                        </m:sub>
                        <m:sup>
                          <m:r>
                            <a:rPr lang="en-GB" sz="1600" i="1">
                              <a:latin typeface="Cambria Math"/>
                            </a:rPr>
                            <m:t>2</m:t>
                          </m:r>
                        </m:sup>
                      </m:sSubSup>
                      <m:r>
                        <a:rPr lang="en-GB" sz="1600" i="1">
                          <a:latin typeface="Cambria Math"/>
                        </a:rPr>
                        <m:t>=</m:t>
                      </m:r>
                      <m:sSub>
                        <m:sSubPr>
                          <m:ctrlPr>
                            <a:rPr lang="it-IT" sz="1600" i="1">
                              <a:latin typeface="Cambria Math"/>
                            </a:rPr>
                          </m:ctrlPr>
                        </m:sSubPr>
                        <m:e>
                          <m:r>
                            <a:rPr lang="en-GB" sz="1600" i="1">
                              <a:latin typeface="Cambria Math"/>
                            </a:rPr>
                            <m:t>𝑐</m:t>
                          </m:r>
                        </m:e>
                        <m:sub>
                          <m:r>
                            <a:rPr lang="en-GB" sz="1600" i="1">
                              <a:latin typeface="Cambria Math"/>
                            </a:rPr>
                            <m:t>𝜎</m:t>
                          </m:r>
                          <m:r>
                            <a:rPr lang="en-GB" sz="1600" i="1">
                              <a:latin typeface="Cambria Math"/>
                            </a:rPr>
                            <m:t>,</m:t>
                          </m:r>
                          <m:r>
                            <a:rPr lang="en-GB" sz="1600" i="1">
                              <a:latin typeface="Cambria Math"/>
                            </a:rPr>
                            <m:t>𝑖</m:t>
                          </m:r>
                        </m:sub>
                      </m:sSub>
                      <m:r>
                        <a:rPr lang="en-GB" sz="1600" i="1">
                          <a:latin typeface="Cambria Math"/>
                        </a:rPr>
                        <m:t>+ </m:t>
                      </m:r>
                      <m:sSub>
                        <m:sSubPr>
                          <m:ctrlPr>
                            <a:rPr lang="it-IT" sz="1600" i="1">
                              <a:latin typeface="Cambria Math"/>
                            </a:rPr>
                          </m:ctrlPr>
                        </m:sSubPr>
                        <m:e>
                          <m:r>
                            <a:rPr lang="en-GB" sz="1600" i="1">
                              <a:latin typeface="Cambria Math"/>
                            </a:rPr>
                            <m:t>𝛿</m:t>
                          </m:r>
                        </m:e>
                        <m:sub>
                          <m:r>
                            <a:rPr lang="en-GB" sz="1600" i="1">
                              <a:latin typeface="Cambria Math"/>
                            </a:rPr>
                            <m:t>𝑖</m:t>
                          </m:r>
                        </m:sub>
                      </m:sSub>
                      <m:sSubSup>
                        <m:sSubSupPr>
                          <m:ctrlPr>
                            <a:rPr lang="it-IT" sz="1600" i="1">
                              <a:latin typeface="Cambria Math"/>
                            </a:rPr>
                          </m:ctrlPr>
                        </m:sSubSupPr>
                        <m:e>
                          <m:r>
                            <a:rPr lang="en-GB" sz="1600" i="1">
                              <a:latin typeface="Cambria Math"/>
                            </a:rPr>
                            <m:t>𝜎</m:t>
                          </m:r>
                        </m:e>
                        <m:sub>
                          <m:r>
                            <a:rPr lang="en-GB" sz="1600" i="1">
                              <a:latin typeface="Cambria Math"/>
                            </a:rPr>
                            <m:t>𝑖</m:t>
                          </m:r>
                          <m:r>
                            <a:rPr lang="en-GB" sz="1600" i="1">
                              <a:latin typeface="Cambria Math"/>
                            </a:rPr>
                            <m:t>, </m:t>
                          </m:r>
                          <m:r>
                            <a:rPr lang="en-GB" sz="1600" i="1">
                              <a:latin typeface="Cambria Math"/>
                            </a:rPr>
                            <m:t>𝑡</m:t>
                          </m:r>
                          <m:r>
                            <a:rPr lang="en-GB" sz="1600" i="1">
                              <a:latin typeface="Cambria Math"/>
                            </a:rPr>
                            <m:t>−1</m:t>
                          </m:r>
                        </m:sub>
                        <m:sup>
                          <m:r>
                            <a:rPr lang="en-GB" sz="1600" i="1">
                              <a:latin typeface="Cambria Math"/>
                            </a:rPr>
                            <m:t>2</m:t>
                          </m:r>
                        </m:sup>
                      </m:sSubSup>
                      <m:r>
                        <a:rPr lang="en-GB" sz="1600" i="1">
                          <a:latin typeface="Cambria Math"/>
                        </a:rPr>
                        <m:t>+</m:t>
                      </m:r>
                      <m:sSub>
                        <m:sSubPr>
                          <m:ctrlPr>
                            <a:rPr lang="it-IT" sz="1600" i="1">
                              <a:latin typeface="Cambria Math"/>
                            </a:rPr>
                          </m:ctrlPr>
                        </m:sSubPr>
                        <m:e>
                          <m:r>
                            <a:rPr lang="en-GB" sz="1600" i="1">
                              <a:latin typeface="Cambria Math"/>
                            </a:rPr>
                            <m:t>𝜁</m:t>
                          </m:r>
                        </m:e>
                        <m:sub>
                          <m:r>
                            <a:rPr lang="en-GB" sz="1600" i="1">
                              <a:latin typeface="Cambria Math"/>
                            </a:rPr>
                            <m:t>𝑖</m:t>
                          </m:r>
                        </m:sub>
                      </m:sSub>
                      <m:sSubSup>
                        <m:sSubSupPr>
                          <m:ctrlPr>
                            <a:rPr lang="it-IT" sz="1600" i="1">
                              <a:latin typeface="Cambria Math"/>
                            </a:rPr>
                          </m:ctrlPr>
                        </m:sSubSupPr>
                        <m:e>
                          <m:r>
                            <a:rPr lang="en-GB" sz="1600" i="1">
                              <a:latin typeface="Cambria Math"/>
                            </a:rPr>
                            <m:t>𝜀</m:t>
                          </m:r>
                        </m:e>
                        <m:sub>
                          <m:r>
                            <a:rPr lang="en-GB" sz="1600" i="1">
                              <a:latin typeface="Cambria Math"/>
                            </a:rPr>
                            <m:t>𝑖</m:t>
                          </m:r>
                          <m:r>
                            <a:rPr lang="en-GB" sz="1600" i="1">
                              <a:latin typeface="Cambria Math"/>
                            </a:rPr>
                            <m:t>,</m:t>
                          </m:r>
                          <m:r>
                            <a:rPr lang="en-GB" sz="1600" i="1">
                              <a:latin typeface="Cambria Math"/>
                            </a:rPr>
                            <m:t>𝑡</m:t>
                          </m:r>
                          <m:r>
                            <a:rPr lang="en-GB" sz="1600" i="1">
                              <a:latin typeface="Cambria Math"/>
                            </a:rPr>
                            <m:t>−1</m:t>
                          </m:r>
                        </m:sub>
                        <m:sup>
                          <m:r>
                            <a:rPr lang="en-GB" sz="1600" i="1">
                              <a:latin typeface="Cambria Math"/>
                            </a:rPr>
                            <m:t>2</m:t>
                          </m:r>
                        </m:sup>
                      </m:sSubSup>
                      <m:r>
                        <a:rPr lang="en-GB" sz="1600" i="1">
                          <a:latin typeface="Cambria Math"/>
                        </a:rPr>
                        <m:t>+</m:t>
                      </m:r>
                      <m:r>
                        <a:rPr lang="en-GB" sz="1600" i="1">
                          <a:latin typeface="Cambria Math"/>
                        </a:rPr>
                        <m:t>𝑒𝑥𝑝</m:t>
                      </m:r>
                      <m:r>
                        <a:rPr lang="en-GB" sz="1600" i="1">
                          <a:latin typeface="Cambria Math"/>
                        </a:rPr>
                        <m:t> </m:t>
                      </m:r>
                      <m:d>
                        <m:dPr>
                          <m:ctrlPr>
                            <a:rPr lang="it-IT" sz="1600" i="1">
                              <a:latin typeface="Cambria Math"/>
                            </a:rPr>
                          </m:ctrlPr>
                        </m:dPr>
                        <m:e>
                          <m:sSub>
                            <m:sSubPr>
                              <m:ctrlPr>
                                <a:rPr lang="it-IT" sz="1600" i="1">
                                  <a:latin typeface="Cambria Math"/>
                                </a:rPr>
                              </m:ctrlPr>
                            </m:sSubPr>
                            <m:e>
                              <m:r>
                                <a:rPr lang="en-GB" sz="1600" i="1">
                                  <a:latin typeface="Cambria Math"/>
                                </a:rPr>
                                <m:t>𝜃</m:t>
                              </m:r>
                            </m:e>
                            <m:sub>
                              <m:r>
                                <a:rPr lang="en-GB" sz="1600" i="1">
                                  <a:latin typeface="Cambria Math"/>
                                </a:rPr>
                                <m:t>𝑖</m:t>
                              </m:r>
                            </m:sub>
                          </m:sSub>
                          <m:sSub>
                            <m:sSubPr>
                              <m:ctrlPr>
                                <a:rPr lang="it-IT" sz="1600" i="1">
                                  <a:latin typeface="Cambria Math"/>
                                </a:rPr>
                              </m:ctrlPr>
                            </m:sSubPr>
                            <m:e>
                              <m:r>
                                <a:rPr lang="en-GB" sz="1600" i="1">
                                  <a:latin typeface="Cambria Math"/>
                                </a:rPr>
                                <m:t>𝑧</m:t>
                              </m:r>
                            </m:e>
                            <m:sub>
                              <m:r>
                                <a:rPr lang="en-GB" sz="1600" i="1">
                                  <a:latin typeface="Cambria Math"/>
                                </a:rPr>
                                <m:t>𝑖</m:t>
                              </m:r>
                              <m:r>
                                <a:rPr lang="en-GB" sz="1600" i="1">
                                  <a:latin typeface="Cambria Math"/>
                                </a:rPr>
                                <m:t>,</m:t>
                              </m:r>
                              <m:r>
                                <a:rPr lang="en-GB" sz="1600" i="1">
                                  <a:latin typeface="Cambria Math"/>
                                </a:rPr>
                                <m:t>𝑡</m:t>
                              </m:r>
                            </m:sub>
                          </m:sSub>
                        </m:e>
                      </m:d>
                    </m:oMath>
                  </m:oMathPara>
                </a14:m>
                <a:endParaRPr lang="en-US" sz="1600" dirty="0" smtClean="0">
                  <a:latin typeface="Cambria" pitchFamily="18" charset="0"/>
                </a:endParaRPr>
              </a:p>
              <a:p>
                <a:pPr algn="just">
                  <a:spcAft>
                    <a:spcPts val="1200"/>
                  </a:spcAft>
                </a:pPr>
                <a:r>
                  <a:rPr lang="en-US" sz="1600" dirty="0">
                    <a:latin typeface="Cambria" pitchFamily="18" charset="0"/>
                  </a:rPr>
                  <a:t>where </a:t>
                </a:r>
                <a:r>
                  <a:rPr lang="en-US" sz="1600" i="1" dirty="0" err="1" smtClean="0">
                    <a:latin typeface="Cambria" pitchFamily="18" charset="0"/>
                  </a:rPr>
                  <a:t>δ</a:t>
                </a:r>
                <a:r>
                  <a:rPr lang="en-US" sz="1600" i="1" baseline="-25000" dirty="0" err="1">
                    <a:latin typeface="Cambria" pitchFamily="18" charset="0"/>
                  </a:rPr>
                  <a:t>i</a:t>
                </a:r>
                <a:r>
                  <a:rPr lang="en-US" sz="1600" dirty="0" smtClean="0">
                    <a:latin typeface="Cambria" pitchFamily="18" charset="0"/>
                  </a:rPr>
                  <a:t> </a:t>
                </a:r>
                <a:r>
                  <a:rPr lang="en-US" sz="1600" dirty="0">
                    <a:latin typeface="Cambria" pitchFamily="18" charset="0"/>
                  </a:rPr>
                  <a:t>and </a:t>
                </a:r>
                <a:r>
                  <a:rPr lang="en-US" sz="1600" i="1" dirty="0" err="1">
                    <a:latin typeface="Cambria" pitchFamily="18" charset="0"/>
                  </a:rPr>
                  <a:t>ζ</a:t>
                </a:r>
                <a:r>
                  <a:rPr lang="en-US" sz="1600" i="1" baseline="-25000" dirty="0" err="1">
                    <a:latin typeface="Cambria" pitchFamily="18" charset="0"/>
                  </a:rPr>
                  <a:t>i</a:t>
                </a:r>
                <a:r>
                  <a:rPr lang="en-US" sz="1600" dirty="0">
                    <a:latin typeface="Cambria" pitchFamily="18" charset="0"/>
                  </a:rPr>
                  <a:t> represent, respectively, the ARCH and GARCH parameters while the vector of coefficients </a:t>
                </a:r>
                <a:r>
                  <a:rPr lang="en-US" sz="1600" i="1" dirty="0" err="1" smtClean="0">
                    <a:latin typeface="Cambria" pitchFamily="18" charset="0"/>
                  </a:rPr>
                  <a:t>θ</a:t>
                </a:r>
                <a:r>
                  <a:rPr lang="en-US" sz="1600" i="1" baseline="-25000" dirty="0" err="1">
                    <a:latin typeface="Cambria" pitchFamily="18" charset="0"/>
                  </a:rPr>
                  <a:t>i</a:t>
                </a:r>
                <a:r>
                  <a:rPr lang="en-US" sz="1600" i="1" dirty="0" smtClean="0">
                    <a:latin typeface="Cambria" pitchFamily="18" charset="0"/>
                  </a:rPr>
                  <a:t> </a:t>
                </a:r>
                <a:r>
                  <a:rPr lang="en-US" sz="1600" i="1" dirty="0">
                    <a:latin typeface="Cambria" pitchFamily="18" charset="0"/>
                  </a:rPr>
                  <a:t>= </a:t>
                </a:r>
                <a:r>
                  <a:rPr lang="en-US" sz="1600" i="1" dirty="0" smtClean="0">
                    <a:latin typeface="Cambria" pitchFamily="18" charset="0"/>
                  </a:rPr>
                  <a:t>(</a:t>
                </a:r>
                <a:r>
                  <a:rPr lang="en-US" sz="1600" i="1" dirty="0">
                    <a:latin typeface="Cambria" pitchFamily="18" charset="0"/>
                  </a:rPr>
                  <a:t>θ</a:t>
                </a:r>
                <a:r>
                  <a:rPr lang="en-US" sz="1600" i="1" baseline="-25000" dirty="0">
                    <a:latin typeface="Cambria" pitchFamily="18" charset="0"/>
                  </a:rPr>
                  <a:t>1</a:t>
                </a:r>
                <a:r>
                  <a:rPr lang="en-US" sz="1600" i="1" dirty="0">
                    <a:latin typeface="Cambria" pitchFamily="18" charset="0"/>
                  </a:rPr>
                  <a:t>, θ</a:t>
                </a:r>
                <a:r>
                  <a:rPr lang="en-US" sz="1600" i="1" baseline="-25000" dirty="0">
                    <a:latin typeface="Cambria" pitchFamily="18" charset="0"/>
                  </a:rPr>
                  <a:t>2</a:t>
                </a:r>
                <a:r>
                  <a:rPr lang="en-US" sz="1600" i="1" dirty="0">
                    <a:latin typeface="Cambria" pitchFamily="18" charset="0"/>
                  </a:rPr>
                  <a:t>)</a:t>
                </a:r>
                <a:r>
                  <a:rPr lang="en-US" sz="1600" dirty="0">
                    <a:latin typeface="Cambria" pitchFamily="18" charset="0"/>
                  </a:rPr>
                  <a:t> measures the impact of additional regressors – initially set as </a:t>
                </a:r>
                <a:r>
                  <a:rPr lang="en-US" sz="1600" i="1" dirty="0" err="1">
                    <a:latin typeface="Cambria" pitchFamily="18" charset="0"/>
                  </a:rPr>
                  <a:t>z’</a:t>
                </a:r>
                <a:r>
                  <a:rPr lang="en-US" sz="1600" i="1" baseline="-25000" dirty="0" err="1">
                    <a:latin typeface="Cambria" pitchFamily="18" charset="0"/>
                  </a:rPr>
                  <a:t>i,t</a:t>
                </a:r>
                <a:r>
                  <a:rPr lang="en-US" sz="1600" i="1" dirty="0">
                    <a:latin typeface="Cambria" pitchFamily="18" charset="0"/>
                  </a:rPr>
                  <a:t> = (</a:t>
                </a:r>
                <a:r>
                  <a:rPr lang="en-US" sz="1600" i="1" dirty="0" err="1">
                    <a:latin typeface="Cambria" pitchFamily="18" charset="0"/>
                  </a:rPr>
                  <a:t>VSTOXX</a:t>
                </a:r>
                <a:r>
                  <a:rPr lang="en-US" sz="1600" i="1" baseline="-25000" dirty="0" err="1">
                    <a:latin typeface="Cambria" pitchFamily="18" charset="0"/>
                  </a:rPr>
                  <a:t>t</a:t>
                </a:r>
                <a:r>
                  <a:rPr lang="en-US" sz="1600" i="1" dirty="0">
                    <a:latin typeface="Cambria" pitchFamily="18" charset="0"/>
                  </a:rPr>
                  <a:t>; ECB’s </a:t>
                </a:r>
                <a:r>
                  <a:rPr lang="en-US" sz="1600" i="1" dirty="0" err="1">
                    <a:latin typeface="Cambria" pitchFamily="18" charset="0"/>
                  </a:rPr>
                  <a:t>APPs</a:t>
                </a:r>
                <a:r>
                  <a:rPr lang="en-US" sz="1600" i="1" baseline="-25000" dirty="0" err="1">
                    <a:latin typeface="Cambria" pitchFamily="18" charset="0"/>
                  </a:rPr>
                  <a:t>t</a:t>
                </a:r>
                <a:r>
                  <a:rPr lang="en-US" sz="1600" i="1" dirty="0">
                    <a:latin typeface="Cambria" pitchFamily="18" charset="0"/>
                  </a:rPr>
                  <a:t>)’</a:t>
                </a:r>
                <a:r>
                  <a:rPr lang="en-US" sz="1600" dirty="0">
                    <a:latin typeface="Cambria" pitchFamily="18" charset="0"/>
                  </a:rPr>
                  <a:t> – on volatility developments in EU-6 countries’ financial markets</a:t>
                </a:r>
                <a:r>
                  <a:rPr lang="en-US" sz="1600" dirty="0" smtClean="0">
                    <a:latin typeface="Cambria" pitchFamily="18" charset="0"/>
                  </a:rPr>
                  <a:t>.</a:t>
                </a:r>
              </a:p>
              <a:p>
                <a:pPr algn="just">
                  <a:spcAft>
                    <a:spcPts val="1200"/>
                  </a:spcAft>
                </a:pPr>
                <a:r>
                  <a:rPr lang="en-US" sz="1600" b="1" dirty="0" smtClean="0">
                    <a:latin typeface="Cambria" pitchFamily="18" charset="0"/>
                  </a:rPr>
                  <a:t>Focus only on volatility equation.</a:t>
                </a:r>
                <a:endParaRPr lang="en-GB" sz="1600" b="1" dirty="0">
                  <a:latin typeface="Cambria" pitchFamily="18" charset="0"/>
                </a:endParaRPr>
              </a:p>
              <a:p>
                <a:pPr algn="just">
                  <a:spcAft>
                    <a:spcPts val="1200"/>
                  </a:spcAft>
                </a:pPr>
                <a:endParaRPr lang="en-GB" sz="1600" dirty="0" smtClean="0">
                  <a:latin typeface="Cambria" pitchFamily="18" charset="0"/>
                </a:endParaRPr>
              </a:p>
              <a:p>
                <a:pPr algn="just">
                  <a:spcAft>
                    <a:spcPts val="1200"/>
                  </a:spcAft>
                </a:pPr>
                <a:endParaRPr lang="en-GB" sz="1600" dirty="0">
                  <a:latin typeface="Cambria" pitchFamily="18" charset="0"/>
                </a:endParaRPr>
              </a:p>
              <a:p>
                <a:pPr algn="just">
                  <a:spcAft>
                    <a:spcPts val="1200"/>
                  </a:spcAft>
                </a:pPr>
                <a:endParaRPr lang="en-GB" sz="1600" dirty="0" smtClean="0">
                  <a:latin typeface="Cambria" pitchFamily="18" charset="0"/>
                </a:endParaRPr>
              </a:p>
              <a:p>
                <a:pPr algn="just">
                  <a:spcAft>
                    <a:spcPts val="1200"/>
                  </a:spcAft>
                </a:pPr>
                <a:endParaRPr lang="en-GB" sz="1600" dirty="0">
                  <a:latin typeface="Cambria" pitchFamily="18" charset="0"/>
                </a:endParaRPr>
              </a:p>
              <a:p>
                <a:pPr algn="just">
                  <a:spcAft>
                    <a:spcPts val="1200"/>
                  </a:spcAft>
                </a:pPr>
                <a:r>
                  <a:rPr lang="en-GB" sz="1600" dirty="0" smtClean="0">
                    <a:latin typeface="Cambria" pitchFamily="18" charset="0"/>
                  </a:rPr>
                  <a:t>  </a:t>
                </a:r>
              </a:p>
            </p:txBody>
          </p:sp>
        </mc:Choice>
        <mc:Fallback xmlns="">
          <p:sp>
            <p:nvSpPr>
              <p:cNvPr id="4" name="CasellaDiTesto 3"/>
              <p:cNvSpPr txBox="1">
                <a:spLocks noRot="1" noChangeAspect="1" noMove="1" noResize="1" noEditPoints="1" noAdjustHandles="1" noChangeArrowheads="1" noChangeShapeType="1" noTextEdit="1"/>
              </p:cNvSpPr>
              <p:nvPr/>
            </p:nvSpPr>
            <p:spPr>
              <a:xfrm>
                <a:off x="248618" y="706205"/>
                <a:ext cx="8640000" cy="6733575"/>
              </a:xfrm>
              <a:prstGeom prst="rect">
                <a:avLst/>
              </a:prstGeom>
              <a:blipFill rotWithShape="1">
                <a:blip r:embed="rId3"/>
                <a:stretch>
                  <a:fillRect l="-423" t="-362" r="-353"/>
                </a:stretch>
              </a:blipFill>
            </p:spPr>
            <p:txBody>
              <a:bodyPr/>
              <a:lstStyle/>
              <a:p>
                <a:r>
                  <a:rPr lang="it-IT">
                    <a:noFill/>
                  </a:rPr>
                  <a:t> </a:t>
                </a:r>
              </a:p>
            </p:txBody>
          </p:sp>
        </mc:Fallback>
      </mc:AlternateContent>
    </p:spTree>
    <p:extLst>
      <p:ext uri="{BB962C8B-B14F-4D97-AF65-F5344CB8AC3E}">
        <p14:creationId xmlns:p14="http://schemas.microsoft.com/office/powerpoint/2010/main" val="3878288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6685</TotalTime>
  <Words>6028</Words>
  <Application>Microsoft Office PowerPoint</Application>
  <PresentationFormat>Presentazione su schermo (4:3)</PresentationFormat>
  <Paragraphs>211</Paragraphs>
  <Slides>23</Slides>
  <Notes>23</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Banca d'Italia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CIARLONE ALESSIO</dc:creator>
  <cp:lastModifiedBy>CIARLONE ALESSIO</cp:lastModifiedBy>
  <cp:revision>352</cp:revision>
  <cp:lastPrinted>2018-11-16T15:59:59Z</cp:lastPrinted>
  <dcterms:created xsi:type="dcterms:W3CDTF">2016-09-21T13:08:48Z</dcterms:created>
  <dcterms:modified xsi:type="dcterms:W3CDTF">2018-11-20T12:30:39Z</dcterms:modified>
</cp:coreProperties>
</file>