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742" r:id="rId1"/>
  </p:sldMasterIdLst>
  <p:notesMasterIdLst>
    <p:notesMasterId r:id="rId13"/>
  </p:notesMasterIdLst>
  <p:handoutMasterIdLst>
    <p:handoutMasterId r:id="rId14"/>
  </p:handoutMasterIdLst>
  <p:sldIdLst>
    <p:sldId id="669" r:id="rId2"/>
    <p:sldId id="814" r:id="rId3"/>
    <p:sldId id="790" r:id="rId4"/>
    <p:sldId id="809" r:id="rId5"/>
    <p:sldId id="848" r:id="rId6"/>
    <p:sldId id="849" r:id="rId7"/>
    <p:sldId id="851" r:id="rId8"/>
    <p:sldId id="855" r:id="rId9"/>
    <p:sldId id="856" r:id="rId10"/>
    <p:sldId id="853" r:id="rId11"/>
    <p:sldId id="857" r:id="rId12"/>
  </p:sldIdLst>
  <p:sldSz cx="9144000" cy="6858000" type="screen4x3"/>
  <p:notesSz cx="68119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61">
          <p15:clr>
            <a:srgbClr val="A4A3A4"/>
          </p15:clr>
        </p15:guide>
        <p15:guide id="2" pos="10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92" userDrawn="1">
          <p15:clr>
            <a:srgbClr val="A4A3A4"/>
          </p15:clr>
        </p15:guide>
        <p15:guide id="2" pos="2148" userDrawn="1">
          <p15:clr>
            <a:srgbClr val="A4A3A4"/>
          </p15:clr>
        </p15:guide>
        <p15:guide id="3" orient="horz" pos="2187" userDrawn="1">
          <p15:clr>
            <a:srgbClr val="A4A3A4"/>
          </p15:clr>
        </p15:guide>
        <p15:guide id="4" pos="214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A60000"/>
    <a:srgbClr val="C0C0C0"/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4" autoAdjust="0"/>
    <p:restoredTop sz="76441" autoAdjust="0"/>
  </p:normalViewPr>
  <p:slideViewPr>
    <p:cSldViewPr>
      <p:cViewPr>
        <p:scale>
          <a:sx n="103" d="100"/>
          <a:sy n="103" d="100"/>
        </p:scale>
        <p:origin x="-1842" y="-72"/>
      </p:cViewPr>
      <p:guideLst>
        <p:guide orient="horz" pos="1661"/>
        <p:guide pos="10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0" d="100"/>
          <a:sy n="70" d="100"/>
        </p:scale>
        <p:origin x="-3498" y="-366"/>
      </p:cViewPr>
      <p:guideLst>
        <p:guide orient="horz" pos="2192"/>
        <p:guide orient="horz" pos="2187"/>
        <p:guide pos="2148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1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331177" cy="497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967" tIns="45984" rIns="91967" bIns="45984" numCol="1" anchor="t" anchorCtr="0" compatLnSpc="1">
            <a:prstTxWarp prst="textNoShape">
              <a:avLst/>
            </a:prstTxWarp>
          </a:bodyPr>
          <a:lstStyle>
            <a:lvl1pPr defTabSz="919855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1177" y="0"/>
            <a:ext cx="2950790" cy="497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967" tIns="45984" rIns="91967" bIns="45984" numCol="1" anchor="t" anchorCtr="0" compatLnSpc="1">
            <a:prstTxWarp prst="textNoShape">
              <a:avLst/>
            </a:prstTxWarp>
          </a:bodyPr>
          <a:lstStyle>
            <a:lvl1pPr algn="r" defTabSz="919855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FAFEBE6F-F270-48CC-B32F-C2C6D0D35E2A}" type="datetime1">
              <a:rPr lang="de-DE"/>
              <a:pPr>
                <a:defRPr/>
              </a:pPr>
              <a:t>20.11.2018</a:t>
            </a:fld>
            <a:endParaRPr lang="de-DE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47788" y="331788"/>
            <a:ext cx="4187825" cy="3140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90478" y="3545680"/>
            <a:ext cx="5775845" cy="5832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967" tIns="45984" rIns="91967" bIns="45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Textformatierung des Masters zu bearbeiten.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5073"/>
            <a:ext cx="2950790" cy="49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967" tIns="45984" rIns="91967" bIns="45984" numCol="1" anchor="b" anchorCtr="0" compatLnSpc="1">
            <a:prstTxWarp prst="textNoShape">
              <a:avLst/>
            </a:prstTxWarp>
          </a:bodyPr>
          <a:lstStyle>
            <a:lvl1pPr defTabSz="919855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05981" y="9445073"/>
            <a:ext cx="3405982" cy="49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967" tIns="45984" rIns="91967" bIns="45984" numCol="1" anchor="b" anchorCtr="0" compatLnSpc="1">
            <a:prstTxWarp prst="textNoShape">
              <a:avLst/>
            </a:prstTxWarp>
          </a:bodyPr>
          <a:lstStyle>
            <a:lvl1pPr algn="r" defTabSz="919855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E6DE687E-5343-4416-ADE6-91A0275DF685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19869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628650" indent="-171450" algn="just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1pPr>
            <a:lvl2pPr marL="738408" indent="-2840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2pPr>
            <a:lvl3pPr marL="1136013" indent="-2272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3pPr>
            <a:lvl4pPr marL="1590417" indent="-2272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4pPr>
            <a:lvl5pPr marL="2044822" indent="-2272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5pPr>
            <a:lvl6pPr marL="2499227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6pPr>
            <a:lvl7pPr marL="2953633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7pPr>
            <a:lvl8pPr marL="3408038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8pPr>
            <a:lvl9pPr marL="3862443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9pPr>
          </a:lstStyle>
          <a:p>
            <a:fld id="{DDB3EF78-F68A-4873-81A2-2F928BC17177}" type="datetime1">
              <a:rPr kumimoji="0" lang="de-DE" sz="1200">
                <a:latin typeface="Arial" charset="0"/>
              </a:rPr>
              <a:pPr/>
              <a:t>20.11.2018</a:t>
            </a:fld>
            <a:endParaRPr kumimoji="0" lang="de-DE" sz="1200">
              <a:latin typeface="Arial" charset="0"/>
            </a:endParaRP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1pPr>
            <a:lvl2pPr marL="738408" indent="-2840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2pPr>
            <a:lvl3pPr marL="1136013" indent="-2272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3pPr>
            <a:lvl4pPr marL="1590417" indent="-2272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4pPr>
            <a:lvl5pPr marL="2044822" indent="-227203" defTabSz="919855">
              <a:defRPr kumimoji="1" sz="2000">
                <a:solidFill>
                  <a:schemeClr val="tx1"/>
                </a:solidFill>
                <a:latin typeface="Segoe UI" pitchFamily="34" charset="0"/>
              </a:defRPr>
            </a:lvl5pPr>
            <a:lvl6pPr marL="2499227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6pPr>
            <a:lvl7pPr marL="2953633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7pPr>
            <a:lvl8pPr marL="3408038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8pPr>
            <a:lvl9pPr marL="3862443" indent="-227203" defTabSz="9198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Segoe UI" pitchFamily="34" charset="0"/>
              </a:defRPr>
            </a:lvl9pPr>
          </a:lstStyle>
          <a:p>
            <a:fld id="{84C2BDAF-80FA-48D3-A75B-972A4F993B12}" type="slidenum">
              <a:rPr kumimoji="0" lang="de-DE" sz="1200">
                <a:latin typeface="Arial" charset="0"/>
              </a:rPr>
              <a:pPr/>
              <a:t>1</a:t>
            </a:fld>
            <a:endParaRPr kumimoji="0" lang="de-DE" sz="1200">
              <a:latin typeface="Arial" charset="0"/>
            </a:endParaRPr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50963" y="333375"/>
            <a:ext cx="4184650" cy="3138488"/>
          </a:xfrm>
          <a:ln/>
        </p:spPr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tabLst>
                <a:tab pos="1158101" algn="dec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73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10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2194915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11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394197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AFEBE6F-F270-48CC-B32F-C2C6D0D35E2A}" type="datetime1">
              <a:rPr lang="de-DE" smtClean="0"/>
              <a:pPr>
                <a:defRPr/>
              </a:pPr>
              <a:t>20.11.2018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DE687E-5343-4416-ADE6-91A0275DF68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031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3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544638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4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28725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5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3575350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6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1685182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7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3919767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8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4558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GB" dirty="0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3313B4-9039-4E5A-BFA7-814A84059A58}" type="datetime1">
              <a:rPr kumimoji="0" lang="de-DE" sz="1200"/>
              <a:pPr/>
              <a:t>20.11.2018</a:t>
            </a:fld>
            <a:endParaRPr kumimoji="0" lang="de-DE" sz="120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98"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4213" indent="-286236" defTabSz="941398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4943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2920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60898" indent="-228989" defTabSz="941398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8875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6852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34829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92807" indent="-228989" defTabSz="9413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78F6887-497D-4C75-BCCC-FA49F00CC627}" type="slidenum">
              <a:rPr kumimoji="0" lang="de-DE" sz="1200"/>
              <a:pPr/>
              <a:t>9</a:t>
            </a:fld>
            <a:endParaRPr kumimoji="0" lang="de-DE" sz="1200"/>
          </a:p>
        </p:txBody>
      </p:sp>
    </p:spTree>
    <p:extLst>
      <p:ext uri="{BB962C8B-B14F-4D97-AF65-F5344CB8AC3E}">
        <p14:creationId xmlns:p14="http://schemas.microsoft.com/office/powerpoint/2010/main" val="3890138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3388"/>
            <a:ext cx="9144000" cy="642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1698080" y="1988840"/>
            <a:ext cx="7162800" cy="1152128"/>
          </a:xfrm>
        </p:spPr>
        <p:txBody>
          <a:bodyPr/>
          <a:lstStyle>
            <a:lvl1pPr>
              <a:defRPr sz="3000" b="0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de-DE" noProof="0" dirty="0" smtClean="0"/>
              <a:t>Click </a:t>
            </a:r>
            <a:r>
              <a:rPr lang="de-DE" noProof="0" dirty="0" err="1" smtClean="0"/>
              <a:t>to</a:t>
            </a:r>
            <a:r>
              <a:rPr lang="de-DE" noProof="0" dirty="0" smtClean="0"/>
              <a:t> </a:t>
            </a:r>
            <a:r>
              <a:rPr lang="de-DE" noProof="0" dirty="0" err="1" smtClean="0"/>
              <a:t>edit</a:t>
            </a:r>
            <a:r>
              <a:rPr lang="de-DE" noProof="0" dirty="0" smtClean="0"/>
              <a:t>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98080" y="3284984"/>
            <a:ext cx="7180262" cy="216024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de-DE" noProof="0" dirty="0" smtClean="0"/>
              <a:t>Click </a:t>
            </a:r>
            <a:r>
              <a:rPr lang="de-DE" noProof="0" dirty="0" err="1" smtClean="0"/>
              <a:t>to</a:t>
            </a:r>
            <a:r>
              <a:rPr lang="de-DE" noProof="0" dirty="0" smtClean="0"/>
              <a:t> </a:t>
            </a:r>
            <a:r>
              <a:rPr lang="de-DE" noProof="0" dirty="0" err="1" smtClean="0"/>
              <a:t>edit</a:t>
            </a:r>
            <a:r>
              <a:rPr lang="de-DE" noProof="0" dirty="0" smtClean="0"/>
              <a:t> Master </a:t>
            </a:r>
            <a:r>
              <a:rPr lang="de-DE" noProof="0" dirty="0" err="1" smtClean="0"/>
              <a:t>subtitle</a:t>
            </a:r>
            <a:r>
              <a:rPr lang="de-DE" noProof="0" dirty="0" smtClean="0"/>
              <a:t> style</a:t>
            </a:r>
          </a:p>
          <a:p>
            <a:pPr lvl="0"/>
            <a:r>
              <a:rPr lang="de-DE" noProof="0" dirty="0" smtClean="0"/>
              <a:t>Sub-</a:t>
            </a:r>
            <a:r>
              <a:rPr lang="de-DE" noProof="0" dirty="0" err="1" smtClean="0"/>
              <a:t>subtitle</a:t>
            </a:r>
            <a:endParaRPr lang="de-DE" noProof="0" dirty="0" smtClean="0"/>
          </a:p>
        </p:txBody>
      </p:sp>
    </p:spTree>
    <p:extLst>
      <p:ext uri="{BB962C8B-B14F-4D97-AF65-F5344CB8AC3E}">
        <p14:creationId xmlns:p14="http://schemas.microsoft.com/office/powerpoint/2010/main" val="8712239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 b="0"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 b="0"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style</a:t>
            </a:r>
          </a:p>
          <a:p>
            <a:pPr lvl="1"/>
            <a:r>
              <a:rPr lang="de-DE" dirty="0" smtClean="0"/>
              <a:t>2nd Layer</a:t>
            </a:r>
          </a:p>
          <a:p>
            <a:pPr lvl="2"/>
            <a:r>
              <a:rPr lang="de-DE" dirty="0" smtClean="0"/>
              <a:t>3rd Layer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B90E5-DB58-45ED-93F0-FE5A5A74C78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0677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613"/>
            <a:ext cx="7905750" cy="792187"/>
          </a:xfrm>
        </p:spPr>
        <p:txBody>
          <a:bodyPr/>
          <a:lstStyle>
            <a:lvl1pPr algn="ctr"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 b="0"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 b="0"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style</a:t>
            </a:r>
          </a:p>
          <a:p>
            <a:pPr lvl="1"/>
            <a:r>
              <a:rPr lang="de-DE" dirty="0" smtClean="0"/>
              <a:t>2nd Layer</a:t>
            </a:r>
          </a:p>
          <a:p>
            <a:pPr lvl="2"/>
            <a:r>
              <a:rPr lang="de-DE" dirty="0" smtClean="0"/>
              <a:t>3rd Layer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80D5B-B409-4BA5-9620-40FB94BF1A7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1747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2A2F3-124F-45B5-B0A0-71A2EF48DF4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9071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6370638"/>
            <a:ext cx="901541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836613"/>
            <a:ext cx="74739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title style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773238"/>
            <a:ext cx="7497762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</a:t>
            </a:r>
          </a:p>
          <a:p>
            <a:pPr lvl="1"/>
            <a:r>
              <a:rPr lang="de-DE" smtClean="0"/>
              <a:t>2nd Layer</a:t>
            </a:r>
          </a:p>
          <a:p>
            <a:pPr lvl="2"/>
            <a:r>
              <a:rPr lang="de-DE" smtClean="0"/>
              <a:t>3rd Layer</a:t>
            </a:r>
          </a:p>
        </p:txBody>
      </p:sp>
      <p:sp>
        <p:nvSpPr>
          <p:cNvPr id="1077" name="Rectangle 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537325"/>
            <a:ext cx="558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  <a:cs typeface="Segoe UI" pitchFamily="34" charset="0"/>
              </a:defRPr>
            </a:lvl1pPr>
          </a:lstStyle>
          <a:p>
            <a:pPr>
              <a:defRPr/>
            </a:pPr>
            <a:fld id="{BC332359-AC48-42D8-8EC8-1E1A252243C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5" r:id="rId2"/>
    <p:sldLayoutId id="2147483916" r:id="rId3"/>
    <p:sldLayoutId id="2147483917" r:id="rId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60000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60000"/>
          </a:solidFill>
          <a:latin typeface="Segoe UI" pitchFamily="34" charset="0"/>
          <a:cs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60000"/>
          </a:solidFill>
          <a:latin typeface="Segoe UI" pitchFamily="34" charset="0"/>
          <a:cs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60000"/>
          </a:solidFill>
          <a:latin typeface="Segoe UI" pitchFamily="34" charset="0"/>
          <a:cs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60000"/>
          </a:solidFill>
          <a:latin typeface="Segoe UI" pitchFamily="34" charset="0"/>
          <a:cs typeface="Segoe UI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A6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A6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A6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A6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A60000"/>
        </a:buClr>
        <a:buSzPct val="90000"/>
        <a:buFont typeface="Wingdings" pitchFamily="2" charset="2"/>
        <a:buChar char="l"/>
        <a:defRPr kumimoji="1" sz="2000">
          <a:solidFill>
            <a:schemeClr val="tx2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A6A6A6"/>
        </a:buClr>
        <a:buFont typeface="Wingdings" pitchFamily="2" charset="2"/>
        <a:buChar char="§"/>
        <a:defRPr kumimoji="1" sz="2000">
          <a:solidFill>
            <a:schemeClr val="tx2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egoe UI" pitchFamily="34" charset="0"/>
        <a:buChar char="-"/>
        <a:defRPr kumimoji="1" sz="2000">
          <a:solidFill>
            <a:schemeClr val="tx2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60000"/>
        </a:buClr>
        <a:buChar char="•"/>
        <a:defRPr kumimoji="1" sz="2000">
          <a:solidFill>
            <a:schemeClr val="tx2"/>
          </a:solidFill>
          <a:latin typeface="+mn-lt"/>
          <a:cs typeface="Segoe U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60000"/>
        </a:buClr>
        <a:buChar char="•"/>
        <a:defRPr kumimoji="1" sz="2000">
          <a:solidFill>
            <a:schemeClr val="tx2"/>
          </a:solidFill>
          <a:latin typeface="+mn-lt"/>
          <a:cs typeface="Segoe U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60000"/>
        </a:buClr>
        <a:buChar char="•"/>
        <a:defRPr kumimoji="1" sz="20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60000"/>
        </a:buClr>
        <a:buChar char="•"/>
        <a:defRPr kumimoji="1" sz="20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60000"/>
        </a:buClr>
        <a:buChar char="•"/>
        <a:defRPr kumimoji="1" sz="20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60000"/>
        </a:buClr>
        <a:buChar char="•"/>
        <a:defRPr kumimoji="1"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2060848"/>
            <a:ext cx="6192688" cy="1079822"/>
          </a:xfrm>
        </p:spPr>
        <p:txBody>
          <a:bodyPr/>
          <a:lstStyle/>
          <a:p>
            <a:r>
              <a:rPr lang="en-US" sz="2800" b="1" dirty="0" smtClean="0"/>
              <a:t>Discussion:</a:t>
            </a:r>
            <a:br>
              <a:rPr lang="en-US" sz="2800" b="1" dirty="0" smtClean="0"/>
            </a:br>
            <a:r>
              <a:rPr lang="en-US" sz="2800" b="1" dirty="0" err="1" smtClean="0"/>
              <a:t>Labour</a:t>
            </a:r>
            <a:r>
              <a:rPr lang="en-US" sz="2800" b="1" dirty="0" smtClean="0"/>
              <a:t> market conditions and wage inflation in CEE economies</a:t>
            </a:r>
            <a:endParaRPr lang="en-GB" sz="28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3573016"/>
            <a:ext cx="5904656" cy="1656184"/>
          </a:xfrm>
        </p:spPr>
        <p:txBody>
          <a:bodyPr/>
          <a:lstStyle/>
          <a:p>
            <a:r>
              <a:rPr lang="en-US" sz="2000" b="1" dirty="0" smtClean="0">
                <a:solidFill>
                  <a:srgbClr val="A60000"/>
                </a:solidFill>
              </a:rPr>
              <a:t>Aar</a:t>
            </a:r>
            <a:r>
              <a:rPr lang="en-GB" sz="2000" b="1" dirty="0" smtClean="0">
                <a:solidFill>
                  <a:srgbClr val="A60000"/>
                </a:solidFill>
              </a:rPr>
              <a:t>on Mehrotra (BIS)</a:t>
            </a:r>
            <a:r>
              <a:rPr lang="en-GB" sz="2000" dirty="0" smtClean="0">
                <a:solidFill>
                  <a:srgbClr val="A60000"/>
                </a:solidFill>
              </a:rPr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sz="600" b="1" dirty="0" smtClean="0"/>
          </a:p>
          <a:p>
            <a:endParaRPr lang="en-US" sz="2000" dirty="0" smtClean="0"/>
          </a:p>
          <a:p>
            <a:r>
              <a:rPr lang="en-US" sz="2000" dirty="0" smtClean="0"/>
              <a:t>XVI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ESCB Emerging Markets Workshop</a:t>
            </a:r>
          </a:p>
          <a:p>
            <a:r>
              <a:rPr lang="en-US" sz="2000" dirty="0" smtClean="0"/>
              <a:t>Rome, 22-23 November </a:t>
            </a:r>
            <a:r>
              <a:rPr lang="en-US" sz="2000" dirty="0"/>
              <a:t>2018</a:t>
            </a:r>
            <a:endParaRPr lang="en-GB" sz="2000" dirty="0"/>
          </a:p>
          <a:p>
            <a:endParaRPr lang="en-GB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23528" y="6021288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Disclaimer: the views expressed </a:t>
            </a:r>
            <a:r>
              <a:rPr lang="en-GB" dirty="0" smtClean="0"/>
              <a:t>are </a:t>
            </a:r>
            <a:r>
              <a:rPr lang="en-GB" dirty="0"/>
              <a:t>those of the </a:t>
            </a:r>
            <a:r>
              <a:rPr lang="en-GB" dirty="0" smtClean="0"/>
              <a:t>presenter </a:t>
            </a:r>
            <a:r>
              <a:rPr lang="en-GB" dirty="0"/>
              <a:t>and </a:t>
            </a:r>
            <a:r>
              <a:rPr lang="en-GB" dirty="0" smtClean="0"/>
              <a:t>not necessarily those of the BIS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73950" cy="466725"/>
          </a:xfrm>
        </p:spPr>
        <p:txBody>
          <a:bodyPr/>
          <a:lstStyle/>
          <a:p>
            <a:r>
              <a:rPr lang="en-US" dirty="0" smtClean="0"/>
              <a:t>Other </a:t>
            </a:r>
            <a:r>
              <a:rPr lang="en-US" dirty="0"/>
              <a:t>c</a:t>
            </a:r>
            <a:r>
              <a:rPr lang="en-US" dirty="0" smtClean="0"/>
              <a:t>omments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9" y="1556792"/>
            <a:ext cx="7034361" cy="3883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Would be useful to compare coefficient estimates with those obtained for other economies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Rolling regressions suggest that the effect of unemployment on wage growth weakens only late in the sample</a:t>
            </a:r>
          </a:p>
          <a:p>
            <a:pPr lvl="1">
              <a:defRPr/>
            </a:pPr>
            <a:r>
              <a:rPr lang="en-US" dirty="0" smtClean="0"/>
              <a:t>Given the recent pick-up in wages in the CEE, will the weaker link eventually prove to be temporary?</a:t>
            </a:r>
          </a:p>
          <a:p>
            <a:pPr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10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2231295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11</a:t>
            </a:fld>
            <a:endParaRPr lang="en-US" sz="100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560131"/>
              </p:ext>
            </p:extLst>
          </p:nvPr>
        </p:nvGraphicFramePr>
        <p:xfrm>
          <a:off x="759590" y="1254386"/>
          <a:ext cx="7624821" cy="434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Document" r:id="rId5" imgW="5865247" imgH="3345561" progId="Word.Document.12">
                  <p:embed/>
                </p:oleObj>
              </mc:Choice>
              <mc:Fallback>
                <p:oleObj name="Document" r:id="rId5" imgW="5865247" imgH="33455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9590" y="1254386"/>
                        <a:ext cx="7624821" cy="4349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7380312" y="3068960"/>
            <a:ext cx="792088" cy="576064"/>
          </a:xfrm>
          <a:prstGeom prst="ellipse">
            <a:avLst/>
          </a:prstGeom>
          <a:noFill/>
          <a:ln w="4762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112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8B90E5-DB58-45ED-93F0-FE5A5A74C78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635787"/>
              </p:ext>
            </p:extLst>
          </p:nvPr>
        </p:nvGraphicFramePr>
        <p:xfrm>
          <a:off x="759590" y="1213686"/>
          <a:ext cx="7624821" cy="4430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Document" r:id="rId5" imgW="5865247" imgH="3408176" progId="Word.Document.12">
                  <p:embed/>
                </p:oleObj>
              </mc:Choice>
              <mc:Fallback>
                <p:oleObj name="Document" r:id="rId5" imgW="5865247" imgH="34081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9590" y="1213686"/>
                        <a:ext cx="7624821" cy="4430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49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700808"/>
            <a:ext cx="6958012" cy="38830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Summary of the paper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Some comments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3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14334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73950" cy="466725"/>
          </a:xfrm>
        </p:spPr>
        <p:txBody>
          <a:bodyPr/>
          <a:lstStyle/>
          <a:p>
            <a:r>
              <a:rPr lang="en-US" dirty="0" smtClean="0"/>
              <a:t>Summary of the paper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9" y="1556792"/>
            <a:ext cx="7034361" cy="3883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Examines how </a:t>
            </a:r>
            <a:r>
              <a:rPr lang="en-US" dirty="0" err="1" smtClean="0"/>
              <a:t>labour</a:t>
            </a:r>
            <a:r>
              <a:rPr lang="en-US" dirty="0" smtClean="0"/>
              <a:t> market conditions affect wage inflation in three CEE economies: the Czech Republic, Hungary and Poland 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Estimates wage Phillips curves during 2001–17</a:t>
            </a:r>
          </a:p>
          <a:p>
            <a:pPr lvl="1">
              <a:defRPr/>
            </a:pPr>
            <a:r>
              <a:rPr lang="en-US" dirty="0" smtClean="0"/>
              <a:t>Wage inflation regressed on lagged inflation, the unemployment gap and productivity growth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4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726835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73950" cy="466725"/>
          </a:xfrm>
        </p:spPr>
        <p:txBody>
          <a:bodyPr/>
          <a:lstStyle/>
          <a:p>
            <a:r>
              <a:rPr lang="en-US" dirty="0" smtClean="0"/>
              <a:t>Summary of the paper, II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9" y="1556792"/>
            <a:ext cx="7034361" cy="3883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Finds the expected negative relationship between the unemployment gap and wage inflation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However, there is a large unexplained component in wage growth post-GFC, and the absolute size of the coefficient on </a:t>
            </a:r>
            <a:r>
              <a:rPr lang="en-US" dirty="0" err="1" smtClean="0"/>
              <a:t>labour</a:t>
            </a:r>
            <a:r>
              <a:rPr lang="en-US" dirty="0" smtClean="0"/>
              <a:t> market slack falls towards the end of the sample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The paper argues that composition effects on </a:t>
            </a:r>
            <a:r>
              <a:rPr lang="en-US" dirty="0" err="1" smtClean="0"/>
              <a:t>labour</a:t>
            </a:r>
            <a:r>
              <a:rPr lang="en-US" dirty="0" smtClean="0"/>
              <a:t> supply could explain recent weak nominal wage growth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5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3918002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73950" cy="466725"/>
          </a:xfrm>
        </p:spPr>
        <p:txBody>
          <a:bodyPr/>
          <a:lstStyle/>
          <a:p>
            <a:r>
              <a:rPr lang="en-US" dirty="0" smtClean="0"/>
              <a:t>Comments - general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9" y="1556792"/>
            <a:ext cx="7034361" cy="3883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Welcome contribution to research on wage dynamics in the CEE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Adds to evidence that accounting for the structure of the </a:t>
            </a:r>
            <a:r>
              <a:rPr lang="en-US" dirty="0" err="1" smtClean="0"/>
              <a:t>labour</a:t>
            </a:r>
            <a:r>
              <a:rPr lang="en-US" dirty="0" smtClean="0"/>
              <a:t> force is relevant for low inflation and wage growth</a:t>
            </a:r>
          </a:p>
          <a:p>
            <a:pPr lvl="1">
              <a:defRPr/>
            </a:pPr>
            <a:r>
              <a:rPr lang="en-US" dirty="0" smtClean="0"/>
              <a:t>The paper suggests that some other factors, </a:t>
            </a:r>
            <a:r>
              <a:rPr lang="en-US" dirty="0" err="1" smtClean="0"/>
              <a:t>eg</a:t>
            </a:r>
            <a:r>
              <a:rPr lang="en-US" dirty="0" smtClean="0"/>
              <a:t> labor </a:t>
            </a:r>
            <a:r>
              <a:rPr lang="en-US" dirty="0" err="1" smtClean="0"/>
              <a:t>underutilisation</a:t>
            </a:r>
            <a:r>
              <a:rPr lang="en-US" dirty="0" smtClean="0"/>
              <a:t>, seem to be less relevant in the CEE than in major advanced economies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Some hypotheses for low wage growth could be explored further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6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1610093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73950" cy="466725"/>
          </a:xfrm>
        </p:spPr>
        <p:txBody>
          <a:bodyPr/>
          <a:lstStyle/>
          <a:p>
            <a:r>
              <a:rPr lang="en-US" dirty="0" smtClean="0"/>
              <a:t>Age structure of the </a:t>
            </a:r>
            <a:r>
              <a:rPr lang="en-US" dirty="0" err="1" smtClean="0"/>
              <a:t>labour</a:t>
            </a:r>
            <a:r>
              <a:rPr lang="en-US" dirty="0" smtClean="0"/>
              <a:t> force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9" y="1556792"/>
            <a:ext cx="7034361" cy="3883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Paper shows large increase in </a:t>
            </a:r>
            <a:r>
              <a:rPr lang="en-US" dirty="0" err="1" smtClean="0"/>
              <a:t>labour</a:t>
            </a:r>
            <a:r>
              <a:rPr lang="en-US" dirty="0" smtClean="0"/>
              <a:t> force participation of older workers</a:t>
            </a:r>
          </a:p>
          <a:p>
            <a:pPr lvl="1">
              <a:defRPr/>
            </a:pPr>
            <a:r>
              <a:rPr lang="en-US" dirty="0" smtClean="0"/>
              <a:t>General phenomenon in OECD countries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Mojon and </a:t>
            </a:r>
            <a:r>
              <a:rPr lang="en-US" dirty="0" err="1" smtClean="0"/>
              <a:t>Ragot</a:t>
            </a:r>
            <a:r>
              <a:rPr lang="en-US" dirty="0" smtClean="0"/>
              <a:t> (2018) include </a:t>
            </a:r>
            <a:r>
              <a:rPr lang="en-US" dirty="0" err="1" smtClean="0"/>
              <a:t>labour</a:t>
            </a:r>
            <a:r>
              <a:rPr lang="en-US" dirty="0" smtClean="0"/>
              <a:t> force participation rates of different age groups in wage Phillips curves in advanced economies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They find that </a:t>
            </a:r>
            <a:r>
              <a:rPr lang="en-US" dirty="0" err="1" smtClean="0"/>
              <a:t>labour</a:t>
            </a:r>
            <a:r>
              <a:rPr lang="en-US" dirty="0" smtClean="0"/>
              <a:t> force participation of older workers has a dampening effect on wage growth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7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2437517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8</a:t>
            </a:fld>
            <a:endParaRPr lang="en-US" sz="100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532253"/>
              </p:ext>
            </p:extLst>
          </p:nvPr>
        </p:nvGraphicFramePr>
        <p:xfrm>
          <a:off x="759590" y="966683"/>
          <a:ext cx="7624821" cy="492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Document" r:id="rId5" imgW="5865247" imgH="3788181" progId="Word.Document.12">
                  <p:embed/>
                </p:oleObj>
              </mc:Choice>
              <mc:Fallback>
                <p:oleObj name="Document" r:id="rId5" imgW="5865247" imgH="37881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9590" y="966683"/>
                        <a:ext cx="7624821" cy="4924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780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73950" cy="466725"/>
          </a:xfrm>
        </p:spPr>
        <p:txBody>
          <a:bodyPr/>
          <a:lstStyle/>
          <a:p>
            <a:r>
              <a:rPr lang="en-US" dirty="0" smtClean="0"/>
              <a:t>Flexibility and duality of </a:t>
            </a:r>
            <a:r>
              <a:rPr lang="en-US" dirty="0" err="1" smtClean="0"/>
              <a:t>labour</a:t>
            </a:r>
            <a:r>
              <a:rPr lang="en-US" dirty="0" smtClean="0"/>
              <a:t> markets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89" y="1556792"/>
            <a:ext cx="7034361" cy="3883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Post-GFC</a:t>
            </a:r>
            <a:r>
              <a:rPr lang="en-US" dirty="0"/>
              <a:t>, </a:t>
            </a:r>
            <a:r>
              <a:rPr lang="en-US" dirty="0" err="1"/>
              <a:t>labour</a:t>
            </a:r>
            <a:r>
              <a:rPr lang="en-US" dirty="0"/>
              <a:t> markets </a:t>
            </a:r>
            <a:r>
              <a:rPr lang="en-US" dirty="0" smtClean="0"/>
              <a:t>in some CEE countries have become more flexible (</a:t>
            </a:r>
            <a:r>
              <a:rPr lang="en-US" dirty="0" err="1" smtClean="0"/>
              <a:t>Astrov</a:t>
            </a:r>
            <a:r>
              <a:rPr lang="en-US" dirty="0" smtClean="0"/>
              <a:t> et al (2018)) 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Labour</a:t>
            </a:r>
            <a:r>
              <a:rPr lang="en-US" dirty="0" smtClean="0"/>
              <a:t> market duality could also play a role</a:t>
            </a:r>
          </a:p>
          <a:p>
            <a:pPr lvl="1">
              <a:defRPr/>
            </a:pPr>
            <a:r>
              <a:rPr lang="en-US" dirty="0" err="1" smtClean="0"/>
              <a:t>Ramskogler</a:t>
            </a:r>
            <a:r>
              <a:rPr lang="en-US" dirty="0" smtClean="0"/>
              <a:t> (2017) finds significant negative effect of temporary work contracts on wage growth in the CESEE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b="1" dirty="0" smtClean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A765923-B9F2-461A-AA06-C6E0244375A6}" type="slidenum">
              <a:rPr lang="en-US" sz="1000" smtClean="0"/>
              <a:pPr/>
              <a:t>9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3679176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IS_e_buildings">
  <a:themeElements>
    <a:clrScheme name="BIS_e_graphic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BIS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b="0" dirty="0" smtClean="0">
            <a:latin typeface="Segoe UI" pitchFamily="34" charset="0"/>
            <a:ea typeface="Segoe UI" pitchFamily="34" charset="0"/>
            <a:cs typeface="Segoe UI" pitchFamily="34" charset="0"/>
          </a:defRPr>
        </a:defPPr>
      </a:lstStyle>
    </a:txDef>
  </a:objectDefaults>
  <a:extraClrSchemeLst>
    <a:extraClrScheme>
      <a:clrScheme name="BIS_e_graphic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S_e_graphic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S_e_graphic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405</Words>
  <Application>Microsoft Office PowerPoint</Application>
  <PresentationFormat>Presentazione su schermo (4:3)</PresentationFormat>
  <Paragraphs>165</Paragraphs>
  <Slides>11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1_BIS_e_buildings</vt:lpstr>
      <vt:lpstr>Document</vt:lpstr>
      <vt:lpstr>Discussion: Labour market conditions and wage inflation in CEE economies</vt:lpstr>
      <vt:lpstr>Presentazione standard di PowerPoint</vt:lpstr>
      <vt:lpstr>Roadmap</vt:lpstr>
      <vt:lpstr>Summary of the paper</vt:lpstr>
      <vt:lpstr>Summary of the paper, II</vt:lpstr>
      <vt:lpstr>Comments - general</vt:lpstr>
      <vt:lpstr>Age structure of the labour force</vt:lpstr>
      <vt:lpstr>Presentazione standard di PowerPoint</vt:lpstr>
      <vt:lpstr>Flexibility and duality of labour markets</vt:lpstr>
      <vt:lpstr>Other comments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2012-09-05T02:37:17Z</dcterms:created>
  <dcterms:modified xsi:type="dcterms:W3CDTF">2018-11-20T07:34:42Z</dcterms:modified>
</cp:coreProperties>
</file>