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2" r:id="rId3"/>
    <p:sldId id="331" r:id="rId4"/>
    <p:sldId id="303" r:id="rId5"/>
    <p:sldId id="305" r:id="rId6"/>
    <p:sldId id="306" r:id="rId7"/>
    <p:sldId id="307" r:id="rId8"/>
    <p:sldId id="308" r:id="rId9"/>
    <p:sldId id="312" r:id="rId10"/>
    <p:sldId id="313" r:id="rId11"/>
    <p:sldId id="314" r:id="rId12"/>
    <p:sldId id="315" r:id="rId13"/>
    <p:sldId id="328" r:id="rId14"/>
    <p:sldId id="316" r:id="rId15"/>
    <p:sldId id="329" r:id="rId16"/>
    <p:sldId id="262" r:id="rId17"/>
    <p:sldId id="321" r:id="rId18"/>
    <p:sldId id="322" r:id="rId19"/>
    <p:sldId id="323" r:id="rId20"/>
    <p:sldId id="324" r:id="rId21"/>
    <p:sldId id="325" r:id="rId22"/>
    <p:sldId id="326" r:id="rId23"/>
  </p:sldIdLst>
  <p:sldSz cx="9144000" cy="5143500" type="screen16x9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CC"/>
    <a:srgbClr val="3399FF"/>
    <a:srgbClr val="3366FF"/>
    <a:srgbClr val="006699"/>
    <a:srgbClr val="CCECFF"/>
    <a:srgbClr val="66CCFF"/>
    <a:srgbClr val="00CCFF"/>
    <a:srgbClr val="0099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6095" autoAdjust="0"/>
  </p:normalViewPr>
  <p:slideViewPr>
    <p:cSldViewPr showGuides="1">
      <p:cViewPr>
        <p:scale>
          <a:sx n="100" d="100"/>
          <a:sy n="100" d="100"/>
        </p:scale>
        <p:origin x="-1860" y="-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105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F2294E-C5EE-42B8-96AA-7D9B8D4290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6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BEA3AF-7A23-4A24-AD71-78795949C0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28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8C2FD8-AF72-43AF-A64E-90A3CD7911A3}" type="slidenum">
              <a:rPr lang="it-IT" smtClean="0"/>
              <a:pPr eaLnBrk="1" hangingPunct="1"/>
              <a:t>1</a:t>
            </a:fld>
            <a:endParaRPr lang="it-IT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408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A3AF-7A23-4A24-AD71-78795949C08E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D8D7-ABF1-40CA-A0E4-CF5C26044B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04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C942-0261-472D-9FC7-C03BD12FE6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45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7030-E44A-4530-9B26-B158B111EC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12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EE72-EC09-4706-B977-D1AFF090F2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09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4A864-E254-4320-8E9C-0CBAEB9850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2D4C-147B-4085-8FE0-A8DA19C2B3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7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BAC9-DA66-4789-9B9F-F0CE5BCFB5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45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3A7B-79CD-49BB-BF19-D80DB535B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2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9EBE-373D-4392-83F5-8A2A5F6F7D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1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697D-A3E7-40B9-A410-9AD63DB94B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2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5E42-27CD-4EBC-B124-A146E3F919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39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1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29400" y="4743450"/>
            <a:ext cx="20574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 i="1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4572001"/>
            <a:ext cx="457200" cy="2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F9D0D9-C6D6-4E60-8FC9-AECB635EAE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 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0462"/>
            <a:ext cx="1447800" cy="3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899592" y="4290715"/>
            <a:ext cx="7863408" cy="0"/>
          </a:xfrm>
          <a:prstGeom prst="line">
            <a:avLst/>
          </a:prstGeom>
          <a:ln>
            <a:solidFill>
              <a:srgbClr val="006699"/>
            </a:solidFill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 dirty="0">
              <a:solidFill>
                <a:srgbClr val="006699"/>
              </a:solidFill>
            </a:endParaRPr>
          </a:p>
        </p:txBody>
      </p:sp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1210638" y="1581150"/>
            <a:ext cx="6858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en-US" sz="3600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Labour</a:t>
            </a:r>
            <a:r>
              <a:rPr lang="en-US" sz="3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market </a:t>
            </a:r>
            <a:r>
              <a:rPr lang="en-US" sz="3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conditions and wage inflation in CEE economies </a:t>
            </a:r>
          </a:p>
        </p:txBody>
      </p:sp>
      <p:sp>
        <p:nvSpPr>
          <p:cNvPr id="4107" name="Rectangle 3"/>
          <p:cNvSpPr>
            <a:spLocks noChangeArrowheads="1"/>
          </p:cNvSpPr>
          <p:nvPr/>
        </p:nvSpPr>
        <p:spPr bwMode="auto">
          <a:xfrm>
            <a:off x="1363038" y="2526448"/>
            <a:ext cx="6553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Simone Auer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(Bank of Italy)</a:t>
            </a:r>
            <a:endParaRPr lang="en-US" sz="24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109" name="Rectangle 3"/>
          <p:cNvSpPr>
            <a:spLocks noChangeArrowheads="1"/>
          </p:cNvSpPr>
          <p:nvPr/>
        </p:nvSpPr>
        <p:spPr bwMode="auto">
          <a:xfrm>
            <a:off x="467544" y="3867150"/>
            <a:ext cx="82192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altLang="ja-JP" sz="2000" i="1" dirty="0" smtClean="0">
              <a:solidFill>
                <a:srgbClr val="006699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r"/>
            <a:r>
              <a:rPr lang="en-US" altLang="ja-JP" sz="2000" b="1" i="1" dirty="0" smtClean="0">
                <a:solidFill>
                  <a:srgbClr val="006699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en-US" altLang="ja-JP" sz="2000" b="1" i="1" dirty="0">
              <a:solidFill>
                <a:srgbClr val="006699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4309765"/>
            <a:ext cx="786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Disclaimer: the </a:t>
            </a:r>
            <a:r>
              <a:rPr lang="en-US" sz="1200" dirty="0"/>
              <a:t>opinions expressed and conclusions drawn </a:t>
            </a:r>
            <a:r>
              <a:rPr lang="en-US" sz="1200" dirty="0" smtClean="0"/>
              <a:t>do </a:t>
            </a:r>
            <a:r>
              <a:rPr lang="en-US" sz="1200" dirty="0"/>
              <a:t>not necessarily reflect the views of the Bank of Italy.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Wage Phillips curve - OLS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533400" y="627534"/>
            <a:ext cx="7924800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it-IT" sz="2000" dirty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it-IT" sz="2000" dirty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it-IT" sz="2000" dirty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447675" indent="-2667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GB" sz="1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447675" indent="-2667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Coefficients with the expected signs and significant (with Hamilton approach for Poland)</a:t>
            </a:r>
          </a:p>
          <a:p>
            <a:pPr marL="447675" indent="-2667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Adj-R</a:t>
            </a:r>
            <a:r>
              <a:rPr lang="en-GB" sz="2000" baseline="30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2  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relatively low, in particular in the case of Poland</a:t>
            </a:r>
          </a:p>
          <a:p>
            <a:pPr algn="just">
              <a:spcBef>
                <a:spcPct val="20000"/>
              </a:spcBef>
            </a:pPr>
            <a:endParaRPr lang="it-IT" sz="2000" dirty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43847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10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6" y="483518"/>
            <a:ext cx="75723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Wage Phillips curve – IV (2SLS)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4575430" y="483520"/>
            <a:ext cx="4317050" cy="45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IV regression to tackle potential issue of reverse causality through lagged inflation; 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Instruments: additional lagged values;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The OLS results are only slightly affected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NB: Robustness check also on potential endogeneity issues related with the other </a:t>
            </a:r>
            <a:r>
              <a:rPr lang="en-GB" sz="2000" dirty="0" err="1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regressors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510480" cy="31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11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5016"/>
            <a:ext cx="4467926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Wage Phillips curve decomposition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ChangeArrowheads="1"/>
              </p:cNvSpPr>
              <p:nvPr/>
            </p:nvSpPr>
            <p:spPr bwMode="auto">
              <a:xfrm>
                <a:off x="4499993" y="627534"/>
                <a:ext cx="4632572" cy="4445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it-IT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it-IT" sz="2000" dirty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it-IT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it-IT" sz="2000" dirty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it-IT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algn="just">
                  <a:spcBef>
                    <a:spcPct val="20000"/>
                  </a:spcBef>
                </a:pPr>
                <a:r>
                  <a:rPr lang="en-GB" sz="2000" u="sng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2009-2013</a:t>
                </a: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: </a:t>
                </a:r>
              </a:p>
              <a:p>
                <a:pPr algn="just">
                  <a:spcBef>
                    <a:spcPct val="2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000" i="1">
                                <a:solidFill>
                                  <a:srgbClr val="0066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solidFill>
                                  <a:srgbClr val="006699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it-IT" sz="2000" i="1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contributed negatively to wage inflation, but only in PO was the main driver (labour productivity in HN and CZ) </a:t>
                </a:r>
                <a:r>
                  <a:rPr lang="en-GB" sz="2000" u="sng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2014-2016</a:t>
                </a: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:</a:t>
                </a:r>
              </a:p>
              <a:p>
                <a:pPr algn="just">
                  <a:spcBef>
                    <a:spcPct val="20000"/>
                  </a:spcBef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Lagged inflation and labour productivity offsetting the effect of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000" i="1">
                                <a:solidFill>
                                  <a:srgbClr val="0066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solidFill>
                                  <a:srgbClr val="006699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. </a:t>
                </a:r>
              </a:p>
              <a:p>
                <a:pPr algn="just">
                  <a:spcBef>
                    <a:spcPct val="20000"/>
                  </a:spcBef>
                </a:pPr>
                <a:r>
                  <a:rPr lang="en-GB" sz="2000" u="sng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NB: large negative residuals in PO &amp; CZ</a:t>
                </a:r>
                <a:endParaRPr lang="en-GB" sz="2000" u="sng" dirty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3" y="627534"/>
                <a:ext cx="4632572" cy="4445669"/>
              </a:xfrm>
              <a:prstGeom prst="rect">
                <a:avLst/>
              </a:prstGeom>
              <a:blipFill rotWithShape="1">
                <a:blip r:embed="rId3"/>
                <a:stretch>
                  <a:fillRect l="-1316" r="-1447" b="-46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79" y="483518"/>
            <a:ext cx="4572000" cy="206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4572000" cy="440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/>
          <p:cNvSpPr txBox="1">
            <a:spLocks/>
          </p:cNvSpPr>
          <p:nvPr/>
        </p:nvSpPr>
        <p:spPr bwMode="auto">
          <a:xfrm>
            <a:off x="8658225" y="4849366"/>
            <a:ext cx="43847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12</a:t>
            </a:fld>
            <a:endParaRPr lang="it-IT" sz="12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Rolling window estimates of </a:t>
            </a:r>
            <a:r>
              <a:rPr lang="el-GR" sz="2800" dirty="0" smtClean="0">
                <a:solidFill>
                  <a:srgbClr val="006699"/>
                </a:solidFill>
                <a:latin typeface="Calibri" pitchFamily="34" charset="0"/>
              </a:rPr>
              <a:t>γ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533400" y="627534"/>
            <a:ext cx="7924800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it-IT" sz="2000" dirty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it-IT" sz="2000" dirty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447675" indent="-2667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Rolling </a:t>
            </a:r>
            <a:r>
              <a:rPr lang="en-US" sz="2000" dirty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OLS regressions with a fixed window of 30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observations (i.e. first </a:t>
            </a:r>
            <a:r>
              <a:rPr lang="en-US" sz="2000" dirty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estimation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with </a:t>
            </a:r>
            <a:r>
              <a:rPr lang="en-US" sz="2000" dirty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data up to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2008Q3)</a:t>
            </a:r>
          </a:p>
          <a:p>
            <a:pPr marL="447675" indent="-2667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Clear </a:t>
            </a:r>
            <a:r>
              <a:rPr lang="en-US" sz="2000" dirty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indication of a decrease in the coefficient attached to the unemployment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gap, especially </a:t>
            </a:r>
            <a:r>
              <a:rPr lang="en-US" sz="2000" dirty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in PO and the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CZ</a:t>
            </a:r>
          </a:p>
          <a:p>
            <a:pPr marL="447675" indent="-2667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In the </a:t>
            </a:r>
            <a:r>
              <a:rPr lang="en-US" sz="2000" dirty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case of the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CZ </a:t>
            </a:r>
            <a:r>
              <a:rPr lang="en-US" sz="2000" dirty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the coefficient becomes not significant from 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 end-2014</a:t>
            </a:r>
            <a:endParaRPr lang="it-IT" sz="2000" dirty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43847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13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3042000" cy="255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00" y="627534"/>
            <a:ext cx="3042000" cy="2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00" y="627534"/>
            <a:ext cx="3042000" cy="2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44725" y="627534"/>
            <a:ext cx="17343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336699"/>
                </a:solidFill>
                <a:latin typeface="Calibri" panose="020F0502020204030204" pitchFamily="34" charset="0"/>
              </a:rPr>
              <a:t>Czech</a:t>
            </a:r>
            <a:r>
              <a:rPr lang="it-IT" sz="1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Republic</a:t>
            </a:r>
            <a:endParaRPr lang="it-IT" sz="14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628628" y="626045"/>
            <a:ext cx="17343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Poland</a:t>
            </a:r>
            <a:endParaRPr lang="it-IT" sz="14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755828" y="626045"/>
            <a:ext cx="17343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336699"/>
                </a:solidFill>
                <a:latin typeface="Calibri" panose="020F0502020204030204" pitchFamily="34" charset="0"/>
              </a:rPr>
              <a:t>Hungary</a:t>
            </a:r>
            <a:endParaRPr lang="it-IT" sz="14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Potential explanation of weak wage inflation in the CEE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533400" y="501452"/>
            <a:ext cx="7924800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Main explanation in </a:t>
            </a:r>
            <a:r>
              <a:rPr lang="en-GB" sz="2000" u="sng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advanced economies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 related to inappropriate measure of slackness in the labour market:</a:t>
            </a:r>
          </a:p>
          <a:p>
            <a:pPr marL="342900" indent="-2571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Underutilization rate of labour force (Yellen, 2014; ECB, 2017)</a:t>
            </a:r>
          </a:p>
          <a:p>
            <a:pPr marL="342900" indent="-2571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Wider use of temporary and part-time contracts (IMF, 2017)</a:t>
            </a:r>
          </a:p>
          <a:p>
            <a:pPr marL="342900" indent="-2571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The role of long-term unemployment (</a:t>
            </a:r>
            <a:r>
              <a:rPr lang="en-GB" sz="2000" dirty="0" err="1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Llaudes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, 2015; Kiley et al., 2015)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GB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  <a:tabLst>
                <a:tab pos="180975" algn="l"/>
              </a:tabLst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	These explanations do not seem suitable for </a:t>
            </a:r>
            <a:r>
              <a:rPr lang="en-GB" sz="2000" u="sng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CEE economies</a:t>
            </a: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438472" cy="36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14</a:t>
            </a:fld>
            <a:endParaRPr lang="it-IT" sz="1200" dirty="0">
              <a:solidFill>
                <a:srgbClr val="006699"/>
              </a:solidFill>
            </a:endParaRPr>
          </a:p>
        </p:txBody>
      </p:sp>
      <p:sp>
        <p:nvSpPr>
          <p:cNvPr id="2" name="Freccia a destra 1">
            <a:hlinkClick r:id="rId3" action="ppaction://hlinksldjump"/>
          </p:cNvPr>
          <p:cNvSpPr/>
          <p:nvPr/>
        </p:nvSpPr>
        <p:spPr>
          <a:xfrm>
            <a:off x="7390320" y="163564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hlinkClick r:id="rId4" action="ppaction://hlinksldjump"/>
          </p:cNvPr>
          <p:cNvSpPr/>
          <p:nvPr/>
        </p:nvSpPr>
        <p:spPr>
          <a:xfrm>
            <a:off x="7283685" y="199284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hlinkClick r:id="rId5" action="ppaction://hlinksldjump"/>
          </p:cNvPr>
          <p:cNvSpPr/>
          <p:nvPr/>
        </p:nvSpPr>
        <p:spPr>
          <a:xfrm>
            <a:off x="8372475" y="235572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0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Potential explanation of weak wage inflation in the CEE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ChangeArrowheads="1"/>
              </p:cNvSpPr>
              <p:nvPr/>
            </p:nvSpPr>
            <p:spPr bwMode="auto">
              <a:xfrm>
                <a:off x="533400" y="501452"/>
                <a:ext cx="7924800" cy="4445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180975" algn="l"/>
                  </a:tabLst>
                </a:pPr>
                <a:endParaRPr lang="en-GB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180975" algn="l"/>
                  </a:tabLst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The answer is instead mostly related to recent labour supply trends:</a:t>
                </a:r>
              </a:p>
              <a:p>
                <a:pPr marL="361950" indent="-276225" algn="just">
                  <a:spcBef>
                    <a:spcPct val="20000"/>
                  </a:spcBef>
                  <a:buFont typeface="Wingdings" panose="05000000000000000000" pitchFamily="2" charset="2"/>
                  <a:buChar char="Ø"/>
                  <a:tabLst>
                    <a:tab pos="180975" algn="l"/>
                  </a:tabLst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Significant increase in labour force participation</a:t>
                </a:r>
              </a:p>
              <a:p>
                <a:pPr marL="542925" indent="-180975" algn="just">
                  <a:spcBef>
                    <a:spcPct val="20000"/>
                  </a:spcBef>
                  <a:buFont typeface="Calibri" panose="020F0502020204030204" pitchFamily="34" charset="0"/>
                  <a:buChar char="‒"/>
                  <a:tabLst>
                    <a:tab pos="180975" algn="l"/>
                  </a:tabLst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Reduction in working age population due to demographic trends and migration flows…</a:t>
                </a:r>
              </a:p>
              <a:p>
                <a:pPr marL="542925" indent="-180975" algn="just">
                  <a:spcBef>
                    <a:spcPct val="20000"/>
                  </a:spcBef>
                  <a:buFont typeface="Calibri" panose="020F0502020204030204" pitchFamily="34" charset="0"/>
                  <a:buChar char="‒"/>
                  <a:tabLst>
                    <a:tab pos="180975" algn="l"/>
                  </a:tabLst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Increase in activity rates, especially among older people and women</a:t>
                </a:r>
              </a:p>
              <a:p>
                <a:pPr marL="714375" indent="-352425" algn="just">
                  <a:spcBef>
                    <a:spcPct val="20000"/>
                  </a:spcBef>
                  <a:tabLst>
                    <a:tab pos="180975" algn="l"/>
                  </a:tabLst>
                </a:pPr>
                <a:endParaRPr lang="en-GB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266700" indent="-266700" algn="just">
                  <a:spcBef>
                    <a:spcPct val="20000"/>
                  </a:spcBef>
                  <a:tabLst>
                    <a:tab pos="180975" algn="l"/>
                  </a:tabLst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A composition effect in labour supply likely had an impact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:</a:t>
                </a:r>
              </a:p>
              <a:p>
                <a:pPr marL="447675" indent="-180975" algn="just">
                  <a:spcBef>
                    <a:spcPct val="20000"/>
                  </a:spcBef>
                  <a:buFontTx/>
                  <a:buChar char="-"/>
                  <a:tabLst>
                    <a:tab pos="180975" algn="l"/>
                  </a:tabLst>
                </a:pPr>
                <a:r>
                  <a:rPr lang="en-US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increasing </a:t>
                </a:r>
                <a:r>
                  <a:rPr lang="en-US" sz="2000" dirty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participation </a:t>
                </a:r>
                <a:r>
                  <a:rPr lang="en-US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of </a:t>
                </a:r>
                <a:r>
                  <a:rPr lang="en-US" sz="2000" dirty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older people and </a:t>
                </a:r>
                <a:r>
                  <a:rPr lang="en-US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women and net migration flows </a:t>
                </a:r>
                <a:r>
                  <a:rPr lang="en-US" sz="2000" dirty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might have helped </a:t>
                </a:r>
                <a:r>
                  <a:rPr lang="en-US" sz="2000" dirty="0" err="1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labour</a:t>
                </a:r>
                <a:r>
                  <a:rPr lang="en-US" sz="2000" dirty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 supply to meet the </a:t>
                </a:r>
                <a:r>
                  <a:rPr lang="en-US" sz="200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rising </a:t>
                </a:r>
                <a:r>
                  <a:rPr lang="en-US" sz="200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demand</a:t>
                </a:r>
                <a:endParaRPr lang="en-US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447675" indent="-180975" algn="just">
                  <a:spcBef>
                    <a:spcPct val="20000"/>
                  </a:spcBef>
                  <a:buFontTx/>
                  <a:buChar char="-"/>
                  <a:tabLst>
                    <a:tab pos="180975" algn="l"/>
                  </a:tabLst>
                </a:pPr>
                <a:r>
                  <a:rPr lang="en-US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potential “statistical” effect linked to the change in the composition of employment  by sex and age</a:t>
                </a:r>
              </a:p>
              <a:p>
                <a:pPr marL="609600" indent="-342900" algn="just">
                  <a:spcBef>
                    <a:spcPct val="20000"/>
                  </a:spcBef>
                  <a:buFontTx/>
                  <a:buChar char="-"/>
                  <a:tabLst>
                    <a:tab pos="180975" algn="l"/>
                  </a:tabLst>
                </a:pPr>
                <a:endParaRPr lang="en-GB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714375" indent="-352425" algn="just">
                  <a:spcBef>
                    <a:spcPct val="20000"/>
                  </a:spcBef>
                  <a:tabLst>
                    <a:tab pos="180975" algn="l"/>
                  </a:tabLst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	</a:t>
                </a:r>
              </a:p>
            </p:txBody>
          </p:sp>
        </mc:Choice>
        <mc:Fallback xmlns="">
          <p:sp>
            <p:nvSpPr>
              <p:cNvPr id="307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01452"/>
                <a:ext cx="7924800" cy="4445669"/>
              </a:xfrm>
              <a:prstGeom prst="rect">
                <a:avLst/>
              </a:prstGeom>
              <a:blipFill rotWithShape="1">
                <a:blip r:embed="rId3"/>
                <a:stretch>
                  <a:fillRect l="-846" r="-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438472" cy="36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15</a:t>
            </a:fld>
            <a:endParaRPr lang="it-IT" sz="1200" dirty="0">
              <a:solidFill>
                <a:srgbClr val="006699"/>
              </a:solidFill>
            </a:endParaRPr>
          </a:p>
        </p:txBody>
      </p:sp>
      <p:sp>
        <p:nvSpPr>
          <p:cNvPr id="8" name="Freccia a destra 7">
            <a:hlinkClick r:id="rId4" action="ppaction://hlinksldjump"/>
          </p:cNvPr>
          <p:cNvSpPr/>
          <p:nvPr/>
        </p:nvSpPr>
        <p:spPr>
          <a:xfrm>
            <a:off x="6022615" y="134761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hlinkClick r:id="rId5" action="ppaction://hlinksldjump"/>
          </p:cNvPr>
          <p:cNvSpPr/>
          <p:nvPr/>
        </p:nvSpPr>
        <p:spPr>
          <a:xfrm>
            <a:off x="3059832" y="198464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hlinkClick r:id="rId6" action="ppaction://hlinksldjump"/>
          </p:cNvPr>
          <p:cNvSpPr/>
          <p:nvPr/>
        </p:nvSpPr>
        <p:spPr>
          <a:xfrm>
            <a:off x="8279457" y="235572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1295400" y="1504950"/>
            <a:ext cx="685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en-US" sz="3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Thanks!</a:t>
            </a:r>
            <a:endParaRPr lang="en-US" sz="36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1295400" y="2705100"/>
            <a:ext cx="6553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it-IT" sz="2400" dirty="0">
              <a:solidFill>
                <a:srgbClr val="006699"/>
              </a:solidFill>
              <a:latin typeface="Calibri" pitchFamily="34" charset="0"/>
            </a:endParaRPr>
          </a:p>
        </p:txBody>
      </p:sp>
      <p:pic>
        <p:nvPicPr>
          <p:cNvPr id="6" name="Picture 6" descr="Logo 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52950"/>
            <a:ext cx="1447800" cy="3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Underutilization rate of labour force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468102" y="626020"/>
            <a:ext cx="8207796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180975" lvl="2" algn="just">
              <a:spcBef>
                <a:spcPct val="20000"/>
              </a:spcBef>
            </a:pPr>
            <a:r>
              <a:rPr lang="en-GB" sz="2000" i="1" dirty="0" smtClean="0">
                <a:solidFill>
                  <a:srgbClr val="006699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</a:rPr>
              <a:t>Underutilization rate of labour force:</a:t>
            </a:r>
          </a:p>
          <a:p>
            <a:pPr marL="180975" lvl="2" algn="just">
              <a:spcBef>
                <a:spcPct val="2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</a:rPr>
              <a:t>Underemployed (involuntary part-time) + marginally attached workers (available not seeking and seeking not available)</a:t>
            </a: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51048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17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20"/>
            <a:ext cx="4572000" cy="300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920"/>
            <a:ext cx="4572000" cy="300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ccia a sinistra 1">
            <a:hlinkClick r:id="rId5" action="ppaction://hlinksldjump"/>
          </p:cNvPr>
          <p:cNvSpPr/>
          <p:nvPr/>
        </p:nvSpPr>
        <p:spPr>
          <a:xfrm>
            <a:off x="7884368" y="4705350"/>
            <a:ext cx="360040" cy="2238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Temporary and part-time workers (% of total employment)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12676" y="627533"/>
            <a:ext cx="7918648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51048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18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627533"/>
            <a:ext cx="60928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sinistra 5">
            <a:hlinkClick r:id="rId4" action="ppaction://hlinksldjump"/>
          </p:cNvPr>
          <p:cNvSpPr/>
          <p:nvPr/>
        </p:nvSpPr>
        <p:spPr>
          <a:xfrm>
            <a:off x="7884368" y="4705350"/>
            <a:ext cx="360040" cy="2238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Long-term unemployment rate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12676" y="627533"/>
            <a:ext cx="7918648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51048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19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3"/>
            <a:ext cx="4572000" cy="300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7532"/>
            <a:ext cx="4572000" cy="300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a sinistra 6">
            <a:hlinkClick r:id="rId5" action="ppaction://hlinksldjump"/>
          </p:cNvPr>
          <p:cNvSpPr/>
          <p:nvPr/>
        </p:nvSpPr>
        <p:spPr>
          <a:xfrm>
            <a:off x="7884368" y="4705350"/>
            <a:ext cx="360040" cy="2238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3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Motivation of the paper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533400" y="483517"/>
            <a:ext cx="7924800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Increasing interest in the weak relation between wage inflation and unemployment rate over the recent years as a relevant policy issue</a:t>
            </a:r>
          </a:p>
          <a:p>
            <a:pPr marL="523875" indent="-342900" algn="just">
              <a:spcBef>
                <a:spcPct val="20000"/>
              </a:spcBef>
              <a:buFont typeface="Wingdings"/>
              <a:buChar char="à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e.g. 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IMF WEO (2017), ECB (2017), BOE (2017).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This missing link was considered as part of the explanation of the so-called “growth-inflation disconnect”:</a:t>
            </a:r>
          </a:p>
          <a:p>
            <a:pPr marL="342900" indent="-161925" algn="just">
              <a:spcBef>
                <a:spcPct val="20000"/>
              </a:spcBef>
              <a:buFontTx/>
              <a:buChar char="-"/>
            </a:pPr>
            <a:r>
              <a:rPr lang="en-GB" sz="2000" i="1" dirty="0" smtClean="0">
                <a:solidFill>
                  <a:srgbClr val="006699"/>
                </a:solidFill>
                <a:latin typeface="Calibri" pitchFamily="34" charset="0"/>
              </a:rPr>
              <a:t>missing deflation 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after the global financial crisis;</a:t>
            </a:r>
          </a:p>
          <a:p>
            <a:pPr marL="342900" indent="-161925" algn="just">
              <a:spcBef>
                <a:spcPct val="20000"/>
              </a:spcBef>
              <a:buFontTx/>
              <a:buChar char="-"/>
            </a:pPr>
            <a:r>
              <a:rPr lang="en-GB" sz="2000" i="1" dirty="0" smtClean="0">
                <a:solidFill>
                  <a:srgbClr val="006699"/>
                </a:solidFill>
                <a:latin typeface="Calibri" pitchFamily="34" charset="0"/>
              </a:rPr>
              <a:t>missing inflation 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during the recent recovery;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(Wage and price) Phillips curve has “broken down” (Summers, 2017):</a:t>
            </a:r>
          </a:p>
          <a:p>
            <a:pPr marL="342900" indent="-161925" algn="just">
              <a:spcBef>
                <a:spcPct val="20000"/>
              </a:spcBef>
              <a:buFontTx/>
              <a:buChar char="-"/>
            </a:pP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</a:rPr>
              <a:t>Unemployment </a:t>
            </a:r>
            <a:r>
              <a:rPr lang="en-US" sz="2000" dirty="0">
                <a:solidFill>
                  <a:srgbClr val="006699"/>
                </a:solidFill>
                <a:latin typeface="Calibri" pitchFamily="34" charset="0"/>
              </a:rPr>
              <a:t>rate underestimates true degree of </a:t>
            </a:r>
            <a:r>
              <a:rPr lang="en-US" sz="2000" dirty="0" err="1" smtClean="0">
                <a:solidFill>
                  <a:srgbClr val="006699"/>
                </a:solidFill>
                <a:latin typeface="Calibri" pitchFamily="34" charset="0"/>
              </a:rPr>
              <a:t>labour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6699"/>
                </a:solidFill>
                <a:latin typeface="Calibri" pitchFamily="34" charset="0"/>
              </a:rPr>
              <a:t>market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</a:rPr>
              <a:t>slack</a:t>
            </a:r>
          </a:p>
          <a:p>
            <a:pPr marL="180975" indent="180975" algn="just">
              <a:spcBef>
                <a:spcPct val="20000"/>
              </a:spcBef>
            </a:pP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</a:rPr>
              <a:t>(Stock and Watson, 2018) </a:t>
            </a:r>
          </a:p>
          <a:p>
            <a:pPr marL="342900" indent="-161925" algn="just">
              <a:spcBef>
                <a:spcPct val="20000"/>
              </a:spcBef>
              <a:buFontTx/>
              <a:buChar char="-"/>
            </a:pPr>
            <a:r>
              <a:rPr lang="en-US" sz="2000" dirty="0">
                <a:solidFill>
                  <a:srgbClr val="006699"/>
                </a:solidFill>
                <a:latin typeface="Calibri" pitchFamily="34" charset="0"/>
              </a:rPr>
              <a:t>Wage/price-unemployment relation plagued by 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</a:rPr>
              <a:t>non-</a:t>
            </a:r>
            <a:r>
              <a:rPr lang="en-US" sz="2000" dirty="0" err="1" smtClean="0">
                <a:solidFill>
                  <a:srgbClr val="006699"/>
                </a:solidFill>
                <a:latin typeface="Calibri" pitchFamily="34" charset="0"/>
              </a:rPr>
              <a:t>linearities</a:t>
            </a:r>
            <a:endParaRPr lang="en-US" sz="2000" dirty="0" smtClean="0">
              <a:solidFill>
                <a:srgbClr val="006699"/>
              </a:solidFill>
              <a:latin typeface="Calibri" pitchFamily="34" charset="0"/>
            </a:endParaRPr>
          </a:p>
          <a:p>
            <a:pPr marL="180975" indent="180975" algn="just">
              <a:spcBef>
                <a:spcPct val="20000"/>
              </a:spcBef>
            </a:pP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6699"/>
                </a:solidFill>
                <a:latin typeface="Calibri" pitchFamily="34" charset="0"/>
              </a:rPr>
              <a:t>Nalewaik</a:t>
            </a:r>
            <a:r>
              <a:rPr lang="en-US" sz="2000" dirty="0" smtClean="0">
                <a:solidFill>
                  <a:srgbClr val="006699"/>
                </a:solidFill>
                <a:latin typeface="Calibri" pitchFamily="34" charset="0"/>
              </a:rPr>
              <a:t>, 2016)</a:t>
            </a:r>
            <a:endParaRPr lang="en-US" sz="2000" dirty="0">
              <a:solidFill>
                <a:srgbClr val="006699"/>
              </a:solidFill>
              <a:latin typeface="Calibri" pitchFamily="34" charset="0"/>
            </a:endParaRPr>
          </a:p>
          <a:p>
            <a:pPr marL="180975" algn="just">
              <a:spcBef>
                <a:spcPct val="20000"/>
              </a:spcBef>
            </a:pPr>
            <a:endParaRPr lang="en-US" sz="2000" dirty="0">
              <a:solidFill>
                <a:srgbClr val="006699"/>
              </a:solidFill>
              <a:latin typeface="Calibri" pitchFamily="34" charset="0"/>
            </a:endParaRPr>
          </a:p>
          <a:p>
            <a:pPr marL="342900" indent="-161925" algn="just">
              <a:spcBef>
                <a:spcPct val="20000"/>
              </a:spcBef>
              <a:buFontTx/>
              <a:buChar char="-"/>
            </a:pPr>
            <a:endParaRPr lang="en-GB" sz="2000" dirty="0" smtClean="0">
              <a:solidFill>
                <a:srgbClr val="006699"/>
              </a:solidFill>
              <a:latin typeface="Calibri" pitchFamily="34" charset="0"/>
            </a:endParaRPr>
          </a:p>
          <a:p>
            <a:pPr marL="342900" indent="-161925" algn="just">
              <a:spcBef>
                <a:spcPct val="20000"/>
              </a:spcBef>
              <a:buFontTx/>
              <a:buChar char="-"/>
            </a:pPr>
            <a:endParaRPr lang="en-GB" sz="2000" dirty="0" smtClean="0">
              <a:solidFill>
                <a:srgbClr val="006699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366464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2</a:t>
            </a:fld>
            <a:endParaRPr lang="it-IT" sz="12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Labour force participation rate, %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12676" y="627533"/>
            <a:ext cx="7918648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51048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20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668338"/>
            <a:ext cx="60928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sinistra 5">
            <a:hlinkClick r:id="rId4" action="ppaction://hlinksldjump"/>
          </p:cNvPr>
          <p:cNvSpPr/>
          <p:nvPr/>
        </p:nvSpPr>
        <p:spPr>
          <a:xfrm>
            <a:off x="7884368" y="4705350"/>
            <a:ext cx="360040" cy="2238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1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Working age population, % variation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12676" y="627533"/>
            <a:ext cx="7918648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51048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21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6750"/>
            <a:ext cx="6094413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a sinistra 5">
            <a:hlinkClick r:id="rId4" action="ppaction://hlinksldjump"/>
          </p:cNvPr>
          <p:cNvSpPr/>
          <p:nvPr/>
        </p:nvSpPr>
        <p:spPr>
          <a:xfrm>
            <a:off x="7884368" y="4705350"/>
            <a:ext cx="360040" cy="2238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7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Labour force participation rate, %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12676" y="627533"/>
            <a:ext cx="7918648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  <a:p>
            <a:pPr marL="361950" lvl="2" indent="-180975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it-IT" sz="2000" i="1" dirty="0" smtClean="0">
              <a:solidFill>
                <a:srgbClr val="006699"/>
              </a:solidFill>
              <a:latin typeface="Cambria Math"/>
              <a:ea typeface="Cambria Math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51048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22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2"/>
            <a:ext cx="4572000" cy="29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7533"/>
            <a:ext cx="4572000" cy="29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a sinistra 6">
            <a:hlinkClick r:id="rId5" action="ppaction://hlinksldjump"/>
          </p:cNvPr>
          <p:cNvSpPr/>
          <p:nvPr/>
        </p:nvSpPr>
        <p:spPr>
          <a:xfrm>
            <a:off x="7884368" y="4705350"/>
            <a:ext cx="360040" cy="2238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0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Aim of the paper and main results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533400" y="483517"/>
            <a:ext cx="7924800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6699"/>
              </a:solidFill>
              <a:latin typeface="Calibri" pitchFamily="34" charset="0"/>
            </a:endParaRP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Less attention devoted to the relation between wage inflation and unemployment rate in EMEs, especially CEEs.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6699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In this paper: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1</a:t>
            </a:r>
            <a:r>
              <a:rPr lang="en-GB" sz="2000" baseline="30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st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: check the existence of a negative relation in the main CEE economies (Poland, Czech Republic, Hungary)</a:t>
            </a:r>
          </a:p>
          <a:p>
            <a:pPr lvl="1" algn="just">
              <a:spcBef>
                <a:spcPct val="2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 Weaker (or even null) relation in the period </a:t>
            </a:r>
            <a:r>
              <a:rPr lang="en-GB" sz="2000" dirty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post-2008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2</a:t>
            </a:r>
            <a:r>
              <a:rPr lang="en-GB" sz="2000" baseline="30000" dirty="0" smtClean="0">
                <a:solidFill>
                  <a:srgbClr val="006699"/>
                </a:solidFill>
                <a:latin typeface="Calibri" pitchFamily="34" charset="0"/>
              </a:rPr>
              <a:t>nd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: evaluate (qualitatively) possible explanations behind this evidence</a:t>
            </a:r>
          </a:p>
          <a:p>
            <a:pPr lvl="1" algn="just">
              <a:spcBef>
                <a:spcPct val="2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  <a:sym typeface="Wingdings" panose="05000000000000000000" pitchFamily="2" charset="2"/>
              </a:rPr>
              <a:t> Composition effects in the labour supply</a:t>
            </a: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endParaRPr lang="en-GB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800100" lvl="1" indent="-342900" algn="just">
              <a:spcBef>
                <a:spcPct val="20000"/>
              </a:spcBef>
              <a:buFont typeface="Wingdings"/>
              <a:buChar char="à"/>
            </a:pPr>
            <a:endParaRPr lang="en-GB" sz="2000" dirty="0" smtClean="0">
              <a:solidFill>
                <a:srgbClr val="006699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366464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3</a:t>
            </a:fld>
            <a:endParaRPr lang="it-IT" sz="12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Wage Phillips curve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ChangeArrowheads="1"/>
              </p:cNvSpPr>
              <p:nvPr/>
            </p:nvSpPr>
            <p:spPr bwMode="auto">
              <a:xfrm>
                <a:off x="533400" y="627532"/>
                <a:ext cx="7924800" cy="4445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The negative relation between </a:t>
                </a:r>
                <a:r>
                  <a:rPr lang="en-GB" sz="2000" dirty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wage </a:t>
                </a: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inflation </a:t>
                </a:r>
                <a:r>
                  <a:rPr lang="en-GB" sz="2000" dirty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and</a:t>
                </a: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 labour market slackness was first assessed </a:t>
                </a:r>
                <a:r>
                  <a:rPr lang="en-GB" sz="200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in Phillips </a:t>
                </a: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(1958);</a:t>
                </a: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err="1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Galì</a:t>
                </a: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 (2011) recovered a similar relation within a standard New Keynesian framework and assumed a role for past inflation (wage indexation of backward looking expectations);</a:t>
                </a: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Ball and </a:t>
                </a:r>
                <a:r>
                  <a:rPr lang="en-GB" sz="2000" dirty="0" err="1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Moffit</a:t>
                </a: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 (2001) stated that changes in labour productivity may cause a shift in the relation.</a:t>
                </a:r>
              </a:p>
              <a:p>
                <a:pPr algn="just">
                  <a:spcBef>
                    <a:spcPct val="20000"/>
                  </a:spcBef>
                </a:pPr>
                <a:endParaRPr lang="en-GB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algn="just">
                  <a:spcBef>
                    <a:spcPct val="20000"/>
                  </a:spcBef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Benchmark wage Phillips curve:</a:t>
                </a:r>
              </a:p>
              <a:p>
                <a:pPr algn="just">
                  <a:spcBef>
                    <a:spcPct val="20000"/>
                  </a:spcBef>
                </a:pPr>
                <a:r>
                  <a:rPr lang="it-IT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solidFill>
                                <a:srgbClr val="0066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000" i="1">
                              <a:solidFill>
                                <a:srgbClr val="006699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it-IT" sz="2000" i="1">
                              <a:solidFill>
                                <a:srgbClr val="006699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it-IT" sz="2000" i="1">
                              <a:solidFill>
                                <a:srgbClr val="006699"/>
                              </a:solidFill>
                              <a:latin typeface="Cambria Math"/>
                            </a:rPr>
                            <m:t>𝑤</m:t>
                          </m:r>
                        </m:sup>
                      </m:sSubSup>
                      <m:r>
                        <a:rPr lang="it-IT" sz="2000" b="0" i="1" smtClean="0">
                          <a:solidFill>
                            <a:srgbClr val="006699"/>
                          </a:solidFill>
                          <a:latin typeface="Cambria Math"/>
                        </a:rPr>
                        <m:t>=</m:t>
                      </m:r>
                      <m:r>
                        <a:rPr lang="it-IT" sz="2000" b="0" i="1" smtClean="0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it-IT" sz="2000" b="0" i="1" smtClean="0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t-IT" sz="2000" b="0" i="1" smtClean="0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t-IT" sz="2000" b="0" i="1" smtClean="0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b="0" i="1" smtClean="0">
                                  <a:solidFill>
                                    <a:srgbClr val="00669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solidFill>
                                    <a:srgbClr val="006699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t-IT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it-IT" sz="200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𝑝𝑟𝑜𝑑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07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627532"/>
                <a:ext cx="7924800" cy="4445669"/>
              </a:xfrm>
              <a:prstGeom prst="rect">
                <a:avLst/>
              </a:prstGeom>
              <a:blipFill rotWithShape="1">
                <a:blip r:embed="rId3"/>
                <a:stretch>
                  <a:fillRect l="-846" t="-686" r="-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4</a:t>
            </a:fld>
            <a:endParaRPr lang="it-IT" sz="12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Recent evolution of hourly earnings in the CEE…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084168" y="623739"/>
            <a:ext cx="3059833" cy="43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Relatively weak nominal wage dynamic in the period of rapid economic recovery (after 2013); 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Sharp acceleration only in early 2017, especially in Hungary and the Czech Republic.</a:t>
            </a:r>
            <a:endParaRPr lang="en-GB" sz="2000" dirty="0">
              <a:solidFill>
                <a:srgbClr val="006699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366464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5</a:t>
            </a:fld>
            <a:endParaRPr lang="it-IT" sz="1200" dirty="0">
              <a:solidFill>
                <a:srgbClr val="006699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" y="623739"/>
            <a:ext cx="60928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8529" y="4430564"/>
            <a:ext cx="6067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6699"/>
                </a:solidFill>
                <a:latin typeface="Calibri" pitchFamily="34" charset="0"/>
              </a:rPr>
              <a:t>Source: </a:t>
            </a:r>
            <a:r>
              <a:rPr lang="it-IT" sz="1000" dirty="0">
                <a:solidFill>
                  <a:srgbClr val="006699"/>
                </a:solidFill>
                <a:latin typeface="Calibri" pitchFamily="34" charset="0"/>
              </a:rPr>
              <a:t>OECD</a:t>
            </a:r>
          </a:p>
        </p:txBody>
      </p:sp>
    </p:spTree>
    <p:extLst>
      <p:ext uri="{BB962C8B-B14F-4D97-AF65-F5344CB8AC3E}">
        <p14:creationId xmlns:p14="http://schemas.microsoft.com/office/powerpoint/2010/main" val="21872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… in a context of rapidly declining unemployment rate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156177" y="636338"/>
            <a:ext cx="2987824" cy="429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The unemployment rate started to decline after mid-2013;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Unemployment rate at minimum historical level since early 2016; 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Values in 2017 largely below the NAWRU estimated by the EC.</a:t>
            </a:r>
          </a:p>
          <a:p>
            <a:pPr algn="just">
              <a:spcBef>
                <a:spcPct val="20000"/>
              </a:spcBef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366464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6</a:t>
            </a:fld>
            <a:endParaRPr lang="it-IT" sz="1200" dirty="0">
              <a:solidFill>
                <a:srgbClr val="006699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8529" y="4430564"/>
            <a:ext cx="6067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6699"/>
                </a:solidFill>
                <a:latin typeface="Calibri" pitchFamily="34" charset="0"/>
              </a:rPr>
              <a:t>Source: </a:t>
            </a:r>
            <a:r>
              <a:rPr lang="it-IT" sz="1000" dirty="0" err="1" smtClean="0">
                <a:solidFill>
                  <a:srgbClr val="006699"/>
                </a:solidFill>
                <a:latin typeface="Calibri" pitchFamily="34" charset="0"/>
              </a:rPr>
              <a:t>Eurostat</a:t>
            </a:r>
            <a:endParaRPr lang="it-IT" sz="1000" dirty="0">
              <a:solidFill>
                <a:srgbClr val="006699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1" y="636338"/>
            <a:ext cx="6094413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5470004" y="3100189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498579" y="2976364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546204" y="2833489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Weak labour productivity growth with respect to pre-2008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029326" y="600075"/>
            <a:ext cx="3114676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Large boost to labour productivity in 2003-2007: GVC and FDI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Slowdown after the crisis, with the exception of PO;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Moderate recovery over the last few years, mainly in HN. </a:t>
            </a:r>
            <a:endParaRPr lang="en-GB" sz="2000" dirty="0">
              <a:solidFill>
                <a:srgbClr val="006699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366464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7</a:t>
            </a:fld>
            <a:endParaRPr lang="it-IT" sz="1200" dirty="0">
              <a:solidFill>
                <a:srgbClr val="006699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8529" y="4430564"/>
            <a:ext cx="6067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6699"/>
                </a:solidFill>
                <a:latin typeface="Calibri" pitchFamily="34" charset="0"/>
              </a:rPr>
              <a:t>Source: </a:t>
            </a:r>
            <a:r>
              <a:rPr lang="it-IT" sz="1000" dirty="0" err="1" smtClean="0">
                <a:solidFill>
                  <a:srgbClr val="006699"/>
                </a:solidFill>
                <a:latin typeface="Calibri" pitchFamily="34" charset="0"/>
              </a:rPr>
              <a:t>Eurostat</a:t>
            </a:r>
            <a:endParaRPr lang="it-IT" sz="1000" dirty="0">
              <a:solidFill>
                <a:srgbClr val="006699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8"/>
            <a:ext cx="60928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Inflation was relatively low especially between 2013-2016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6084168" y="483517"/>
            <a:ext cx="3059833" cy="44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Inflation below the minimum historical level for a long period, especially in Poland.</a:t>
            </a:r>
          </a:p>
          <a:p>
            <a:pPr marL="180975" indent="-18097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6699"/>
                </a:solidFill>
                <a:latin typeface="Calibri" pitchFamily="34" charset="0"/>
              </a:rPr>
              <a:t>Potential role in reducing the pressure toward the demand for higher nominal wages by workers. </a:t>
            </a:r>
            <a:endParaRPr lang="en-GB" sz="2000" dirty="0">
              <a:solidFill>
                <a:srgbClr val="006699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it-IT" sz="2000" dirty="0" smtClean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366464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8</a:t>
            </a:fld>
            <a:endParaRPr lang="it-IT" sz="1200" dirty="0">
              <a:solidFill>
                <a:srgbClr val="006699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8529" y="4430564"/>
            <a:ext cx="6067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6699"/>
                </a:solidFill>
                <a:latin typeface="Calibri" pitchFamily="34" charset="0"/>
              </a:rPr>
              <a:t>Source: National </a:t>
            </a:r>
            <a:r>
              <a:rPr lang="it-IT" sz="1000" dirty="0" err="1" smtClean="0">
                <a:solidFill>
                  <a:srgbClr val="006699"/>
                </a:solidFill>
                <a:latin typeface="Calibri" pitchFamily="34" charset="0"/>
              </a:rPr>
              <a:t>sources</a:t>
            </a:r>
            <a:endParaRPr lang="it-IT" sz="1000" dirty="0">
              <a:solidFill>
                <a:srgbClr val="006699"/>
              </a:solidFill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" y="599753"/>
            <a:ext cx="6092825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83518"/>
          </a:xfrm>
          <a:prstGeom prst="rect">
            <a:avLst/>
          </a:prstGeom>
          <a:solidFill>
            <a:srgbClr val="CCECFF"/>
          </a:solidFill>
          <a:ln w="12700" cap="rnd">
            <a:noFill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rgbClr val="006699"/>
                </a:solidFill>
                <a:latin typeface="Calibri" pitchFamily="34" charset="0"/>
              </a:rPr>
              <a:t>Wage Phillips curve - estimation</a:t>
            </a:r>
            <a:endParaRPr lang="en-GB" sz="2800" dirty="0">
              <a:solidFill>
                <a:srgbClr val="006699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ChangeArrowheads="1"/>
              </p:cNvSpPr>
              <p:nvPr/>
            </p:nvSpPr>
            <p:spPr bwMode="auto">
              <a:xfrm>
                <a:off x="533400" y="510977"/>
                <a:ext cx="7924800" cy="4445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Benchmark </a:t>
                </a:r>
                <a:r>
                  <a:rPr lang="en-GB" sz="2000" dirty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wage Phillips curve</a:t>
                </a: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:</a:t>
                </a:r>
                <a:endParaRPr lang="en-GB" sz="2000" dirty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</a:rPr>
                            <m:t>𝑤</m:t>
                          </m:r>
                        </m:sup>
                      </m:sSubSup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it-IT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2000" i="1">
                                  <a:solidFill>
                                    <a:srgbClr val="00669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it-IT" sz="2000" i="1">
                                  <a:solidFill>
                                    <a:srgbClr val="006699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it-IT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GB" sz="2000" i="1" smtClean="0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𝑝𝑟𝑜𝑑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6699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6699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GB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Data: quarterly data from 2001Q2 to 2017Q2 (65 obs.)</a:t>
                </a: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Variables:</a:t>
                </a:r>
              </a:p>
              <a:p>
                <a:pPr marL="361950" lvl="2" indent="-180975" algn="just"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: hourly earnings (manufacturing sector)</a:t>
                </a:r>
              </a:p>
              <a:p>
                <a:pPr marL="361950" lvl="2" indent="-180975" algn="just"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 CPI inflation</a:t>
                </a:r>
              </a:p>
              <a:p>
                <a:pPr marL="361950" lvl="2" indent="-180975" algn="just"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000" i="1">
                                <a:solidFill>
                                  <a:srgbClr val="0066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solidFill>
                                  <a:srgbClr val="006699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it-IT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GB" sz="2000" b="0" i="0" smtClea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Sup>
                      <m:sSubSupPr>
                        <m:ctrlP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solidFill>
                              <a:srgbClr val="006699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rgbClr val="006699"/>
                            </a:solidFill>
                            <a:latin typeface="Cambria Math"/>
                          </a:rPr>
                          <m:t>𝑁𝐴𝑊𝑅𝑈</m:t>
                        </m:r>
                      </m:sup>
                    </m:sSubSup>
                  </m:oMath>
                </a14:m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 ( unemployment gap)</a:t>
                </a:r>
              </a:p>
              <a:p>
                <a:pPr marL="361950" lvl="2" indent="-180975" algn="just"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  <m:t>𝑝𝑟𝑜𝑑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6699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6699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 output per person</a:t>
                </a:r>
              </a:p>
              <a:p>
                <a:pPr marL="180975" indent="-180975"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Robustness check with different labour market slackness indicators: </a:t>
                </a:r>
              </a:p>
              <a:p>
                <a:pPr marL="361950" lvl="2" indent="-180975" algn="just"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HP filter (two- and one-sided);</a:t>
                </a:r>
              </a:p>
              <a:p>
                <a:pPr marL="361950" lvl="2" indent="-180975" algn="just"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Hamilton approach (i.e. forecast error)</a:t>
                </a:r>
                <a:r>
                  <a:rPr lang="en-GB" sz="2000" dirty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;</a:t>
                </a:r>
                <a:endParaRPr lang="en-GB" sz="2000" dirty="0" smtClean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  <a:p>
                <a:pPr marL="361950" lvl="2" indent="-180975" algn="just">
                  <a:spcBef>
                    <a:spcPct val="20000"/>
                  </a:spcBef>
                  <a:buFont typeface="Wingdings" panose="05000000000000000000" pitchFamily="2" charset="2"/>
                  <a:buChar char="Ø"/>
                </a:pPr>
                <a:r>
                  <a:rPr lang="en-GB" sz="2000" dirty="0" smtClean="0">
                    <a:solidFill>
                      <a:srgbClr val="006699"/>
                    </a:solidFill>
                    <a:latin typeface="Calibri" pitchFamily="34" charset="0"/>
                    <a:sym typeface="Wingdings" panose="05000000000000000000" pitchFamily="2" charset="2"/>
                  </a:rPr>
                  <a:t>Deviation from a 5-years moving average.</a:t>
                </a:r>
                <a:endParaRPr lang="en-GB" sz="2000" dirty="0">
                  <a:solidFill>
                    <a:srgbClr val="006699"/>
                  </a:solidFill>
                  <a:latin typeface="Calibri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10977"/>
                <a:ext cx="7924800" cy="4445669"/>
              </a:xfrm>
              <a:prstGeom prst="rect">
                <a:avLst/>
              </a:prstGeom>
              <a:blipFill rotWithShape="1">
                <a:blip r:embed="rId3"/>
                <a:stretch>
                  <a:fillRect l="-692" t="-686" b="-6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numero diapositiva 2"/>
          <p:cNvSpPr txBox="1">
            <a:spLocks/>
          </p:cNvSpPr>
          <p:nvPr/>
        </p:nvSpPr>
        <p:spPr bwMode="auto">
          <a:xfrm>
            <a:off x="8382000" y="4705350"/>
            <a:ext cx="3048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05CEE72-EC09-4706-B977-D1AFF090F250}" type="slidenum">
              <a:rPr lang="it-IT" sz="1200" smtClean="0">
                <a:solidFill>
                  <a:srgbClr val="006699"/>
                </a:solidFill>
              </a:rPr>
              <a:pPr>
                <a:defRPr/>
              </a:pPr>
              <a:t>9</a:t>
            </a:fld>
            <a:endParaRPr lang="it-IT" sz="12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n 16 noni_ac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 16 noni_ac</Template>
  <TotalTime>8973</TotalTime>
  <Words>1140</Words>
  <Application>Microsoft Office PowerPoint</Application>
  <PresentationFormat>Presentazione su schermo (16:9)</PresentationFormat>
  <Paragraphs>230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template in 16 noni_ac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d'Italia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DAVIDE</dc:creator>
  <cp:lastModifiedBy>CIARLONE ALESSIO</cp:lastModifiedBy>
  <cp:revision>323</cp:revision>
  <cp:lastPrinted>2015-05-12T10:48:48Z</cp:lastPrinted>
  <dcterms:created xsi:type="dcterms:W3CDTF">2015-05-13T08:39:36Z</dcterms:created>
  <dcterms:modified xsi:type="dcterms:W3CDTF">2018-11-20T08:50:10Z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