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75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3" r:id="rId16"/>
    <p:sldId id="276" r:id="rId17"/>
    <p:sldId id="277" r:id="rId18"/>
    <p:sldId id="274" r:id="rId19"/>
  </p:sldIdLst>
  <p:sldSz cx="12192000" cy="6858000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116" d="100"/>
          <a:sy n="116" d="100"/>
        </p:scale>
        <p:origin x="-132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Spdata2\herrala\Data\Cristiano\chart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Spdata2\herrala\Data\Cristiano\chart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Spdata2\herrala\Data\Cristiano\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886482939632541E-2"/>
          <c:y val="5.0925925925925923E-2"/>
          <c:w val="0.84156036745406826"/>
          <c:h val="0.82662729658792655"/>
        </c:manualLayout>
      </c:layout>
      <c:lineChart>
        <c:grouping val="standard"/>
        <c:varyColors val="0"/>
        <c:ser>
          <c:idx val="0"/>
          <c:order val="0"/>
          <c:tx>
            <c:strRef>
              <c:f>Unempl!$T$2</c:f>
              <c:strCache>
                <c:ptCount val="1"/>
                <c:pt idx="0">
                  <c:v>Unemployment rate, %, IMF WEO</c:v>
                </c:pt>
              </c:strCache>
            </c:strRef>
          </c:tx>
          <c:spPr>
            <a:ln w="2857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Unempl!$K$1:$O$1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Unempl!$K$2:$O$2</c:f>
              <c:numCache>
                <c:formatCode>General</c:formatCode>
                <c:ptCount val="5"/>
                <c:pt idx="0">
                  <c:v>5.45</c:v>
                </c:pt>
                <c:pt idx="1">
                  <c:v>5.5</c:v>
                </c:pt>
                <c:pt idx="2">
                  <c:v>5.1580000000000004</c:v>
                </c:pt>
                <c:pt idx="3">
                  <c:v>5.5750000000000002</c:v>
                </c:pt>
                <c:pt idx="4">
                  <c:v>5.5250000000000004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093184"/>
        <c:axId val="170115456"/>
      </c:lineChart>
      <c:lineChart>
        <c:grouping val="standard"/>
        <c:varyColors val="0"/>
        <c:ser>
          <c:idx val="1"/>
          <c:order val="1"/>
          <c:tx>
            <c:strRef>
              <c:f>Unempl!$T$3</c:f>
              <c:strCache>
                <c:ptCount val="1"/>
                <c:pt idx="0">
                  <c:v>Employment (ra), avg days worked per month, RLMS</c:v>
                </c:pt>
              </c:strCache>
            </c:strRef>
          </c:tx>
          <c:spPr>
            <a:ln w="28575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Unempl!$K$3:$O$3</c:f>
              <c:numCache>
                <c:formatCode>0.0</c:formatCode>
                <c:ptCount val="5"/>
                <c:pt idx="0">
                  <c:v>20.0839</c:v>
                </c:pt>
                <c:pt idx="1">
                  <c:v>20.152239999999999</c:v>
                </c:pt>
                <c:pt idx="2">
                  <c:v>20.016839999999998</c:v>
                </c:pt>
                <c:pt idx="3">
                  <c:v>19.914079999999998</c:v>
                </c:pt>
                <c:pt idx="4">
                  <c:v>19.965890000000002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118528"/>
        <c:axId val="170116992"/>
      </c:lineChart>
      <c:catAx>
        <c:axId val="17009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115456"/>
        <c:crosses val="autoZero"/>
        <c:auto val="1"/>
        <c:lblAlgn val="ctr"/>
        <c:lblOffset val="100"/>
        <c:noMultiLvlLbl val="0"/>
      </c:catAx>
      <c:valAx>
        <c:axId val="17011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093184"/>
        <c:crosses val="autoZero"/>
        <c:crossBetween val="between"/>
        <c:majorUnit val="0.30000000000000004"/>
      </c:valAx>
      <c:valAx>
        <c:axId val="170116992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118528"/>
        <c:crosses val="max"/>
        <c:crossBetween val="between"/>
        <c:majorUnit val="0.2"/>
      </c:valAx>
      <c:catAx>
        <c:axId val="170118528"/>
        <c:scaling>
          <c:orientation val="minMax"/>
        </c:scaling>
        <c:delete val="1"/>
        <c:axPos val="b"/>
        <c:majorTickMark val="out"/>
        <c:minorTickMark val="none"/>
        <c:tickLblPos val="nextTo"/>
        <c:crossAx val="17011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443132108486439E-2"/>
          <c:y val="0.67013779527559036"/>
          <c:w val="0.55955818022747161"/>
          <c:h val="0.14930664916885386"/>
        </c:manualLayout>
      </c:layout>
      <c:overlay val="0"/>
      <c:spPr>
        <a:noFill/>
        <a:ln>
          <a:solidFill>
            <a:schemeClr val="bg2">
              <a:lumMod val="7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803149606299214E-2"/>
          <c:y val="5.0925925925925923E-2"/>
          <c:w val="0.88166797900262472"/>
          <c:h val="0.8416746864975212"/>
        </c:manualLayout>
      </c:layout>
      <c:lineChart>
        <c:grouping val="standard"/>
        <c:varyColors val="0"/>
        <c:ser>
          <c:idx val="0"/>
          <c:order val="0"/>
          <c:tx>
            <c:strRef>
              <c:f>oil!$B$7</c:f>
              <c:strCache>
                <c:ptCount val="1"/>
                <c:pt idx="0">
                  <c:v>Oil price, USD/barrel</c:v>
                </c:pt>
              </c:strCache>
            </c:strRef>
          </c:tx>
          <c:spPr>
            <a:ln w="2857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oil!$H$1:$L$1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oil!$H$2:$L$2</c:f>
              <c:numCache>
                <c:formatCode>General</c:formatCode>
                <c:ptCount val="5"/>
                <c:pt idx="0">
                  <c:v>105.00700000000001</c:v>
                </c:pt>
                <c:pt idx="1">
                  <c:v>104.069</c:v>
                </c:pt>
                <c:pt idx="2">
                  <c:v>96.247</c:v>
                </c:pt>
                <c:pt idx="3">
                  <c:v>50.792999999999999</c:v>
                </c:pt>
                <c:pt idx="4">
                  <c:v>42.837000000000003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880000"/>
        <c:axId val="170885888"/>
      </c:lineChart>
      <c:catAx>
        <c:axId val="17088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885888"/>
        <c:crosses val="autoZero"/>
        <c:auto val="1"/>
        <c:lblAlgn val="ctr"/>
        <c:lblOffset val="100"/>
        <c:noMultiLvlLbl val="0"/>
      </c:catAx>
      <c:valAx>
        <c:axId val="17088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88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4147112860892391"/>
          <c:y val="0.76649278215223116"/>
          <c:w val="0.29280686789151356"/>
          <c:h val="7.8125546806649182E-2"/>
        </c:manualLayout>
      </c:layout>
      <c:overlay val="0"/>
      <c:spPr>
        <a:noFill/>
        <a:ln>
          <a:solidFill>
            <a:schemeClr val="tx1">
              <a:lumMod val="75000"/>
              <a:lumOff val="2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labor supply (ha) and </a:t>
            </a:r>
            <a:r>
              <a:rPr lang="el-GR" sz="1400" b="0" i="0" u="none" strike="noStrike" baseline="0">
                <a:effectLst/>
              </a:rPr>
              <a:t>γ</a:t>
            </a:r>
            <a:r>
              <a:rPr lang="fi-FI"/>
              <a:t>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charts!$O$5:$R$5</c:f>
              <c:numCache>
                <c:formatCode>General</c:formatCode>
                <c:ptCount val="4"/>
                <c:pt idx="0">
                  <c:v>19.74513</c:v>
                </c:pt>
                <c:pt idx="1">
                  <c:v>19.74766</c:v>
                </c:pt>
                <c:pt idx="2">
                  <c:v>19.749099999999999</c:v>
                </c:pt>
                <c:pt idx="3">
                  <c:v>19.749410000000001</c:v>
                </c:pt>
              </c:numCache>
            </c:numRef>
          </c:xVal>
          <c:yVal>
            <c:numRef>
              <c:f>charts!$O$6:$R$6</c:f>
              <c:numCache>
                <c:formatCode>General</c:formatCode>
                <c:ptCount val="4"/>
                <c:pt idx="0">
                  <c:v>0.82</c:v>
                </c:pt>
                <c:pt idx="1">
                  <c:v>0.81</c:v>
                </c:pt>
                <c:pt idx="2">
                  <c:v>0.8</c:v>
                </c:pt>
                <c:pt idx="3">
                  <c:v>0.79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789824"/>
        <c:axId val="141824768"/>
      </c:scatterChart>
      <c:valAx>
        <c:axId val="141789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1824768"/>
        <c:crosses val="autoZero"/>
        <c:crossBetween val="midCat"/>
      </c:valAx>
      <c:valAx>
        <c:axId val="14182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1789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8C869-73A4-42C4-9EB5-3A30A4474D50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9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9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EC560-DFF3-4872-9306-E793F8C5520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2047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2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894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64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684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836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737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021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18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01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829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821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7AC12-2959-499D-8FF5-8C6C2FA0854A}" type="datetimeFigureOut">
              <a:rPr lang="fi-FI" smtClean="0"/>
              <a:t>16.11.2018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BA024-BDFA-4E5E-9DE9-EA6EF7ADA535}" type="slidenum">
              <a:rPr lang="fi-FI" smtClean="0"/>
              <a:t>‹N›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166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does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strange</a:t>
            </a:r>
            <a:r>
              <a:rPr lang="fi-FI" dirty="0" smtClean="0"/>
              <a:t> </a:t>
            </a:r>
            <a:r>
              <a:rPr lang="fi-FI" dirty="0" err="1" smtClean="0"/>
              <a:t>crisis</a:t>
            </a:r>
            <a:r>
              <a:rPr lang="fi-FI" dirty="0" smtClean="0"/>
              <a:t> in </a:t>
            </a:r>
            <a:r>
              <a:rPr lang="fi-FI" dirty="0" err="1" smtClean="0"/>
              <a:t>Russia</a:t>
            </a:r>
            <a:r>
              <a:rPr lang="fi-FI" dirty="0" smtClean="0"/>
              <a:t> </a:t>
            </a:r>
            <a:r>
              <a:rPr lang="fi-FI" dirty="0" err="1" smtClean="0"/>
              <a:t>indicate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Risto Herrala (</a:t>
            </a:r>
            <a:r>
              <a:rPr lang="fi-FI" dirty="0" err="1" smtClean="0"/>
              <a:t>presenter</a:t>
            </a:r>
            <a:r>
              <a:rPr lang="fi-FI" dirty="0" smtClean="0"/>
              <a:t>) &amp; Timo Kuosmanen</a:t>
            </a:r>
          </a:p>
          <a:p>
            <a:r>
              <a:rPr lang="fi-FI" dirty="0" smtClean="0"/>
              <a:t>22.11.2018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4720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Visual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estimation</a:t>
            </a:r>
            <a:r>
              <a:rPr lang="fi-FI" dirty="0" smtClean="0"/>
              <a:t> </a:t>
            </a:r>
            <a:r>
              <a:rPr lang="fi-FI" dirty="0" err="1" smtClean="0"/>
              <a:t>method</a:t>
            </a: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083" y="1690688"/>
            <a:ext cx="6279714" cy="508914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H="1">
            <a:off x="3779949" y="4127679"/>
            <a:ext cx="6440" cy="135228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966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Use</a:t>
            </a:r>
            <a:r>
              <a:rPr lang="fi-FI" dirty="0" smtClean="0"/>
              <a:t> of </a:t>
            </a:r>
            <a:r>
              <a:rPr lang="fi-FI" dirty="0" err="1" smtClean="0"/>
              <a:t>auxillary</a:t>
            </a:r>
            <a:r>
              <a:rPr lang="fi-FI" dirty="0" smtClean="0"/>
              <a:t> info to </a:t>
            </a:r>
            <a:r>
              <a:rPr lang="fi-FI" dirty="0" err="1" smtClean="0"/>
              <a:t>classify</a:t>
            </a:r>
            <a:r>
              <a:rPr lang="fi-FI" dirty="0" smtClean="0"/>
              <a:t> </a:t>
            </a:r>
            <a:r>
              <a:rPr lang="fi-FI" dirty="0" err="1" smtClean="0"/>
              <a:t>households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no </a:t>
            </a:r>
            <a:r>
              <a:rPr lang="fi-FI" dirty="0" err="1" smtClean="0"/>
              <a:t>debt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borrowing</a:t>
            </a:r>
            <a:r>
              <a:rPr lang="fi-FI" dirty="0" smtClean="0"/>
              <a:t> </a:t>
            </a:r>
            <a:r>
              <a:rPr lang="fi-FI" dirty="0" err="1" smtClean="0"/>
              <a:t>constrained</a:t>
            </a:r>
            <a:r>
              <a:rPr lang="fi-FI" dirty="0" smtClean="0"/>
              <a:t>:</a:t>
            </a:r>
          </a:p>
          <a:p>
            <a:pPr lvl="1"/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satisfied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economic</a:t>
            </a:r>
            <a:r>
              <a:rPr lang="fi-FI" dirty="0" smtClean="0"/>
              <a:t> </a:t>
            </a:r>
            <a:r>
              <a:rPr lang="fi-FI" dirty="0" err="1" smtClean="0"/>
              <a:t>situation</a:t>
            </a:r>
            <a:r>
              <a:rPr lang="fi-FI" dirty="0" smtClean="0"/>
              <a:t>,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significant</a:t>
            </a:r>
            <a:r>
              <a:rPr lang="fi-FI" dirty="0" smtClean="0"/>
              <a:t> </a:t>
            </a:r>
            <a:r>
              <a:rPr lang="fi-FI" dirty="0" err="1" smtClean="0"/>
              <a:t>wealth</a:t>
            </a:r>
            <a:endParaRPr lang="fi-FI" dirty="0" smtClean="0"/>
          </a:p>
          <a:p>
            <a:r>
              <a:rPr lang="fi-FI" dirty="0" err="1" smtClean="0"/>
              <a:t>Borrowing</a:t>
            </a:r>
            <a:r>
              <a:rPr lang="fi-FI" dirty="0" smtClean="0"/>
              <a:t> </a:t>
            </a:r>
            <a:r>
              <a:rPr lang="fi-FI" dirty="0" err="1" smtClean="0"/>
              <a:t>constrained</a:t>
            </a:r>
            <a:r>
              <a:rPr lang="fi-FI" dirty="0" smtClean="0"/>
              <a:t>:</a:t>
            </a:r>
          </a:p>
          <a:p>
            <a:pPr lvl="1"/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concerned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</a:t>
            </a:r>
            <a:r>
              <a:rPr lang="fi-FI" dirty="0" err="1" smtClean="0"/>
              <a:t>economic</a:t>
            </a:r>
            <a:r>
              <a:rPr lang="fi-FI" dirty="0" smtClean="0"/>
              <a:t> </a:t>
            </a:r>
            <a:r>
              <a:rPr lang="fi-FI" dirty="0" err="1" smtClean="0"/>
              <a:t>essentials</a:t>
            </a:r>
            <a:r>
              <a:rPr lang="fi-FI" dirty="0" smtClean="0"/>
              <a:t>,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bad</a:t>
            </a:r>
            <a:r>
              <a:rPr lang="fi-FI" dirty="0" smtClean="0"/>
              <a:t> </a:t>
            </a:r>
            <a:r>
              <a:rPr lang="fi-FI" dirty="0" err="1" smtClean="0"/>
              <a:t>health</a:t>
            </a:r>
            <a:endParaRPr lang="fi-FI" dirty="0" smtClean="0"/>
          </a:p>
          <a:p>
            <a:r>
              <a:rPr lang="fi-FI" dirty="0" err="1" smtClean="0"/>
              <a:t>Only</a:t>
            </a:r>
            <a:r>
              <a:rPr lang="fi-FI" dirty="0" smtClean="0"/>
              <a:t> 2-3 </a:t>
            </a:r>
            <a:r>
              <a:rPr lang="fi-FI" dirty="0" err="1" smtClean="0"/>
              <a:t>percent</a:t>
            </a:r>
            <a:r>
              <a:rPr lang="fi-FI" dirty="0" smtClean="0"/>
              <a:t> of </a:t>
            </a:r>
            <a:r>
              <a:rPr lang="fi-FI" dirty="0" err="1" smtClean="0"/>
              <a:t>households</a:t>
            </a:r>
            <a:r>
              <a:rPr lang="fi-FI" dirty="0" smtClean="0"/>
              <a:t> </a:t>
            </a:r>
            <a:r>
              <a:rPr lang="fi-FI" dirty="0" err="1" smtClean="0"/>
              <a:t>remain</a:t>
            </a:r>
            <a:r>
              <a:rPr lang="fi-FI" dirty="0" smtClean="0"/>
              <a:t> </a:t>
            </a:r>
            <a:r>
              <a:rPr lang="fi-FI" dirty="0" err="1" smtClean="0"/>
              <a:t>declassified</a:t>
            </a:r>
            <a:r>
              <a:rPr lang="fi-FI" dirty="0" smtClean="0"/>
              <a:t>. </a:t>
            </a:r>
            <a:r>
              <a:rPr lang="fi-FI" dirty="0" err="1" smtClean="0"/>
              <a:t>These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assigned</a:t>
            </a:r>
            <a:r>
              <a:rPr lang="fi-FI" dirty="0" smtClean="0"/>
              <a:t> 50 </a:t>
            </a:r>
            <a:r>
              <a:rPr lang="fi-FI" dirty="0" err="1" smtClean="0"/>
              <a:t>percent</a:t>
            </a:r>
            <a:r>
              <a:rPr lang="fi-FI" dirty="0" smtClean="0"/>
              <a:t> </a:t>
            </a:r>
            <a:r>
              <a:rPr lang="fi-FI" dirty="0" err="1" smtClean="0"/>
              <a:t>chance</a:t>
            </a:r>
            <a:r>
              <a:rPr lang="fi-FI" dirty="0" smtClean="0"/>
              <a:t> of </a:t>
            </a:r>
            <a:r>
              <a:rPr lang="fi-FI" dirty="0" err="1" smtClean="0"/>
              <a:t>being</a:t>
            </a:r>
            <a:r>
              <a:rPr lang="fi-FI" dirty="0" smtClean="0"/>
              <a:t> </a:t>
            </a:r>
            <a:r>
              <a:rPr lang="fi-FI" dirty="0" err="1" smtClean="0"/>
              <a:t>constrained</a:t>
            </a:r>
            <a:r>
              <a:rPr lang="fi-FI" dirty="0" smtClean="0"/>
              <a:t>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764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Estimation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endParaRPr lang="fi-FI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950" y="1762129"/>
            <a:ext cx="6487692" cy="423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425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Calibrating</a:t>
            </a:r>
            <a:r>
              <a:rPr lang="fi-FI" dirty="0"/>
              <a:t> </a:t>
            </a:r>
            <a:r>
              <a:rPr lang="el-GR" dirty="0"/>
              <a:t>β</a:t>
            </a:r>
            <a:r>
              <a:rPr lang="fi-FI" dirty="0"/>
              <a:t> and </a:t>
            </a:r>
            <a:r>
              <a:rPr lang="el-GR" dirty="0"/>
              <a:t>γ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Select </a:t>
            </a:r>
            <a:r>
              <a:rPr lang="el-GR" dirty="0" smtClean="0"/>
              <a:t>β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L </a:t>
            </a:r>
            <a:r>
              <a:rPr lang="fi-FI" dirty="0" err="1" smtClean="0"/>
              <a:t>corresponds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realized</a:t>
            </a:r>
            <a:r>
              <a:rPr lang="fi-FI" dirty="0" smtClean="0"/>
              <a:t> </a:t>
            </a:r>
            <a:r>
              <a:rPr lang="fi-FI" dirty="0" err="1" smtClean="0"/>
              <a:t>average</a:t>
            </a:r>
            <a:r>
              <a:rPr lang="fi-FI" dirty="0" smtClean="0"/>
              <a:t> </a:t>
            </a:r>
            <a:r>
              <a:rPr lang="fi-FI" dirty="0" err="1" smtClean="0"/>
              <a:t>value</a:t>
            </a:r>
            <a:r>
              <a:rPr lang="fi-FI" dirty="0" smtClean="0"/>
              <a:t> 2012-16</a:t>
            </a:r>
          </a:p>
          <a:p>
            <a:r>
              <a:rPr lang="fi-FI" dirty="0" smtClean="0"/>
              <a:t>Select </a:t>
            </a:r>
            <a:r>
              <a:rPr lang="fi-FI" dirty="0" err="1" smtClean="0"/>
              <a:t>path</a:t>
            </a:r>
            <a:r>
              <a:rPr lang="fi-FI" dirty="0" smtClean="0"/>
              <a:t> for </a:t>
            </a:r>
            <a:r>
              <a:rPr lang="el-GR" dirty="0" smtClean="0"/>
              <a:t>γ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path</a:t>
            </a:r>
            <a:r>
              <a:rPr lang="fi-FI" dirty="0" smtClean="0"/>
              <a:t> of L </a:t>
            </a:r>
            <a:r>
              <a:rPr lang="fi-FI" dirty="0" err="1" smtClean="0"/>
              <a:t>corresponds</a:t>
            </a:r>
            <a:r>
              <a:rPr lang="fi-FI" dirty="0" smtClean="0"/>
              <a:t> </a:t>
            </a:r>
            <a:r>
              <a:rPr lang="fi-FI" dirty="0" err="1" smtClean="0"/>
              <a:t>closely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realized</a:t>
            </a:r>
            <a:r>
              <a:rPr lang="fi-FI" dirty="0" smtClean="0"/>
              <a:t> </a:t>
            </a:r>
            <a:r>
              <a:rPr lang="fi-FI" dirty="0" err="1" smtClean="0"/>
              <a:t>path</a:t>
            </a:r>
            <a:endParaRPr lang="fi-FI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557" y="3051865"/>
            <a:ext cx="4818565" cy="36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51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Completed</a:t>
            </a:r>
            <a:r>
              <a:rPr lang="fi-FI" dirty="0" smtClean="0"/>
              <a:t> </a:t>
            </a:r>
            <a:r>
              <a:rPr lang="fi-FI" dirty="0" err="1" smtClean="0"/>
              <a:t>baseline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endParaRPr lang="fi-FI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430" y="2228045"/>
            <a:ext cx="7998377" cy="236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9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Simulation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r>
              <a:rPr lang="fi-FI" dirty="0" smtClean="0"/>
              <a:t>:</a:t>
            </a:r>
            <a:br>
              <a:rPr lang="fi-FI" dirty="0" smtClean="0"/>
            </a:b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 </a:t>
            </a:r>
            <a:r>
              <a:rPr lang="fi-FI" dirty="0" err="1" smtClean="0"/>
              <a:t>deceases</a:t>
            </a:r>
            <a:r>
              <a:rPr lang="fi-FI" dirty="0" smtClean="0"/>
              <a:t> </a:t>
            </a:r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borrowing</a:t>
            </a:r>
            <a:r>
              <a:rPr lang="fi-FI" dirty="0" smtClean="0"/>
              <a:t> </a:t>
            </a:r>
            <a:r>
              <a:rPr lang="fi-FI" dirty="0" err="1" smtClean="0"/>
              <a:t>constraints</a:t>
            </a:r>
            <a:r>
              <a:rPr lang="fi-FI" dirty="0" smtClean="0"/>
              <a:t> </a:t>
            </a:r>
            <a:r>
              <a:rPr lang="fi-FI" dirty="0" err="1" smtClean="0"/>
              <a:t>tighten</a:t>
            </a:r>
            <a:endParaRPr lang="fi-FI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859775"/>
              </p:ext>
            </p:extLst>
          </p:nvPr>
        </p:nvGraphicFramePr>
        <p:xfrm>
          <a:off x="3810000" y="2057400"/>
          <a:ext cx="5989608" cy="3834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6045" y="2863970"/>
            <a:ext cx="2980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Contrary</a:t>
            </a:r>
            <a:r>
              <a:rPr lang="fi-FI" dirty="0" smtClean="0"/>
              <a:t> to </a:t>
            </a:r>
          </a:p>
          <a:p>
            <a:r>
              <a:rPr lang="fi-FI" dirty="0" err="1" smtClean="0"/>
              <a:t>Eggertsson</a:t>
            </a:r>
            <a:r>
              <a:rPr lang="fi-FI" dirty="0" smtClean="0"/>
              <a:t> &amp; </a:t>
            </a:r>
            <a:r>
              <a:rPr lang="fi-FI" dirty="0" err="1" smtClean="0"/>
              <a:t>Krugman</a:t>
            </a:r>
            <a:r>
              <a:rPr lang="fi-FI" dirty="0" smtClean="0"/>
              <a:t> (2012)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7021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Concluding</a:t>
            </a:r>
            <a:r>
              <a:rPr lang="fi-FI" dirty="0" smtClean="0"/>
              <a:t> </a:t>
            </a:r>
            <a:r>
              <a:rPr lang="fi-FI" dirty="0" err="1" smtClean="0"/>
              <a:t>remarks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analysis</a:t>
            </a:r>
            <a:r>
              <a:rPr lang="fi-FI" dirty="0" smtClean="0"/>
              <a:t> is </a:t>
            </a:r>
            <a:r>
              <a:rPr lang="fi-FI" dirty="0" err="1" smtClean="0"/>
              <a:t>still</a:t>
            </a:r>
            <a:r>
              <a:rPr lang="fi-FI" dirty="0" smtClean="0"/>
              <a:t> </a:t>
            </a:r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preliminary</a:t>
            </a:r>
            <a:endParaRPr lang="fi-FI" dirty="0" smtClean="0"/>
          </a:p>
          <a:p>
            <a:r>
              <a:rPr lang="fi-FI" dirty="0" err="1" smtClean="0"/>
              <a:t>Work</a:t>
            </a:r>
            <a:r>
              <a:rPr lang="fi-FI" dirty="0" smtClean="0"/>
              <a:t> is </a:t>
            </a:r>
            <a:r>
              <a:rPr lang="fi-FI" dirty="0" err="1" smtClean="0"/>
              <a:t>ongoing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alternative</a:t>
            </a:r>
            <a:r>
              <a:rPr lang="fi-FI" dirty="0" smtClean="0"/>
              <a:t> </a:t>
            </a:r>
            <a:r>
              <a:rPr lang="fi-FI" dirty="0" err="1"/>
              <a:t>utility</a:t>
            </a:r>
            <a:r>
              <a:rPr lang="fi-FI" dirty="0"/>
              <a:t> </a:t>
            </a:r>
            <a:r>
              <a:rPr lang="fi-FI" dirty="0" err="1"/>
              <a:t>functions</a:t>
            </a:r>
            <a:r>
              <a:rPr lang="fi-FI" dirty="0"/>
              <a:t>, </a:t>
            </a:r>
            <a:r>
              <a:rPr lang="fi-FI" dirty="0" err="1"/>
              <a:t>improved</a:t>
            </a:r>
            <a:r>
              <a:rPr lang="fi-FI" dirty="0"/>
              <a:t> </a:t>
            </a:r>
            <a:r>
              <a:rPr lang="fi-FI" dirty="0" err="1"/>
              <a:t>simulation</a:t>
            </a:r>
            <a:r>
              <a:rPr lang="fi-FI" dirty="0"/>
              <a:t> </a:t>
            </a:r>
            <a:r>
              <a:rPr lang="fi-FI" dirty="0" err="1"/>
              <a:t>techniques</a:t>
            </a:r>
            <a:r>
              <a:rPr lang="fi-FI" dirty="0"/>
              <a:t>, </a:t>
            </a:r>
            <a:r>
              <a:rPr lang="fi-FI" dirty="0" err="1"/>
              <a:t>expanded</a:t>
            </a:r>
            <a:r>
              <a:rPr lang="fi-FI" dirty="0"/>
              <a:t> </a:t>
            </a:r>
            <a:r>
              <a:rPr lang="fi-FI" dirty="0" err="1"/>
              <a:t>coverage</a:t>
            </a:r>
            <a:r>
              <a:rPr lang="fi-FI" dirty="0"/>
              <a:t> to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supply</a:t>
            </a:r>
            <a:r>
              <a:rPr lang="fi-FI" dirty="0"/>
              <a:t> </a:t>
            </a:r>
            <a:r>
              <a:rPr lang="fi-FI" dirty="0" err="1"/>
              <a:t>factors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9333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scrap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788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estimation</a:t>
            </a:r>
            <a:r>
              <a:rPr lang="fi-FI" dirty="0" smtClean="0"/>
              <a:t> </a:t>
            </a:r>
            <a:r>
              <a:rPr lang="fi-FI" dirty="0" err="1" smtClean="0"/>
              <a:t>period</a:t>
            </a: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473" y="1813957"/>
            <a:ext cx="6412685" cy="427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0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Meanwhile</a:t>
            </a:r>
            <a:r>
              <a:rPr lang="fi-FI" dirty="0" smtClean="0"/>
              <a:t> in </a:t>
            </a:r>
            <a:r>
              <a:rPr lang="fi-FI" dirty="0" err="1" smtClean="0"/>
              <a:t>Russia</a:t>
            </a:r>
            <a:r>
              <a:rPr lang="fi-FI" dirty="0" smtClean="0"/>
              <a:t>: </a:t>
            </a:r>
            <a:r>
              <a:rPr lang="fi-FI" dirty="0" err="1" smtClean="0"/>
              <a:t>Weak</a:t>
            </a:r>
            <a:r>
              <a:rPr lang="fi-FI" dirty="0" smtClean="0"/>
              <a:t> </a:t>
            </a:r>
            <a:r>
              <a:rPr lang="fi-FI" dirty="0" err="1" smtClean="0"/>
              <a:t>labor</a:t>
            </a:r>
            <a:r>
              <a:rPr lang="fi-FI" dirty="0" smtClean="0"/>
              <a:t> market </a:t>
            </a:r>
            <a:r>
              <a:rPr lang="fi-FI" dirty="0" err="1" smtClean="0"/>
              <a:t>reaction</a:t>
            </a:r>
            <a:r>
              <a:rPr lang="fi-FI" dirty="0" smtClean="0"/>
              <a:t> to a </a:t>
            </a:r>
            <a:r>
              <a:rPr lang="fi-FI" dirty="0" err="1" smtClean="0"/>
              <a:t>large</a:t>
            </a:r>
            <a:r>
              <a:rPr lang="fi-FI" dirty="0" smtClean="0"/>
              <a:t> </a:t>
            </a:r>
            <a:r>
              <a:rPr lang="fi-FI" dirty="0" err="1" smtClean="0"/>
              <a:t>shock</a:t>
            </a:r>
            <a:r>
              <a:rPr lang="fi-FI" dirty="0" smtClean="0"/>
              <a:t>..</a:t>
            </a:r>
            <a:endParaRPr lang="fi-FI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484466"/>
              </p:ext>
            </p:extLst>
          </p:nvPr>
        </p:nvGraphicFramePr>
        <p:xfrm>
          <a:off x="6405093" y="1957589"/>
          <a:ext cx="4572000" cy="453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375463"/>
              </p:ext>
            </p:extLst>
          </p:nvPr>
        </p:nvGraphicFramePr>
        <p:xfrm>
          <a:off x="1285741" y="2031642"/>
          <a:ext cx="4572000" cy="445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370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literature</a:t>
            </a:r>
            <a:r>
              <a:rPr lang="fi-FI" dirty="0" smtClean="0"/>
              <a:t> </a:t>
            </a:r>
            <a:r>
              <a:rPr lang="fi-FI" dirty="0" err="1" smtClean="0"/>
              <a:t>has</a:t>
            </a:r>
            <a:r>
              <a:rPr lang="fi-FI" dirty="0" smtClean="0"/>
              <a:t> </a:t>
            </a:r>
            <a:r>
              <a:rPr lang="fi-FI" dirty="0" err="1" smtClean="0"/>
              <a:t>seen</a:t>
            </a:r>
            <a:r>
              <a:rPr lang="fi-FI" dirty="0" smtClean="0"/>
              <a:t> </a:t>
            </a:r>
            <a:r>
              <a:rPr lang="fi-FI" dirty="0" err="1" smtClean="0"/>
              <a:t>movement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towards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inward</a:t>
            </a:r>
            <a:r>
              <a:rPr lang="fi-FI" dirty="0" smtClean="0"/>
              <a:t> </a:t>
            </a:r>
            <a:r>
              <a:rPr lang="fi-FI" dirty="0" err="1" smtClean="0"/>
              <a:t>shift</a:t>
            </a:r>
            <a:r>
              <a:rPr lang="fi-FI" dirty="0" smtClean="0"/>
              <a:t> </a:t>
            </a:r>
            <a:r>
              <a:rPr lang="fi-FI" dirty="0" err="1" smtClean="0"/>
              <a:t>view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Hall (2007): long </a:t>
            </a:r>
            <a:r>
              <a:rPr lang="fi-FI" dirty="0" err="1" smtClean="0"/>
              <a:t>standing</a:t>
            </a:r>
            <a:r>
              <a:rPr lang="fi-FI" dirty="0" smtClean="0"/>
              <a:t> </a:t>
            </a:r>
            <a:r>
              <a:rPr lang="fi-FI" dirty="0" err="1" smtClean="0"/>
              <a:t>concencus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cyclical</a:t>
            </a:r>
            <a:r>
              <a:rPr lang="fi-FI" dirty="0" smtClean="0"/>
              <a:t> </a:t>
            </a:r>
            <a:r>
              <a:rPr lang="fi-FI" dirty="0" err="1" smtClean="0"/>
              <a:t>shifts</a:t>
            </a:r>
            <a:r>
              <a:rPr lang="fi-FI" dirty="0" smtClean="0"/>
              <a:t> in </a:t>
            </a:r>
            <a:r>
              <a:rPr lang="fi-FI" dirty="0" err="1" smtClean="0"/>
              <a:t>employment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demand</a:t>
            </a:r>
            <a:r>
              <a:rPr lang="fi-FI" dirty="0" smtClean="0"/>
              <a:t> </a:t>
            </a:r>
            <a:r>
              <a:rPr lang="fi-FI" dirty="0" err="1" smtClean="0"/>
              <a:t>determined</a:t>
            </a:r>
            <a:endParaRPr lang="fi-FI" dirty="0" smtClean="0"/>
          </a:p>
          <a:p>
            <a:r>
              <a:rPr lang="fi-FI" dirty="0" err="1" smtClean="0"/>
              <a:t>Chetty</a:t>
            </a:r>
            <a:r>
              <a:rPr lang="fi-FI" dirty="0" smtClean="0"/>
              <a:t> et </a:t>
            </a:r>
            <a:r>
              <a:rPr lang="fi-FI" dirty="0" err="1" smtClean="0"/>
              <a:t>al</a:t>
            </a:r>
            <a:r>
              <a:rPr lang="fi-FI" dirty="0" smtClean="0"/>
              <a:t> (2011): </a:t>
            </a:r>
            <a:r>
              <a:rPr lang="fi-FI" dirty="0" err="1" smtClean="0"/>
              <a:t>survey</a:t>
            </a:r>
            <a:r>
              <a:rPr lang="fi-FI" dirty="0" smtClean="0"/>
              <a:t> of </a:t>
            </a:r>
            <a:r>
              <a:rPr lang="fi-FI" dirty="0" err="1" smtClean="0"/>
              <a:t>empirical</a:t>
            </a:r>
            <a:r>
              <a:rPr lang="fi-FI" dirty="0" smtClean="0"/>
              <a:t> </a:t>
            </a:r>
            <a:r>
              <a:rPr lang="fi-FI" dirty="0" err="1" smtClean="0"/>
              <a:t>literature</a:t>
            </a:r>
            <a:r>
              <a:rPr lang="fi-FI" dirty="0" smtClean="0"/>
              <a:t> </a:t>
            </a:r>
            <a:r>
              <a:rPr lang="fi-FI" dirty="0" err="1" smtClean="0"/>
              <a:t>indicates</a:t>
            </a:r>
            <a:r>
              <a:rPr lang="fi-FI" dirty="0" smtClean="0"/>
              <a:t> a </a:t>
            </a:r>
            <a:r>
              <a:rPr lang="fi-FI" dirty="0" err="1" smtClean="0"/>
              <a:t>relatively</a:t>
            </a:r>
            <a:r>
              <a:rPr lang="fi-FI" dirty="0" smtClean="0"/>
              <a:t> </a:t>
            </a:r>
            <a:r>
              <a:rPr lang="fi-FI" dirty="0" err="1" smtClean="0"/>
              <a:t>vertical</a:t>
            </a:r>
            <a:r>
              <a:rPr lang="fi-FI" dirty="0" smtClean="0"/>
              <a:t>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 </a:t>
            </a:r>
            <a:r>
              <a:rPr lang="fi-FI" dirty="0" err="1" smtClean="0"/>
              <a:t>curve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Recent</a:t>
            </a:r>
            <a:r>
              <a:rPr lang="fi-FI" dirty="0" smtClean="0"/>
              <a:t> </a:t>
            </a:r>
            <a:r>
              <a:rPr lang="fi-FI" dirty="0" err="1" smtClean="0"/>
              <a:t>work</a:t>
            </a:r>
            <a:r>
              <a:rPr lang="fi-FI" dirty="0" smtClean="0"/>
              <a:t>, </a:t>
            </a:r>
            <a:r>
              <a:rPr lang="fi-FI" dirty="0" err="1" smtClean="0"/>
              <a:t>however</a:t>
            </a:r>
            <a:r>
              <a:rPr lang="fi-FI" dirty="0" smtClean="0"/>
              <a:t>, </a:t>
            </a:r>
            <a:r>
              <a:rPr lang="fi-FI" dirty="0" err="1" smtClean="0"/>
              <a:t>points</a:t>
            </a:r>
            <a:r>
              <a:rPr lang="fi-FI" dirty="0" smtClean="0"/>
              <a:t> to </a:t>
            </a:r>
            <a:r>
              <a:rPr lang="fi-FI" dirty="0" err="1" smtClean="0"/>
              <a:t>cyclical</a:t>
            </a:r>
            <a:r>
              <a:rPr lang="fi-FI" dirty="0" smtClean="0"/>
              <a:t> </a:t>
            </a:r>
            <a:r>
              <a:rPr lang="fi-FI" dirty="0" err="1" smtClean="0"/>
              <a:t>shifts</a:t>
            </a:r>
            <a:r>
              <a:rPr lang="fi-FI" dirty="0" smtClean="0"/>
              <a:t> in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endParaRPr lang="fi-FI" dirty="0" smtClean="0"/>
          </a:p>
          <a:p>
            <a:pPr lvl="1"/>
            <a:r>
              <a:rPr lang="fi-FI" dirty="0" err="1" smtClean="0"/>
              <a:t>Eggertsson</a:t>
            </a:r>
            <a:r>
              <a:rPr lang="fi-FI" dirty="0" smtClean="0"/>
              <a:t> &amp; </a:t>
            </a:r>
            <a:r>
              <a:rPr lang="fi-FI" dirty="0" err="1" smtClean="0"/>
              <a:t>Krugman</a:t>
            </a:r>
            <a:r>
              <a:rPr lang="fi-FI" dirty="0" smtClean="0"/>
              <a:t> (2012) </a:t>
            </a:r>
            <a:r>
              <a:rPr lang="fi-FI" dirty="0" err="1" smtClean="0"/>
              <a:t>theorize</a:t>
            </a:r>
            <a:r>
              <a:rPr lang="fi-FI" dirty="0" smtClean="0"/>
              <a:t>: </a:t>
            </a:r>
            <a:r>
              <a:rPr lang="fi-FI" dirty="0" err="1" smtClean="0"/>
              <a:t>tigtening</a:t>
            </a:r>
            <a:r>
              <a:rPr lang="fi-FI" dirty="0" smtClean="0"/>
              <a:t> </a:t>
            </a:r>
            <a:r>
              <a:rPr lang="fi-FI" dirty="0" err="1" smtClean="0"/>
              <a:t>borrowing</a:t>
            </a:r>
            <a:r>
              <a:rPr lang="fi-FI" dirty="0" smtClean="0"/>
              <a:t> </a:t>
            </a:r>
            <a:r>
              <a:rPr lang="fi-FI" dirty="0" err="1" smtClean="0"/>
              <a:t>constraints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recession</a:t>
            </a:r>
            <a:r>
              <a:rPr lang="fi-FI" dirty="0" smtClean="0"/>
              <a:t> </a:t>
            </a:r>
            <a:r>
              <a:rPr lang="fi-FI" dirty="0" err="1" smtClean="0"/>
              <a:t>force</a:t>
            </a:r>
            <a:r>
              <a:rPr lang="fi-FI" dirty="0" smtClean="0"/>
              <a:t> </a:t>
            </a:r>
            <a:r>
              <a:rPr lang="fi-FI" dirty="0" err="1" smtClean="0"/>
              <a:t>households</a:t>
            </a:r>
            <a:r>
              <a:rPr lang="fi-FI" dirty="0" smtClean="0"/>
              <a:t> to </a:t>
            </a:r>
            <a:r>
              <a:rPr lang="fi-FI" dirty="0" err="1" smtClean="0"/>
              <a:t>work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. Rossi &amp; </a:t>
            </a:r>
            <a:r>
              <a:rPr lang="fi-FI" dirty="0" err="1" smtClean="0"/>
              <a:t>Trucchi</a:t>
            </a:r>
            <a:r>
              <a:rPr lang="fi-FI" dirty="0" smtClean="0"/>
              <a:t> (2016) </a:t>
            </a:r>
            <a:r>
              <a:rPr lang="fi-FI" dirty="0" err="1" smtClean="0"/>
              <a:t>find</a:t>
            </a:r>
            <a:r>
              <a:rPr lang="fi-FI" dirty="0" smtClean="0"/>
              <a:t> </a:t>
            </a:r>
            <a:r>
              <a:rPr lang="fi-FI" dirty="0" err="1" smtClean="0"/>
              <a:t>empirical</a:t>
            </a:r>
            <a:r>
              <a:rPr lang="fi-FI" dirty="0" smtClean="0"/>
              <a:t> </a:t>
            </a:r>
            <a:r>
              <a:rPr lang="fi-FI" dirty="0" err="1" smtClean="0"/>
              <a:t>support</a:t>
            </a:r>
            <a:r>
              <a:rPr lang="fi-FI" dirty="0" smtClean="0"/>
              <a:t> for </a:t>
            </a:r>
            <a:r>
              <a:rPr lang="fi-FI" dirty="0" err="1" smtClean="0"/>
              <a:t>this</a:t>
            </a:r>
            <a:r>
              <a:rPr lang="fi-FI" dirty="0" smtClean="0"/>
              <a:t>.</a:t>
            </a:r>
          </a:p>
          <a:p>
            <a:pPr lvl="1"/>
            <a:r>
              <a:rPr lang="fi-FI" dirty="0" err="1" smtClean="0"/>
              <a:t>Foroni</a:t>
            </a:r>
            <a:r>
              <a:rPr lang="fi-FI" dirty="0" smtClean="0"/>
              <a:t> et </a:t>
            </a:r>
            <a:r>
              <a:rPr lang="fi-FI" dirty="0" err="1" smtClean="0"/>
              <a:t>al</a:t>
            </a:r>
            <a:r>
              <a:rPr lang="fi-FI" dirty="0" smtClean="0"/>
              <a:t> (2018); </a:t>
            </a:r>
            <a:r>
              <a:rPr lang="fi-FI" dirty="0" err="1" smtClean="0"/>
              <a:t>Mulligan</a:t>
            </a:r>
            <a:r>
              <a:rPr lang="fi-FI" dirty="0" smtClean="0"/>
              <a:t> (2010) </a:t>
            </a:r>
            <a:r>
              <a:rPr lang="fi-FI" dirty="0" err="1" smtClean="0"/>
              <a:t>empirical</a:t>
            </a:r>
            <a:r>
              <a:rPr lang="fi-FI" dirty="0" smtClean="0"/>
              <a:t> </a:t>
            </a:r>
            <a:r>
              <a:rPr lang="fi-FI" dirty="0" err="1" smtClean="0"/>
              <a:t>evidence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 </a:t>
            </a:r>
            <a:r>
              <a:rPr lang="fi-FI" dirty="0" err="1" smtClean="0"/>
              <a:t>plays</a:t>
            </a:r>
            <a:r>
              <a:rPr lang="fi-FI" dirty="0" smtClean="0"/>
              <a:t> a </a:t>
            </a:r>
            <a:r>
              <a:rPr lang="fi-FI" dirty="0" err="1" smtClean="0"/>
              <a:t>non-negligible</a:t>
            </a:r>
            <a:r>
              <a:rPr lang="fi-FI" dirty="0" smtClean="0"/>
              <a:t> </a:t>
            </a:r>
            <a:r>
              <a:rPr lang="fi-FI" dirty="0" err="1" smtClean="0"/>
              <a:t>role</a:t>
            </a:r>
            <a:r>
              <a:rPr lang="fi-FI" dirty="0" smtClean="0"/>
              <a:t> in business </a:t>
            </a:r>
            <a:r>
              <a:rPr lang="fi-FI" dirty="0" err="1" smtClean="0"/>
              <a:t>cycle</a:t>
            </a:r>
            <a:r>
              <a:rPr lang="fi-FI" dirty="0" smtClean="0"/>
              <a:t> </a:t>
            </a:r>
            <a:r>
              <a:rPr lang="fi-FI" dirty="0" err="1" smtClean="0"/>
              <a:t>fluctuations</a:t>
            </a:r>
            <a:r>
              <a:rPr lang="fi-FI" dirty="0" smtClean="0"/>
              <a:t>.</a:t>
            </a:r>
          </a:p>
          <a:p>
            <a:pPr lvl="1"/>
            <a:endParaRPr lang="fi-FI" dirty="0" smtClean="0"/>
          </a:p>
          <a:p>
            <a:endParaRPr lang="fi-FI" dirty="0" smtClean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671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paper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Uncover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 </a:t>
            </a:r>
            <a:r>
              <a:rPr lang="fi-FI" dirty="0" err="1" smtClean="0"/>
              <a:t>reaction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cyclical</a:t>
            </a:r>
            <a:r>
              <a:rPr lang="fi-FI" dirty="0" smtClean="0"/>
              <a:t> </a:t>
            </a:r>
            <a:r>
              <a:rPr lang="fi-FI" dirty="0" err="1" smtClean="0"/>
              <a:t>downturn</a:t>
            </a:r>
            <a:r>
              <a:rPr lang="fi-FI" dirty="0" smtClean="0"/>
              <a:t> in </a:t>
            </a:r>
            <a:r>
              <a:rPr lang="fi-FI" dirty="0" err="1" smtClean="0"/>
              <a:t>Russia</a:t>
            </a:r>
            <a:endParaRPr lang="fi-FI" dirty="0" smtClean="0"/>
          </a:p>
          <a:p>
            <a:r>
              <a:rPr lang="fi-FI" dirty="0" smtClean="0"/>
              <a:t>In </a:t>
            </a: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first</a:t>
            </a:r>
            <a:r>
              <a:rPr lang="fi-FI" dirty="0" smtClean="0"/>
              <a:t> version: </a:t>
            </a:r>
            <a:r>
              <a:rPr lang="fi-FI" dirty="0" err="1" smtClean="0"/>
              <a:t>focus</a:t>
            </a:r>
            <a:r>
              <a:rPr lang="fi-FI" dirty="0" smtClean="0"/>
              <a:t> on </a:t>
            </a:r>
            <a:r>
              <a:rPr lang="fi-FI" dirty="0" err="1" smtClean="0"/>
              <a:t>how</a:t>
            </a:r>
            <a:r>
              <a:rPr lang="fi-FI" dirty="0" smtClean="0"/>
              <a:t> </a:t>
            </a:r>
            <a:r>
              <a:rPr lang="fi-FI" dirty="0" err="1" smtClean="0"/>
              <a:t>credit</a:t>
            </a:r>
            <a:r>
              <a:rPr lang="fi-FI" dirty="0" smtClean="0"/>
              <a:t> </a:t>
            </a:r>
            <a:r>
              <a:rPr lang="fi-FI" dirty="0" err="1" smtClean="0"/>
              <a:t>limits</a:t>
            </a:r>
            <a:r>
              <a:rPr lang="fi-FI" dirty="0" smtClean="0"/>
              <a:t> </a:t>
            </a:r>
            <a:r>
              <a:rPr lang="fi-FI" dirty="0" err="1" smtClean="0"/>
              <a:t>impact</a:t>
            </a:r>
            <a:r>
              <a:rPr lang="fi-FI" dirty="0" smtClean="0"/>
              <a:t>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endParaRPr lang="fi-FI" dirty="0" smtClean="0"/>
          </a:p>
          <a:p>
            <a:pPr lvl="1"/>
            <a:r>
              <a:rPr lang="fi-FI" dirty="0" err="1" smtClean="0"/>
              <a:t>Does</a:t>
            </a:r>
            <a:r>
              <a:rPr lang="fi-FI" dirty="0" smtClean="0"/>
              <a:t> </a:t>
            </a:r>
            <a:r>
              <a:rPr lang="fi-FI" dirty="0" err="1" smtClean="0"/>
              <a:t>Eggertsson</a:t>
            </a:r>
            <a:r>
              <a:rPr lang="fi-FI" dirty="0" smtClean="0"/>
              <a:t> and </a:t>
            </a:r>
            <a:r>
              <a:rPr lang="fi-FI" dirty="0" err="1" smtClean="0"/>
              <a:t>Krugman’s</a:t>
            </a:r>
            <a:r>
              <a:rPr lang="fi-FI" dirty="0" smtClean="0"/>
              <a:t> (2012) </a:t>
            </a:r>
            <a:r>
              <a:rPr lang="fi-FI" dirty="0" err="1" smtClean="0"/>
              <a:t>hypothesis</a:t>
            </a:r>
            <a:r>
              <a:rPr lang="fi-FI" dirty="0" smtClean="0"/>
              <a:t> </a:t>
            </a:r>
            <a:r>
              <a:rPr lang="fi-FI" dirty="0" err="1" smtClean="0"/>
              <a:t>hold</a:t>
            </a:r>
            <a:r>
              <a:rPr lang="fi-FI" dirty="0" smtClean="0"/>
              <a:t>?</a:t>
            </a:r>
          </a:p>
          <a:p>
            <a:pPr lvl="1"/>
            <a:r>
              <a:rPr lang="fi-FI" dirty="0" smtClean="0"/>
              <a:t>Still </a:t>
            </a:r>
            <a:r>
              <a:rPr lang="fi-FI" dirty="0" err="1" smtClean="0"/>
              <a:t>big</a:t>
            </a:r>
            <a:r>
              <a:rPr lang="fi-FI" dirty="0" smtClean="0"/>
              <a:t> </a:t>
            </a:r>
            <a:r>
              <a:rPr lang="fi-FI" dirty="0" err="1" smtClean="0"/>
              <a:t>issues</a:t>
            </a:r>
            <a:r>
              <a:rPr lang="fi-FI" dirty="0" smtClean="0"/>
              <a:t>, a </a:t>
            </a:r>
            <a:r>
              <a:rPr lang="fi-FI" dirty="0" err="1" smtClean="0"/>
              <a:t>rework</a:t>
            </a:r>
            <a:r>
              <a:rPr lang="fi-FI" dirty="0" smtClean="0"/>
              <a:t> is </a:t>
            </a:r>
            <a:r>
              <a:rPr lang="fi-FI" dirty="0" err="1" smtClean="0"/>
              <a:t>forthcoming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934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Novelties</a:t>
            </a:r>
            <a:r>
              <a:rPr lang="fi-FI" dirty="0" smtClean="0"/>
              <a:t>, </a:t>
            </a:r>
            <a:r>
              <a:rPr lang="fi-FI" dirty="0" err="1" smtClean="0"/>
              <a:t>apart</a:t>
            </a:r>
            <a:r>
              <a:rPr lang="fi-FI" dirty="0" smtClean="0"/>
              <a:t> </a:t>
            </a:r>
            <a:r>
              <a:rPr lang="fi-FI" dirty="0" err="1" smtClean="0"/>
              <a:t>fro</a:t>
            </a:r>
            <a:r>
              <a:rPr lang="fi-FI" dirty="0" err="1"/>
              <a:t>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data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New </a:t>
            </a:r>
            <a:r>
              <a:rPr lang="fi-FI" dirty="0" err="1" smtClean="0"/>
              <a:t>theory</a:t>
            </a:r>
            <a:r>
              <a:rPr lang="fi-FI" dirty="0" smtClean="0"/>
              <a:t> of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 </a:t>
            </a:r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loan market is </a:t>
            </a:r>
            <a:r>
              <a:rPr lang="fi-FI" dirty="0" err="1" smtClean="0"/>
              <a:t>characterized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moral</a:t>
            </a:r>
            <a:r>
              <a:rPr lang="fi-FI" dirty="0" smtClean="0"/>
              <a:t> </a:t>
            </a:r>
            <a:r>
              <a:rPr lang="fi-FI" dirty="0" err="1" smtClean="0"/>
              <a:t>hazard</a:t>
            </a:r>
            <a:endParaRPr lang="fi-FI" dirty="0" smtClean="0"/>
          </a:p>
          <a:p>
            <a:pPr lvl="1"/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, </a:t>
            </a:r>
            <a:r>
              <a:rPr lang="fi-FI" dirty="0" err="1" smtClean="0"/>
              <a:t>consumption</a:t>
            </a:r>
            <a:r>
              <a:rPr lang="fi-FI" dirty="0" smtClean="0"/>
              <a:t>, </a:t>
            </a:r>
            <a:r>
              <a:rPr lang="fi-FI" dirty="0" err="1" smtClean="0"/>
              <a:t>credit</a:t>
            </a:r>
            <a:r>
              <a:rPr lang="fi-FI" dirty="0" smtClean="0"/>
              <a:t> </a:t>
            </a:r>
            <a:r>
              <a:rPr lang="fi-FI" dirty="0" err="1" smtClean="0"/>
              <a:t>limits</a:t>
            </a:r>
            <a:r>
              <a:rPr lang="fi-FI" dirty="0" smtClean="0"/>
              <a:t>,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  <a:r>
              <a:rPr lang="fi-FI" dirty="0" err="1" smtClean="0"/>
              <a:t>rates</a:t>
            </a:r>
            <a:r>
              <a:rPr lang="fi-FI" dirty="0" smtClean="0"/>
              <a:t> </a:t>
            </a:r>
            <a:r>
              <a:rPr lang="fi-FI" dirty="0" err="1" smtClean="0"/>
              <a:t>endogenously</a:t>
            </a:r>
            <a:r>
              <a:rPr lang="fi-FI" dirty="0" smtClean="0"/>
              <a:t> </a:t>
            </a:r>
            <a:r>
              <a:rPr lang="fi-FI" dirty="0" err="1" smtClean="0"/>
              <a:t>detemined</a:t>
            </a:r>
            <a:endParaRPr lang="fi-FI" dirty="0" smtClean="0"/>
          </a:p>
          <a:p>
            <a:pPr lvl="1"/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r>
              <a:rPr lang="fi-FI" dirty="0" smtClean="0"/>
              <a:t> </a:t>
            </a:r>
            <a:r>
              <a:rPr lang="fi-FI" dirty="0" err="1" smtClean="0"/>
              <a:t>allows</a:t>
            </a:r>
            <a:r>
              <a:rPr lang="fi-FI" dirty="0" smtClean="0"/>
              <a:t> an in </a:t>
            </a:r>
            <a:r>
              <a:rPr lang="fi-FI" dirty="0" err="1" smtClean="0"/>
              <a:t>depth</a:t>
            </a:r>
            <a:r>
              <a:rPr lang="fi-FI" dirty="0" smtClean="0"/>
              <a:t> </a:t>
            </a:r>
            <a:r>
              <a:rPr lang="fi-FI" dirty="0" err="1" smtClean="0"/>
              <a:t>study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channel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financial</a:t>
            </a:r>
            <a:r>
              <a:rPr lang="fi-FI" dirty="0" smtClean="0"/>
              <a:t> </a:t>
            </a:r>
            <a:r>
              <a:rPr lang="fi-FI" dirty="0" err="1" smtClean="0"/>
              <a:t>frictions</a:t>
            </a:r>
            <a:r>
              <a:rPr lang="fi-FI" dirty="0" smtClean="0"/>
              <a:t> to </a:t>
            </a:r>
            <a:r>
              <a:rPr lang="fi-FI" dirty="0" err="1" smtClean="0"/>
              <a:t>labor</a:t>
            </a:r>
            <a:r>
              <a:rPr lang="fi-FI" dirty="0" smtClean="0"/>
              <a:t> </a:t>
            </a:r>
            <a:r>
              <a:rPr lang="fi-FI" dirty="0" err="1" smtClean="0"/>
              <a:t>supply</a:t>
            </a:r>
            <a:endParaRPr lang="fi-FI" dirty="0" smtClean="0"/>
          </a:p>
          <a:p>
            <a:r>
              <a:rPr lang="fi-FI" dirty="0" err="1" smtClean="0"/>
              <a:t>Improved</a:t>
            </a:r>
            <a:r>
              <a:rPr lang="fi-FI" dirty="0" smtClean="0"/>
              <a:t> </a:t>
            </a:r>
            <a:r>
              <a:rPr lang="fi-FI" dirty="0" err="1" smtClean="0"/>
              <a:t>identifiction</a:t>
            </a:r>
            <a:r>
              <a:rPr lang="fi-FI" dirty="0" smtClean="0"/>
              <a:t> of </a:t>
            </a:r>
            <a:r>
              <a:rPr lang="fi-FI" dirty="0" err="1" smtClean="0"/>
              <a:t>model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micro</a:t>
            </a:r>
            <a:r>
              <a:rPr lang="fi-FI" dirty="0" smtClean="0"/>
              <a:t> data</a:t>
            </a:r>
          </a:p>
          <a:p>
            <a:pPr lvl="1"/>
            <a:r>
              <a:rPr lang="fi-FI" dirty="0" err="1" smtClean="0"/>
              <a:t>Identify</a:t>
            </a:r>
            <a:r>
              <a:rPr lang="fi-FI" dirty="0" smtClean="0"/>
              <a:t> </a:t>
            </a:r>
            <a:r>
              <a:rPr lang="fi-FI" dirty="0" err="1"/>
              <a:t>credit</a:t>
            </a:r>
            <a:r>
              <a:rPr lang="fi-FI" dirty="0"/>
              <a:t> </a:t>
            </a:r>
            <a:r>
              <a:rPr lang="fi-FI" dirty="0" err="1"/>
              <a:t>limits</a:t>
            </a:r>
            <a:r>
              <a:rPr lang="fi-FI" dirty="0"/>
              <a:t> &amp;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components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 err="1"/>
              <a:t>distribution</a:t>
            </a:r>
            <a:r>
              <a:rPr lang="fi-FI" dirty="0"/>
              <a:t> </a:t>
            </a:r>
            <a:r>
              <a:rPr lang="fi-FI" dirty="0" err="1"/>
              <a:t>based</a:t>
            </a:r>
            <a:r>
              <a:rPr lang="fi-FI" dirty="0"/>
              <a:t> on a </a:t>
            </a:r>
            <a:r>
              <a:rPr lang="fi-FI" dirty="0" err="1"/>
              <a:t>zero-inefficiency</a:t>
            </a:r>
            <a:r>
              <a:rPr lang="fi-FI" dirty="0"/>
              <a:t> </a:t>
            </a:r>
            <a:r>
              <a:rPr lang="fi-FI" dirty="0" err="1"/>
              <a:t>stochastic</a:t>
            </a:r>
            <a:r>
              <a:rPr lang="fi-FI" dirty="0"/>
              <a:t> </a:t>
            </a:r>
            <a:r>
              <a:rPr lang="fi-FI" dirty="0" err="1"/>
              <a:t>frontier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. </a:t>
            </a:r>
          </a:p>
          <a:p>
            <a:pPr lvl="1"/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components</a:t>
            </a:r>
            <a:r>
              <a:rPr lang="fi-FI" dirty="0"/>
              <a:t> &amp;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calibrated</a:t>
            </a:r>
            <a:r>
              <a:rPr lang="fi-FI" dirty="0"/>
              <a:t> </a:t>
            </a:r>
            <a:r>
              <a:rPr lang="fi-FI" dirty="0" err="1"/>
              <a:t>parameters</a:t>
            </a:r>
            <a:r>
              <a:rPr lang="fi-FI" dirty="0"/>
              <a:t> to </a:t>
            </a:r>
            <a:r>
              <a:rPr lang="fi-FI" dirty="0" err="1"/>
              <a:t>quantify</a:t>
            </a:r>
            <a:r>
              <a:rPr lang="fi-FI" dirty="0"/>
              <a:t> </a:t>
            </a:r>
            <a:r>
              <a:rPr lang="fi-FI" dirty="0" err="1"/>
              <a:t>labor</a:t>
            </a:r>
            <a:r>
              <a:rPr lang="fi-FI" dirty="0"/>
              <a:t> </a:t>
            </a:r>
            <a:r>
              <a:rPr lang="fi-FI" dirty="0" err="1" smtClean="0"/>
              <a:t>supply</a:t>
            </a:r>
            <a:r>
              <a:rPr lang="fi-FI" dirty="0" smtClean="0"/>
              <a:t>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69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theory</a:t>
            </a:r>
            <a:endParaRPr lang="fi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86684" y="2422242"/>
                <a:ext cx="1067444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Slow accrual of income from labor</a:t>
                </a:r>
              </a:p>
              <a:p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They supply labor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 </a:t>
                </a:r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only at t=1 to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generate </a:t>
                </a:r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income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𝐿𝑌</m:t>
                    </m:r>
                  </m:oMath>
                </a14:m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, </a:t>
                </a:r>
                <a:r>
                  <a:rPr lang="en-US" dirty="0" smtClean="0">
                    <a:latin typeface="Times New Roman" panose="02020603050405020304" pitchFamily="18" charset="0"/>
                    <a:ea typeface="Calisto MT" panose="02040603050505030304" pitchFamily="18" charset="0"/>
                  </a:rPr>
                  <a:t>where unit income Y is exogenous</a:t>
                </a:r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. Income is spread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out over the two periods: income at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𝐿𝑌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 and income at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𝐿𝑌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(1−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𝜀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. </a:t>
                </a:r>
                <a:endParaRPr lang="fi-FI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84" y="2422242"/>
                <a:ext cx="10674440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457" t="-3289" b="-8553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86684" y="1558344"/>
                <a:ext cx="811254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b="1" dirty="0" smtClean="0"/>
                  <a:t>Overlapping </a:t>
                </a:r>
                <a:r>
                  <a:rPr lang="fi-FI" b="1" dirty="0" err="1" smtClean="0"/>
                  <a:t>generations</a:t>
                </a:r>
                <a:endParaRPr lang="fi-FI" b="1" dirty="0" smtClean="0"/>
              </a:p>
              <a:p>
                <a:r>
                  <a:rPr lang="fi-FI" dirty="0" err="1" smtClean="0"/>
                  <a:t>Households</a:t>
                </a:r>
                <a:r>
                  <a:rPr lang="fi-FI" dirty="0" smtClean="0"/>
                  <a:t> live for </a:t>
                </a:r>
                <a:r>
                  <a:rPr lang="fi-FI" dirty="0" err="1" smtClean="0"/>
                  <a:t>two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periods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∈1,2</m:t>
                    </m:r>
                  </m:oMath>
                </a14:m>
                <a:r>
                  <a:rPr lang="fi-FI" dirty="0" smtClean="0"/>
                  <a:t>. </a:t>
                </a:r>
                <a:r>
                  <a:rPr lang="fi-FI" dirty="0" err="1" smtClean="0"/>
                  <a:t>They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consume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during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both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periods</a:t>
                </a:r>
                <a:r>
                  <a:rPr lang="fi-FI" dirty="0" smtClean="0"/>
                  <a:t> C</a:t>
                </a:r>
                <a:r>
                  <a:rPr lang="fi-FI" baseline="-25000" dirty="0" smtClean="0"/>
                  <a:t>1</a:t>
                </a:r>
                <a:r>
                  <a:rPr lang="fi-FI" dirty="0" smtClean="0"/>
                  <a:t>, C</a:t>
                </a:r>
                <a:r>
                  <a:rPr lang="fi-FI" baseline="-25000" dirty="0" smtClean="0"/>
                  <a:t>2</a:t>
                </a:r>
                <a:r>
                  <a:rPr lang="fi-FI" dirty="0" smtClean="0"/>
                  <a:t>&gt;0. </a:t>
                </a:r>
              </a:p>
              <a:p>
                <a:endParaRPr lang="fi-FI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84" y="1558344"/>
                <a:ext cx="8112542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601" t="-3974" r="-45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8780" y="3593205"/>
                <a:ext cx="10594567" cy="1876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b="1" dirty="0" err="1" smtClean="0"/>
                  <a:t>Moral</a:t>
                </a:r>
                <a:r>
                  <a:rPr lang="fi-FI" b="1" dirty="0" smtClean="0"/>
                  <a:t> </a:t>
                </a:r>
                <a:r>
                  <a:rPr lang="fi-FI" b="1" dirty="0" err="1" smtClean="0"/>
                  <a:t>hazard</a:t>
                </a:r>
                <a:r>
                  <a:rPr lang="fi-FI" b="1" dirty="0" smtClean="0"/>
                  <a:t> at loan market</a:t>
                </a:r>
              </a:p>
              <a:p>
                <a:r>
                  <a:rPr lang="en-US" dirty="0" smtClean="0"/>
                  <a:t>Endogenous interest rate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applied to lending. Borrowers can </a:t>
                </a:r>
                <a:r>
                  <a:rPr lang="en-US" dirty="0"/>
                  <a:t>‘cheat’, i.e. to consume some share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dirty="0"/>
                  <a:t> of </a:t>
                </a:r>
                <a:endParaRPr lang="en-US" dirty="0" smtClean="0"/>
              </a:p>
              <a:p>
                <a:r>
                  <a:rPr lang="en-US" dirty="0" smtClean="0"/>
                  <a:t>their </a:t>
                </a:r>
                <a:r>
                  <a:rPr lang="en-US" dirty="0"/>
                  <a:t>period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 income</a:t>
                </a:r>
                <a:r>
                  <a:rPr lang="en-US" dirty="0" smtClean="0"/>
                  <a:t>, thereby </a:t>
                </a:r>
                <a:r>
                  <a:rPr lang="en-US" dirty="0"/>
                  <a:t>leaving the lender empty handed</a:t>
                </a:r>
                <a:r>
                  <a:rPr lang="en-US" dirty="0" smtClean="0"/>
                  <a:t>. This gives rise to a borrowing constraint:</a:t>
                </a:r>
              </a:p>
              <a:p>
                <a:endParaRPr lang="en-US" dirty="0" smtClean="0"/>
              </a:p>
              <a:p>
                <a:r>
                  <a:rPr lang="en-US" dirty="0"/>
                  <a:t>(3) 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fi-FI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𝑌</m:t>
                    </m:r>
                    <m:sSub>
                      <m:sSubPr>
                        <m:ctrlPr>
                          <a:rPr lang="fi-FI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≤</m:t>
                    </m:r>
                    <m:f>
                      <m:fPr>
                        <m:ctrlPr>
                          <a:rPr lang="fi-FI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1−</m:t>
                        </m:r>
                        <m:r>
                          <a:rPr lang="en-US" i="1">
                            <a:latin typeface="Cambria Math"/>
                          </a:rPr>
                          <m:t>𝛾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den>
                    </m:f>
                    <m:sSub>
                      <m:sSubPr>
                        <m:ctrlPr>
                          <a:rPr lang="fi-FI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𝑌</m:t>
                    </m:r>
                    <m:d>
                      <m:dPr>
                        <m:ctrlPr>
                          <a:rPr lang="fi-FI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1−</m:t>
                        </m:r>
                        <m:sSub>
                          <m:sSubPr>
                            <m:ctrlPr>
                              <a:rPr lang="fi-FI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fi-FI" dirty="0"/>
              </a:p>
              <a:p>
                <a:endParaRPr lang="fi-FI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780" y="3593205"/>
                <a:ext cx="10594567" cy="1876091"/>
              </a:xfrm>
              <a:prstGeom prst="rect">
                <a:avLst/>
              </a:prstGeom>
              <a:blipFill rotWithShape="0">
                <a:blip r:embed="rId4"/>
                <a:stretch>
                  <a:fillRect l="-460" t="-1623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08337" y="5415567"/>
            <a:ext cx="173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 smtClean="0"/>
              <a:t>Quadratic</a:t>
            </a:r>
            <a:r>
              <a:rPr lang="fi-FI" b="1" dirty="0" smtClean="0"/>
              <a:t> </a:t>
            </a:r>
            <a:r>
              <a:rPr lang="fi-FI" b="1" dirty="0" err="1" smtClean="0"/>
              <a:t>utility</a:t>
            </a:r>
            <a:endParaRPr lang="fi-FI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47146" y="5784899"/>
                <a:ext cx="4869345" cy="506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i-F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i-FI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i-FI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fi-FI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i-FI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i-FI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fi-FI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i-FI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sup>
                          <m:r>
                            <a:rPr lang="fi-FI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i-FI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i-FI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i-FI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i-FI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i-FI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i-FI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i-FI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i-FI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i-FI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skw"/>
                          <m:ctrlPr>
                            <a:rPr lang="fi-FI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i-FI" i="1">
                              <a:latin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fi-FI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i-FI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i-FI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fi-FI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i-FI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i-FI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fi-FI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fi-FI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i-FI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i-FI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fi-FI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i-FI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i-FI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fi-FI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fi-FI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fi-FI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46" y="5784899"/>
                <a:ext cx="4869345" cy="50654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3987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33" y="482637"/>
            <a:ext cx="10515600" cy="1325563"/>
          </a:xfrm>
        </p:spPr>
        <p:txBody>
          <a:bodyPr/>
          <a:lstStyle/>
          <a:p>
            <a:r>
              <a:rPr lang="fi-FI" dirty="0" err="1" smtClean="0"/>
              <a:t>Deriving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e</a:t>
            </a:r>
            <a:r>
              <a:rPr lang="fi-FI" dirty="0" err="1" smtClean="0"/>
              <a:t>quilibrium</a:t>
            </a:r>
            <a:endParaRPr lang="fi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7033" y="2088203"/>
                <a:ext cx="5483232" cy="2539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1300"/>
                  </a:spcBef>
                  <a:spcAft>
                    <a:spcPts val="0"/>
                  </a:spcAft>
                  <a:tabLst>
                    <a:tab pos="2514600" algn="ctr"/>
                  </a:tabLst>
                </a:pPr>
                <a:r>
                  <a:rPr lang="en-US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  <a:cs typeface="TimesLTStd-Roman"/>
                  </a:rPr>
                  <a:t>(5) 	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LTStd-Roman"/>
                          </a:rPr>
                        </m:ctrlPr>
                      </m:mP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i-FI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sto MT" panose="02040603050505030304" pitchFamily="18" charset="0"/>
                                  <a:cs typeface="TimesLTStd-Roman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sto MT" panose="02040603050505030304" pitchFamily="18" charset="0"/>
                                          <a:cs typeface="TimesLTStd-Roman"/>
                                        </a:rPr>
                                        <m:t>𝑚𝑎𝑥</m:t>
                                      </m:r>
                                      <m:r>
                                        <a:rPr lang="en-US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sto MT" panose="02040603050505030304" pitchFamily="18" charset="0"/>
                                          <a:cs typeface="TimesLTStd-Roman"/>
                                        </a:rPr>
                                        <m:t> </m:t>
                                      </m:r>
                                      <m:sSub>
                                        <m:sSubPr>
                                          <m:ctrlPr>
                                            <a:rPr lang="fi-FI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fi-FI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  <m:t>𝐿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sto MT" panose="02040603050505030304" pitchFamily="18" charset="0"/>
                                          <a:cs typeface="TimesLTStd-Roman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fi-FI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sto MT" panose="02040603050505030304" pitchFamily="18" charset="0"/>
                                              <a:cs typeface="TimesLTStd-Roman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≡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fi-FI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+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𝛽</m:t>
                                    </m:r>
                                  </m:num>
                                  <m:den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2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fi-FI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</m:ctrlPr>
                                      </m:sSupPr>
                                      <m:e>
                                        <m:sSub>
                                          <m:sSubPr>
                                            <m:ctrlPr>
                                              <a:rPr lang="fi-FI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  <m:t>𝐶</m:t>
                                            </m:r>
                                          </m:e>
                                          <m:sub>
                                            <m:r>
                                              <a:rPr lang="en-US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  <m:t>1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  <m:sup>
                                        <m:r>
                                          <a:rPr lang="en-US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fi-FI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</m:ctrlPr>
                                      </m:sSupPr>
                                      <m:e>
                                        <m:sSub>
                                          <m:sSubPr>
                                            <m:ctrlPr>
                                              <a:rPr lang="fi-FI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  <m:t>𝐶</m:t>
                                            </m:r>
                                          </m:e>
                                          <m:sub>
                                            <m:r>
                                              <a:rPr lang="en-US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sto MT" panose="02040603050505030304" pitchFamily="18" charset="0"/>
                                                <a:cs typeface="TimesLTStd-Roman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  <m:sup>
                                        <m:r>
                                          <a:rPr lang="en-US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𝑠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.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𝑡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.</m:t>
                                </m:r>
                              </m:e>
                            </m:mr>
                          </m:m>
                        </m:e>
                      </m:mr>
                      <m:mr>
                        <m:e>
                          <m:d>
                            <m:dPr>
                              <m:ctrlPr>
                                <a:rPr lang="fi-FI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sto MT" panose="02040603050505030304" pitchFamily="18" charset="0"/>
                                  <a:cs typeface="TimesLTStd-Roman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𝑖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sto MT" panose="02040603050505030304" pitchFamily="18" charset="0"/>
                              <a:cs typeface="TimesLTStd-Roman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sto MT" panose="02040603050505030304" pitchFamily="18" charset="0"/>
                              <a:cs typeface="TimesLTStd-Roman"/>
                            </a:rPr>
                            <m:t>𝑟</m:t>
                          </m:r>
                          <m:sSub>
                            <m:sSubPr>
                              <m:ctrlPr>
                                <a:rPr lang="fi-FI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sto MT" panose="02040603050505030304" pitchFamily="18" charset="0"/>
                                  <a:cs typeface="TimesLTStd-Roman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fi-FI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sto MT" panose="02040603050505030304" pitchFamily="18" charset="0"/>
                                  <a:cs typeface="TimesLTStd-Roman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sto MT" panose="02040603050505030304" pitchFamily="18" charset="0"/>
                              <a:cs typeface="TimesLTStd-Roman"/>
                            </a:rPr>
                            <m:t>−</m:t>
                          </m:r>
                          <m:sSub>
                            <m:sSubPr>
                              <m:ctrlPr>
                                <a:rPr lang="fi-FI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sto MT" panose="02040603050505030304" pitchFamily="18" charset="0"/>
                                  <a:cs typeface="TimesLTStd-Roman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𝑟𝐶</m:t>
                              </m:r>
                            </m:e>
                            <m:sub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sto MT" panose="02040603050505030304" pitchFamily="18" charset="0"/>
                              <a:cs typeface="TimesLTStd-Roman"/>
                            </a:rPr>
                            <m:t>−</m:t>
                          </m:r>
                          <m:sSub>
                            <m:sSubPr>
                              <m:ctrlPr>
                                <a:rPr lang="fi-FI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sto MT" panose="02040603050505030304" pitchFamily="18" charset="0"/>
                                  <a:cs typeface="TimesLTStd-Roman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sto MT" panose="02040603050505030304" pitchFamily="18" charset="0"/>
                                  <a:cs typeface="TimesLTStd-Roman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sto MT" panose="02040603050505030304" pitchFamily="18" charset="0"/>
                              <a:cs typeface="TimesLTStd-Roman"/>
                            </a:rPr>
                            <m:t>≥0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i-FI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sto MT" panose="02040603050505030304" pitchFamily="18" charset="0"/>
                                  <a:cs typeface="TimesLTStd-Roman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𝑖𝑖</m:t>
                                    </m:r>
                                  </m:e>
                                </m:d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                 </m:t>
                                </m:r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≥0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fi-FI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sto MT" panose="02040603050505030304" pitchFamily="18" charset="0"/>
                                            <a:cs typeface="TimesLTStd-Roman"/>
                                          </a:rPr>
                                          <m:t>𝑖𝑖𝑖</m:t>
                                        </m:r>
                                      </m:e>
                                    </m:d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               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1,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2,1</m:t>
                                    </m:r>
                                  </m:sub>
                                </m:s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≥0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endParaRPr lang="fi-FI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sto MT" panose="02040603050505030304" pitchFamily="18" charset="0"/>
                  <a:cs typeface="TimesLTStd-Roman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33" y="2088203"/>
                <a:ext cx="5483232" cy="2539926"/>
              </a:xfrm>
              <a:prstGeom prst="rect">
                <a:avLst/>
              </a:prstGeom>
              <a:blipFill rotWithShape="0"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Arrow 4"/>
          <p:cNvSpPr/>
          <p:nvPr/>
        </p:nvSpPr>
        <p:spPr>
          <a:xfrm>
            <a:off x="5257800" y="3657600"/>
            <a:ext cx="585989" cy="470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9834" y="1186585"/>
                <a:ext cx="6096000" cy="25851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12827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The equilibrium conditions for labor supply in the interior case</a:t>
                </a:r>
                <a:endParaRPr lang="fi-FI" dirty="0">
                  <a:effectLst/>
                  <a:latin typeface="Times New Roman" panose="02020603050405020304" pitchFamily="18" charset="0"/>
                  <a:ea typeface="Calisto MT" panose="0204060305050503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1300"/>
                  </a:spcBef>
                  <a:spcAft>
                    <a:spcPts val="0"/>
                  </a:spcAft>
                  <a:tabLst>
                    <a:tab pos="2514600" algn="ctr"/>
                  </a:tabLst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  <a:cs typeface="TimesLTStd-Roman"/>
                  </a:rPr>
                  <a:t>(6) 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LTStd-Roman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LTStd-Roman"/>
                      </a:rPr>
                      <m:t>∗=</m:t>
                    </m:r>
                    <m:f>
                      <m:f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LTStd-Roman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𝑟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+1</m:t>
                            </m:r>
                          </m:e>
                        </m:d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Ω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𝑟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+1+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𝛽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𝑟</m:t>
                        </m:r>
                        <m:sSup>
                          <m:sSup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LTStd-Roman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fi-FI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sto MT" panose="02040603050505030304" pitchFamily="18" charset="0"/>
                  <a:cs typeface="TimesLTStd-Roman"/>
                </a:endParaRPr>
              </a:p>
              <a:p>
                <a:pPr indent="12827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and the case where the borrowing constraint (3) binds:</a:t>
                </a:r>
                <a:endParaRPr lang="fi-FI" dirty="0">
                  <a:effectLst/>
                  <a:latin typeface="Times New Roman" panose="02020603050405020304" pitchFamily="18" charset="0"/>
                  <a:ea typeface="Calisto MT" panose="0204060305050503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1300"/>
                  </a:spcBef>
                  <a:spcAft>
                    <a:spcPts val="0"/>
                  </a:spcAft>
                  <a:tabLst>
                    <a:tab pos="2514600" algn="ctr"/>
                  </a:tabLst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  <a:cs typeface="TimesLTStd-Roman"/>
                  </a:rPr>
                  <a:t>(7)	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LTStd-Roman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LTStd-Roman"/>
                      </a:rPr>
                      <m:t>∗∗</m:t>
                    </m:r>
                    <m:r>
                      <a:rPr lang="en-US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LTStd-Roman"/>
                      </a:rPr>
                      <m:t>=</m:t>
                    </m:r>
                    <m:f>
                      <m:f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LTStd-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Ω</m:t>
                            </m:r>
                          </m:e>
                          <m:sub>
                            <m: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𝑖</m:t>
                            </m:r>
                          </m:sub>
                        </m:sSub>
                        <m: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+</m:t>
                        </m:r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Ω</m:t>
                            </m:r>
                          </m:e>
                          <m:sub>
                            <m: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r</m:t>
                        </m:r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Ω</m:t>
                            </m:r>
                          </m:e>
                          <m:sub>
                            <m: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1+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𝛽</m:t>
                        </m:r>
                        <m:sSup>
                          <m:sSup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LTStd-Roman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LTStd-Roman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𝛽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𝑟</m:t>
                        </m:r>
                        <m:d>
                          <m:d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LTStd-Roman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Ω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LTStd-Roman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Ω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LTStd-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LTStd-Roman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Ω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LTStd-Roman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rΩ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fi-FI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sto MT" panose="02040603050505030304" pitchFamily="18" charset="0"/>
                  <a:cs typeface="TimesLTStd-Roman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834" y="1186585"/>
                <a:ext cx="6096000" cy="2585195"/>
              </a:xfrm>
              <a:prstGeom prst="rect">
                <a:avLst/>
              </a:prstGeom>
              <a:blipFill rotWithShape="0">
                <a:blip r:embed="rId3"/>
                <a:stretch>
                  <a:fillRect l="-900" r="-400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096000" y="4331786"/>
                <a:ext cx="6096000" cy="209672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12827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Ω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1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≡</m:t>
                    </m:r>
                    <m:f>
                      <m:f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𝑟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𝑌</m:t>
                    </m:r>
                    <m:d>
                      <m:d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fi-FI" i="1">
                                <a:effectLst/>
                                <a:latin typeface="Cambria Math"/>
                                <a:ea typeface="Calisto MT" panose="0204060305050503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+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𝑌</m:t>
                    </m:r>
                    <m:sSub>
                      <m:sSub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&gt;0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 is the present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Ω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2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≡</m:t>
                    </m:r>
                    <m:f>
                      <m:f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𝛾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𝑟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𝑌</m:t>
                    </m:r>
                    <m:d>
                      <m:d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fi-FI" i="1">
                                <a:effectLst/>
                                <a:latin typeface="Cambria Math"/>
                                <a:ea typeface="Calisto MT" panose="0204060305050503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+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𝑌</m:t>
                    </m:r>
                    <m:sSub>
                      <m:sSub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&gt;0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 is the ‘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pledgeable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’ unit value of lifetime income. The former is always greater than the latter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Ω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1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&gt;</m:t>
                    </m:r>
                    <m:sSub>
                      <m:sSubPr>
                        <m:ctrlPr>
                          <a:rPr lang="fi-FI" i="1"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Ω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2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) since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𝛾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 is positive. </a:t>
                </a:r>
                <a:endParaRPr lang="fi-FI" dirty="0">
                  <a:effectLst/>
                  <a:latin typeface="Times New Roman" panose="02020603050405020304" pitchFamily="18" charset="0"/>
                  <a:ea typeface="Calisto MT" panose="0204060305050503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331786"/>
                <a:ext cx="6096000" cy="2096728"/>
              </a:xfrm>
              <a:prstGeom prst="rect">
                <a:avLst/>
              </a:prstGeom>
              <a:blipFill rotWithShape="0">
                <a:blip r:embed="rId4"/>
                <a:stretch>
                  <a:fillRect l="-800" r="-800" b="-1453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619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87"/>
            <a:ext cx="10515600" cy="1325563"/>
          </a:xfrm>
        </p:spPr>
        <p:txBody>
          <a:bodyPr/>
          <a:lstStyle/>
          <a:p>
            <a:r>
              <a:rPr lang="fi-FI" dirty="0" err="1" smtClean="0"/>
              <a:t>Bringing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r>
              <a:rPr lang="fi-FI" dirty="0" smtClean="0"/>
              <a:t> to data</a:t>
            </a:r>
            <a:endParaRPr lang="fi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4030"/>
                <a:ext cx="10515600" cy="448502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fi-FI" dirty="0" err="1" smtClean="0"/>
                  <a:t>Problem</a:t>
                </a:r>
                <a:r>
                  <a:rPr lang="fi-FI" dirty="0" smtClean="0"/>
                  <a:t>: </a:t>
                </a:r>
                <a:r>
                  <a:rPr lang="fi-FI" dirty="0" err="1" smtClean="0"/>
                  <a:t>need</a:t>
                </a:r>
                <a:r>
                  <a:rPr lang="fi-FI" dirty="0" smtClean="0"/>
                  <a:t> to </a:t>
                </a:r>
                <a:r>
                  <a:rPr lang="fi-FI" dirty="0" err="1" smtClean="0"/>
                  <a:t>identify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borrowing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constrained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households</a:t>
                </a:r>
                <a:r>
                  <a:rPr lang="fi-FI" dirty="0" smtClean="0"/>
                  <a:t> &amp; </a:t>
                </a:r>
                <a:r>
                  <a:rPr lang="fi-FI" dirty="0" err="1" smtClean="0"/>
                  <a:t>quantify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r>
                      <a:rPr lang="fi-F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fi-FI" dirty="0" smtClean="0"/>
                  <a:t> to </a:t>
                </a:r>
                <a:r>
                  <a:rPr lang="fi-FI" dirty="0" err="1" smtClean="0"/>
                  <a:t>compute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equilibrium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labor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supply</a:t>
                </a:r>
                <a:endParaRPr lang="fi-FI" dirty="0" smtClean="0"/>
              </a:p>
              <a:p>
                <a:r>
                  <a:rPr lang="fi-FI" dirty="0" smtClean="0"/>
                  <a:t>Data: Russian </a:t>
                </a:r>
                <a:r>
                  <a:rPr lang="fi-FI" dirty="0" err="1" smtClean="0"/>
                  <a:t>longitudal</a:t>
                </a:r>
                <a:r>
                  <a:rPr lang="fi-FI" dirty="0" smtClean="0"/>
                  <a:t> monitorin </a:t>
                </a:r>
                <a:r>
                  <a:rPr lang="fi-FI" dirty="0" err="1" smtClean="0"/>
                  <a:t>survey</a:t>
                </a:r>
                <a:r>
                  <a:rPr lang="fi-FI" dirty="0" smtClean="0"/>
                  <a:t> 2012-2016</a:t>
                </a:r>
              </a:p>
              <a:p>
                <a:r>
                  <a:rPr lang="fi-FI" dirty="0" err="1" smtClean="0"/>
                  <a:t>Approach</a:t>
                </a:r>
                <a:r>
                  <a:rPr lang="fi-FI" dirty="0" smtClean="0"/>
                  <a:t>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fi-FI" dirty="0" err="1" smtClean="0"/>
                  <a:t>Estimate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borrowing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contraint</a:t>
                </a:r>
                <a:r>
                  <a:rPr lang="fi-FI" dirty="0" smtClean="0"/>
                  <a:t> (4) </a:t>
                </a:r>
                <a:r>
                  <a:rPr lang="fi-FI" dirty="0" err="1" smtClean="0"/>
                  <a:t>by</a:t>
                </a:r>
                <a:r>
                  <a:rPr lang="fi-FI" dirty="0" smtClean="0"/>
                  <a:t> ZIE SF </a:t>
                </a:r>
                <a:r>
                  <a:rPr lang="fi-FI" dirty="0" err="1" smtClean="0"/>
                  <a:t>model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from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sample</a:t>
                </a:r>
                <a:r>
                  <a:rPr lang="fi-FI" dirty="0" smtClean="0"/>
                  <a:t> of </a:t>
                </a:r>
                <a:r>
                  <a:rPr lang="fi-FI" dirty="0" err="1" smtClean="0"/>
                  <a:t>households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that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have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debt</a:t>
                </a:r>
                <a:r>
                  <a:rPr lang="fi-FI" dirty="0" smtClean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fi-FI" dirty="0" err="1" smtClean="0"/>
                  <a:t>The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estimations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indicate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how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credit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limits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develop</a:t>
                </a:r>
                <a:r>
                  <a:rPr lang="fi-FI" dirty="0" smtClean="0"/>
                  <a:t> and </a:t>
                </a:r>
                <a:r>
                  <a:rPr lang="fi-FI" dirty="0" err="1" smtClean="0"/>
                  <a:t>who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among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those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households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that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have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debt</a:t>
                </a:r>
                <a:r>
                  <a:rPr lang="fi-FI" dirty="0" smtClean="0"/>
                  <a:t> is </a:t>
                </a:r>
                <a:r>
                  <a:rPr lang="fi-FI" dirty="0" err="1" smtClean="0"/>
                  <a:t>borrowing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constrained</a:t>
                </a:r>
                <a:r>
                  <a:rPr lang="fi-FI" dirty="0" smtClean="0"/>
                  <a:t>. </a:t>
                </a:r>
                <a:r>
                  <a:rPr lang="fi-FI" dirty="0" err="1" smtClean="0"/>
                  <a:t>They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also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nail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down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relationship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between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fi-FI" dirty="0" smtClean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fi-FI" dirty="0" smtClean="0"/>
                  <a:t>For </a:t>
                </a:r>
                <a:r>
                  <a:rPr lang="fi-FI" dirty="0" err="1" smtClean="0"/>
                  <a:t>households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that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have</a:t>
                </a:r>
                <a:r>
                  <a:rPr lang="fi-FI" dirty="0" smtClean="0"/>
                  <a:t> no </a:t>
                </a:r>
                <a:r>
                  <a:rPr lang="fi-FI" dirty="0" err="1" smtClean="0"/>
                  <a:t>debt</a:t>
                </a:r>
                <a:r>
                  <a:rPr lang="fi-FI" dirty="0" smtClean="0"/>
                  <a:t>, </a:t>
                </a:r>
                <a:r>
                  <a:rPr lang="fi-FI" dirty="0" err="1" smtClean="0"/>
                  <a:t>use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auxillary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survey</a:t>
                </a:r>
                <a:r>
                  <a:rPr lang="fi-FI" dirty="0" smtClean="0"/>
                  <a:t> info </a:t>
                </a:r>
                <a:r>
                  <a:rPr lang="fi-FI" dirty="0" err="1" smtClean="0"/>
                  <a:t>about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economic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circumstances</a:t>
                </a:r>
                <a:r>
                  <a:rPr lang="fi-FI" dirty="0" smtClean="0"/>
                  <a:t> to </a:t>
                </a:r>
                <a:r>
                  <a:rPr lang="fi-FI" dirty="0" err="1" smtClean="0"/>
                  <a:t>determine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whether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they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are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borrowing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constrained</a:t>
                </a:r>
                <a:r>
                  <a:rPr lang="fi-FI" dirty="0" smtClean="0"/>
                  <a:t>. 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fi-FI" dirty="0" err="1" smtClean="0"/>
                  <a:t>Calibrate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r>
                      <a:rPr lang="fi-F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i-FI" dirty="0" err="1" smtClean="0"/>
                  <a:t>based</a:t>
                </a:r>
                <a:r>
                  <a:rPr lang="fi-FI" dirty="0" smtClean="0"/>
                  <a:t> on </a:t>
                </a:r>
                <a:r>
                  <a:rPr lang="fi-FI" dirty="0" err="1" smtClean="0"/>
                  <a:t>realized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employment</a:t>
                </a:r>
                <a:r>
                  <a:rPr lang="fi-FI" dirty="0" smtClean="0"/>
                  <a:t>. </a:t>
                </a:r>
                <a:endParaRPr lang="fi-FI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4030"/>
                <a:ext cx="10515600" cy="4485024"/>
              </a:xfrm>
              <a:blipFill rotWithShape="0">
                <a:blip r:embed="rId2"/>
                <a:stretch>
                  <a:fillRect l="-1043" t="-3125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432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Step</a:t>
            </a:r>
            <a:r>
              <a:rPr lang="fi-FI" dirty="0" smtClean="0"/>
              <a:t> 1 </a:t>
            </a:r>
            <a:r>
              <a:rPr lang="fi-FI" dirty="0" err="1" smtClean="0"/>
              <a:t>Estimating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borrowing</a:t>
            </a:r>
            <a:r>
              <a:rPr lang="fi-FI" dirty="0" smtClean="0"/>
              <a:t> </a:t>
            </a:r>
            <a:r>
              <a:rPr lang="fi-FI" dirty="0" err="1" smtClean="0"/>
              <a:t>constraint</a:t>
            </a:r>
            <a:endParaRPr lang="fi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i-FI" dirty="0" smtClean="0"/>
                  <a:t>Take </a:t>
                </a:r>
                <a:r>
                  <a:rPr lang="fi-FI" dirty="0" err="1" smtClean="0"/>
                  <a:t>logs</a:t>
                </a:r>
                <a:r>
                  <a:rPr lang="fi-FI" dirty="0" smtClean="0"/>
                  <a:t> and </a:t>
                </a:r>
                <a:r>
                  <a:rPr lang="fi-FI" dirty="0" err="1" smtClean="0"/>
                  <a:t>reformulate</a:t>
                </a:r>
                <a:endParaRPr lang="fi-FI" dirty="0" smtClean="0"/>
              </a:p>
              <a:p>
                <a:endParaRPr lang="fi-FI" dirty="0"/>
              </a:p>
              <a:p>
                <a:r>
                  <a:rPr lang="fi-FI" dirty="0" smtClean="0"/>
                  <a:t>Proxy</a:t>
                </a:r>
                <a14:m>
                  <m:oMath xmlns:m="http://schemas.openxmlformats.org/officeDocument/2006/math">
                    <m:r>
                      <a:rPr lang="fi-FI" b="0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fi-FI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fi-FI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i-FI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fi-FI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fi-FI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fi-FI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i-FI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𝑌𝑟𝑒𝑓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den>
                            </m:f>
                          </m:e>
                        </m:d>
                      </m:e>
                      <m:sup>
                        <m:sSub>
                          <m:sSubPr>
                            <m:ctrlPr>
                              <a:rPr lang="fi-FI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</m:oMath>
                </a14:m>
                <a:endParaRPr lang="fi-FI" dirty="0" smtClean="0"/>
              </a:p>
              <a:p>
                <a:endParaRPr lang="fi-FI" dirty="0"/>
              </a:p>
              <a:p>
                <a:r>
                  <a:rPr lang="fi-FI" dirty="0" err="1" smtClean="0"/>
                  <a:t>Arrive</a:t>
                </a:r>
                <a:r>
                  <a:rPr lang="fi-FI" dirty="0" smtClean="0"/>
                  <a:t> at </a:t>
                </a:r>
                <a:r>
                  <a:rPr lang="fi-FI" dirty="0" err="1" smtClean="0"/>
                  <a:t>estimable</a:t>
                </a:r>
                <a:r>
                  <a:rPr lang="fi-FI" dirty="0" smtClean="0"/>
                  <a:t> ’</a:t>
                </a:r>
                <a:r>
                  <a:rPr lang="fi-FI" dirty="0" err="1" smtClean="0"/>
                  <a:t>zero-inefficiency</a:t>
                </a:r>
                <a:r>
                  <a:rPr lang="fi-FI" dirty="0" smtClean="0"/>
                  <a:t> SF </a:t>
                </a:r>
                <a:r>
                  <a:rPr lang="fi-FI" dirty="0" err="1" smtClean="0"/>
                  <a:t>model</a:t>
                </a:r>
                <a:r>
                  <a:rPr lang="fi-FI" dirty="0" smtClean="0"/>
                  <a:t>’</a:t>
                </a:r>
              </a:p>
              <a:p>
                <a:endParaRPr lang="fi-FI" dirty="0" smtClean="0"/>
              </a:p>
              <a:p>
                <a:r>
                  <a:rPr lang="fi-FI" dirty="0" smtClean="0"/>
                  <a:t>Method: </a:t>
                </a:r>
                <a:r>
                  <a:rPr lang="fi-FI" dirty="0" err="1" smtClean="0"/>
                  <a:t>non-parametric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kernel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estimator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by</a:t>
                </a:r>
                <a:r>
                  <a:rPr lang="fi-FI" dirty="0" smtClean="0"/>
                  <a:t> Hall and </a:t>
                </a:r>
                <a:r>
                  <a:rPr lang="fi-FI" dirty="0" err="1" smtClean="0"/>
                  <a:t>Simar</a:t>
                </a:r>
                <a:r>
                  <a:rPr lang="fi-FI" dirty="0" smtClean="0"/>
                  <a:t> (2012)  </a:t>
                </a:r>
              </a:p>
              <a:p>
                <a:endParaRPr lang="fi-FI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73758" y="2079914"/>
                <a:ext cx="7300174" cy="8270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12827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</a:rPr>
                  <a:t>(9) 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𝑙𝑛</m:t>
                        </m:r>
                      </m:fName>
                      <m:e>
                        <m:d>
                          <m:d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𝑌</m:t>
                            </m:r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−</m:t>
                        </m:r>
                      </m:e>
                    </m:func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𝑙𝑛</m:t>
                    </m:r>
                    <m:d>
                      <m:d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𝑌</m:t>
                        </m:r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𝑙𝑛</m:t>
                    </m:r>
                    <m:d>
                      <m:d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𝛾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𝑙𝑛</m:t>
                    </m:r>
                    <m:d>
                      <m:d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</a:rPr>
                      <m:t>−</m:t>
                    </m:r>
                    <m:sSub>
                      <m:sSub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fi-FI" dirty="0">
                  <a:effectLst/>
                  <a:latin typeface="Times New Roman" panose="02020603050405020304" pitchFamily="18" charset="0"/>
                  <a:ea typeface="Calisto MT" panose="0204060305050503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3758" y="2079914"/>
                <a:ext cx="7300174" cy="8270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15425" y="4392350"/>
                <a:ext cx="7731617" cy="838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1300"/>
                  </a:spcBef>
                  <a:spcAft>
                    <a:spcPts val="0"/>
                  </a:spcAft>
                  <a:tabLst>
                    <a:tab pos="2514600" algn="ctr"/>
                  </a:tabLst>
                </a:pPr>
                <a:r>
                  <a:rPr lang="en-US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  <a:cs typeface="TimesLTStd-Roman"/>
                  </a:rPr>
                  <a:t>(12) 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LTStd-Roman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𝑙𝑛</m:t>
                        </m:r>
                      </m:fName>
                      <m:e>
                        <m:d>
                          <m:d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𝑌</m:t>
                            </m:r>
                            <m:sSub>
                              <m:sSub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sto MT" panose="02040603050505030304" pitchFamily="18" charset="0"/>
                                    <a:cs typeface="TimesLTStd-Roman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e>
                    </m:func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𝑙𝑛</m:t>
                    </m:r>
                    <m:d>
                      <m:d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LTStd-Roman"/>
                          </a:rPr>
                          <m:t>𝑌</m:t>
                        </m:r>
                        <m:sSub>
                          <m:sSubPr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LTStd-Roman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𝑙𝑛</m:t>
                    </m:r>
                    <m:d>
                      <m:d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fi-FI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listo MT" panose="0204060305050503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sto MT" panose="020406030505050303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fi-FI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listo MT" panose="0204060305050503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fi-FI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  <a:ea typeface="Calisto MT" panose="0204060305050503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 New Roman" panose="02020603050405020304" pitchFamily="18" charset="0"/>
                                      </a:rPr>
                                      <m:t>𝑌𝑟𝑒𝑓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sto MT" panose="02040603050505030304" pitchFamily="18" charset="0"/>
                                        <a:cs typeface="Times New Roman" panose="02020603050405020304" pitchFamily="18" charset="0"/>
                                      </a:rPr>
                                      <m:t>𝑌</m:t>
                                    </m:r>
                                  </m:den>
                                </m:f>
                              </m:e>
                            </m:d>
                          </m:e>
                        </m:acc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fi-FI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sto MT" panose="0204060305050503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sto MT" panose="0204060305050503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sto MT" panose="02040603050505030304" pitchFamily="18" charset="0"/>
                    <a:cs typeface="TimesLTStd-Roman"/>
                  </a:rPr>
                  <a:t>.</a:t>
                </a:r>
                <a:endParaRPr lang="fi-FI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sto MT" panose="02040603050505030304" pitchFamily="18" charset="0"/>
                  <a:cs typeface="TimesLTStd-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425" y="4392350"/>
                <a:ext cx="7731617" cy="838884"/>
              </a:xfrm>
              <a:prstGeom prst="rect">
                <a:avLst/>
              </a:prstGeom>
              <a:blipFill rotWithShape="0">
                <a:blip r:embed="rId4"/>
                <a:stretch>
                  <a:fillRect l="-630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67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7853</TotalTime>
  <Words>899</Words>
  <Application>Microsoft Office PowerPoint</Application>
  <PresentationFormat>Personalizzato</PresentationFormat>
  <Paragraphs>81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Office Theme</vt:lpstr>
      <vt:lpstr>What the does the strange crisis in Russia indicate about labor supply?</vt:lpstr>
      <vt:lpstr>Meanwhile in Russia: Weak labor market reaction to a large shock..</vt:lpstr>
      <vt:lpstr>The literature has seen movement from the flat towards the inward shift view </vt:lpstr>
      <vt:lpstr>This paper</vt:lpstr>
      <vt:lpstr>Novelties, apart from the data</vt:lpstr>
      <vt:lpstr>The theory</vt:lpstr>
      <vt:lpstr>Deriving the equilibrium</vt:lpstr>
      <vt:lpstr>Bringing the model to data</vt:lpstr>
      <vt:lpstr>Step 1 Estimating the borrowing constraint</vt:lpstr>
      <vt:lpstr>Visual of the estimation method</vt:lpstr>
      <vt:lpstr>Use of auxillary info to classify households that have no debt</vt:lpstr>
      <vt:lpstr>Estimation results</vt:lpstr>
      <vt:lpstr>Calibrating β and γ</vt:lpstr>
      <vt:lpstr>Completed baseline model</vt:lpstr>
      <vt:lpstr>Simulation results: Labor supply deceases when borrowing constraints tighten</vt:lpstr>
      <vt:lpstr>Concluding remarks</vt:lpstr>
      <vt:lpstr>scrap</vt:lpstr>
      <vt:lpstr>The estimation period</vt:lpstr>
    </vt:vector>
  </TitlesOfParts>
  <Company>Bank of Finland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does the strange crisis in Russia indicate about labor supply?</dc:title>
  <dc:creator>Herrala, Risto</dc:creator>
  <cp:lastModifiedBy>CIARLONE ALESSIO</cp:lastModifiedBy>
  <cp:revision>78</cp:revision>
  <cp:lastPrinted>2018-11-16T10:54:43Z</cp:lastPrinted>
  <dcterms:created xsi:type="dcterms:W3CDTF">2018-10-24T12:01:34Z</dcterms:created>
  <dcterms:modified xsi:type="dcterms:W3CDTF">2018-11-16T11:02:55Z</dcterms:modified>
</cp:coreProperties>
</file>