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1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6" r:id="rId6"/>
    <p:sldId id="293" r:id="rId7"/>
    <p:sldId id="296" r:id="rId8"/>
    <p:sldId id="303" r:id="rId9"/>
    <p:sldId id="301" r:id="rId10"/>
    <p:sldId id="304" r:id="rId11"/>
    <p:sldId id="302" r:id="rId12"/>
    <p:sldId id="305" r:id="rId13"/>
    <p:sldId id="284" r:id="rId14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1">
          <p15:clr>
            <a:srgbClr val="A4A3A4"/>
          </p15:clr>
        </p15:guide>
        <p15:guide id="2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87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A60000"/>
    <a:srgbClr val="B2B2B2"/>
    <a:srgbClr val="C0C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0" autoAdjust="0"/>
    <p:restoredTop sz="86651" autoAdjust="0"/>
  </p:normalViewPr>
  <p:slideViewPr>
    <p:cSldViewPr>
      <p:cViewPr>
        <p:scale>
          <a:sx n="118" d="100"/>
          <a:sy n="118" d="100"/>
        </p:scale>
        <p:origin x="-1350" y="-72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187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174" y="0"/>
            <a:ext cx="2950790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t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05981" y="9445070"/>
            <a:ext cx="3405982" cy="49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b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‹N›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348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81197" y="4723330"/>
            <a:ext cx="5449570" cy="4473813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88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0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2025" y="6537325"/>
            <a:ext cx="558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CE43-EFE2-42ED-8C4D-43D93F3C5BD9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6370638"/>
            <a:ext cx="90154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sz="quarter"/>
          </p:nvPr>
        </p:nvSpPr>
        <p:spPr>
          <a:xfrm>
            <a:off x="1698080" y="1988840"/>
            <a:ext cx="7162800" cy="2736303"/>
          </a:xfrm>
        </p:spPr>
        <p:txBody>
          <a:bodyPr/>
          <a:lstStyle/>
          <a:p>
            <a:r>
              <a:rPr lang="en-GB" sz="3200" dirty="0" smtClean="0"/>
              <a:t>Discussion of 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Commodity and credit cycles in resource-rich economies</a:t>
            </a:r>
            <a:br>
              <a:rPr lang="en-GB" sz="3200" b="1" dirty="0" smtClean="0"/>
            </a:br>
            <a:r>
              <a:rPr lang="en-GB" sz="2400" dirty="0" smtClean="0"/>
              <a:t>by Marina </a:t>
            </a:r>
            <a:r>
              <a:rPr lang="en-GB" sz="2400" dirty="0" err="1" smtClean="0"/>
              <a:t>Tiunova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Marco Jacopo </a:t>
            </a:r>
            <a:r>
              <a:rPr lang="en-GB" sz="2800" dirty="0"/>
              <a:t>Lombardi</a:t>
            </a:r>
            <a:endParaRPr lang="en-GB" sz="3200" i="1" dirty="0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sz="quarter" idx="1"/>
          </p:nvPr>
        </p:nvSpPr>
        <p:spPr>
          <a:xfrm>
            <a:off x="1691680" y="5013176"/>
            <a:ext cx="7180263" cy="1008112"/>
          </a:xfrm>
        </p:spPr>
        <p:txBody>
          <a:bodyPr/>
          <a:lstStyle/>
          <a:p>
            <a:r>
              <a:rPr lang="en-US" dirty="0" smtClean="0"/>
              <a:t>Roma, 22 November 2018</a:t>
            </a:r>
          </a:p>
          <a:p>
            <a:endParaRPr lang="en-US" dirty="0"/>
          </a:p>
          <a:p>
            <a:r>
              <a:rPr lang="en-US" sz="1100" dirty="0" smtClean="0"/>
              <a:t>The views expressed are solely mine and should not be attributed to the 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755576" y="2708920"/>
            <a:ext cx="7560840" cy="2304256"/>
          </a:xfrm>
        </p:spPr>
        <p:txBody>
          <a:bodyPr/>
          <a:lstStyle/>
          <a:p>
            <a:r>
              <a:rPr lang="en-US" b="1" dirty="0" smtClean="0"/>
              <a:t>Thank you!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03844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punchline of the paper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Investigates the impact of commodity prices on financial cycles of commodity exporters</a:t>
            </a:r>
          </a:p>
          <a:p>
            <a:pPr lvl="1"/>
            <a:r>
              <a:rPr lang="en-US" dirty="0" smtClean="0"/>
              <a:t>Exogenous shocks to global commodity prices are identified using a </a:t>
            </a:r>
            <a:r>
              <a:rPr lang="en-US" dirty="0" err="1" smtClean="0"/>
              <a:t>Cholesky</a:t>
            </a:r>
            <a:r>
              <a:rPr lang="en-US" dirty="0" smtClean="0"/>
              <a:t> ordering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Higher commodity prices fuel credit growth</a:t>
            </a:r>
          </a:p>
          <a:p>
            <a:pPr lvl="1"/>
            <a:r>
              <a:rPr lang="en-GB" dirty="0" smtClean="0"/>
              <a:t>Notably in USD in the case of Russia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Highly policy relevant</a:t>
            </a:r>
          </a:p>
          <a:p>
            <a:pPr lvl="1"/>
            <a:r>
              <a:rPr lang="en-GB" dirty="0" smtClean="0"/>
              <a:t>I will explore some policy implications </a:t>
            </a:r>
          </a:p>
          <a:p>
            <a:pPr lvl="1"/>
            <a:r>
              <a:rPr lang="en-US" dirty="0" smtClean="0"/>
              <a:t>But first comment on the empirical setup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9291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b="1" dirty="0" smtClean="0"/>
              <a:t>Identification and methodology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4573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closer look at the model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Bayesian VAR with </a:t>
            </a:r>
            <a:r>
              <a:rPr lang="en-US" dirty="0" err="1" smtClean="0"/>
              <a:t>Cholesky</a:t>
            </a:r>
            <a:r>
              <a:rPr lang="en-US" dirty="0" smtClean="0"/>
              <a:t> identification</a:t>
            </a:r>
          </a:p>
          <a:p>
            <a:pPr lvl="1"/>
            <a:r>
              <a:rPr lang="en-US" dirty="0" smtClean="0"/>
              <a:t>Several variables collected in blocs:</a:t>
            </a:r>
          </a:p>
          <a:p>
            <a:pPr lvl="2"/>
            <a:r>
              <a:rPr lang="en-US" dirty="0" smtClean="0"/>
              <a:t>External (including commodity prices)</a:t>
            </a:r>
          </a:p>
          <a:p>
            <a:pPr lvl="2"/>
            <a:r>
              <a:rPr lang="en-US" dirty="0" smtClean="0"/>
              <a:t>Domestic macro</a:t>
            </a:r>
          </a:p>
          <a:p>
            <a:pPr lvl="2"/>
            <a:r>
              <a:rPr lang="en-US" dirty="0" smtClean="0"/>
              <a:t>Domestic financial</a:t>
            </a:r>
            <a:endParaRPr lang="en-US" u="sng" dirty="0" smtClean="0"/>
          </a:p>
          <a:p>
            <a:r>
              <a:rPr lang="en-US" dirty="0" smtClean="0"/>
              <a:t>Slow to fast?</a:t>
            </a:r>
          </a:p>
          <a:p>
            <a:pPr lvl="1"/>
            <a:r>
              <a:rPr lang="en-US" dirty="0" smtClean="0"/>
              <a:t>Yes, for the domestic bloc</a:t>
            </a:r>
          </a:p>
          <a:p>
            <a:pPr lvl="1"/>
            <a:r>
              <a:rPr lang="en-US" dirty="0" smtClean="0"/>
              <a:t>No, in the external bloc (VIX, commodity, real GDP)</a:t>
            </a:r>
          </a:p>
          <a:p>
            <a:pPr lvl="2"/>
            <a:r>
              <a:rPr lang="en-US" dirty="0"/>
              <a:t>Typical ordering (Kilian 2009): oil supply, economic activity, oil price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52963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473951" cy="466725"/>
          </a:xfrm>
        </p:spPr>
        <p:txBody>
          <a:bodyPr/>
          <a:lstStyle/>
          <a:p>
            <a:r>
              <a:rPr lang="en-US" b="1" dirty="0" smtClean="0"/>
              <a:t>A possible alternative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Using a FAVAR (Bernanke, </a:t>
            </a:r>
            <a:r>
              <a:rPr lang="en-US" dirty="0" err="1" smtClean="0"/>
              <a:t>Boivin</a:t>
            </a:r>
            <a:r>
              <a:rPr lang="en-US" dirty="0" smtClean="0"/>
              <a:t>, </a:t>
            </a:r>
            <a:r>
              <a:rPr lang="en-US" dirty="0" err="1" smtClean="0"/>
              <a:t>Elisaz</a:t>
            </a:r>
            <a:r>
              <a:rPr lang="en-US" dirty="0" smtClean="0"/>
              <a:t> 2004)</a:t>
            </a:r>
          </a:p>
          <a:p>
            <a:pPr lvl="1"/>
            <a:r>
              <a:rPr lang="en-US" dirty="0" smtClean="0"/>
              <a:t>Extract one factor per bloc </a:t>
            </a:r>
          </a:p>
          <a:p>
            <a:pPr lvl="1"/>
            <a:r>
              <a:rPr lang="en-US" dirty="0" smtClean="0"/>
              <a:t>Apply a recursive ordering</a:t>
            </a:r>
          </a:p>
          <a:p>
            <a:pPr lvl="1"/>
            <a:r>
              <a:rPr lang="en-US" dirty="0" smtClean="0"/>
              <a:t>Use loadings to reconstruct responses of original variables</a:t>
            </a:r>
          </a:p>
          <a:p>
            <a:pPr lvl="1"/>
            <a:endParaRPr lang="en-US" u="sng" dirty="0" smtClean="0"/>
          </a:p>
          <a:p>
            <a:r>
              <a:rPr lang="en-US" dirty="0" smtClean="0"/>
              <a:t>Enables including all financial cycle indicators at once</a:t>
            </a:r>
          </a:p>
        </p:txBody>
      </p:sp>
    </p:spTree>
    <p:extLst>
      <p:ext uri="{BB962C8B-B14F-4D97-AF65-F5344CB8AC3E}">
        <p14:creationId xmlns:p14="http://schemas.microsoft.com/office/powerpoint/2010/main" val="28111537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b="1" dirty="0" smtClean="0"/>
              <a:t>Results and policy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5320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case of Russia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1188" y="1780358"/>
            <a:ext cx="7921625" cy="43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389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 read these results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Higher commodity prices lead to an appreciation</a:t>
            </a:r>
          </a:p>
          <a:p>
            <a:r>
              <a:rPr lang="en-US" dirty="0" smtClean="0"/>
              <a:t>Monetary policy tries to counteract it through a loosening</a:t>
            </a:r>
          </a:p>
          <a:p>
            <a:r>
              <a:rPr lang="en-US" dirty="0" smtClean="0"/>
              <a:t>This produces a further increase in credit growth</a:t>
            </a:r>
          </a:p>
          <a:p>
            <a:endParaRPr lang="en-US" dirty="0" smtClean="0"/>
          </a:p>
          <a:p>
            <a:r>
              <a:rPr lang="en-US" dirty="0" smtClean="0"/>
              <a:t>Monetary policy turns out to be procyclical</a:t>
            </a:r>
          </a:p>
          <a:p>
            <a:pPr lvl="1"/>
            <a:r>
              <a:rPr lang="en-US" dirty="0" smtClean="0"/>
              <a:t>Can macro-prudential policy counteract this?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Apparently this is not the case for Australia</a:t>
            </a:r>
          </a:p>
          <a:p>
            <a:pPr lvl="1"/>
            <a:r>
              <a:rPr lang="en-US" dirty="0" smtClean="0"/>
              <a:t>Is this an EME story?</a:t>
            </a:r>
          </a:p>
          <a:p>
            <a:pPr lvl="1"/>
            <a:r>
              <a:rPr lang="en-US" dirty="0" smtClean="0"/>
              <a:t>Is this related to the volatility of capital flows?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4643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and suggestions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paper tackles a key issue for resource-rich economies</a:t>
            </a:r>
          </a:p>
          <a:p>
            <a:r>
              <a:rPr lang="en-US" dirty="0" smtClean="0"/>
              <a:t>And raises important and far-fetching policy implications:</a:t>
            </a:r>
          </a:p>
          <a:p>
            <a:pPr lvl="1"/>
            <a:r>
              <a:rPr lang="en-US" dirty="0" smtClean="0"/>
              <a:t>Pro-cyclicality of monetary policy response to commodity price shocks</a:t>
            </a:r>
          </a:p>
          <a:p>
            <a:pPr lvl="1"/>
            <a:r>
              <a:rPr lang="en-US" dirty="0" smtClean="0"/>
              <a:t>Effectiveness of macro-prudential policies</a:t>
            </a:r>
          </a:p>
          <a:p>
            <a:endParaRPr lang="en-US" dirty="0"/>
          </a:p>
          <a:p>
            <a:r>
              <a:rPr lang="en-US" dirty="0" smtClean="0"/>
              <a:t>My suggestions:</a:t>
            </a:r>
          </a:p>
          <a:p>
            <a:pPr lvl="1"/>
            <a:r>
              <a:rPr lang="en-US" dirty="0" smtClean="0"/>
              <a:t>Check robustness of the results to different identification schemes</a:t>
            </a:r>
          </a:p>
          <a:p>
            <a:pPr lvl="1"/>
            <a:r>
              <a:rPr lang="en-US" dirty="0" smtClean="0"/>
              <a:t>Try to include macro-prudential policy shocks</a:t>
            </a:r>
          </a:p>
          <a:p>
            <a:pPr lvl="2"/>
            <a:r>
              <a:rPr lang="en-US" dirty="0" smtClean="0"/>
              <a:t>E.g. based on the MPP index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2303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IS_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BIS_ E</Template>
  <TotalTime>4120</TotalTime>
  <Words>336</Words>
  <Application>Microsoft Office PowerPoint</Application>
  <PresentationFormat>Presentazione su schermo (4:3)</PresentationFormat>
  <Paragraphs>70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BIS_ E</vt:lpstr>
      <vt:lpstr>1_People_images</vt:lpstr>
      <vt:lpstr>2_Buildings_images</vt:lpstr>
      <vt:lpstr>3_Plain</vt:lpstr>
      <vt:lpstr>Discussion of  Commodity and credit cycles in resource-rich economies by Marina Tiunova  Marco Jacopo Lombardi</vt:lpstr>
      <vt:lpstr>The punchline of the paper</vt:lpstr>
      <vt:lpstr>Identification and methodology</vt:lpstr>
      <vt:lpstr>A closer look at the model</vt:lpstr>
      <vt:lpstr>A possible alternative</vt:lpstr>
      <vt:lpstr>Results and policy considerations</vt:lpstr>
      <vt:lpstr>The case of Russia</vt:lpstr>
      <vt:lpstr>How I read these results</vt:lpstr>
      <vt:lpstr>Summary and suggestions</vt:lpstr>
      <vt:lpstr>Thank you!</vt:lpstr>
    </vt:vector>
  </TitlesOfParts>
  <Company>Bank for International Settlements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of: The U.S. dollar Exchange Rate  and the Demand for Oil by Selien De Schryder and Gert Peersman</dc:title>
  <dc:creator>Marco J. Lombardi</dc:creator>
  <cp:lastModifiedBy>CIARLONE ALESSIO</cp:lastModifiedBy>
  <cp:revision>268</cp:revision>
  <cp:lastPrinted>2018-08-29T11:24:07Z</cp:lastPrinted>
  <dcterms:created xsi:type="dcterms:W3CDTF">2012-11-15T13:58:01Z</dcterms:created>
  <dcterms:modified xsi:type="dcterms:W3CDTF">2018-11-20T07:37:01Z</dcterms:modified>
</cp:coreProperties>
</file>