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754" autoAdjust="0"/>
  </p:normalViewPr>
  <p:slideViewPr>
    <p:cSldViewPr showGuides="1">
      <p:cViewPr varScale="1">
        <p:scale>
          <a:sx n="90" d="100"/>
          <a:sy n="90" d="100"/>
        </p:scale>
        <p:origin x="-21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12B167-B1B9-4391-8EAA-263A27352014}" type="datetimeFigureOut">
              <a:rPr lang="it-IT" smtClean="0"/>
              <a:t>21/11/2018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81F84B-38BA-4C23-8200-A29D4BF697EC}" type="slidenum">
              <a:rPr lang="it-IT" smtClean="0"/>
              <a:t>‹N›</a:t>
            </a:fld>
            <a:endParaRPr lang="it-IT"/>
          </a:p>
        </p:txBody>
      </p:sp>
    </p:spTree>
    <p:extLst>
      <p:ext uri="{BB962C8B-B14F-4D97-AF65-F5344CB8AC3E}">
        <p14:creationId xmlns:p14="http://schemas.microsoft.com/office/powerpoint/2010/main" val="3486894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A53910D-10AE-4009-9D3E-3396AB9775D1}" type="slidenum">
              <a:rPr lang="it-IT" smtClean="0"/>
              <a:t>1</a:t>
            </a:fld>
            <a:endParaRPr lang="it-IT"/>
          </a:p>
        </p:txBody>
      </p:sp>
    </p:spTree>
    <p:extLst>
      <p:ext uri="{BB962C8B-B14F-4D97-AF65-F5344CB8AC3E}">
        <p14:creationId xmlns:p14="http://schemas.microsoft.com/office/powerpoint/2010/main" val="4282194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endParaRPr lang="en-GB" sz="1100" baseline="0" dirty="0" smtClean="0">
              <a:latin typeface="Cambria" pitchFamily="18" charset="0"/>
            </a:endParaRPr>
          </a:p>
        </p:txBody>
      </p:sp>
      <p:sp>
        <p:nvSpPr>
          <p:cNvPr id="4" name="Segnaposto numero diapositiva 3"/>
          <p:cNvSpPr>
            <a:spLocks noGrp="1"/>
          </p:cNvSpPr>
          <p:nvPr>
            <p:ph type="sldNum" sz="quarter" idx="10"/>
          </p:nvPr>
        </p:nvSpPr>
        <p:spPr/>
        <p:txBody>
          <a:bodyPr/>
          <a:lstStyle/>
          <a:p>
            <a:fld id="{9A53910D-10AE-4009-9D3E-3396AB9775D1}" type="slidenum">
              <a:rPr lang="it-IT" smtClean="0"/>
              <a:t>2</a:t>
            </a:fld>
            <a:endParaRPr lang="it-IT"/>
          </a:p>
        </p:txBody>
      </p:sp>
    </p:spTree>
    <p:extLst>
      <p:ext uri="{BB962C8B-B14F-4D97-AF65-F5344CB8AC3E}">
        <p14:creationId xmlns:p14="http://schemas.microsoft.com/office/powerpoint/2010/main" val="2397626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endParaRPr lang="en-GB" sz="1100" baseline="0" dirty="0" smtClean="0">
              <a:latin typeface="Cambria" pitchFamily="18" charset="0"/>
            </a:endParaRPr>
          </a:p>
        </p:txBody>
      </p:sp>
      <p:sp>
        <p:nvSpPr>
          <p:cNvPr id="4" name="Segnaposto numero diapositiva 3"/>
          <p:cNvSpPr>
            <a:spLocks noGrp="1"/>
          </p:cNvSpPr>
          <p:nvPr>
            <p:ph type="sldNum" sz="quarter" idx="10"/>
          </p:nvPr>
        </p:nvSpPr>
        <p:spPr/>
        <p:txBody>
          <a:bodyPr/>
          <a:lstStyle/>
          <a:p>
            <a:fld id="{9A53910D-10AE-4009-9D3E-3396AB9775D1}" type="slidenum">
              <a:rPr lang="it-IT" smtClean="0"/>
              <a:t>3</a:t>
            </a:fld>
            <a:endParaRPr lang="it-IT"/>
          </a:p>
        </p:txBody>
      </p:sp>
    </p:spTree>
    <p:extLst>
      <p:ext uri="{BB962C8B-B14F-4D97-AF65-F5344CB8AC3E}">
        <p14:creationId xmlns:p14="http://schemas.microsoft.com/office/powerpoint/2010/main" val="2397626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en-US" sz="1100" dirty="0" smtClean="0">
                <a:latin typeface="Cambria" pitchFamily="18" charset="0"/>
              </a:rPr>
              <a:t>I mean,</a:t>
            </a:r>
            <a:r>
              <a:rPr lang="en-US" sz="1100" baseline="0" dirty="0" smtClean="0">
                <a:latin typeface="Cambria" pitchFamily="18" charset="0"/>
              </a:rPr>
              <a:t> if authors think that this external credit is relevant, they should look just at this variable and stress more in the text the actual reasons behind this choice. In fact, while </a:t>
            </a:r>
            <a:r>
              <a:rPr lang="en-US" sz="1100" dirty="0" smtClean="0">
                <a:latin typeface="Cambria" pitchFamily="18" charset="0"/>
              </a:rPr>
              <a:t>authors maintain that accounting for cross-border credit matters for credit gap assessment</a:t>
            </a:r>
            <a:r>
              <a:rPr lang="en-US" sz="1100" baseline="0" dirty="0" smtClean="0">
                <a:latin typeface="Cambria" pitchFamily="18" charset="0"/>
              </a:rPr>
              <a:t> (“The inclusion of cross-border credit matters considerably for credit gap assessments as it results in larger gaps in most cases”), this cannot be regarded as the only justification. </a:t>
            </a:r>
            <a:r>
              <a:rPr lang="en-US" sz="1100" dirty="0" smtClean="0">
                <a:latin typeface="Cambria" pitchFamily="18" charset="0"/>
              </a:rPr>
              <a:t>In fact, the larger deviations stemming from the use of a “total” definition may be simply the reflection of larger residuals, i.e. a smaller ability of the model to account for what is actually going on and not necessarily of a heavier weight related</a:t>
            </a:r>
            <a:r>
              <a:rPr lang="en-US" sz="1100" baseline="0" dirty="0" smtClean="0">
                <a:latin typeface="Cambria" pitchFamily="18" charset="0"/>
              </a:rPr>
              <a:t> to</a:t>
            </a:r>
            <a:r>
              <a:rPr lang="en-US" sz="1100" dirty="0" smtClean="0">
                <a:latin typeface="Cambria" pitchFamily="18" charset="0"/>
              </a:rPr>
              <a:t> domestic private sector </a:t>
            </a:r>
            <a:r>
              <a:rPr lang="en-US" sz="1100" dirty="0" smtClean="0">
                <a:latin typeface="Cambria" pitchFamily="18" charset="0"/>
              </a:rPr>
              <a:t>indebtedness</a:t>
            </a:r>
            <a:r>
              <a:rPr lang="en-US" sz="1100" dirty="0" smtClean="0">
                <a:latin typeface="Cambria" pitchFamily="18" charset="0"/>
              </a:rPr>
              <a:t>.</a:t>
            </a:r>
          </a:p>
          <a:p>
            <a:pPr algn="just"/>
            <a:endParaRPr lang="en-US" sz="1100" baseline="0" dirty="0" smtClean="0">
              <a:latin typeface="Cambria"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100" dirty="0" smtClean="0">
                <a:latin typeface="Cambria" pitchFamily="18" charset="0"/>
              </a:rPr>
              <a:t>After all, why should I expect a role for foreign variables in case of “domestic” credit? Even admitting any role, why should it be equal to the one obtained in the case of “total” credit?</a:t>
            </a:r>
          </a:p>
          <a:p>
            <a:pPr algn="just"/>
            <a:endParaRPr lang="en-GB" sz="1100" baseline="0" dirty="0" smtClean="0">
              <a:latin typeface="Cambria" pitchFamily="18" charset="0"/>
            </a:endParaRPr>
          </a:p>
        </p:txBody>
      </p:sp>
      <p:sp>
        <p:nvSpPr>
          <p:cNvPr id="4" name="Segnaposto numero diapositiva 3"/>
          <p:cNvSpPr>
            <a:spLocks noGrp="1"/>
          </p:cNvSpPr>
          <p:nvPr>
            <p:ph type="sldNum" sz="quarter" idx="10"/>
          </p:nvPr>
        </p:nvSpPr>
        <p:spPr/>
        <p:txBody>
          <a:bodyPr/>
          <a:lstStyle/>
          <a:p>
            <a:fld id="{9A53910D-10AE-4009-9D3E-3396AB9775D1}" type="slidenum">
              <a:rPr lang="it-IT" smtClean="0"/>
              <a:t>4</a:t>
            </a:fld>
            <a:endParaRPr lang="it-IT"/>
          </a:p>
        </p:txBody>
      </p:sp>
    </p:spTree>
    <p:extLst>
      <p:ext uri="{BB962C8B-B14F-4D97-AF65-F5344CB8AC3E}">
        <p14:creationId xmlns:p14="http://schemas.microsoft.com/office/powerpoint/2010/main" val="2397626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spcAft>
                <a:spcPts val="1200"/>
              </a:spcAft>
            </a:pPr>
            <a:r>
              <a:rPr lang="en-US" sz="1100" dirty="0" smtClean="0">
                <a:latin typeface="Cambria" pitchFamily="18" charset="0"/>
              </a:rPr>
              <a:t>Especially from the perspective of a couple of differently-signed coefficients you obtain at the end.</a:t>
            </a:r>
          </a:p>
          <a:p>
            <a:pPr algn="just"/>
            <a:endParaRPr lang="en-GB" sz="1100" baseline="0" dirty="0" smtClean="0">
              <a:latin typeface="Cambria"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100" dirty="0" smtClean="0">
                <a:latin typeface="Cambria" pitchFamily="18" charset="0"/>
              </a:rPr>
              <a:t>It would be more in line with the story behind the “de-leveraging process” of euro area banking groups from the area.</a:t>
            </a:r>
          </a:p>
          <a:p>
            <a:pPr algn="just"/>
            <a:endParaRPr lang="en-GB" sz="1100" baseline="0" dirty="0" smtClean="0">
              <a:latin typeface="Cambria" pitchFamily="18" charset="0"/>
            </a:endParaRPr>
          </a:p>
          <a:p>
            <a:pPr algn="just"/>
            <a:r>
              <a:rPr lang="en-GB" sz="1100" baseline="0" dirty="0" smtClean="0">
                <a:latin typeface="Cambria" pitchFamily="18" charset="0"/>
              </a:rPr>
              <a:t>There is a list of relevant variables which are supposed to influence both the demand and the supply of credit which is not taken into account in the paper. </a:t>
            </a:r>
          </a:p>
        </p:txBody>
      </p:sp>
      <p:sp>
        <p:nvSpPr>
          <p:cNvPr id="4" name="Segnaposto numero diapositiva 3"/>
          <p:cNvSpPr>
            <a:spLocks noGrp="1"/>
          </p:cNvSpPr>
          <p:nvPr>
            <p:ph type="sldNum" sz="quarter" idx="10"/>
          </p:nvPr>
        </p:nvSpPr>
        <p:spPr/>
        <p:txBody>
          <a:bodyPr/>
          <a:lstStyle/>
          <a:p>
            <a:fld id="{9A53910D-10AE-4009-9D3E-3396AB9775D1}" type="slidenum">
              <a:rPr lang="it-IT" smtClean="0"/>
              <a:t>5</a:t>
            </a:fld>
            <a:endParaRPr lang="it-IT"/>
          </a:p>
        </p:txBody>
      </p:sp>
    </p:spTree>
    <p:extLst>
      <p:ext uri="{BB962C8B-B14F-4D97-AF65-F5344CB8AC3E}">
        <p14:creationId xmlns:p14="http://schemas.microsoft.com/office/powerpoint/2010/main" val="2397626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endParaRPr lang="en-GB" sz="1100" baseline="0" dirty="0" smtClean="0">
              <a:latin typeface="Cambria" pitchFamily="18" charset="0"/>
            </a:endParaRPr>
          </a:p>
        </p:txBody>
      </p:sp>
      <p:sp>
        <p:nvSpPr>
          <p:cNvPr id="4" name="Segnaposto numero diapositiva 3"/>
          <p:cNvSpPr>
            <a:spLocks noGrp="1"/>
          </p:cNvSpPr>
          <p:nvPr>
            <p:ph type="sldNum" sz="quarter" idx="10"/>
          </p:nvPr>
        </p:nvSpPr>
        <p:spPr/>
        <p:txBody>
          <a:bodyPr/>
          <a:lstStyle/>
          <a:p>
            <a:fld id="{9A53910D-10AE-4009-9D3E-3396AB9775D1}" type="slidenum">
              <a:rPr lang="it-IT" smtClean="0"/>
              <a:t>6</a:t>
            </a:fld>
            <a:endParaRPr lang="it-IT"/>
          </a:p>
        </p:txBody>
      </p:sp>
    </p:spTree>
    <p:extLst>
      <p:ext uri="{BB962C8B-B14F-4D97-AF65-F5344CB8AC3E}">
        <p14:creationId xmlns:p14="http://schemas.microsoft.com/office/powerpoint/2010/main" val="2397626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en-GB" sz="1100" baseline="0" dirty="0" smtClean="0">
                <a:latin typeface="Cambria" pitchFamily="18" charset="0"/>
              </a:rPr>
              <a:t>The distinction between a static from a dynamic model is an artificial one, in my view. Did you try to build the same charts with the results related to the long-term relationship deriving from a dynamic model? </a:t>
            </a:r>
          </a:p>
          <a:p>
            <a:pPr algn="just"/>
            <a:endParaRPr lang="en-GB" sz="1100" baseline="0" dirty="0" smtClean="0">
              <a:latin typeface="Cambria" pitchFamily="18" charset="0"/>
            </a:endParaRPr>
          </a:p>
          <a:p>
            <a:pPr algn="just"/>
            <a:r>
              <a:rPr lang="en-GB" sz="1100" baseline="0" dirty="0" smtClean="0">
                <a:latin typeface="Cambria" pitchFamily="18" charset="0"/>
              </a:rPr>
              <a:t>Moreover, even admitting that this is the right choice, it is not clear to me what is the motivation behind the choice of the </a:t>
            </a:r>
            <a:r>
              <a:rPr lang="en-US" sz="1100" baseline="0" dirty="0" smtClean="0">
                <a:latin typeface="Cambria" pitchFamily="18" charset="0"/>
              </a:rPr>
              <a:t>Group Mean-Fully Modified OLS (GM-FMOLS</a:t>
            </a:r>
            <a:r>
              <a:rPr lang="en-US" sz="1100" baseline="0" dirty="0" smtClean="0">
                <a:latin typeface="Cambria" pitchFamily="18" charset="0"/>
              </a:rPr>
              <a:t>) w.r.t. the FE or the </a:t>
            </a:r>
            <a:r>
              <a:rPr lang="en-US" sz="1100" baseline="0" dirty="0" err="1" smtClean="0">
                <a:latin typeface="Cambria" pitchFamily="18" charset="0"/>
              </a:rPr>
              <a:t>Pesaran’s</a:t>
            </a:r>
            <a:r>
              <a:rPr lang="en-US" sz="1100" baseline="0" dirty="0" smtClean="0">
                <a:latin typeface="Cambria" pitchFamily="18" charset="0"/>
              </a:rPr>
              <a:t> MG estimator </a:t>
            </a:r>
            <a:r>
              <a:rPr lang="en-US" sz="1100" baseline="0" dirty="0" smtClean="0">
                <a:latin typeface="Cambria" pitchFamily="18" charset="0"/>
              </a:rPr>
              <a:t>as the </a:t>
            </a:r>
            <a:r>
              <a:rPr lang="en-US" sz="1100" b="1" baseline="0" dirty="0" smtClean="0">
                <a:latin typeface="Cambria" pitchFamily="18" charset="0"/>
              </a:rPr>
              <a:t>preferred</a:t>
            </a:r>
            <a:r>
              <a:rPr lang="en-US" sz="1100" baseline="0" dirty="0" smtClean="0">
                <a:latin typeface="Cambria" pitchFamily="18" charset="0"/>
              </a:rPr>
              <a:t> model. Any model selection criteria?</a:t>
            </a:r>
            <a:endParaRPr lang="en-GB" sz="1100" baseline="0" dirty="0" smtClean="0">
              <a:latin typeface="Cambria" pitchFamily="18" charset="0"/>
            </a:endParaRPr>
          </a:p>
        </p:txBody>
      </p:sp>
      <p:sp>
        <p:nvSpPr>
          <p:cNvPr id="4" name="Segnaposto numero diapositiva 3"/>
          <p:cNvSpPr>
            <a:spLocks noGrp="1"/>
          </p:cNvSpPr>
          <p:nvPr>
            <p:ph type="sldNum" sz="quarter" idx="10"/>
          </p:nvPr>
        </p:nvSpPr>
        <p:spPr/>
        <p:txBody>
          <a:bodyPr/>
          <a:lstStyle/>
          <a:p>
            <a:fld id="{9A53910D-10AE-4009-9D3E-3396AB9775D1}" type="slidenum">
              <a:rPr lang="it-IT" smtClean="0"/>
              <a:t>7</a:t>
            </a:fld>
            <a:endParaRPr lang="it-IT"/>
          </a:p>
        </p:txBody>
      </p:sp>
    </p:spTree>
    <p:extLst>
      <p:ext uri="{BB962C8B-B14F-4D97-AF65-F5344CB8AC3E}">
        <p14:creationId xmlns:p14="http://schemas.microsoft.com/office/powerpoint/2010/main" val="2397626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100" dirty="0" smtClean="0">
                <a:latin typeface="Cambria" pitchFamily="18" charset="0"/>
              </a:rPr>
              <a:t>One may wonder what happens between the static and the dynamic model to make heterogeneity OK for the former and homogeneity OK for the latter.</a:t>
            </a:r>
          </a:p>
          <a:p>
            <a:pPr algn="just"/>
            <a:endParaRPr lang="en-GB" sz="1100" baseline="0" dirty="0" smtClean="0">
              <a:latin typeface="Cambria" pitchFamily="18" charset="0"/>
            </a:endParaRPr>
          </a:p>
        </p:txBody>
      </p:sp>
      <p:sp>
        <p:nvSpPr>
          <p:cNvPr id="4" name="Segnaposto numero diapositiva 3"/>
          <p:cNvSpPr>
            <a:spLocks noGrp="1"/>
          </p:cNvSpPr>
          <p:nvPr>
            <p:ph type="sldNum" sz="quarter" idx="10"/>
          </p:nvPr>
        </p:nvSpPr>
        <p:spPr/>
        <p:txBody>
          <a:bodyPr/>
          <a:lstStyle/>
          <a:p>
            <a:fld id="{9A53910D-10AE-4009-9D3E-3396AB9775D1}" type="slidenum">
              <a:rPr lang="it-IT" smtClean="0"/>
              <a:t>8</a:t>
            </a:fld>
            <a:endParaRPr lang="it-IT"/>
          </a:p>
        </p:txBody>
      </p:sp>
    </p:spTree>
    <p:extLst>
      <p:ext uri="{BB962C8B-B14F-4D97-AF65-F5344CB8AC3E}">
        <p14:creationId xmlns:p14="http://schemas.microsoft.com/office/powerpoint/2010/main" val="2397626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en-GB" sz="1100" baseline="0" dirty="0" smtClean="0">
                <a:latin typeface="Cambria" pitchFamily="18" charset="0"/>
              </a:rPr>
              <a:t>For instance, the second chart I reported clearly show that household debt is still a problem in Poland and the Czech Republic. </a:t>
            </a:r>
          </a:p>
        </p:txBody>
      </p:sp>
      <p:sp>
        <p:nvSpPr>
          <p:cNvPr id="4" name="Segnaposto numero diapositiva 3"/>
          <p:cNvSpPr>
            <a:spLocks noGrp="1"/>
          </p:cNvSpPr>
          <p:nvPr>
            <p:ph type="sldNum" sz="quarter" idx="10"/>
          </p:nvPr>
        </p:nvSpPr>
        <p:spPr/>
        <p:txBody>
          <a:bodyPr/>
          <a:lstStyle/>
          <a:p>
            <a:fld id="{9A53910D-10AE-4009-9D3E-3396AB9775D1}" type="slidenum">
              <a:rPr lang="it-IT" smtClean="0"/>
              <a:t>9</a:t>
            </a:fld>
            <a:endParaRPr lang="it-IT"/>
          </a:p>
        </p:txBody>
      </p:sp>
    </p:spTree>
    <p:extLst>
      <p:ext uri="{BB962C8B-B14F-4D97-AF65-F5344CB8AC3E}">
        <p14:creationId xmlns:p14="http://schemas.microsoft.com/office/powerpoint/2010/main" val="2397626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327ACD4-2497-41EA-AE74-BCDDCB9EBA14}" type="datetimeFigureOut">
              <a:rPr lang="it-IT" smtClean="0"/>
              <a:t>21/11/2018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4208017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27ACD4-2497-41EA-AE74-BCDDCB9EBA14}" type="datetimeFigureOut">
              <a:rPr lang="it-IT" smtClean="0"/>
              <a:t>21/11/2018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4051687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27ACD4-2497-41EA-AE74-BCDDCB9EBA14}" type="datetimeFigureOut">
              <a:rPr lang="it-IT" smtClean="0"/>
              <a:t>21/11/2018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696293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27ACD4-2497-41EA-AE74-BCDDCB9EBA14}" type="datetimeFigureOut">
              <a:rPr lang="it-IT" smtClean="0"/>
              <a:t>21/11/2018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2996019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327ACD4-2497-41EA-AE74-BCDDCB9EBA14}" type="datetimeFigureOut">
              <a:rPr lang="it-IT" smtClean="0"/>
              <a:t>21/11/2018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79288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327ACD4-2497-41EA-AE74-BCDDCB9EBA14}" type="datetimeFigureOut">
              <a:rPr lang="it-IT" smtClean="0"/>
              <a:t>21/11/2018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785542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327ACD4-2497-41EA-AE74-BCDDCB9EBA14}" type="datetimeFigureOut">
              <a:rPr lang="it-IT" smtClean="0"/>
              <a:t>21/11/2018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997056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327ACD4-2497-41EA-AE74-BCDDCB9EBA14}" type="datetimeFigureOut">
              <a:rPr lang="it-IT" smtClean="0"/>
              <a:t>21/11/2018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910753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327ACD4-2497-41EA-AE74-BCDDCB9EBA14}" type="datetimeFigureOut">
              <a:rPr lang="it-IT" smtClean="0"/>
              <a:t>21/11/2018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139372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327ACD4-2497-41EA-AE74-BCDDCB9EBA14}" type="datetimeFigureOut">
              <a:rPr lang="it-IT" smtClean="0"/>
              <a:t>21/11/2018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3450255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327ACD4-2497-41EA-AE74-BCDDCB9EBA14}" type="datetimeFigureOut">
              <a:rPr lang="it-IT" smtClean="0"/>
              <a:t>21/11/2018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C5C29F-3859-41EA-AD51-73D6CFF0CC0B}" type="slidenum">
              <a:rPr lang="it-IT" smtClean="0"/>
              <a:t>‹N›</a:t>
            </a:fld>
            <a:endParaRPr lang="it-IT"/>
          </a:p>
        </p:txBody>
      </p:sp>
    </p:spTree>
    <p:extLst>
      <p:ext uri="{BB962C8B-B14F-4D97-AF65-F5344CB8AC3E}">
        <p14:creationId xmlns:p14="http://schemas.microsoft.com/office/powerpoint/2010/main" val="1717265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27ACD4-2497-41EA-AE74-BCDDCB9EBA14}" type="datetimeFigureOut">
              <a:rPr lang="it-IT" smtClean="0"/>
              <a:t>21/11/2018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C5C29F-3859-41EA-AD51-73D6CFF0CC0B}" type="slidenum">
              <a:rPr lang="it-IT" smtClean="0"/>
              <a:t>‹N›</a:t>
            </a:fld>
            <a:endParaRPr lang="it-IT"/>
          </a:p>
        </p:txBody>
      </p:sp>
    </p:spTree>
    <p:extLst>
      <p:ext uri="{BB962C8B-B14F-4D97-AF65-F5344CB8AC3E}">
        <p14:creationId xmlns:p14="http://schemas.microsoft.com/office/powerpoint/2010/main" val="1631070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1042517"/>
            <a:ext cx="8640000" cy="369332"/>
          </a:xfrm>
          <a:prstGeom prst="rect">
            <a:avLst/>
          </a:prstGeom>
          <a:noFill/>
        </p:spPr>
        <p:txBody>
          <a:bodyPr wrap="square" rtlCol="0">
            <a:spAutoFit/>
          </a:bodyPr>
          <a:lstStyle/>
          <a:p>
            <a:pPr algn="ctr"/>
            <a:r>
              <a:rPr lang="en-GB" b="1" dirty="0" err="1" smtClean="0">
                <a:latin typeface="Cambria" pitchFamily="18" charset="0"/>
              </a:rPr>
              <a:t>XVI</a:t>
            </a:r>
            <a:r>
              <a:rPr lang="en-GB" b="1" baseline="30000" dirty="0" err="1" smtClean="0">
                <a:latin typeface="Cambria" pitchFamily="18" charset="0"/>
              </a:rPr>
              <a:t>th</a:t>
            </a:r>
            <a:r>
              <a:rPr lang="en-GB" b="1" baseline="30000" dirty="0" smtClean="0">
                <a:latin typeface="Cambria" pitchFamily="18" charset="0"/>
              </a:rPr>
              <a:t> </a:t>
            </a:r>
            <a:r>
              <a:rPr lang="en-US" b="1" dirty="0" smtClean="0">
                <a:latin typeface="Cambria" pitchFamily="18" charset="0"/>
              </a:rPr>
              <a:t>ESCB Emerging Markets </a:t>
            </a:r>
            <a:r>
              <a:rPr lang="en-US" b="1" dirty="0">
                <a:latin typeface="Cambria" pitchFamily="18" charset="0"/>
              </a:rPr>
              <a:t>Workshop</a:t>
            </a:r>
            <a:endParaRPr lang="en-GB" b="1" dirty="0" smtClean="0">
              <a:latin typeface="Cambria" pitchFamily="18" charset="0"/>
            </a:endParaRPr>
          </a:p>
        </p:txBody>
      </p:sp>
      <p:sp>
        <p:nvSpPr>
          <p:cNvPr id="4" name="CasellaDiTesto 3"/>
          <p:cNvSpPr txBox="1"/>
          <p:nvPr/>
        </p:nvSpPr>
        <p:spPr>
          <a:xfrm>
            <a:off x="248940" y="2120917"/>
            <a:ext cx="8640000" cy="1846659"/>
          </a:xfrm>
          <a:prstGeom prst="rect">
            <a:avLst/>
          </a:prstGeom>
          <a:noFill/>
        </p:spPr>
        <p:txBody>
          <a:bodyPr wrap="square" rtlCol="0">
            <a:spAutoFit/>
          </a:bodyPr>
          <a:lstStyle/>
          <a:p>
            <a:pPr algn="ctr"/>
            <a:r>
              <a:rPr lang="en-US" sz="2800" b="1" dirty="0" smtClean="0">
                <a:latin typeface="Cambria" pitchFamily="18" charset="0"/>
              </a:rPr>
              <a:t>Has private sector credit in CESEE approached levels justified by fundamentals? </a:t>
            </a:r>
          </a:p>
          <a:p>
            <a:pPr algn="ctr"/>
            <a:r>
              <a:rPr lang="en-US" sz="2800" b="1" dirty="0" smtClean="0">
                <a:latin typeface="Cambria" pitchFamily="18" charset="0"/>
              </a:rPr>
              <a:t>A post-crisis assessment</a:t>
            </a:r>
          </a:p>
          <a:p>
            <a:pPr algn="ctr"/>
            <a:endParaRPr lang="en-US" sz="1200" b="1" dirty="0" smtClean="0">
              <a:latin typeface="Cambria" pitchFamily="18" charset="0"/>
            </a:endParaRPr>
          </a:p>
          <a:p>
            <a:pPr algn="ctr"/>
            <a:r>
              <a:rPr lang="en-US" b="1" dirty="0" smtClean="0">
                <a:latin typeface="Cambria" pitchFamily="18" charset="0"/>
              </a:rPr>
              <a:t>By </a:t>
            </a:r>
            <a:r>
              <a:rPr lang="en-US" b="1" dirty="0" err="1" smtClean="0">
                <a:latin typeface="Cambria" pitchFamily="18" charset="0"/>
              </a:rPr>
              <a:t>Mariarosaria</a:t>
            </a:r>
            <a:r>
              <a:rPr lang="en-US" b="1" dirty="0" smtClean="0">
                <a:latin typeface="Cambria" pitchFamily="18" charset="0"/>
              </a:rPr>
              <a:t> </a:t>
            </a:r>
            <a:r>
              <a:rPr lang="en-US" b="1" dirty="0" err="1" smtClean="0">
                <a:latin typeface="Cambria" pitchFamily="18" charset="0"/>
              </a:rPr>
              <a:t>Comunale</a:t>
            </a:r>
            <a:r>
              <a:rPr lang="en-US" b="1" dirty="0" smtClean="0">
                <a:latin typeface="Cambria" pitchFamily="18" charset="0"/>
              </a:rPr>
              <a:t>, Markus Eller and Mathias </a:t>
            </a:r>
            <a:r>
              <a:rPr lang="en-US" b="1" dirty="0" err="1" smtClean="0">
                <a:latin typeface="Cambria" pitchFamily="18" charset="0"/>
              </a:rPr>
              <a:t>Lahnsteiner</a:t>
            </a:r>
            <a:endParaRPr lang="en-GB" b="1" dirty="0" smtClean="0">
              <a:latin typeface="Cambria" pitchFamily="18" charset="0"/>
            </a:endParaRPr>
          </a:p>
        </p:txBody>
      </p:sp>
      <p:sp>
        <p:nvSpPr>
          <p:cNvPr id="6" name="CasellaDiTesto 5"/>
          <p:cNvSpPr txBox="1"/>
          <p:nvPr/>
        </p:nvSpPr>
        <p:spPr>
          <a:xfrm>
            <a:off x="246360" y="4490626"/>
            <a:ext cx="8640000" cy="830997"/>
          </a:xfrm>
          <a:prstGeom prst="rect">
            <a:avLst/>
          </a:prstGeom>
          <a:noFill/>
        </p:spPr>
        <p:txBody>
          <a:bodyPr wrap="square" rtlCol="0">
            <a:spAutoFit/>
          </a:bodyPr>
          <a:lstStyle/>
          <a:p>
            <a:pPr algn="ctr"/>
            <a:r>
              <a:rPr lang="en-GB" sz="1600" b="1" i="1" dirty="0" smtClean="0">
                <a:solidFill>
                  <a:srgbClr val="0070C0"/>
                </a:solidFill>
                <a:latin typeface="Cambria" pitchFamily="18" charset="0"/>
              </a:rPr>
              <a:t>Comments by Alessio Ciarlone</a:t>
            </a:r>
          </a:p>
          <a:p>
            <a:pPr algn="ctr"/>
            <a:r>
              <a:rPr lang="en-GB" sz="1600" b="1" i="1" dirty="0" smtClean="0">
                <a:solidFill>
                  <a:srgbClr val="0070C0"/>
                </a:solidFill>
                <a:latin typeface="Cambria" pitchFamily="18" charset="0"/>
              </a:rPr>
              <a:t>Bank of Italy </a:t>
            </a:r>
          </a:p>
          <a:p>
            <a:pPr algn="ctr"/>
            <a:r>
              <a:rPr lang="en-GB" sz="1600" b="1" i="1" dirty="0" smtClean="0">
                <a:solidFill>
                  <a:srgbClr val="0070C0"/>
                </a:solidFill>
                <a:latin typeface="Cambria" pitchFamily="18" charset="0"/>
              </a:rPr>
              <a:t>International Relations and Economics Directorate</a:t>
            </a:r>
          </a:p>
        </p:txBody>
      </p:sp>
      <p:pic>
        <p:nvPicPr>
          <p:cNvPr id="7" name="Picture 6" descr="Logo B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794" y="108247"/>
            <a:ext cx="2060193"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364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258410"/>
            <a:ext cx="8640000" cy="369332"/>
          </a:xfrm>
          <a:prstGeom prst="rect">
            <a:avLst/>
          </a:prstGeom>
          <a:noFill/>
        </p:spPr>
        <p:txBody>
          <a:bodyPr wrap="square" rtlCol="0">
            <a:spAutoFit/>
          </a:bodyPr>
          <a:lstStyle/>
          <a:p>
            <a:r>
              <a:rPr lang="en-GB" b="1" u="sng" dirty="0" smtClean="0">
                <a:latin typeface="Cambria" pitchFamily="18" charset="0"/>
              </a:rPr>
              <a:t>Overview</a:t>
            </a:r>
          </a:p>
        </p:txBody>
      </p:sp>
      <p:sp>
        <p:nvSpPr>
          <p:cNvPr id="4" name="CasellaDiTesto 3"/>
          <p:cNvSpPr txBox="1"/>
          <p:nvPr/>
        </p:nvSpPr>
        <p:spPr>
          <a:xfrm>
            <a:off x="248940" y="736268"/>
            <a:ext cx="8640000" cy="5247590"/>
          </a:xfrm>
          <a:prstGeom prst="rect">
            <a:avLst/>
          </a:prstGeom>
          <a:noFill/>
        </p:spPr>
        <p:txBody>
          <a:bodyPr wrap="square" rtlCol="0">
            <a:spAutoFit/>
          </a:bodyPr>
          <a:lstStyle/>
          <a:p>
            <a:pPr algn="just">
              <a:spcAft>
                <a:spcPts val="1200"/>
              </a:spcAft>
            </a:pPr>
            <a:endParaRPr lang="en-US" sz="1600" b="1" dirty="0" smtClean="0">
              <a:latin typeface="Cambria" pitchFamily="18" charset="0"/>
            </a:endParaRPr>
          </a:p>
          <a:p>
            <a:pPr algn="just">
              <a:spcAft>
                <a:spcPts val="1200"/>
              </a:spcAft>
            </a:pPr>
            <a:r>
              <a:rPr lang="en-US" sz="1600" b="1" dirty="0" smtClean="0">
                <a:latin typeface="Cambria" pitchFamily="18" charset="0"/>
              </a:rPr>
              <a:t>Research question</a:t>
            </a:r>
            <a:r>
              <a:rPr lang="en-US" sz="1600" dirty="0" smtClean="0">
                <a:latin typeface="Cambria" pitchFamily="18" charset="0"/>
              </a:rPr>
              <a:t> </a:t>
            </a:r>
          </a:p>
          <a:p>
            <a:pPr algn="just">
              <a:spcAft>
                <a:spcPts val="1200"/>
              </a:spcAft>
            </a:pPr>
            <a:r>
              <a:rPr lang="en-US" sz="1600" dirty="0" smtClean="0">
                <a:latin typeface="Cambria" pitchFamily="18" charset="0"/>
              </a:rPr>
              <a:t>Have credit-to-GDP ratios in 11 CESEE EU member states eventually approached levels justified by macroeconomic and financial fundamentals?</a:t>
            </a:r>
          </a:p>
          <a:p>
            <a:pPr algn="just">
              <a:spcAft>
                <a:spcPts val="1200"/>
              </a:spcAft>
            </a:pPr>
            <a:endParaRPr lang="en-US" sz="1600" dirty="0" smtClean="0">
              <a:latin typeface="Cambria" pitchFamily="18" charset="0"/>
            </a:endParaRPr>
          </a:p>
          <a:p>
            <a:pPr algn="just">
              <a:spcAft>
                <a:spcPts val="1200"/>
              </a:spcAft>
            </a:pPr>
            <a:r>
              <a:rPr lang="en-US" sz="1600" b="1" dirty="0" smtClean="0">
                <a:latin typeface="Cambria" pitchFamily="18" charset="0"/>
              </a:rPr>
              <a:t>Econometric procedure</a:t>
            </a:r>
          </a:p>
          <a:p>
            <a:pPr algn="just">
              <a:spcAft>
                <a:spcPts val="1200"/>
              </a:spcAft>
            </a:pPr>
            <a:r>
              <a:rPr lang="en-US" sz="1600" dirty="0" smtClean="0">
                <a:latin typeface="Cambria" pitchFamily="18" charset="0"/>
              </a:rPr>
              <a:t>Static </a:t>
            </a:r>
            <a:r>
              <a:rPr lang="en-US" sz="1600" dirty="0" smtClean="0">
                <a:latin typeface="Cambria" pitchFamily="18" charset="0"/>
              </a:rPr>
              <a:t>and dynamic </a:t>
            </a:r>
            <a:r>
              <a:rPr lang="en-US" sz="1600" dirty="0" smtClean="0">
                <a:latin typeface="Cambria" pitchFamily="18" charset="0"/>
              </a:rPr>
              <a:t>panel techniques accounting for cross-sectional dependence, heterogeneous coefficients, non-stationarity and co-integration.</a:t>
            </a:r>
          </a:p>
          <a:p>
            <a:pPr algn="just">
              <a:spcAft>
                <a:spcPts val="1200"/>
              </a:spcAft>
            </a:pPr>
            <a:endParaRPr lang="en-US" sz="1600" dirty="0">
              <a:latin typeface="Cambria" pitchFamily="18" charset="0"/>
            </a:endParaRPr>
          </a:p>
          <a:p>
            <a:pPr algn="just">
              <a:spcAft>
                <a:spcPts val="1200"/>
              </a:spcAft>
            </a:pPr>
            <a:r>
              <a:rPr lang="en-US" sz="1600" b="1" dirty="0" smtClean="0">
                <a:latin typeface="Cambria" pitchFamily="18" charset="0"/>
              </a:rPr>
              <a:t>Main takeaway</a:t>
            </a:r>
            <a:endParaRPr lang="en-US" sz="1600" dirty="0" smtClean="0">
              <a:latin typeface="Cambria" pitchFamily="18" charset="0"/>
            </a:endParaRPr>
          </a:p>
          <a:p>
            <a:pPr algn="just">
              <a:spcAft>
                <a:spcPts val="1200"/>
              </a:spcAft>
            </a:pPr>
            <a:r>
              <a:rPr lang="en-US" sz="1600" dirty="0" smtClean="0">
                <a:latin typeface="Cambria" pitchFamily="18" charset="0"/>
              </a:rPr>
              <a:t>Few countries in line with fundamentals (Slovenia for total credit and Estonia + Latvia for domestic credit); many countries not in line with fundamentals (overshooting in Bulgaria and Croatia, undershooting in all the remaining ones).</a:t>
            </a:r>
            <a:endParaRPr lang="en-GB" sz="1600" dirty="0" smtClean="0">
              <a:latin typeface="Cambria" pitchFamily="18" charset="0"/>
            </a:endParaRPr>
          </a:p>
          <a:p>
            <a:pPr marL="342900" indent="-342900" algn="just">
              <a:spcAft>
                <a:spcPts val="600"/>
              </a:spcAft>
              <a:buFont typeface="+mj-lt"/>
              <a:buAutoNum type="arabicPeriod"/>
            </a:pPr>
            <a:endParaRPr lang="en-GB" sz="1600" dirty="0" smtClean="0">
              <a:latin typeface="Cambria" pitchFamily="18" charset="0"/>
            </a:endParaRPr>
          </a:p>
          <a:p>
            <a:pPr marL="357188" indent="-357188" algn="just" defTabSz="357188">
              <a:spcAft>
                <a:spcPts val="2400"/>
              </a:spcAft>
            </a:pPr>
            <a:r>
              <a:rPr lang="en-GB" sz="1600" dirty="0" smtClean="0">
                <a:latin typeface="Cambria" pitchFamily="18" charset="0"/>
              </a:rPr>
              <a:t>	</a:t>
            </a:r>
          </a:p>
        </p:txBody>
      </p:sp>
      <p:pic>
        <p:nvPicPr>
          <p:cNvPr id="8" name="Picture 6" descr="Logo B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794" y="108247"/>
            <a:ext cx="2060193"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8703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258410"/>
            <a:ext cx="8640000" cy="369332"/>
          </a:xfrm>
          <a:prstGeom prst="rect">
            <a:avLst/>
          </a:prstGeom>
          <a:noFill/>
        </p:spPr>
        <p:txBody>
          <a:bodyPr wrap="square" rtlCol="0">
            <a:spAutoFit/>
          </a:bodyPr>
          <a:lstStyle/>
          <a:p>
            <a:r>
              <a:rPr lang="en-GB" b="1" u="sng" dirty="0" smtClean="0">
                <a:latin typeface="Cambria" pitchFamily="18" charset="0"/>
              </a:rPr>
              <a:t>Overview</a:t>
            </a:r>
          </a:p>
        </p:txBody>
      </p:sp>
      <p:sp>
        <p:nvSpPr>
          <p:cNvPr id="4" name="CasellaDiTesto 3"/>
          <p:cNvSpPr txBox="1"/>
          <p:nvPr/>
        </p:nvSpPr>
        <p:spPr>
          <a:xfrm>
            <a:off x="248940" y="736268"/>
            <a:ext cx="8640000" cy="661720"/>
          </a:xfrm>
          <a:prstGeom prst="rect">
            <a:avLst/>
          </a:prstGeom>
          <a:noFill/>
        </p:spPr>
        <p:txBody>
          <a:bodyPr wrap="square" rtlCol="0">
            <a:spAutoFit/>
          </a:bodyPr>
          <a:lstStyle/>
          <a:p>
            <a:pPr marL="342900" indent="-342900" algn="just">
              <a:spcAft>
                <a:spcPts val="600"/>
              </a:spcAft>
              <a:buFont typeface="+mj-lt"/>
              <a:buAutoNum type="arabicPeriod"/>
            </a:pPr>
            <a:endParaRPr lang="en-GB" sz="1600" dirty="0" smtClean="0">
              <a:latin typeface="Cambria" pitchFamily="18" charset="0"/>
            </a:endParaRPr>
          </a:p>
          <a:p>
            <a:pPr marL="357188" indent="-357188" algn="just" defTabSz="357188">
              <a:spcAft>
                <a:spcPts val="2400"/>
              </a:spcAft>
            </a:pPr>
            <a:r>
              <a:rPr lang="en-GB" sz="1600" dirty="0" smtClean="0">
                <a:latin typeface="Cambria" pitchFamily="18" charset="0"/>
              </a:rPr>
              <a:t>	</a:t>
            </a:r>
          </a:p>
        </p:txBody>
      </p:sp>
      <p:pic>
        <p:nvPicPr>
          <p:cNvPr id="8" name="Picture 6" descr="Logo B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794" y="108247"/>
            <a:ext cx="2060193"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magine 9"/>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15009" y="989380"/>
            <a:ext cx="4500000" cy="2346251"/>
          </a:xfrm>
          <a:prstGeom prst="rect">
            <a:avLst/>
          </a:prstGeom>
          <a:noFill/>
        </p:spPr>
      </p:pic>
      <p:sp>
        <p:nvSpPr>
          <p:cNvPr id="11" name="CasellaDiTesto 10"/>
          <p:cNvSpPr txBox="1"/>
          <p:nvPr/>
        </p:nvSpPr>
        <p:spPr>
          <a:xfrm>
            <a:off x="248940" y="766376"/>
            <a:ext cx="8640000" cy="261610"/>
          </a:xfrm>
          <a:prstGeom prst="rect">
            <a:avLst/>
          </a:prstGeom>
          <a:noFill/>
        </p:spPr>
        <p:txBody>
          <a:bodyPr wrap="square" rtlCol="0">
            <a:spAutoFit/>
          </a:bodyPr>
          <a:lstStyle/>
          <a:p>
            <a:pPr algn="ctr"/>
            <a:r>
              <a:rPr lang="en-GB" sz="1100" b="1" dirty="0" smtClean="0">
                <a:latin typeface="Cambria" pitchFamily="18" charset="0"/>
              </a:rPr>
              <a:t>Non-financial corporates</a:t>
            </a:r>
          </a:p>
        </p:txBody>
      </p:sp>
      <p:sp>
        <p:nvSpPr>
          <p:cNvPr id="12" name="CasellaDiTesto 11"/>
          <p:cNvSpPr txBox="1"/>
          <p:nvPr/>
        </p:nvSpPr>
        <p:spPr>
          <a:xfrm>
            <a:off x="252480" y="3511561"/>
            <a:ext cx="8640000" cy="261610"/>
          </a:xfrm>
          <a:prstGeom prst="rect">
            <a:avLst/>
          </a:prstGeom>
          <a:noFill/>
        </p:spPr>
        <p:txBody>
          <a:bodyPr wrap="square" rtlCol="0">
            <a:spAutoFit/>
          </a:bodyPr>
          <a:lstStyle/>
          <a:p>
            <a:pPr algn="ctr"/>
            <a:r>
              <a:rPr lang="en-GB" sz="1100" b="1" dirty="0" smtClean="0">
                <a:latin typeface="Cambria" pitchFamily="18" charset="0"/>
              </a:rPr>
              <a:t>Households</a:t>
            </a:r>
          </a:p>
        </p:txBody>
      </p:sp>
      <p:pic>
        <p:nvPicPr>
          <p:cNvPr id="2055"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14609" y="3736690"/>
            <a:ext cx="4500000" cy="2360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CasellaDiTesto 13"/>
          <p:cNvSpPr txBox="1"/>
          <p:nvPr/>
        </p:nvSpPr>
        <p:spPr>
          <a:xfrm>
            <a:off x="252480" y="6263734"/>
            <a:ext cx="8640000" cy="553998"/>
          </a:xfrm>
          <a:prstGeom prst="rect">
            <a:avLst/>
          </a:prstGeom>
          <a:noFill/>
        </p:spPr>
        <p:txBody>
          <a:bodyPr wrap="square" rtlCol="0">
            <a:spAutoFit/>
          </a:bodyPr>
          <a:lstStyle/>
          <a:p>
            <a:pPr algn="just"/>
            <a:r>
              <a:rPr lang="en-GB" sz="1000" dirty="0" smtClean="0">
                <a:latin typeface="Cambria" pitchFamily="18" charset="0"/>
              </a:rPr>
              <a:t>De-leveraging </a:t>
            </a:r>
            <a:r>
              <a:rPr lang="en-GB" sz="1000" dirty="0" smtClean="0">
                <a:latin typeface="Cambria" pitchFamily="18" charset="0"/>
              </a:rPr>
              <a:t>pressures </a:t>
            </a:r>
            <a:r>
              <a:rPr lang="en-GB" sz="1000" dirty="0" smtClean="0">
                <a:latin typeface="Cambria" pitchFamily="18" charset="0"/>
              </a:rPr>
              <a:t>calculated as the simple average of the distance w.r.t. four different thresholds: </a:t>
            </a:r>
            <a:r>
              <a:rPr lang="en-GB" sz="1000" dirty="0" err="1" smtClean="0">
                <a:latin typeface="Cambria" pitchFamily="18" charset="0"/>
              </a:rPr>
              <a:t>i</a:t>
            </a:r>
            <a:r>
              <a:rPr lang="en-GB" sz="1000" dirty="0" smtClean="0">
                <a:latin typeface="Cambria" pitchFamily="18" charset="0"/>
              </a:rPr>
              <a:t>) the </a:t>
            </a:r>
            <a:r>
              <a:rPr lang="en-US" sz="1000" dirty="0" smtClean="0">
                <a:latin typeface="Cambria" pitchFamily="18" charset="0"/>
              </a:rPr>
              <a:t>average prevailing in the pre-boom years (’00-’03); ii) the  long-term average (calculated by recurring to the whole 1995-2016 time span, where available); iii) the most recent </a:t>
            </a:r>
            <a:r>
              <a:rPr lang="en-US" sz="1000" dirty="0" err="1" smtClean="0">
                <a:latin typeface="Cambria" pitchFamily="18" charset="0"/>
              </a:rPr>
              <a:t>realisation</a:t>
            </a:r>
            <a:r>
              <a:rPr lang="en-US" sz="1000" dirty="0" smtClean="0">
                <a:latin typeface="Cambria" pitchFamily="18" charset="0"/>
              </a:rPr>
              <a:t> of the long-term trend of the series at stake; iv) the median of the EU-28 distribution over the whole 1995-2016 time span. </a:t>
            </a:r>
            <a:r>
              <a:rPr lang="en-GB" sz="1000" dirty="0" smtClean="0">
                <a:latin typeface="Cambria" pitchFamily="18" charset="0"/>
              </a:rPr>
              <a:t>  </a:t>
            </a:r>
          </a:p>
        </p:txBody>
      </p:sp>
    </p:spTree>
    <p:extLst>
      <p:ext uri="{BB962C8B-B14F-4D97-AF65-F5344CB8AC3E}">
        <p14:creationId xmlns:p14="http://schemas.microsoft.com/office/powerpoint/2010/main" val="236634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258410"/>
            <a:ext cx="8640000" cy="369332"/>
          </a:xfrm>
          <a:prstGeom prst="rect">
            <a:avLst/>
          </a:prstGeom>
          <a:noFill/>
        </p:spPr>
        <p:txBody>
          <a:bodyPr wrap="square" rtlCol="0">
            <a:spAutoFit/>
          </a:bodyPr>
          <a:lstStyle/>
          <a:p>
            <a:r>
              <a:rPr lang="en-GB" b="1" u="sng" dirty="0" smtClean="0">
                <a:latin typeface="Cambria" pitchFamily="18" charset="0"/>
              </a:rPr>
              <a:t>The dependent variable</a:t>
            </a:r>
          </a:p>
        </p:txBody>
      </p:sp>
      <p:sp>
        <p:nvSpPr>
          <p:cNvPr id="4" name="CasellaDiTesto 3"/>
          <p:cNvSpPr txBox="1"/>
          <p:nvPr/>
        </p:nvSpPr>
        <p:spPr>
          <a:xfrm>
            <a:off x="248940" y="736268"/>
            <a:ext cx="8640000" cy="2523768"/>
          </a:xfrm>
          <a:prstGeom prst="rect">
            <a:avLst/>
          </a:prstGeom>
          <a:noFill/>
        </p:spPr>
        <p:txBody>
          <a:bodyPr wrap="square" rtlCol="0">
            <a:spAutoFit/>
          </a:bodyPr>
          <a:lstStyle/>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Authors compare estimation results related to two credit variables, “domestic” vs. “total” (i.e. domestic + cross border). Not clear to me the rationale behind, and the actual advantages stemming from, this choice.</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Apparently, authors use the same set of estimation results (those obtained for “total” credit) to derive information about the fundamental-based level of “domestic” credit: in my view, this should have been subject to a different set of estimates</a:t>
            </a:r>
            <a:r>
              <a:rPr lang="en-US" sz="1600" dirty="0" smtClean="0">
                <a:latin typeface="Cambria" pitchFamily="18" charset="0"/>
              </a:rPr>
              <a:t>.</a:t>
            </a:r>
            <a:r>
              <a:rPr lang="en-GB" sz="1600" dirty="0" smtClean="0">
                <a:latin typeface="Cambria" pitchFamily="18" charset="0"/>
              </a:rPr>
              <a:t>	</a:t>
            </a:r>
          </a:p>
        </p:txBody>
      </p:sp>
      <p:pic>
        <p:nvPicPr>
          <p:cNvPr id="8" name="Picture 6" descr="Logo B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794" y="108247"/>
            <a:ext cx="2060193"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4170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258410"/>
            <a:ext cx="8640000" cy="369332"/>
          </a:xfrm>
          <a:prstGeom prst="rect">
            <a:avLst/>
          </a:prstGeom>
          <a:noFill/>
        </p:spPr>
        <p:txBody>
          <a:bodyPr wrap="square" rtlCol="0">
            <a:spAutoFit/>
          </a:bodyPr>
          <a:lstStyle/>
          <a:p>
            <a:r>
              <a:rPr lang="en-GB" b="1" u="sng" dirty="0" smtClean="0">
                <a:latin typeface="Cambria" pitchFamily="18" charset="0"/>
              </a:rPr>
              <a:t>The independent variables</a:t>
            </a:r>
          </a:p>
        </p:txBody>
      </p:sp>
      <p:sp>
        <p:nvSpPr>
          <p:cNvPr id="4" name="CasellaDiTesto 3"/>
          <p:cNvSpPr txBox="1"/>
          <p:nvPr/>
        </p:nvSpPr>
        <p:spPr>
          <a:xfrm>
            <a:off x="248940" y="736268"/>
            <a:ext cx="8640000" cy="3816429"/>
          </a:xfrm>
          <a:prstGeom prst="rect">
            <a:avLst/>
          </a:prstGeom>
          <a:noFill/>
        </p:spPr>
        <p:txBody>
          <a:bodyPr wrap="square" rtlCol="0">
            <a:spAutoFit/>
          </a:bodyPr>
          <a:lstStyle/>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I would have expected a bit more of discussion about the rationale behind the choice of the independent variables, as well as about the related “expected” signs.</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As regards one of the global variables, why not using a “credit-weighted average of credit partners’” total private sector credit-to-GDP (as in </a:t>
            </a:r>
            <a:r>
              <a:rPr lang="en-US" sz="1600" dirty="0" err="1" smtClean="0">
                <a:latin typeface="Cambria" pitchFamily="18" charset="0"/>
              </a:rPr>
              <a:t>Backè</a:t>
            </a:r>
            <a:r>
              <a:rPr lang="en-US" sz="1600" dirty="0" smtClean="0">
                <a:latin typeface="Cambria" pitchFamily="18" charset="0"/>
              </a:rPr>
              <a:t> </a:t>
            </a:r>
            <a:r>
              <a:rPr lang="en-US" sz="1600" i="1" dirty="0" smtClean="0">
                <a:latin typeface="Cambria" pitchFamily="18" charset="0"/>
              </a:rPr>
              <a:t>et al</a:t>
            </a:r>
            <a:r>
              <a:rPr lang="en-US" sz="1600" dirty="0" smtClean="0">
                <a:latin typeface="Cambria" pitchFamily="18" charset="0"/>
              </a:rPr>
              <a:t>., 2013; </a:t>
            </a:r>
            <a:r>
              <a:rPr lang="en-US" sz="1600" dirty="0" err="1" smtClean="0">
                <a:latin typeface="Cambria" pitchFamily="18" charset="0"/>
              </a:rPr>
              <a:t>Feldkircher</a:t>
            </a:r>
            <a:r>
              <a:rPr lang="en-US" sz="1600" dirty="0" smtClean="0">
                <a:latin typeface="Cambria" pitchFamily="18" charset="0"/>
              </a:rPr>
              <a:t> and Huber, 2016; </a:t>
            </a:r>
            <a:r>
              <a:rPr lang="en-US" sz="1600" dirty="0" err="1" smtClean="0">
                <a:latin typeface="Cambria" pitchFamily="18" charset="0"/>
              </a:rPr>
              <a:t>Fadejeva</a:t>
            </a:r>
            <a:r>
              <a:rPr lang="en-US" sz="1600" dirty="0" smtClean="0">
                <a:latin typeface="Cambria" pitchFamily="18" charset="0"/>
              </a:rPr>
              <a:t> </a:t>
            </a:r>
            <a:r>
              <a:rPr lang="en-US" sz="1600" i="1" dirty="0" smtClean="0">
                <a:latin typeface="Cambria" pitchFamily="18" charset="0"/>
              </a:rPr>
              <a:t>et al</a:t>
            </a:r>
            <a:r>
              <a:rPr lang="en-US" sz="1600" dirty="0" smtClean="0">
                <a:latin typeface="Cambria" pitchFamily="18" charset="0"/>
              </a:rPr>
              <a:t>., 2017) instead of the “trade-weighted average of trading partners’” version you actually used?</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More generally, no control for the cyclical position of the economy or the level of financial sector development or the level of house prices or the dynamics of the exchange rate or the difference between domestic vs. external level of interest rates?</a:t>
            </a:r>
            <a:r>
              <a:rPr lang="en-GB" sz="1600" dirty="0" smtClean="0">
                <a:latin typeface="Cambria" pitchFamily="18" charset="0"/>
              </a:rPr>
              <a:t>	</a:t>
            </a:r>
          </a:p>
        </p:txBody>
      </p:sp>
      <p:pic>
        <p:nvPicPr>
          <p:cNvPr id="8" name="Picture 6" descr="Logo B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794" y="108247"/>
            <a:ext cx="2060193"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7174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258410"/>
            <a:ext cx="8640000" cy="369332"/>
          </a:xfrm>
          <a:prstGeom prst="rect">
            <a:avLst/>
          </a:prstGeom>
          <a:noFill/>
        </p:spPr>
        <p:txBody>
          <a:bodyPr wrap="square" rtlCol="0">
            <a:spAutoFit/>
          </a:bodyPr>
          <a:lstStyle/>
          <a:p>
            <a:r>
              <a:rPr lang="en-GB" b="1" u="sng" dirty="0" smtClean="0">
                <a:latin typeface="Cambria" pitchFamily="18" charset="0"/>
              </a:rPr>
              <a:t>Cross-sectional dependence</a:t>
            </a:r>
          </a:p>
        </p:txBody>
      </p:sp>
      <p:sp>
        <p:nvSpPr>
          <p:cNvPr id="4" name="CasellaDiTesto 3"/>
          <p:cNvSpPr txBox="1"/>
          <p:nvPr/>
        </p:nvSpPr>
        <p:spPr>
          <a:xfrm>
            <a:off x="248940" y="736268"/>
            <a:ext cx="8640000" cy="2831544"/>
          </a:xfrm>
          <a:prstGeom prst="rect">
            <a:avLst/>
          </a:prstGeom>
          <a:noFill/>
        </p:spPr>
        <p:txBody>
          <a:bodyPr wrap="square" rtlCol="0">
            <a:spAutoFit/>
          </a:bodyPr>
          <a:lstStyle/>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The issue of cross-sectional dependence is (at least partially) tackled once external/global variables are plugged into the estimation procedure.</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Against this backdrop, why not resorting to time-demeaned variables (which might as well serve at removing the common global trends from each variable)?</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Not tried with the Common </a:t>
            </a:r>
            <a:r>
              <a:rPr lang="en-US" sz="1600" dirty="0" err="1" smtClean="0">
                <a:latin typeface="Cambria" pitchFamily="18" charset="0"/>
              </a:rPr>
              <a:t>Correleted</a:t>
            </a:r>
            <a:r>
              <a:rPr lang="en-US" sz="1600" dirty="0" smtClean="0">
                <a:latin typeface="Cambria" pitchFamily="18" charset="0"/>
              </a:rPr>
              <a:t> Effects Mean Group estimator (</a:t>
            </a:r>
            <a:r>
              <a:rPr lang="en-US" sz="1600" dirty="0" err="1" smtClean="0">
                <a:latin typeface="Cambria" pitchFamily="18" charset="0"/>
              </a:rPr>
              <a:t>Pesaran</a:t>
            </a:r>
            <a:r>
              <a:rPr lang="en-US" sz="1600" dirty="0" smtClean="0">
                <a:latin typeface="Cambria" pitchFamily="18" charset="0"/>
              </a:rPr>
              <a:t>, 2006)?</a:t>
            </a:r>
            <a:endParaRPr lang="en-GB" sz="1600" dirty="0" smtClean="0">
              <a:latin typeface="Cambria" pitchFamily="18" charset="0"/>
            </a:endParaRPr>
          </a:p>
        </p:txBody>
      </p:sp>
      <p:pic>
        <p:nvPicPr>
          <p:cNvPr id="8" name="Picture 6" descr="Logo B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794" y="108247"/>
            <a:ext cx="2060193"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4722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258410"/>
            <a:ext cx="8640000" cy="369332"/>
          </a:xfrm>
          <a:prstGeom prst="rect">
            <a:avLst/>
          </a:prstGeom>
          <a:noFill/>
        </p:spPr>
        <p:txBody>
          <a:bodyPr wrap="square" rtlCol="0">
            <a:spAutoFit/>
          </a:bodyPr>
          <a:lstStyle/>
          <a:p>
            <a:r>
              <a:rPr lang="en-GB" b="1" u="sng" dirty="0" smtClean="0">
                <a:latin typeface="Cambria" pitchFamily="18" charset="0"/>
              </a:rPr>
              <a:t>The procedure</a:t>
            </a:r>
          </a:p>
        </p:txBody>
      </p:sp>
      <p:sp>
        <p:nvSpPr>
          <p:cNvPr id="4" name="CasellaDiTesto 3"/>
          <p:cNvSpPr txBox="1"/>
          <p:nvPr/>
        </p:nvSpPr>
        <p:spPr>
          <a:xfrm>
            <a:off x="248940" y="736268"/>
            <a:ext cx="8640000" cy="5416868"/>
          </a:xfrm>
          <a:prstGeom prst="rect">
            <a:avLst/>
          </a:prstGeom>
          <a:noFill/>
        </p:spPr>
        <p:txBody>
          <a:bodyPr wrap="square" rtlCol="0">
            <a:spAutoFit/>
          </a:bodyPr>
          <a:lstStyle/>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Once the issue of cross-sectional dependence is (at least partially) solved, need to find the most appropriate econometric technique to address the research question.</a:t>
            </a:r>
          </a:p>
          <a:p>
            <a:pPr algn="just">
              <a:spcAft>
                <a:spcPts val="1200"/>
              </a:spcAft>
            </a:pPr>
            <a:r>
              <a:rPr lang="en-US" sz="1600" dirty="0" smtClean="0">
                <a:latin typeface="Cambria" pitchFamily="18" charset="0"/>
              </a:rPr>
              <a:t>Against this backdrop, authors distinguish between a </a:t>
            </a:r>
            <a:r>
              <a:rPr lang="en-US" sz="1600" i="1" dirty="0" smtClean="0">
                <a:latin typeface="Cambria" pitchFamily="18" charset="0"/>
              </a:rPr>
              <a:t>static</a:t>
            </a:r>
            <a:r>
              <a:rPr lang="en-US" sz="1600" dirty="0" smtClean="0">
                <a:latin typeface="Cambria" pitchFamily="18" charset="0"/>
              </a:rPr>
              <a:t> from a </a:t>
            </a:r>
            <a:r>
              <a:rPr lang="en-US" sz="1600" i="1" dirty="0" smtClean="0">
                <a:latin typeface="Cambria" pitchFamily="18" charset="0"/>
              </a:rPr>
              <a:t>dynamic</a:t>
            </a:r>
            <a:r>
              <a:rPr lang="en-US" sz="1600" dirty="0" smtClean="0">
                <a:latin typeface="Cambria" pitchFamily="18" charset="0"/>
              </a:rPr>
              <a:t> model. But is there an actual need to distinguish between the two models?</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Isn’t it the case that the equation used for the </a:t>
            </a:r>
            <a:r>
              <a:rPr lang="en-US" sz="1600" i="1" dirty="0" smtClean="0">
                <a:latin typeface="Cambria" pitchFamily="18" charset="0"/>
              </a:rPr>
              <a:t>static</a:t>
            </a:r>
            <a:r>
              <a:rPr lang="en-US" sz="1600" dirty="0" smtClean="0">
                <a:latin typeface="Cambria" pitchFamily="18" charset="0"/>
              </a:rPr>
              <a:t> model</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is nothing else that the long-run equilibrium relationship between the credit-to-GDP ratio and its determinants which acts as a forcing equilibrium condition in the panel error correction representation of the </a:t>
            </a:r>
            <a:r>
              <a:rPr lang="en-US" sz="1600" i="1" dirty="0" smtClean="0">
                <a:latin typeface="Cambria" pitchFamily="18" charset="0"/>
              </a:rPr>
              <a:t>dynamic</a:t>
            </a:r>
            <a:r>
              <a:rPr lang="en-US" sz="1600" dirty="0" smtClean="0">
                <a:latin typeface="Cambria" pitchFamily="18" charset="0"/>
              </a:rPr>
              <a:t> model</a:t>
            </a:r>
          </a:p>
          <a:p>
            <a:pPr algn="just">
              <a:spcAft>
                <a:spcPts val="1200"/>
              </a:spcAft>
            </a:pPr>
            <a:endParaRPr lang="en-US" sz="1600" dirty="0" smtClean="0">
              <a:latin typeface="Cambria" pitchFamily="18" charset="0"/>
            </a:endParaRP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Therefore, why not looking only at the latter representation which could be used to face contemporaneously both the issues regarding the long-run equilibrium level of the credit-to-GDP ratio and its short-run variations (as in IMF, 2015) ?</a:t>
            </a:r>
          </a:p>
        </p:txBody>
      </p:sp>
      <p:pic>
        <p:nvPicPr>
          <p:cNvPr id="8" name="Picture 6" descr="Logo B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794" y="108247"/>
            <a:ext cx="2060193"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95" y="3277314"/>
            <a:ext cx="9000000" cy="257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95" y="4556544"/>
            <a:ext cx="9000000" cy="27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8244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258410"/>
            <a:ext cx="8640000" cy="369332"/>
          </a:xfrm>
          <a:prstGeom prst="rect">
            <a:avLst/>
          </a:prstGeom>
          <a:noFill/>
        </p:spPr>
        <p:txBody>
          <a:bodyPr wrap="square" rtlCol="0">
            <a:spAutoFit/>
          </a:bodyPr>
          <a:lstStyle/>
          <a:p>
            <a:r>
              <a:rPr lang="en-GB" b="1" u="sng" dirty="0" smtClean="0">
                <a:latin typeface="Cambria" pitchFamily="18" charset="0"/>
              </a:rPr>
              <a:t>The dynamic model</a:t>
            </a:r>
          </a:p>
        </p:txBody>
      </p:sp>
      <p:sp>
        <p:nvSpPr>
          <p:cNvPr id="4" name="CasellaDiTesto 3"/>
          <p:cNvSpPr txBox="1"/>
          <p:nvPr/>
        </p:nvSpPr>
        <p:spPr>
          <a:xfrm>
            <a:off x="248940" y="736268"/>
            <a:ext cx="8640000" cy="4770537"/>
          </a:xfrm>
          <a:prstGeom prst="rect">
            <a:avLst/>
          </a:prstGeom>
          <a:noFill/>
        </p:spPr>
        <p:txBody>
          <a:bodyPr wrap="square" rtlCol="0">
            <a:spAutoFit/>
          </a:bodyPr>
          <a:lstStyle/>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In the </a:t>
            </a:r>
            <a:r>
              <a:rPr lang="en-US" sz="1600" i="1" dirty="0" smtClean="0">
                <a:latin typeface="Cambria" pitchFamily="18" charset="0"/>
              </a:rPr>
              <a:t>dynamic</a:t>
            </a:r>
            <a:r>
              <a:rPr lang="en-US" sz="1600" dirty="0" smtClean="0">
                <a:latin typeface="Cambria" pitchFamily="18" charset="0"/>
              </a:rPr>
              <a:t> model (still work in progress), authors maintain to have used a series of </a:t>
            </a:r>
            <a:r>
              <a:rPr lang="en-US" sz="1600" dirty="0" err="1" smtClean="0">
                <a:latin typeface="Cambria" pitchFamily="18" charset="0"/>
              </a:rPr>
              <a:t>Hausman</a:t>
            </a:r>
            <a:r>
              <a:rPr lang="en-US" sz="1600" dirty="0" smtClean="0">
                <a:latin typeface="Cambria" pitchFamily="18" charset="0"/>
              </a:rPr>
              <a:t> tests to select the most suitable estimator among the MG, the PMG and the DFE: apparently, the latter turns out to be the preferred one.</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Nevertheless, no trace of these </a:t>
            </a:r>
            <a:r>
              <a:rPr lang="en-US" sz="1600" dirty="0" err="1" smtClean="0">
                <a:latin typeface="Cambria" pitchFamily="18" charset="0"/>
              </a:rPr>
              <a:t>Hausman</a:t>
            </a:r>
            <a:r>
              <a:rPr lang="en-US" sz="1600" dirty="0" smtClean="0">
                <a:latin typeface="Cambria" pitchFamily="18" charset="0"/>
              </a:rPr>
              <a:t> tests in any of the documents provided.</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Moreover, this conclusion appears to be in stark contrast with the results of the (presumed) </a:t>
            </a:r>
            <a:r>
              <a:rPr lang="en-US" sz="1600" i="1" dirty="0" smtClean="0">
                <a:latin typeface="Cambria" pitchFamily="18" charset="0"/>
              </a:rPr>
              <a:t>static</a:t>
            </a:r>
            <a:r>
              <a:rPr lang="en-US" sz="1600" dirty="0" smtClean="0">
                <a:latin typeface="Cambria" pitchFamily="18" charset="0"/>
              </a:rPr>
              <a:t> model, where all the coefficients are left being heterogeneous (in the tables, the average is reported).</a:t>
            </a:r>
          </a:p>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In general, advantages related to more degrees of freedom should be weighed against disadvantages related to a loss of efficiency in case the imposed restrictions turn out to be false.</a:t>
            </a:r>
          </a:p>
          <a:p>
            <a:pPr algn="just">
              <a:spcAft>
                <a:spcPts val="1200"/>
              </a:spcAft>
            </a:pPr>
            <a:endParaRPr lang="en-US" sz="1600" dirty="0" smtClean="0">
              <a:latin typeface="Cambria" pitchFamily="18" charset="0"/>
            </a:endParaRPr>
          </a:p>
        </p:txBody>
      </p:sp>
      <p:pic>
        <p:nvPicPr>
          <p:cNvPr id="8" name="Picture 6" descr="Logo B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794" y="108247"/>
            <a:ext cx="2060193"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5035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258410"/>
            <a:ext cx="8640000" cy="369332"/>
          </a:xfrm>
          <a:prstGeom prst="rect">
            <a:avLst/>
          </a:prstGeom>
          <a:noFill/>
        </p:spPr>
        <p:txBody>
          <a:bodyPr wrap="square" rtlCol="0">
            <a:spAutoFit/>
          </a:bodyPr>
          <a:lstStyle/>
          <a:p>
            <a:r>
              <a:rPr lang="en-GB" b="1" u="sng" dirty="0" smtClean="0">
                <a:latin typeface="Cambria" pitchFamily="18" charset="0"/>
              </a:rPr>
              <a:t>Robustness and further extensions</a:t>
            </a:r>
          </a:p>
        </p:txBody>
      </p:sp>
      <p:sp>
        <p:nvSpPr>
          <p:cNvPr id="4" name="CasellaDiTesto 3"/>
          <p:cNvSpPr txBox="1"/>
          <p:nvPr/>
        </p:nvSpPr>
        <p:spPr>
          <a:xfrm>
            <a:off x="248940" y="736268"/>
            <a:ext cx="8640000" cy="2769989"/>
          </a:xfrm>
          <a:prstGeom prst="rect">
            <a:avLst/>
          </a:prstGeom>
          <a:noFill/>
        </p:spPr>
        <p:txBody>
          <a:bodyPr wrap="square" rtlCol="0">
            <a:spAutoFit/>
          </a:bodyPr>
          <a:lstStyle/>
          <a:p>
            <a:pPr algn="just">
              <a:spcAft>
                <a:spcPts val="1200"/>
              </a:spcAft>
            </a:pPr>
            <a:endParaRPr lang="en-US" sz="1600" dirty="0" smtClean="0">
              <a:latin typeface="Cambria" pitchFamily="18" charset="0"/>
            </a:endParaRPr>
          </a:p>
          <a:p>
            <a:pPr algn="just">
              <a:spcAft>
                <a:spcPts val="1200"/>
              </a:spcAft>
            </a:pPr>
            <a:r>
              <a:rPr lang="en-US" sz="1600" dirty="0" smtClean="0">
                <a:latin typeface="Cambria" pitchFamily="18" charset="0"/>
              </a:rPr>
              <a:t>Since conclusions are drawn about country-specific disequilibria, is a panel approach actually the best procedure to follow? Any attempt to run country-specific ECMs and see whether the conclusions about the existence of under- or over-shooting still hold?</a:t>
            </a:r>
          </a:p>
          <a:p>
            <a:pPr algn="just">
              <a:spcAft>
                <a:spcPts val="1200"/>
              </a:spcAft>
            </a:pPr>
            <a:endParaRPr lang="en-US" sz="1600" dirty="0">
              <a:latin typeface="Cambria" pitchFamily="18" charset="0"/>
            </a:endParaRPr>
          </a:p>
          <a:p>
            <a:pPr algn="just">
              <a:spcAft>
                <a:spcPts val="1200"/>
              </a:spcAft>
            </a:pPr>
            <a:r>
              <a:rPr lang="en-US" sz="1600" dirty="0" smtClean="0">
                <a:latin typeface="Cambria" pitchFamily="18" charset="0"/>
              </a:rPr>
              <a:t>No distinction is done, within the private sector, between non-financial corporates and households, though this distinction might be relevant to discover: </a:t>
            </a:r>
            <a:r>
              <a:rPr lang="en-US" sz="1600" dirty="0" err="1" smtClean="0">
                <a:latin typeface="Cambria" pitchFamily="18" charset="0"/>
              </a:rPr>
              <a:t>i</a:t>
            </a:r>
            <a:r>
              <a:rPr lang="en-US" sz="1600" dirty="0" smtClean="0">
                <a:latin typeface="Cambria" pitchFamily="18" charset="0"/>
              </a:rPr>
              <a:t>) sector-specific vulnerabilities and ii) what is actually driving the </a:t>
            </a:r>
            <a:r>
              <a:rPr lang="en-US" sz="1600" dirty="0">
                <a:latin typeface="Cambria" pitchFamily="18" charset="0"/>
              </a:rPr>
              <a:t>under- or </a:t>
            </a:r>
            <a:r>
              <a:rPr lang="en-US" sz="1600" dirty="0" smtClean="0">
                <a:latin typeface="Cambria" pitchFamily="18" charset="0"/>
              </a:rPr>
              <a:t>over-shooting of current debt w.r.t. fundamental based levels. </a:t>
            </a:r>
            <a:r>
              <a:rPr lang="en-US" sz="1600" dirty="0" smtClean="0">
                <a:latin typeface="Cambria" pitchFamily="18" charset="0"/>
              </a:rPr>
              <a:t>Any plan to extend the methodology to account for </a:t>
            </a:r>
            <a:r>
              <a:rPr lang="en-US" sz="1600" smtClean="0">
                <a:latin typeface="Cambria" pitchFamily="18" charset="0"/>
              </a:rPr>
              <a:t>this classification?</a:t>
            </a:r>
            <a:endParaRPr lang="en-US" sz="1600" dirty="0" smtClean="0">
              <a:latin typeface="Cambria" pitchFamily="18" charset="0"/>
            </a:endParaRPr>
          </a:p>
        </p:txBody>
      </p:sp>
      <p:pic>
        <p:nvPicPr>
          <p:cNvPr id="8" name="Picture 6" descr="Logo B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7794" y="108247"/>
            <a:ext cx="2060193" cy="4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4699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1287</Words>
  <Application>Microsoft Office PowerPoint</Application>
  <PresentationFormat>Presentazione su schermo (4:3)</PresentationFormat>
  <Paragraphs>92</Paragraphs>
  <Slides>9</Slides>
  <Notes>9</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Banca d'Italia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CIARLONE ALESSIO</dc:creator>
  <cp:lastModifiedBy>CIARLONE ALESSIO</cp:lastModifiedBy>
  <cp:revision>23</cp:revision>
  <dcterms:created xsi:type="dcterms:W3CDTF">2018-11-20T08:53:14Z</dcterms:created>
  <dcterms:modified xsi:type="dcterms:W3CDTF">2018-11-21T12:56:34Z</dcterms:modified>
</cp:coreProperties>
</file>