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742" r:id="rId1"/>
  </p:sldMasterIdLst>
  <p:notesMasterIdLst>
    <p:notesMasterId r:id="rId24"/>
  </p:notesMasterIdLst>
  <p:handoutMasterIdLst>
    <p:handoutMasterId r:id="rId25"/>
  </p:handoutMasterIdLst>
  <p:sldIdLst>
    <p:sldId id="669" r:id="rId2"/>
    <p:sldId id="814" r:id="rId3"/>
    <p:sldId id="790" r:id="rId4"/>
    <p:sldId id="809" r:id="rId5"/>
    <p:sldId id="848" r:id="rId6"/>
    <p:sldId id="849" r:id="rId7"/>
    <p:sldId id="851" r:id="rId8"/>
    <p:sldId id="856" r:id="rId9"/>
    <p:sldId id="853" r:id="rId10"/>
    <p:sldId id="857" r:id="rId11"/>
    <p:sldId id="858" r:id="rId12"/>
    <p:sldId id="859" r:id="rId13"/>
    <p:sldId id="866" r:id="rId14"/>
    <p:sldId id="860" r:id="rId15"/>
    <p:sldId id="862" r:id="rId16"/>
    <p:sldId id="863" r:id="rId17"/>
    <p:sldId id="871" r:id="rId18"/>
    <p:sldId id="872" r:id="rId19"/>
    <p:sldId id="867" r:id="rId20"/>
    <p:sldId id="873" r:id="rId21"/>
    <p:sldId id="874" r:id="rId22"/>
    <p:sldId id="870" r:id="rId23"/>
  </p:sldIdLst>
  <p:sldSz cx="9144000" cy="6858000" type="screen4x3"/>
  <p:notesSz cx="6811963" cy="99425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61">
          <p15:clr>
            <a:srgbClr val="A4A3A4"/>
          </p15:clr>
        </p15:guide>
        <p15:guide id="2" pos="10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92" userDrawn="1">
          <p15:clr>
            <a:srgbClr val="A4A3A4"/>
          </p15:clr>
        </p15:guide>
        <p15:guide id="2" pos="2148" userDrawn="1">
          <p15:clr>
            <a:srgbClr val="A4A3A4"/>
          </p15:clr>
        </p15:guide>
        <p15:guide id="3" orient="horz" pos="2187" userDrawn="1">
          <p15:clr>
            <a:srgbClr val="A4A3A4"/>
          </p15:clr>
        </p15:guide>
        <p15:guide id="4" pos="214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A60000"/>
    <a:srgbClr val="C0C0C0"/>
    <a:srgbClr val="FFFF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4" autoAdjust="0"/>
    <p:restoredTop sz="62016" autoAdjust="0"/>
  </p:normalViewPr>
  <p:slideViewPr>
    <p:cSldViewPr>
      <p:cViewPr>
        <p:scale>
          <a:sx n="82" d="100"/>
          <a:sy n="82" d="100"/>
        </p:scale>
        <p:origin x="-2442" y="-72"/>
      </p:cViewPr>
      <p:guideLst>
        <p:guide orient="horz" pos="1661"/>
        <p:guide pos="10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0" d="100"/>
          <a:sy n="70" d="100"/>
        </p:scale>
        <p:origin x="-3498" y="-366"/>
      </p:cViewPr>
      <p:guideLst>
        <p:guide orient="horz" pos="2192"/>
        <p:guide orient="horz" pos="2187"/>
        <p:guide pos="2148"/>
        <p:guide pos="214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15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3331177" cy="49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967" tIns="45984" rIns="91967" bIns="45984" numCol="1" anchor="t" anchorCtr="0" compatLnSpc="1">
            <a:prstTxWarp prst="textNoShape">
              <a:avLst/>
            </a:prstTxWarp>
          </a:bodyPr>
          <a:lstStyle>
            <a:lvl1pPr defTabSz="919855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1177" y="0"/>
            <a:ext cx="2950790" cy="49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967" tIns="45984" rIns="91967" bIns="45984" numCol="1" anchor="t" anchorCtr="0" compatLnSpc="1">
            <a:prstTxWarp prst="textNoShape">
              <a:avLst/>
            </a:prstTxWarp>
          </a:bodyPr>
          <a:lstStyle>
            <a:lvl1pPr algn="r" defTabSz="919855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FAFEBE6F-F270-48CC-B32F-C2C6D0D35E2A}" type="datetime1">
              <a:rPr lang="de-DE"/>
              <a:pPr>
                <a:defRPr/>
              </a:pPr>
              <a:t>20.11.2018</a:t>
            </a:fld>
            <a:endParaRPr lang="de-DE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47788" y="331788"/>
            <a:ext cx="4187825" cy="3140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90478" y="3545680"/>
            <a:ext cx="5775845" cy="583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967" tIns="45984" rIns="91967" bIns="45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Klicken Sie, um die Textformatierung des Masters zu bearbeiten.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445073"/>
            <a:ext cx="2950790" cy="49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967" tIns="45984" rIns="91967" bIns="45984" numCol="1" anchor="b" anchorCtr="0" compatLnSpc="1">
            <a:prstTxWarp prst="textNoShape">
              <a:avLst/>
            </a:prstTxWarp>
          </a:bodyPr>
          <a:lstStyle>
            <a:lvl1pPr defTabSz="919855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405981" y="9445073"/>
            <a:ext cx="3405982" cy="49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967" tIns="45984" rIns="91967" bIns="45984" numCol="1" anchor="b" anchorCtr="0" compatLnSpc="1">
            <a:prstTxWarp prst="textNoShape">
              <a:avLst/>
            </a:prstTxWarp>
          </a:bodyPr>
          <a:lstStyle>
            <a:lvl1pPr algn="r" defTabSz="919855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E6DE687E-5343-4416-ADE6-91A0275DF685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519869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628650" indent="-171450" algn="just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19855">
              <a:defRPr kumimoji="1" sz="2000">
                <a:solidFill>
                  <a:schemeClr val="tx1"/>
                </a:solidFill>
                <a:latin typeface="Segoe UI" pitchFamily="34" charset="0"/>
              </a:defRPr>
            </a:lvl1pPr>
            <a:lvl2pPr marL="738408" indent="-284003" defTabSz="919855">
              <a:defRPr kumimoji="1" sz="2000">
                <a:solidFill>
                  <a:schemeClr val="tx1"/>
                </a:solidFill>
                <a:latin typeface="Segoe UI" pitchFamily="34" charset="0"/>
              </a:defRPr>
            </a:lvl2pPr>
            <a:lvl3pPr marL="1136013" indent="-227203" defTabSz="919855">
              <a:defRPr kumimoji="1" sz="2000">
                <a:solidFill>
                  <a:schemeClr val="tx1"/>
                </a:solidFill>
                <a:latin typeface="Segoe UI" pitchFamily="34" charset="0"/>
              </a:defRPr>
            </a:lvl3pPr>
            <a:lvl4pPr marL="1590417" indent="-227203" defTabSz="919855">
              <a:defRPr kumimoji="1" sz="2000">
                <a:solidFill>
                  <a:schemeClr val="tx1"/>
                </a:solidFill>
                <a:latin typeface="Segoe UI" pitchFamily="34" charset="0"/>
              </a:defRPr>
            </a:lvl4pPr>
            <a:lvl5pPr marL="2044822" indent="-227203" defTabSz="919855">
              <a:defRPr kumimoji="1" sz="2000">
                <a:solidFill>
                  <a:schemeClr val="tx1"/>
                </a:solidFill>
                <a:latin typeface="Segoe UI" pitchFamily="34" charset="0"/>
              </a:defRPr>
            </a:lvl5pPr>
            <a:lvl6pPr marL="2499227" indent="-227203" defTabSz="91985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Segoe UI" pitchFamily="34" charset="0"/>
              </a:defRPr>
            </a:lvl6pPr>
            <a:lvl7pPr marL="2953633" indent="-227203" defTabSz="91985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Segoe UI" pitchFamily="34" charset="0"/>
              </a:defRPr>
            </a:lvl7pPr>
            <a:lvl8pPr marL="3408038" indent="-227203" defTabSz="91985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Segoe UI" pitchFamily="34" charset="0"/>
              </a:defRPr>
            </a:lvl8pPr>
            <a:lvl9pPr marL="3862443" indent="-227203" defTabSz="91985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fld id="{DDB3EF78-F68A-4873-81A2-2F928BC17177}" type="datetime1">
              <a:rPr kumimoji="0" lang="de-DE" sz="1200">
                <a:latin typeface="Arial" charset="0"/>
              </a:rPr>
              <a:pPr/>
              <a:t>20.11.2018</a:t>
            </a:fld>
            <a:endParaRPr kumimoji="0" lang="de-DE" sz="1200">
              <a:latin typeface="Arial" charset="0"/>
            </a:endParaRPr>
          </a:p>
        </p:txBody>
      </p:sp>
      <p:sp>
        <p:nvSpPr>
          <p:cNvPr id="512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855">
              <a:defRPr kumimoji="1" sz="2000">
                <a:solidFill>
                  <a:schemeClr val="tx1"/>
                </a:solidFill>
                <a:latin typeface="Segoe UI" pitchFamily="34" charset="0"/>
              </a:defRPr>
            </a:lvl1pPr>
            <a:lvl2pPr marL="738408" indent="-284003" defTabSz="919855">
              <a:defRPr kumimoji="1" sz="2000">
                <a:solidFill>
                  <a:schemeClr val="tx1"/>
                </a:solidFill>
                <a:latin typeface="Segoe UI" pitchFamily="34" charset="0"/>
              </a:defRPr>
            </a:lvl2pPr>
            <a:lvl3pPr marL="1136013" indent="-227203" defTabSz="919855">
              <a:defRPr kumimoji="1" sz="2000">
                <a:solidFill>
                  <a:schemeClr val="tx1"/>
                </a:solidFill>
                <a:latin typeface="Segoe UI" pitchFamily="34" charset="0"/>
              </a:defRPr>
            </a:lvl3pPr>
            <a:lvl4pPr marL="1590417" indent="-227203" defTabSz="919855">
              <a:defRPr kumimoji="1" sz="2000">
                <a:solidFill>
                  <a:schemeClr val="tx1"/>
                </a:solidFill>
                <a:latin typeface="Segoe UI" pitchFamily="34" charset="0"/>
              </a:defRPr>
            </a:lvl4pPr>
            <a:lvl5pPr marL="2044822" indent="-227203" defTabSz="919855">
              <a:defRPr kumimoji="1" sz="2000">
                <a:solidFill>
                  <a:schemeClr val="tx1"/>
                </a:solidFill>
                <a:latin typeface="Segoe UI" pitchFamily="34" charset="0"/>
              </a:defRPr>
            </a:lvl5pPr>
            <a:lvl6pPr marL="2499227" indent="-227203" defTabSz="91985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Segoe UI" pitchFamily="34" charset="0"/>
              </a:defRPr>
            </a:lvl6pPr>
            <a:lvl7pPr marL="2953633" indent="-227203" defTabSz="91985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Segoe UI" pitchFamily="34" charset="0"/>
              </a:defRPr>
            </a:lvl7pPr>
            <a:lvl8pPr marL="3408038" indent="-227203" defTabSz="91985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Segoe UI" pitchFamily="34" charset="0"/>
              </a:defRPr>
            </a:lvl8pPr>
            <a:lvl9pPr marL="3862443" indent="-227203" defTabSz="91985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fld id="{84C2BDAF-80FA-48D3-A75B-972A4F993B12}" type="slidenum">
              <a:rPr kumimoji="0" lang="de-DE" sz="1200">
                <a:latin typeface="Arial" charset="0"/>
              </a:rPr>
              <a:pPr/>
              <a:t>1</a:t>
            </a:fld>
            <a:endParaRPr kumimoji="0" lang="de-DE" sz="1200">
              <a:latin typeface="Arial" charset="0"/>
            </a:endParaRPr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0963" y="333375"/>
            <a:ext cx="4184650" cy="3138488"/>
          </a:xfrm>
          <a:ln/>
        </p:spPr>
      </p:sp>
      <p:sp>
        <p:nvSpPr>
          <p:cNvPr id="51205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tabLst>
                <a:tab pos="1158101" algn="dec"/>
              </a:tabLs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973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 smtClean="0"/>
          </a:p>
        </p:txBody>
      </p:sp>
      <p:sp>
        <p:nvSpPr>
          <p:cNvPr id="39940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1398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4213" indent="-286236" defTabSz="941398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4943" indent="-228989" defTabSz="941398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2920" indent="-228989" defTabSz="941398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60898" indent="-228989" defTabSz="941398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8875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6852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34829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92807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83313B4-9039-4E5A-BFA7-814A84059A58}" type="datetime1">
              <a:rPr kumimoji="0" lang="de-DE" sz="1200"/>
              <a:pPr/>
              <a:t>20.11.2018</a:t>
            </a:fld>
            <a:endParaRPr kumimoji="0" lang="de-DE" sz="1200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1398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4213" indent="-286236" defTabSz="941398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4943" indent="-228989" defTabSz="941398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2920" indent="-228989" defTabSz="941398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60898" indent="-228989" defTabSz="941398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8875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6852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34829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92807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78F6887-497D-4C75-BCCC-FA49F00CC627}" type="slidenum">
              <a:rPr kumimoji="0" lang="de-DE" sz="1200"/>
              <a:pPr/>
              <a:t>10</a:t>
            </a:fld>
            <a:endParaRPr kumimoji="0" lang="de-DE" sz="1200"/>
          </a:p>
        </p:txBody>
      </p:sp>
    </p:spTree>
    <p:extLst>
      <p:ext uri="{BB962C8B-B14F-4D97-AF65-F5344CB8AC3E}">
        <p14:creationId xmlns:p14="http://schemas.microsoft.com/office/powerpoint/2010/main" val="394197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AFEBE6F-F270-48CC-B32F-C2C6D0D35E2A}" type="datetime1">
              <a:rPr lang="de-DE" smtClean="0"/>
              <a:pPr>
                <a:defRPr/>
              </a:pPr>
              <a:t>20.11.2018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DE687E-5343-4416-ADE6-91A0275DF685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4102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AFEBE6F-F270-48CC-B32F-C2C6D0D35E2A}" type="datetime1">
              <a:rPr lang="de-DE" smtClean="0"/>
              <a:pPr>
                <a:defRPr/>
              </a:pPr>
              <a:t>20.11.2018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DE687E-5343-4416-ADE6-91A0275DF685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5794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AFEBE6F-F270-48CC-B32F-C2C6D0D35E2A}" type="datetime1">
              <a:rPr lang="de-DE" smtClean="0"/>
              <a:pPr>
                <a:defRPr/>
              </a:pPr>
              <a:t>20.11.2018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DE687E-5343-4416-ADE6-91A0275DF685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5785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AFEBE6F-F270-48CC-B32F-C2C6D0D35E2A}" type="datetime1">
              <a:rPr lang="de-DE" smtClean="0"/>
              <a:pPr>
                <a:defRPr/>
              </a:pPr>
              <a:t>20.11.2018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DE687E-5343-4416-ADE6-91A0275DF685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3854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AFEBE6F-F270-48CC-B32F-C2C6D0D35E2A}" type="datetime1">
              <a:rPr lang="de-DE" smtClean="0"/>
              <a:pPr>
                <a:defRPr/>
              </a:pPr>
              <a:t>20.11.2018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DE687E-5343-4416-ADE6-91A0275DF685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2064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AFEBE6F-F270-48CC-B32F-C2C6D0D35E2A}" type="datetime1">
              <a:rPr lang="de-DE" smtClean="0"/>
              <a:pPr>
                <a:defRPr/>
              </a:pPr>
              <a:t>20.11.2018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DE687E-5343-4416-ADE6-91A0275DF685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1679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AFEBE6F-F270-48CC-B32F-C2C6D0D35E2A}" type="datetime1">
              <a:rPr lang="de-DE" smtClean="0"/>
              <a:pPr>
                <a:defRPr/>
              </a:pPr>
              <a:t>20.11.2018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DE687E-5343-4416-ADE6-91A0275DF685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06850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AFEBE6F-F270-48CC-B32F-C2C6D0D35E2A}" type="datetime1">
              <a:rPr lang="de-DE" smtClean="0"/>
              <a:pPr>
                <a:defRPr/>
              </a:pPr>
              <a:t>20.11.2018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DE687E-5343-4416-ADE6-91A0275DF685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5236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AFEBE6F-F270-48CC-B32F-C2C6D0D35E2A}" type="datetime1">
              <a:rPr lang="de-DE" smtClean="0"/>
              <a:pPr>
                <a:defRPr/>
              </a:pPr>
              <a:t>20.11.2018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DE687E-5343-4416-ADE6-91A0275DF685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3949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AFEBE6F-F270-48CC-B32F-C2C6D0D35E2A}" type="datetime1">
              <a:rPr lang="de-DE" smtClean="0"/>
              <a:pPr>
                <a:defRPr/>
              </a:pPr>
              <a:t>20.11.2018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DE687E-5343-4416-ADE6-91A0275DF685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6698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AFEBE6F-F270-48CC-B32F-C2C6D0D35E2A}" type="datetime1">
              <a:rPr lang="de-DE" smtClean="0"/>
              <a:pPr>
                <a:defRPr/>
              </a:pPr>
              <a:t>20.11.2018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DE687E-5343-4416-ADE6-91A0275DF685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12241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AFEBE6F-F270-48CC-B32F-C2C6D0D35E2A}" type="datetime1">
              <a:rPr lang="de-DE" smtClean="0"/>
              <a:pPr>
                <a:defRPr/>
              </a:pPr>
              <a:t>20.11.2018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DE687E-5343-4416-ADE6-91A0275DF685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04372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AFEBE6F-F270-48CC-B32F-C2C6D0D35E2A}" type="datetime1">
              <a:rPr lang="de-DE" smtClean="0"/>
              <a:pPr>
                <a:defRPr/>
              </a:pPr>
              <a:t>20.11.2018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DE687E-5343-4416-ADE6-91A0275DF685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0636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en-GB" dirty="0" smtClean="0"/>
          </a:p>
        </p:txBody>
      </p:sp>
      <p:sp>
        <p:nvSpPr>
          <p:cNvPr id="39940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1398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4213" indent="-286236" defTabSz="941398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4943" indent="-228989" defTabSz="941398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2920" indent="-228989" defTabSz="941398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60898" indent="-228989" defTabSz="941398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8875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6852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34829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92807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83313B4-9039-4E5A-BFA7-814A84059A58}" type="datetime1">
              <a:rPr kumimoji="0" lang="de-DE" sz="1200"/>
              <a:pPr/>
              <a:t>20.11.2018</a:t>
            </a:fld>
            <a:endParaRPr kumimoji="0" lang="de-DE" sz="1200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1398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4213" indent="-286236" defTabSz="941398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4943" indent="-228989" defTabSz="941398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2920" indent="-228989" defTabSz="941398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60898" indent="-228989" defTabSz="941398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8875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6852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34829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92807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78F6887-497D-4C75-BCCC-FA49F00CC627}" type="slidenum">
              <a:rPr kumimoji="0" lang="de-DE" sz="1200"/>
              <a:pPr/>
              <a:t>3</a:t>
            </a:fld>
            <a:endParaRPr kumimoji="0" lang="de-DE" sz="1200"/>
          </a:p>
        </p:txBody>
      </p:sp>
    </p:spTree>
    <p:extLst>
      <p:ext uri="{BB962C8B-B14F-4D97-AF65-F5344CB8AC3E}">
        <p14:creationId xmlns:p14="http://schemas.microsoft.com/office/powerpoint/2010/main" val="544638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en-GB" dirty="0" smtClean="0"/>
          </a:p>
        </p:txBody>
      </p:sp>
      <p:sp>
        <p:nvSpPr>
          <p:cNvPr id="39940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1398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4213" indent="-286236" defTabSz="941398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4943" indent="-228989" defTabSz="941398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2920" indent="-228989" defTabSz="941398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60898" indent="-228989" defTabSz="941398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8875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6852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34829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92807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83313B4-9039-4E5A-BFA7-814A84059A58}" type="datetime1">
              <a:rPr kumimoji="0" lang="de-DE" sz="1200"/>
              <a:pPr/>
              <a:t>20.11.2018</a:t>
            </a:fld>
            <a:endParaRPr kumimoji="0" lang="de-DE" sz="1200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1398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4213" indent="-286236" defTabSz="941398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4943" indent="-228989" defTabSz="941398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2920" indent="-228989" defTabSz="941398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60898" indent="-228989" defTabSz="941398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8875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6852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34829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92807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78F6887-497D-4C75-BCCC-FA49F00CC627}" type="slidenum">
              <a:rPr kumimoji="0" lang="de-DE" sz="1200"/>
              <a:pPr/>
              <a:t>4</a:t>
            </a:fld>
            <a:endParaRPr kumimoji="0" lang="de-DE" sz="1200"/>
          </a:p>
        </p:txBody>
      </p:sp>
    </p:spTree>
    <p:extLst>
      <p:ext uri="{BB962C8B-B14F-4D97-AF65-F5344CB8AC3E}">
        <p14:creationId xmlns:p14="http://schemas.microsoft.com/office/powerpoint/2010/main" val="287258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 smtClean="0"/>
          </a:p>
        </p:txBody>
      </p:sp>
      <p:sp>
        <p:nvSpPr>
          <p:cNvPr id="39940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1398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4213" indent="-286236" defTabSz="941398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4943" indent="-228989" defTabSz="941398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2920" indent="-228989" defTabSz="941398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60898" indent="-228989" defTabSz="941398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8875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6852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34829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92807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83313B4-9039-4E5A-BFA7-814A84059A58}" type="datetime1">
              <a:rPr kumimoji="0" lang="de-DE" sz="1200"/>
              <a:pPr/>
              <a:t>20.11.2018</a:t>
            </a:fld>
            <a:endParaRPr kumimoji="0" lang="de-DE" sz="1200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1398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4213" indent="-286236" defTabSz="941398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4943" indent="-228989" defTabSz="941398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2920" indent="-228989" defTabSz="941398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60898" indent="-228989" defTabSz="941398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8875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6852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34829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92807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78F6887-497D-4C75-BCCC-FA49F00CC627}" type="slidenum">
              <a:rPr kumimoji="0" lang="de-DE" sz="1200"/>
              <a:pPr/>
              <a:t>5</a:t>
            </a:fld>
            <a:endParaRPr kumimoji="0" lang="de-DE" sz="1200"/>
          </a:p>
        </p:txBody>
      </p:sp>
    </p:spTree>
    <p:extLst>
      <p:ext uri="{BB962C8B-B14F-4D97-AF65-F5344CB8AC3E}">
        <p14:creationId xmlns:p14="http://schemas.microsoft.com/office/powerpoint/2010/main" val="3575350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en-GB" dirty="0" smtClean="0"/>
          </a:p>
        </p:txBody>
      </p:sp>
      <p:sp>
        <p:nvSpPr>
          <p:cNvPr id="39940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1398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4213" indent="-286236" defTabSz="941398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4943" indent="-228989" defTabSz="941398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2920" indent="-228989" defTabSz="941398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60898" indent="-228989" defTabSz="941398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8875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6852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34829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92807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83313B4-9039-4E5A-BFA7-814A84059A58}" type="datetime1">
              <a:rPr kumimoji="0" lang="de-DE" sz="1200"/>
              <a:pPr/>
              <a:t>20.11.2018</a:t>
            </a:fld>
            <a:endParaRPr kumimoji="0" lang="de-DE" sz="1200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1398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4213" indent="-286236" defTabSz="941398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4943" indent="-228989" defTabSz="941398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2920" indent="-228989" defTabSz="941398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60898" indent="-228989" defTabSz="941398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8875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6852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34829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92807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78F6887-497D-4C75-BCCC-FA49F00CC627}" type="slidenum">
              <a:rPr kumimoji="0" lang="de-DE" sz="1200"/>
              <a:pPr/>
              <a:t>6</a:t>
            </a:fld>
            <a:endParaRPr kumimoji="0" lang="de-DE" sz="1200"/>
          </a:p>
        </p:txBody>
      </p:sp>
    </p:spTree>
    <p:extLst>
      <p:ext uri="{BB962C8B-B14F-4D97-AF65-F5344CB8AC3E}">
        <p14:creationId xmlns:p14="http://schemas.microsoft.com/office/powerpoint/2010/main" val="1685182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en-GB" dirty="0" smtClean="0"/>
          </a:p>
        </p:txBody>
      </p:sp>
      <p:sp>
        <p:nvSpPr>
          <p:cNvPr id="39940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1398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4213" indent="-286236" defTabSz="941398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4943" indent="-228989" defTabSz="941398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2920" indent="-228989" defTabSz="941398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60898" indent="-228989" defTabSz="941398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8875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6852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34829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92807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83313B4-9039-4E5A-BFA7-814A84059A58}" type="datetime1">
              <a:rPr kumimoji="0" lang="de-DE" sz="1200"/>
              <a:pPr/>
              <a:t>20.11.2018</a:t>
            </a:fld>
            <a:endParaRPr kumimoji="0" lang="de-DE" sz="1200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1398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4213" indent="-286236" defTabSz="941398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4943" indent="-228989" defTabSz="941398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2920" indent="-228989" defTabSz="941398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60898" indent="-228989" defTabSz="941398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8875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6852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34829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92807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78F6887-497D-4C75-BCCC-FA49F00CC627}" type="slidenum">
              <a:rPr kumimoji="0" lang="de-DE" sz="1200"/>
              <a:pPr/>
              <a:t>7</a:t>
            </a:fld>
            <a:endParaRPr kumimoji="0" lang="de-DE" sz="1200"/>
          </a:p>
        </p:txBody>
      </p:sp>
    </p:spTree>
    <p:extLst>
      <p:ext uri="{BB962C8B-B14F-4D97-AF65-F5344CB8AC3E}">
        <p14:creationId xmlns:p14="http://schemas.microsoft.com/office/powerpoint/2010/main" val="3919767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 smtClean="0"/>
          </a:p>
        </p:txBody>
      </p:sp>
      <p:sp>
        <p:nvSpPr>
          <p:cNvPr id="39940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1398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4213" indent="-286236" defTabSz="941398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4943" indent="-228989" defTabSz="941398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2920" indent="-228989" defTabSz="941398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60898" indent="-228989" defTabSz="941398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8875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6852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34829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92807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83313B4-9039-4E5A-BFA7-814A84059A58}" type="datetime1">
              <a:rPr kumimoji="0" lang="de-DE" sz="1200"/>
              <a:pPr/>
              <a:t>20.11.2018</a:t>
            </a:fld>
            <a:endParaRPr kumimoji="0" lang="de-DE" sz="1200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1398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4213" indent="-286236" defTabSz="941398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4943" indent="-228989" defTabSz="941398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2920" indent="-228989" defTabSz="941398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60898" indent="-228989" defTabSz="941398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8875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6852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34829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92807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78F6887-497D-4C75-BCCC-FA49F00CC627}" type="slidenum">
              <a:rPr kumimoji="0" lang="de-DE" sz="1200"/>
              <a:pPr/>
              <a:t>8</a:t>
            </a:fld>
            <a:endParaRPr kumimoji="0" lang="de-DE" sz="1200"/>
          </a:p>
        </p:txBody>
      </p:sp>
    </p:spTree>
    <p:extLst>
      <p:ext uri="{BB962C8B-B14F-4D97-AF65-F5344CB8AC3E}">
        <p14:creationId xmlns:p14="http://schemas.microsoft.com/office/powerpoint/2010/main" val="3890138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en-GB" dirty="0" smtClean="0"/>
          </a:p>
        </p:txBody>
      </p:sp>
      <p:sp>
        <p:nvSpPr>
          <p:cNvPr id="39940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1398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4213" indent="-286236" defTabSz="941398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4943" indent="-228989" defTabSz="941398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2920" indent="-228989" defTabSz="941398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60898" indent="-228989" defTabSz="941398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8875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6852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34829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92807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83313B4-9039-4E5A-BFA7-814A84059A58}" type="datetime1">
              <a:rPr kumimoji="0" lang="de-DE" sz="1200"/>
              <a:pPr/>
              <a:t>20.11.2018</a:t>
            </a:fld>
            <a:endParaRPr kumimoji="0" lang="de-DE" sz="1200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1398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4213" indent="-286236" defTabSz="941398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4943" indent="-228989" defTabSz="941398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2920" indent="-228989" defTabSz="941398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60898" indent="-228989" defTabSz="941398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8875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6852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34829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92807" indent="-228989" defTabSz="94139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78F6887-497D-4C75-BCCC-FA49F00CC627}" type="slidenum">
              <a:rPr kumimoji="0" lang="de-DE" sz="1200"/>
              <a:pPr/>
              <a:t>9</a:t>
            </a:fld>
            <a:endParaRPr kumimoji="0" lang="de-DE" sz="1200"/>
          </a:p>
        </p:txBody>
      </p:sp>
    </p:spTree>
    <p:extLst>
      <p:ext uri="{BB962C8B-B14F-4D97-AF65-F5344CB8AC3E}">
        <p14:creationId xmlns:p14="http://schemas.microsoft.com/office/powerpoint/2010/main" val="2194915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88"/>
            <a:ext cx="9144000" cy="642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4" name="Rectangle 32"/>
          <p:cNvSpPr>
            <a:spLocks noGrp="1" noChangeArrowheads="1"/>
          </p:cNvSpPr>
          <p:nvPr>
            <p:ph type="ctrTitle" sz="quarter"/>
          </p:nvPr>
        </p:nvSpPr>
        <p:spPr>
          <a:xfrm>
            <a:off x="1698080" y="1988840"/>
            <a:ext cx="7162800" cy="1152128"/>
          </a:xfrm>
        </p:spPr>
        <p:txBody>
          <a:bodyPr/>
          <a:lstStyle>
            <a:lvl1pPr>
              <a:defRPr sz="30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Master title style</a:t>
            </a:r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98080" y="3284984"/>
            <a:ext cx="7180262" cy="216024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edit</a:t>
            </a:r>
            <a:r>
              <a:rPr lang="de-DE" noProof="0" dirty="0" smtClean="0"/>
              <a:t> Master </a:t>
            </a:r>
            <a:r>
              <a:rPr lang="de-DE" noProof="0" dirty="0" err="1" smtClean="0"/>
              <a:t>subtitle</a:t>
            </a:r>
            <a:r>
              <a:rPr lang="de-DE" noProof="0" dirty="0" smtClean="0"/>
              <a:t> style</a:t>
            </a:r>
          </a:p>
          <a:p>
            <a:pPr lvl="0"/>
            <a:r>
              <a:rPr lang="de-DE" noProof="0" dirty="0" smtClean="0"/>
              <a:t>Sub-</a:t>
            </a:r>
            <a:r>
              <a:rPr lang="de-DE" noProof="0" dirty="0" err="1" smtClean="0"/>
              <a:t>subtitle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87122391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 b="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b="0"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style</a:t>
            </a:r>
          </a:p>
          <a:p>
            <a:pPr lvl="1"/>
            <a:r>
              <a:rPr lang="de-DE" dirty="0" smtClean="0"/>
              <a:t>2nd Layer</a:t>
            </a:r>
          </a:p>
          <a:p>
            <a:pPr lvl="2"/>
            <a:r>
              <a:rPr lang="de-DE" dirty="0" smtClean="0"/>
              <a:t>3rd Layer</a:t>
            </a:r>
          </a:p>
        </p:txBody>
      </p:sp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B90E5-DB58-45ED-93F0-FE5A5A74C78B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10677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836613"/>
            <a:ext cx="7905750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 b="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 b="0"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style</a:t>
            </a:r>
          </a:p>
          <a:p>
            <a:pPr lvl="1"/>
            <a:r>
              <a:rPr lang="de-DE" dirty="0" smtClean="0"/>
              <a:t>2nd Layer</a:t>
            </a:r>
          </a:p>
          <a:p>
            <a:pPr lvl="2"/>
            <a:r>
              <a:rPr lang="de-DE" dirty="0" smtClean="0"/>
              <a:t>3rd Layer</a:t>
            </a:r>
          </a:p>
        </p:txBody>
      </p:sp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80D5B-B409-4BA5-9620-40FB94BF1A7A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1174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2A2F3-124F-45B5-B0A0-71A2EF48DF4E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907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6370638"/>
            <a:ext cx="901541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836613"/>
            <a:ext cx="74739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title style</a:t>
            </a:r>
          </a:p>
        </p:txBody>
      </p:sp>
      <p:sp>
        <p:nvSpPr>
          <p:cNvPr id="1028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773238"/>
            <a:ext cx="7497762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text style</a:t>
            </a:r>
          </a:p>
          <a:p>
            <a:pPr lvl="1"/>
            <a:r>
              <a:rPr lang="de-DE" smtClean="0"/>
              <a:t>2nd Layer</a:t>
            </a:r>
          </a:p>
          <a:p>
            <a:pPr lvl="2"/>
            <a:r>
              <a:rPr lang="de-DE" smtClean="0"/>
              <a:t>3rd Layer</a:t>
            </a:r>
          </a:p>
        </p:txBody>
      </p:sp>
      <p:sp>
        <p:nvSpPr>
          <p:cNvPr id="107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37325"/>
            <a:ext cx="558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bg1"/>
                </a:solidFill>
                <a:cs typeface="Segoe UI" pitchFamily="34" charset="0"/>
              </a:defRPr>
            </a:lvl1pPr>
          </a:lstStyle>
          <a:p>
            <a:pPr>
              <a:defRPr/>
            </a:pPr>
            <a:fld id="{BC332359-AC48-42D8-8EC8-1E1A252243CE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5" r:id="rId2"/>
    <p:sldLayoutId id="2147483916" r:id="rId3"/>
    <p:sldLayoutId id="2147483917" r:id="rId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0000"/>
        </a:buClr>
        <a:buSzPct val="90000"/>
        <a:buFont typeface="Wingdings" pitchFamily="2" charset="2"/>
        <a:buChar char="l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A6A6"/>
        </a:buClr>
        <a:buFont typeface="Wingdings" pitchFamily="2" charset="2"/>
        <a:buChar char="§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egoe UI" pitchFamily="34" charset="0"/>
        <a:buChar char="-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Word_Document2.docx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9712" y="2060848"/>
            <a:ext cx="6192688" cy="1079822"/>
          </a:xfrm>
        </p:spPr>
        <p:txBody>
          <a:bodyPr/>
          <a:lstStyle/>
          <a:p>
            <a:r>
              <a:rPr lang="en-US" sz="2800" b="1" dirty="0" smtClean="0"/>
              <a:t>Examining </a:t>
            </a:r>
            <a:r>
              <a:rPr lang="en-US" sz="2800" b="1" dirty="0" err="1" smtClean="0"/>
              <a:t>macroprudential</a:t>
            </a:r>
            <a:r>
              <a:rPr lang="en-US" sz="2800" b="1" dirty="0" smtClean="0"/>
              <a:t> policy and its macroeconomic effects – some new evidence</a:t>
            </a:r>
            <a:endParaRPr lang="en-GB" sz="2800" b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712" y="3573016"/>
            <a:ext cx="5904656" cy="1656184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A60000"/>
                </a:solidFill>
              </a:rPr>
              <a:t>Soyoung</a:t>
            </a:r>
            <a:r>
              <a:rPr lang="en-US" sz="2000" b="1" dirty="0" smtClean="0">
                <a:solidFill>
                  <a:srgbClr val="A60000"/>
                </a:solidFill>
              </a:rPr>
              <a:t> Kim (Seoul National University) and Aar</a:t>
            </a:r>
            <a:r>
              <a:rPr lang="en-GB" sz="2000" b="1" dirty="0" smtClean="0">
                <a:solidFill>
                  <a:srgbClr val="A60000"/>
                </a:solidFill>
              </a:rPr>
              <a:t>on Mehrotra (BIS)</a:t>
            </a:r>
            <a:r>
              <a:rPr lang="en-GB" sz="2000" dirty="0" smtClean="0">
                <a:solidFill>
                  <a:srgbClr val="A60000"/>
                </a:solidFill>
              </a:rPr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sz="600" b="1" dirty="0" smtClean="0"/>
          </a:p>
          <a:p>
            <a:endParaRPr lang="en-US" sz="2000" dirty="0" smtClean="0"/>
          </a:p>
          <a:p>
            <a:r>
              <a:rPr lang="en-US" sz="2000" dirty="0" smtClean="0"/>
              <a:t>XVI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ESCB Emerging Markets Workshop</a:t>
            </a:r>
          </a:p>
          <a:p>
            <a:r>
              <a:rPr lang="en-US" sz="2000" dirty="0" smtClean="0"/>
              <a:t>Rome, 22-23 November </a:t>
            </a:r>
            <a:r>
              <a:rPr lang="en-US" sz="2000" dirty="0"/>
              <a:t>2018</a:t>
            </a:r>
            <a:endParaRPr lang="en-GB" sz="2000" dirty="0"/>
          </a:p>
          <a:p>
            <a:endParaRPr lang="en-GB" sz="20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323528" y="6021288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Disclaimer: the views expressed </a:t>
            </a:r>
            <a:r>
              <a:rPr lang="en-GB" dirty="0" smtClean="0"/>
              <a:t>are </a:t>
            </a:r>
            <a:r>
              <a:rPr lang="en-GB" dirty="0"/>
              <a:t>those of the </a:t>
            </a:r>
            <a:r>
              <a:rPr lang="en-GB" dirty="0" smtClean="0"/>
              <a:t>presenter </a:t>
            </a:r>
            <a:r>
              <a:rPr lang="en-GB" dirty="0"/>
              <a:t>and </a:t>
            </a:r>
            <a:r>
              <a:rPr lang="en-GB" dirty="0" smtClean="0"/>
              <a:t>not necessarily those of the BIS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A765923-B9F2-461A-AA06-C6E0244375A6}" type="slidenum">
              <a:rPr lang="en-US" sz="1000" smtClean="0"/>
              <a:pPr/>
              <a:t>10</a:t>
            </a:fld>
            <a:endParaRPr lang="en-US" sz="100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558" y="875774"/>
            <a:ext cx="6876884" cy="51064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5315704" y="1052736"/>
            <a:ext cx="2711858" cy="2880320"/>
          </a:xfrm>
          <a:prstGeom prst="rect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112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8B90E5-DB58-45ED-93F0-FE5A5A74C78B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1196752"/>
            <a:ext cx="3961525" cy="43236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836712"/>
            <a:ext cx="658426" cy="449923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71600" y="476673"/>
            <a:ext cx="7848872" cy="360040"/>
          </a:xfrm>
        </p:spPr>
        <p:txBody>
          <a:bodyPr/>
          <a:lstStyle/>
          <a:p>
            <a:r>
              <a:rPr lang="en-US" dirty="0" smtClean="0"/>
              <a:t>Real effects of </a:t>
            </a:r>
            <a:r>
              <a:rPr lang="en-US" dirty="0" err="1" smtClean="0"/>
              <a:t>macropru</a:t>
            </a:r>
            <a:r>
              <a:rPr lang="en-US" dirty="0" smtClean="0"/>
              <a:t> and monetary policy shocks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64969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8B90E5-DB58-45ED-93F0-FE5A5A74C78B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39196"/>
              </p:ext>
            </p:extLst>
          </p:nvPr>
        </p:nvGraphicFramePr>
        <p:xfrm>
          <a:off x="252957" y="1920583"/>
          <a:ext cx="8062214" cy="281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5" name="Document" r:id="rId5" imgW="5758724" imgH="2011223" progId="Word.Document.12">
                  <p:embed/>
                </p:oleObj>
              </mc:Choice>
              <mc:Fallback>
                <p:oleObj name="Document" r:id="rId5" imgW="5758724" imgH="20112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2957" y="1920583"/>
                        <a:ext cx="8062214" cy="2815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 bwMode="auto">
          <a:xfrm>
            <a:off x="2339752" y="2708921"/>
            <a:ext cx="720080" cy="648072"/>
          </a:xfrm>
          <a:prstGeom prst="ellipse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203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the macroeconomic effects arise?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Lower LTV ratios may reduce house prices, residential investment and consumption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Alpanda</a:t>
            </a:r>
            <a:r>
              <a:rPr lang="en-US" dirty="0" smtClean="0"/>
              <a:t> and </a:t>
            </a:r>
            <a:r>
              <a:rPr lang="en-US" dirty="0" err="1" smtClean="0"/>
              <a:t>Zubairy</a:t>
            </a:r>
            <a:r>
              <a:rPr lang="en-US" dirty="0"/>
              <a:t> </a:t>
            </a:r>
            <a:r>
              <a:rPr lang="en-US" dirty="0" smtClean="0"/>
              <a:t>(2017))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Tighter </a:t>
            </a:r>
            <a:r>
              <a:rPr lang="en-US" dirty="0"/>
              <a:t>debt-service-to-income ratios can lower the demand for housing or consumption (</a:t>
            </a:r>
            <a:r>
              <a:rPr lang="en-US" dirty="0" err="1"/>
              <a:t>Kuttner</a:t>
            </a:r>
            <a:r>
              <a:rPr lang="en-US" dirty="0"/>
              <a:t> and </a:t>
            </a:r>
            <a:r>
              <a:rPr lang="en-US" dirty="0" smtClean="0"/>
              <a:t>Shim (2016))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Increase in reserve requirements may raise </a:t>
            </a:r>
            <a:r>
              <a:rPr lang="en-US" dirty="0" smtClean="0"/>
              <a:t>lending </a:t>
            </a:r>
            <a:r>
              <a:rPr lang="en-US" dirty="0"/>
              <a:t>rates, reducing the stock of credit  (Reinhart and </a:t>
            </a:r>
            <a:r>
              <a:rPr lang="en-US" dirty="0" smtClean="0"/>
              <a:t>Reinhart (1999))</a:t>
            </a:r>
            <a:endParaRPr lang="en-US" dirty="0"/>
          </a:p>
          <a:p>
            <a:pPr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8B90E5-DB58-45ED-93F0-FE5A5A74C78B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196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8B90E5-DB58-45ED-93F0-FE5A5A74C78B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472" y="1552575"/>
            <a:ext cx="7089057" cy="375285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473950" cy="466725"/>
          </a:xfrm>
        </p:spPr>
        <p:txBody>
          <a:bodyPr/>
          <a:lstStyle/>
          <a:p>
            <a:r>
              <a:rPr lang="en-US" dirty="0" smtClean="0"/>
              <a:t>Consumption vs. investment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907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8B90E5-DB58-45ED-93F0-FE5A5A74C78B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472" y="1407355"/>
            <a:ext cx="7089057" cy="404329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473950" cy="466725"/>
          </a:xfrm>
        </p:spPr>
        <p:txBody>
          <a:bodyPr/>
          <a:lstStyle/>
          <a:p>
            <a:r>
              <a:rPr lang="en-US" dirty="0" smtClean="0"/>
              <a:t>Household vs. corporate credit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445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of </a:t>
            </a:r>
            <a:r>
              <a:rPr lang="en-US" dirty="0" err="1" smtClean="0"/>
              <a:t>macroprudential</a:t>
            </a:r>
            <a:r>
              <a:rPr lang="en-US" dirty="0" smtClean="0"/>
              <a:t> instrument</a:t>
            </a:r>
          </a:p>
          <a:p>
            <a:pPr lvl="1"/>
            <a:r>
              <a:rPr lang="en-US" dirty="0" smtClean="0"/>
              <a:t>We differentiate between asset, liability and capital-based measures</a:t>
            </a:r>
          </a:p>
          <a:p>
            <a:pPr lvl="1"/>
            <a:endParaRPr lang="en-US" dirty="0"/>
          </a:p>
          <a:p>
            <a:r>
              <a:rPr lang="en-US" dirty="0" smtClean="0"/>
              <a:t>Country characteristics</a:t>
            </a:r>
          </a:p>
          <a:p>
            <a:pPr lvl="1"/>
            <a:r>
              <a:rPr lang="en-US" dirty="0" smtClean="0"/>
              <a:t>Degree of financial development; financial openness; level of debt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8B90E5-DB58-45ED-93F0-FE5A5A74C78B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561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responses </a:t>
            </a:r>
            <a:r>
              <a:rPr lang="en-US" dirty="0"/>
              <a:t>to credit shocks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8B90E5-DB58-45ED-93F0-FE5A5A74C78B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27" y="1971769"/>
            <a:ext cx="8493147" cy="291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76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8B90E5-DB58-45ED-93F0-FE5A5A74C78B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450212" y="605029"/>
          <a:ext cx="4243577" cy="5647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Document" r:id="rId5" imgW="4715085" imgH="6275491" progId="Word.Document.12">
                  <p:embed/>
                </p:oleObj>
              </mc:Choice>
              <mc:Fallback>
                <p:oleObj name="Document" r:id="rId5" imgW="4715085" imgH="62754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50212" y="605029"/>
                        <a:ext cx="4243577" cy="5647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2450212" y="476672"/>
            <a:ext cx="4458905" cy="1512168"/>
          </a:xfrm>
          <a:prstGeom prst="rect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450212" y="1988840"/>
            <a:ext cx="4458905" cy="1412777"/>
          </a:xfrm>
          <a:prstGeom prst="rect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450212" y="3401616"/>
            <a:ext cx="4458905" cy="1383811"/>
          </a:xfrm>
          <a:prstGeom prst="rect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7704" y="5997292"/>
            <a:ext cx="6133940" cy="25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71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novel central bank survey by the BIS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Covers the prudential policy arrangements in different economies</a:t>
            </a:r>
          </a:p>
          <a:p>
            <a:endParaRPr lang="en-US" dirty="0"/>
          </a:p>
          <a:p>
            <a:r>
              <a:rPr lang="en-US" dirty="0" smtClean="0"/>
              <a:t>We consider how the </a:t>
            </a:r>
            <a:r>
              <a:rPr lang="en-US" dirty="0" err="1" smtClean="0"/>
              <a:t>macroprudential</a:t>
            </a:r>
            <a:r>
              <a:rPr lang="en-US" dirty="0" smtClean="0"/>
              <a:t> policy response to credit shocks is affected by the central bank’s role in</a:t>
            </a:r>
          </a:p>
          <a:p>
            <a:pPr lvl="1"/>
            <a:r>
              <a:rPr lang="en-US" dirty="0" smtClean="0"/>
              <a:t>Financial stability analysis and research</a:t>
            </a:r>
          </a:p>
          <a:p>
            <a:pPr lvl="1"/>
            <a:r>
              <a:rPr lang="en-US" dirty="0" smtClean="0"/>
              <a:t>Collecting financial system related data</a:t>
            </a:r>
          </a:p>
          <a:p>
            <a:pPr lvl="1"/>
            <a:r>
              <a:rPr lang="en-US" dirty="0" err="1" smtClean="0"/>
              <a:t>Macroprudential</a:t>
            </a:r>
            <a:r>
              <a:rPr lang="en-US" dirty="0" smtClean="0"/>
              <a:t> policy decision making</a:t>
            </a:r>
          </a:p>
          <a:p>
            <a:pPr lvl="1"/>
            <a:r>
              <a:rPr lang="en-US" dirty="0" smtClean="0"/>
              <a:t>Conducting monetary policy with </a:t>
            </a:r>
            <a:r>
              <a:rPr lang="en-US" dirty="0" err="1" smtClean="0"/>
              <a:t>macroprudential</a:t>
            </a:r>
            <a:r>
              <a:rPr lang="en-US" dirty="0" smtClean="0"/>
              <a:t> orientation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8B90E5-DB58-45ED-93F0-FE5A5A74C78B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722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8B90E5-DB58-45ED-93F0-FE5A5A74C78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526123"/>
            <a:ext cx="8027251" cy="380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95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8B90E5-DB58-45ED-93F0-FE5A5A74C78B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6" name="Rectangle 5"/>
          <p:cNvSpPr/>
          <p:nvPr/>
        </p:nvSpPr>
        <p:spPr bwMode="auto">
          <a:xfrm>
            <a:off x="2241763" y="764703"/>
            <a:ext cx="4689443" cy="1296145"/>
          </a:xfrm>
          <a:prstGeom prst="rect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253968" y="3140968"/>
            <a:ext cx="4677238" cy="1152128"/>
          </a:xfrm>
          <a:prstGeom prst="rect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792" y="840196"/>
            <a:ext cx="4718415" cy="517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20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8B90E5-DB58-45ED-93F0-FE5A5A74C78B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sp>
        <p:nvSpPr>
          <p:cNvPr id="6" name="Rectangle 5"/>
          <p:cNvSpPr/>
          <p:nvPr/>
        </p:nvSpPr>
        <p:spPr bwMode="auto">
          <a:xfrm>
            <a:off x="1033189" y="692696"/>
            <a:ext cx="7077623" cy="2184350"/>
          </a:xfrm>
          <a:prstGeom prst="rect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031701" y="2877046"/>
            <a:ext cx="7079111" cy="2184350"/>
          </a:xfrm>
          <a:prstGeom prst="rect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189" y="868784"/>
            <a:ext cx="7077623" cy="512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642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</a:t>
            </a:r>
            <a:r>
              <a:rPr lang="en-US" dirty="0" err="1" smtClean="0"/>
              <a:t>analysed</a:t>
            </a:r>
            <a:r>
              <a:rPr lang="en-US" dirty="0" smtClean="0"/>
              <a:t> the use and effects of </a:t>
            </a:r>
            <a:r>
              <a:rPr lang="en-US" dirty="0" err="1" smtClean="0"/>
              <a:t>macroprudential</a:t>
            </a:r>
            <a:r>
              <a:rPr lang="en-US" dirty="0" smtClean="0"/>
              <a:t> policy along two dimensions:</a:t>
            </a:r>
          </a:p>
          <a:p>
            <a:pPr lvl="1"/>
            <a:r>
              <a:rPr lang="en-US" dirty="0" smtClean="0"/>
              <a:t>Broader macroeconomic effects</a:t>
            </a:r>
          </a:p>
          <a:p>
            <a:pPr lvl="1"/>
            <a:r>
              <a:rPr lang="en-US" dirty="0" err="1" smtClean="0"/>
              <a:t>Macroprudential</a:t>
            </a:r>
            <a:r>
              <a:rPr lang="en-US" dirty="0" smtClean="0"/>
              <a:t> policy reaction function</a:t>
            </a:r>
          </a:p>
          <a:p>
            <a:pPr lvl="1"/>
            <a:endParaRPr lang="en-US" dirty="0"/>
          </a:p>
          <a:p>
            <a:r>
              <a:rPr lang="en-US" dirty="0" smtClean="0"/>
              <a:t>We find that </a:t>
            </a:r>
            <a:r>
              <a:rPr lang="en-US" dirty="0" err="1" smtClean="0"/>
              <a:t>macroprudential</a:t>
            </a:r>
            <a:r>
              <a:rPr lang="en-US" dirty="0" smtClean="0"/>
              <a:t> policy shocks have broadly similar effects on output, prices and credit as monetary policy shocks</a:t>
            </a:r>
            <a:endParaRPr lang="en-GB" dirty="0" smtClean="0"/>
          </a:p>
          <a:p>
            <a:endParaRPr lang="en-US" dirty="0"/>
          </a:p>
          <a:p>
            <a:r>
              <a:rPr lang="en-US" dirty="0" err="1" smtClean="0"/>
              <a:t>Macroprudential</a:t>
            </a:r>
            <a:r>
              <a:rPr lang="en-US" dirty="0" smtClean="0"/>
              <a:t> policy tightens as a response to credit shocks</a:t>
            </a:r>
          </a:p>
          <a:p>
            <a:pPr lvl="1"/>
            <a:r>
              <a:rPr lang="en-US" dirty="0" smtClean="0"/>
              <a:t>The magnitude of tightening tends to be modest; governance arrangements play a role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8B90E5-DB58-45ED-93F0-FE5A5A74C78B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687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700808"/>
            <a:ext cx="6958012" cy="38830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Previous empirical research focuses on the effects of </a:t>
            </a:r>
            <a:r>
              <a:rPr lang="en-US" dirty="0" err="1" smtClean="0"/>
              <a:t>macroprudential</a:t>
            </a:r>
            <a:r>
              <a:rPr lang="en-US" dirty="0" smtClean="0"/>
              <a:t> policy on credit and house prices (</a:t>
            </a:r>
            <a:r>
              <a:rPr lang="en-US" dirty="0" err="1" smtClean="0"/>
              <a:t>eg</a:t>
            </a:r>
            <a:r>
              <a:rPr lang="en-US" dirty="0" smtClean="0"/>
              <a:t> </a:t>
            </a:r>
            <a:r>
              <a:rPr lang="en-US" dirty="0" err="1" smtClean="0"/>
              <a:t>Cerutti</a:t>
            </a:r>
            <a:r>
              <a:rPr lang="en-US" dirty="0"/>
              <a:t> </a:t>
            </a:r>
            <a:r>
              <a:rPr lang="en-US" dirty="0" smtClean="0"/>
              <a:t>et al (2017a); </a:t>
            </a:r>
            <a:r>
              <a:rPr lang="en-US" dirty="0" err="1" smtClean="0"/>
              <a:t>Kuttner</a:t>
            </a:r>
            <a:r>
              <a:rPr lang="en-US" dirty="0" smtClean="0"/>
              <a:t> and Shim (2016))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But less evidence on:</a:t>
            </a:r>
          </a:p>
          <a:p>
            <a:pPr lvl="1">
              <a:defRPr/>
            </a:pPr>
            <a:r>
              <a:rPr lang="en-US" dirty="0" smtClean="0"/>
              <a:t>Broader macroeconomic effects (</a:t>
            </a:r>
            <a:r>
              <a:rPr lang="en-US" dirty="0" err="1" smtClean="0"/>
              <a:t>eg</a:t>
            </a:r>
            <a:r>
              <a:rPr lang="en-US" dirty="0" smtClean="0"/>
              <a:t> Aikman et al (2016); Monnet (2014); Richter et al (2018); Kim and Mehrotra (2018))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 err="1" smtClean="0"/>
              <a:t>Macroprudential</a:t>
            </a:r>
            <a:r>
              <a:rPr lang="en-US" dirty="0" smtClean="0"/>
              <a:t> reaction function (</a:t>
            </a:r>
            <a:r>
              <a:rPr lang="en-US" dirty="0" err="1" smtClean="0"/>
              <a:t>eg</a:t>
            </a:r>
            <a:r>
              <a:rPr lang="en-US" dirty="0" smtClean="0"/>
              <a:t> </a:t>
            </a:r>
            <a:r>
              <a:rPr lang="en-US" dirty="0" err="1" smtClean="0"/>
              <a:t>Angelini</a:t>
            </a:r>
            <a:r>
              <a:rPr lang="en-US" dirty="0" smtClean="0"/>
              <a:t> et al (2014); </a:t>
            </a:r>
            <a:r>
              <a:rPr lang="en-US" dirty="0" err="1" smtClean="0"/>
              <a:t>Bailliu</a:t>
            </a:r>
            <a:r>
              <a:rPr lang="en-US" dirty="0" smtClean="0"/>
              <a:t> et al (2015); Boar et al (2017))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GB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A765923-B9F2-461A-AA06-C6E0244375A6}" type="slidenum">
              <a:rPr lang="en-US" sz="1000" smtClean="0"/>
              <a:pPr/>
              <a:t>3</a:t>
            </a:fld>
            <a:endParaRPr lang="en-US" sz="1000" smtClean="0"/>
          </a:p>
        </p:txBody>
      </p:sp>
    </p:spTree>
    <p:extLst>
      <p:ext uri="{BB962C8B-B14F-4D97-AF65-F5344CB8AC3E}">
        <p14:creationId xmlns:p14="http://schemas.microsoft.com/office/powerpoint/2010/main" val="14334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473950" cy="466725"/>
          </a:xfrm>
        </p:spPr>
        <p:txBody>
          <a:bodyPr/>
          <a:lstStyle/>
          <a:p>
            <a:r>
              <a:rPr lang="en-US" dirty="0" smtClean="0"/>
              <a:t>This paper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189" y="1556792"/>
            <a:ext cx="7034361" cy="38830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Examines the broader macroeconomic effects of </a:t>
            </a:r>
            <a:r>
              <a:rPr lang="en-US" dirty="0" err="1" smtClean="0"/>
              <a:t>macroprudential</a:t>
            </a:r>
            <a:r>
              <a:rPr lang="en-US" dirty="0" smtClean="0"/>
              <a:t> policy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Investigates how </a:t>
            </a:r>
            <a:r>
              <a:rPr lang="en-US" dirty="0" err="1" smtClean="0"/>
              <a:t>macroprudential</a:t>
            </a:r>
            <a:r>
              <a:rPr lang="en-US" dirty="0" smtClean="0"/>
              <a:t> policy responds to financial imbalances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</a:t>
            </a:r>
            <a:r>
              <a:rPr lang="en-US" dirty="0" smtClean="0"/>
              <a:t>anel VAR framework, similarly to Kim and Mehrotra (2017, 2018), estimated for 32 economies</a:t>
            </a:r>
          </a:p>
          <a:p>
            <a:pPr marL="0" indent="0">
              <a:buNone/>
              <a:defRPr/>
            </a:pPr>
            <a:r>
              <a:rPr lang="en-US" dirty="0" smtClean="0"/>
              <a:t> 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 smtClean="0"/>
          </a:p>
          <a:p>
            <a:pPr lvl="1">
              <a:defRPr/>
            </a:pPr>
            <a:endParaRPr lang="en-US" b="1" dirty="0"/>
          </a:p>
          <a:p>
            <a:pPr marL="0" indent="0">
              <a:buNone/>
              <a:defRPr/>
            </a:pPr>
            <a:endParaRPr lang="en-US" b="1" dirty="0" smtClean="0"/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GB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A765923-B9F2-461A-AA06-C6E0244375A6}" type="slidenum">
              <a:rPr lang="en-US" sz="1000" smtClean="0"/>
              <a:pPr/>
              <a:t>4</a:t>
            </a:fld>
            <a:endParaRPr lang="en-US" sz="1000" smtClean="0"/>
          </a:p>
        </p:txBody>
      </p:sp>
    </p:spTree>
    <p:extLst>
      <p:ext uri="{BB962C8B-B14F-4D97-AF65-F5344CB8AC3E}">
        <p14:creationId xmlns:p14="http://schemas.microsoft.com/office/powerpoint/2010/main" val="726835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473950" cy="466725"/>
          </a:xfrm>
        </p:spPr>
        <p:txBody>
          <a:bodyPr/>
          <a:lstStyle/>
          <a:p>
            <a:r>
              <a:rPr lang="en-US" dirty="0" smtClean="0"/>
              <a:t>Our main results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189" y="1556792"/>
            <a:ext cx="7034361" cy="3883025"/>
          </a:xfrm>
        </p:spPr>
        <p:txBody>
          <a:bodyPr/>
          <a:lstStyle/>
          <a:p>
            <a:pPr>
              <a:defRPr/>
            </a:pPr>
            <a:r>
              <a:rPr lang="en-US" dirty="0"/>
              <a:t>C</a:t>
            </a:r>
            <a:r>
              <a:rPr lang="en-US" dirty="0" smtClean="0"/>
              <a:t>ontractionary </a:t>
            </a:r>
            <a:r>
              <a:rPr lang="en-US" dirty="0" err="1" smtClean="0"/>
              <a:t>macroprudential</a:t>
            </a:r>
            <a:r>
              <a:rPr lang="en-US" dirty="0" smtClean="0"/>
              <a:t> policy shocks have similar effects to monetary policy shocks: output, the price level and credit decline</a:t>
            </a:r>
          </a:p>
          <a:p>
            <a:pPr lvl="1">
              <a:defRPr/>
            </a:pPr>
            <a:r>
              <a:rPr lang="en-US" dirty="0" smtClean="0"/>
              <a:t>But there are differences in the transmission of the two policies</a:t>
            </a: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err="1" smtClean="0"/>
              <a:t>Macroprudential</a:t>
            </a:r>
            <a:r>
              <a:rPr lang="en-US" dirty="0" smtClean="0"/>
              <a:t> policy tightens as a response to a credit shock</a:t>
            </a:r>
          </a:p>
          <a:p>
            <a:pPr lvl="1">
              <a:defRPr/>
            </a:pPr>
            <a:r>
              <a:rPr lang="en-US" dirty="0" smtClean="0"/>
              <a:t>However, the effect is very modest and varies between different economies</a:t>
            </a:r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 smtClean="0"/>
              <a:t> 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 smtClean="0"/>
          </a:p>
          <a:p>
            <a:pPr lvl="1">
              <a:defRPr/>
            </a:pPr>
            <a:endParaRPr lang="en-US" b="1" dirty="0"/>
          </a:p>
          <a:p>
            <a:pPr marL="0" indent="0">
              <a:buNone/>
              <a:defRPr/>
            </a:pPr>
            <a:endParaRPr lang="en-US" b="1" dirty="0" smtClean="0"/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GB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A765923-B9F2-461A-AA06-C6E0244375A6}" type="slidenum">
              <a:rPr lang="en-US" sz="1000" smtClean="0"/>
              <a:pPr/>
              <a:t>5</a:t>
            </a:fld>
            <a:endParaRPr lang="en-US" sz="1000" smtClean="0"/>
          </a:p>
        </p:txBody>
      </p:sp>
    </p:spTree>
    <p:extLst>
      <p:ext uri="{BB962C8B-B14F-4D97-AF65-F5344CB8AC3E}">
        <p14:creationId xmlns:p14="http://schemas.microsoft.com/office/powerpoint/2010/main" val="3918002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473950" cy="466725"/>
          </a:xfrm>
        </p:spPr>
        <p:txBody>
          <a:bodyPr/>
          <a:lstStyle/>
          <a:p>
            <a:r>
              <a:rPr lang="en-US" dirty="0" smtClean="0"/>
              <a:t>Data – </a:t>
            </a:r>
            <a:r>
              <a:rPr lang="en-US" dirty="0" err="1" smtClean="0"/>
              <a:t>macroprudential</a:t>
            </a:r>
            <a:r>
              <a:rPr lang="en-US" dirty="0" smtClean="0"/>
              <a:t> instruments and target variable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189" y="1556792"/>
            <a:ext cx="7034361" cy="38830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Prudential instruments from </a:t>
            </a:r>
            <a:r>
              <a:rPr lang="en-US" dirty="0" err="1" smtClean="0"/>
              <a:t>Cerutti</a:t>
            </a:r>
            <a:r>
              <a:rPr lang="en-US" dirty="0" smtClean="0"/>
              <a:t> et al (2017b)</a:t>
            </a:r>
          </a:p>
          <a:p>
            <a:pPr lvl="1">
              <a:defRPr/>
            </a:pPr>
            <a:r>
              <a:rPr lang="en-US" dirty="0" smtClean="0"/>
              <a:t>General capital requirements, three type of sector-specific capital buffers, LTV ratio, concentration limits, interbank exposure limits, changes in local and foreign currency reserve requirements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Included in the estimation as an index variable, with changes in policies accumulated over time (</a:t>
            </a:r>
            <a:r>
              <a:rPr lang="en-US" dirty="0" err="1" smtClean="0"/>
              <a:t>eg</a:t>
            </a:r>
            <a:r>
              <a:rPr lang="en-US" dirty="0" smtClean="0"/>
              <a:t> </a:t>
            </a:r>
            <a:r>
              <a:rPr lang="en-GB" dirty="0" err="1"/>
              <a:t>Akinci</a:t>
            </a:r>
            <a:r>
              <a:rPr lang="en-GB" dirty="0"/>
              <a:t> and Olmstead-Ramsey (2018); Bruno et al (2017</a:t>
            </a:r>
            <a:r>
              <a:rPr lang="en-GB" dirty="0" smtClean="0"/>
              <a:t>))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Real credit considered the target variable of </a:t>
            </a:r>
            <a:r>
              <a:rPr lang="en-US" dirty="0" err="1" smtClean="0"/>
              <a:t>macroprudential</a:t>
            </a:r>
            <a:r>
              <a:rPr lang="en-US" dirty="0" smtClean="0"/>
              <a:t> policy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 smtClean="0"/>
          </a:p>
          <a:p>
            <a:pPr lvl="1">
              <a:defRPr/>
            </a:pPr>
            <a:endParaRPr lang="en-US" b="1" dirty="0"/>
          </a:p>
          <a:p>
            <a:pPr marL="0" indent="0">
              <a:buNone/>
              <a:defRPr/>
            </a:pPr>
            <a:endParaRPr lang="en-US" b="1" dirty="0" smtClean="0"/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GB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A765923-B9F2-461A-AA06-C6E0244375A6}" type="slidenum">
              <a:rPr lang="en-US" sz="1000" smtClean="0"/>
              <a:pPr/>
              <a:t>6</a:t>
            </a:fld>
            <a:endParaRPr lang="en-US" sz="1000" smtClean="0"/>
          </a:p>
        </p:txBody>
      </p:sp>
    </p:spTree>
    <p:extLst>
      <p:ext uri="{BB962C8B-B14F-4D97-AF65-F5344CB8AC3E}">
        <p14:creationId xmlns:p14="http://schemas.microsoft.com/office/powerpoint/2010/main" val="1610093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789" y="692696"/>
            <a:ext cx="7453876" cy="5502046"/>
          </a:xfrm>
          <a:prstGeom prst="rect">
            <a:avLst/>
          </a:prstGeom>
        </p:spPr>
      </p:pic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A765923-B9F2-461A-AA06-C6E0244375A6}" type="slidenum">
              <a:rPr lang="en-US" sz="1000" smtClean="0"/>
              <a:pPr/>
              <a:t>7</a:t>
            </a:fld>
            <a:endParaRPr lang="en-US" sz="1000" smtClean="0"/>
          </a:p>
        </p:txBody>
      </p:sp>
      <p:sp>
        <p:nvSpPr>
          <p:cNvPr id="6" name="Rectangle 5"/>
          <p:cNvSpPr/>
          <p:nvPr/>
        </p:nvSpPr>
        <p:spPr bwMode="auto">
          <a:xfrm>
            <a:off x="1115616" y="3933056"/>
            <a:ext cx="2304256" cy="1728192"/>
          </a:xfrm>
          <a:prstGeom prst="rect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868144" y="3933056"/>
            <a:ext cx="2304256" cy="1728192"/>
          </a:xfrm>
          <a:prstGeom prst="rect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15616" y="2204864"/>
            <a:ext cx="2304256" cy="1728192"/>
          </a:xfrm>
          <a:prstGeom prst="rect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517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473950" cy="466725"/>
          </a:xfrm>
        </p:spPr>
        <p:txBody>
          <a:bodyPr/>
          <a:lstStyle/>
          <a:p>
            <a:r>
              <a:rPr lang="en-US" dirty="0" smtClean="0"/>
              <a:t>VAR framework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189" y="1556792"/>
            <a:ext cx="7034361" cy="3883025"/>
          </a:xfrm>
        </p:spPr>
        <p:txBody>
          <a:bodyPr/>
          <a:lstStyle/>
          <a:p>
            <a:r>
              <a:rPr lang="en-US" dirty="0"/>
              <a:t>Structural panel VAR </a:t>
            </a:r>
            <a:r>
              <a:rPr lang="en-US" dirty="0" smtClean="0"/>
              <a:t>model with fixed effect, </a:t>
            </a:r>
            <a:r>
              <a:rPr lang="en-US" dirty="0"/>
              <a:t>identified using recursive zero restrictions</a:t>
            </a:r>
          </a:p>
          <a:p>
            <a:r>
              <a:rPr lang="en-US" dirty="0"/>
              <a:t>Estimated for </a:t>
            </a:r>
            <a:r>
              <a:rPr lang="en-US" dirty="0" smtClean="0"/>
              <a:t>32 AEs and EMEs, </a:t>
            </a:r>
            <a:r>
              <a:rPr lang="en-US" dirty="0"/>
              <a:t>using quarterly </a:t>
            </a:r>
            <a:r>
              <a:rPr lang="en-US" dirty="0" smtClean="0"/>
              <a:t>data for 2000-14</a:t>
            </a:r>
            <a:endParaRPr lang="en-US" dirty="0"/>
          </a:p>
          <a:p>
            <a:r>
              <a:rPr lang="en-US" dirty="0"/>
              <a:t>Five endogenous variables </a:t>
            </a:r>
          </a:p>
          <a:p>
            <a:pPr lvl="1"/>
            <a:r>
              <a:rPr lang="en-US" i="1" dirty="0"/>
              <a:t>RGDP</a:t>
            </a:r>
            <a:r>
              <a:rPr lang="en-US" dirty="0"/>
              <a:t>: real GDP</a:t>
            </a:r>
          </a:p>
          <a:p>
            <a:pPr lvl="1"/>
            <a:r>
              <a:rPr lang="en-US" i="1" dirty="0"/>
              <a:t>CPI</a:t>
            </a:r>
            <a:r>
              <a:rPr lang="en-US" dirty="0"/>
              <a:t>: consumer price </a:t>
            </a:r>
            <a:r>
              <a:rPr lang="en-US" dirty="0" smtClean="0"/>
              <a:t>index</a:t>
            </a:r>
          </a:p>
          <a:p>
            <a:pPr lvl="1"/>
            <a:r>
              <a:rPr lang="en-US" i="1" dirty="0"/>
              <a:t>CRD</a:t>
            </a:r>
            <a:r>
              <a:rPr lang="en-US" dirty="0"/>
              <a:t>: total credit extended to the private sector</a:t>
            </a:r>
          </a:p>
          <a:p>
            <a:pPr lvl="1"/>
            <a:r>
              <a:rPr lang="en-US" i="1" dirty="0"/>
              <a:t>PP</a:t>
            </a:r>
            <a:r>
              <a:rPr lang="en-US" dirty="0"/>
              <a:t>: </a:t>
            </a:r>
            <a:r>
              <a:rPr lang="en-US" dirty="0" err="1"/>
              <a:t>macroprudential</a:t>
            </a:r>
            <a:r>
              <a:rPr lang="en-US" dirty="0"/>
              <a:t> instrument (index)</a:t>
            </a:r>
          </a:p>
          <a:p>
            <a:pPr lvl="1"/>
            <a:r>
              <a:rPr lang="en-US" i="1" dirty="0" smtClean="0"/>
              <a:t>R</a:t>
            </a:r>
            <a:r>
              <a:rPr lang="en-US" dirty="0"/>
              <a:t>: policy interest rate</a:t>
            </a:r>
          </a:p>
          <a:p>
            <a:r>
              <a:rPr lang="en-US" dirty="0" smtClean="0"/>
              <a:t>Exogenous </a:t>
            </a:r>
            <a:r>
              <a:rPr lang="en-US" dirty="0"/>
              <a:t>variables: Fed funds rate, US real GDP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 smtClean="0"/>
          </a:p>
          <a:p>
            <a:pPr lvl="1">
              <a:defRPr/>
            </a:pPr>
            <a:endParaRPr lang="en-US" b="1" dirty="0"/>
          </a:p>
          <a:p>
            <a:pPr marL="0" indent="0">
              <a:buNone/>
              <a:defRPr/>
            </a:pPr>
            <a:endParaRPr lang="en-US" b="1" dirty="0" smtClean="0"/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GB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A765923-B9F2-461A-AA06-C6E0244375A6}" type="slidenum">
              <a:rPr lang="en-US" sz="1000" smtClean="0"/>
              <a:pPr/>
              <a:t>8</a:t>
            </a:fld>
            <a:endParaRPr lang="en-US" sz="1000" smtClean="0"/>
          </a:p>
        </p:txBody>
      </p:sp>
    </p:spTree>
    <p:extLst>
      <p:ext uri="{BB962C8B-B14F-4D97-AF65-F5344CB8AC3E}">
        <p14:creationId xmlns:p14="http://schemas.microsoft.com/office/powerpoint/2010/main" val="3679176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473950" cy="466725"/>
          </a:xfrm>
        </p:spPr>
        <p:txBody>
          <a:bodyPr/>
          <a:lstStyle/>
          <a:p>
            <a:r>
              <a:rPr lang="en-US" dirty="0" smtClean="0"/>
              <a:t>VAR – identification of policy shocks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189" y="1556792"/>
            <a:ext cx="7034361" cy="3883025"/>
          </a:xfrm>
        </p:spPr>
        <p:txBody>
          <a:bodyPr/>
          <a:lstStyle/>
          <a:p>
            <a:r>
              <a:rPr lang="en-US" i="1" dirty="0"/>
              <a:t>RGDP</a:t>
            </a:r>
            <a:r>
              <a:rPr lang="en-US" dirty="0"/>
              <a:t>, </a:t>
            </a:r>
            <a:r>
              <a:rPr lang="en-US" i="1" dirty="0"/>
              <a:t>CPI</a:t>
            </a:r>
            <a:r>
              <a:rPr lang="en-US" dirty="0"/>
              <a:t>, </a:t>
            </a:r>
            <a:r>
              <a:rPr lang="en-US" i="1" dirty="0"/>
              <a:t>CRD</a:t>
            </a:r>
            <a:r>
              <a:rPr lang="en-US" dirty="0"/>
              <a:t> ordered before the two policy instruments; extension of </a:t>
            </a:r>
            <a:r>
              <a:rPr lang="en-US" dirty="0" err="1"/>
              <a:t>Christiano</a:t>
            </a:r>
            <a:r>
              <a:rPr lang="en-US" dirty="0"/>
              <a:t> et al (1999)</a:t>
            </a:r>
          </a:p>
          <a:p>
            <a:endParaRPr lang="en-US" dirty="0"/>
          </a:p>
          <a:p>
            <a:r>
              <a:rPr lang="en-US" dirty="0"/>
              <a:t>Interest rates set considering output, prices and credit, given </a:t>
            </a:r>
            <a:r>
              <a:rPr lang="en-US" dirty="0" smtClean="0"/>
              <a:t>a potential financial </a:t>
            </a:r>
            <a:r>
              <a:rPr lang="en-US" dirty="0"/>
              <a:t>stability objective (</a:t>
            </a:r>
            <a:r>
              <a:rPr lang="en-US" dirty="0" err="1"/>
              <a:t>eg</a:t>
            </a:r>
            <a:r>
              <a:rPr lang="en-US" dirty="0"/>
              <a:t> </a:t>
            </a:r>
            <a:r>
              <a:rPr lang="en-US" dirty="0" err="1"/>
              <a:t>Bailliu</a:t>
            </a:r>
            <a:r>
              <a:rPr lang="en-US" dirty="0"/>
              <a:t> et </a:t>
            </a:r>
            <a:r>
              <a:rPr lang="en-US" dirty="0" smtClean="0"/>
              <a:t>al (2015))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Macroprudential</a:t>
            </a:r>
            <a:r>
              <a:rPr lang="en-US" dirty="0"/>
              <a:t> policy set considering credit, but potentially also output and prices (</a:t>
            </a:r>
            <a:r>
              <a:rPr lang="en-US" dirty="0" err="1"/>
              <a:t>Angelini</a:t>
            </a:r>
            <a:r>
              <a:rPr lang="en-US" dirty="0"/>
              <a:t> et </a:t>
            </a:r>
            <a:r>
              <a:rPr lang="en-US" dirty="0" smtClean="0"/>
              <a:t>al (2014); </a:t>
            </a:r>
            <a:r>
              <a:rPr lang="en-US" dirty="0" err="1"/>
              <a:t>Gelain</a:t>
            </a:r>
            <a:r>
              <a:rPr lang="en-US" dirty="0"/>
              <a:t> and </a:t>
            </a:r>
            <a:r>
              <a:rPr lang="en-US" dirty="0" err="1" smtClean="0"/>
              <a:t>Ilbas</a:t>
            </a:r>
            <a:r>
              <a:rPr lang="en-US" dirty="0" smtClean="0"/>
              <a:t> (2017))</a:t>
            </a:r>
            <a:endParaRPr lang="en-US" dirty="0"/>
          </a:p>
          <a:p>
            <a:pPr>
              <a:defRPr/>
            </a:pPr>
            <a:endParaRPr lang="en-US" dirty="0" smtClean="0"/>
          </a:p>
          <a:p>
            <a:pPr marL="457200" lvl="1" indent="0"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 smtClean="0"/>
          </a:p>
          <a:p>
            <a:pPr lvl="1">
              <a:defRPr/>
            </a:pPr>
            <a:endParaRPr lang="en-US" b="1" dirty="0"/>
          </a:p>
          <a:p>
            <a:pPr marL="0" indent="0">
              <a:buNone/>
              <a:defRPr/>
            </a:pPr>
            <a:endParaRPr lang="en-US" b="1" dirty="0" smtClean="0"/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GB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A765923-B9F2-461A-AA06-C6E0244375A6}" type="slidenum">
              <a:rPr lang="en-US" sz="1000" smtClean="0"/>
              <a:pPr/>
              <a:t>9</a:t>
            </a:fld>
            <a:endParaRPr lang="en-US" sz="1000" smtClean="0"/>
          </a:p>
        </p:txBody>
      </p:sp>
    </p:spTree>
    <p:extLst>
      <p:ext uri="{BB962C8B-B14F-4D97-AF65-F5344CB8AC3E}">
        <p14:creationId xmlns:p14="http://schemas.microsoft.com/office/powerpoint/2010/main" val="2231295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IS_e_buildings">
  <a:themeElements>
    <a:clrScheme name="BIS_e_graphic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dirty="0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>
    <a:extraClrScheme>
      <a:clrScheme name="BIS_e_graphic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749</Words>
  <Application>Microsoft Office PowerPoint</Application>
  <PresentationFormat>Presentazione su schermo (4:3)</PresentationFormat>
  <Paragraphs>218</Paragraphs>
  <Slides>22</Slides>
  <Notes>22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4" baseType="lpstr">
      <vt:lpstr>1_BIS_e_buildings</vt:lpstr>
      <vt:lpstr>Document</vt:lpstr>
      <vt:lpstr>Examining macroprudential policy and its macroeconomic effects – some new evidence</vt:lpstr>
      <vt:lpstr>Presentazione standard di PowerPoint</vt:lpstr>
      <vt:lpstr>Motivation</vt:lpstr>
      <vt:lpstr>This paper</vt:lpstr>
      <vt:lpstr>Our main results</vt:lpstr>
      <vt:lpstr>Data – macroprudential instruments and target variable</vt:lpstr>
      <vt:lpstr>Presentazione standard di PowerPoint</vt:lpstr>
      <vt:lpstr>VAR framework</vt:lpstr>
      <vt:lpstr>VAR – identification of policy shocks</vt:lpstr>
      <vt:lpstr>Presentazione standard di PowerPoint</vt:lpstr>
      <vt:lpstr>Real effects of macropru and monetary policy shocks</vt:lpstr>
      <vt:lpstr>Presentazione standard di PowerPoint</vt:lpstr>
      <vt:lpstr>Why do the macroeconomic effects arise?</vt:lpstr>
      <vt:lpstr>Consumption vs. investment</vt:lpstr>
      <vt:lpstr>Household vs. corporate credit</vt:lpstr>
      <vt:lpstr>Extensions</vt:lpstr>
      <vt:lpstr>Policy responses to credit shocks</vt:lpstr>
      <vt:lpstr>Presentazione standard di PowerPoint</vt:lpstr>
      <vt:lpstr>Using a novel central bank survey by the BIS</vt:lpstr>
      <vt:lpstr>Presentazione standard di PowerPoint</vt:lpstr>
      <vt:lpstr>Presentazione standard di PowerPoint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2012-09-05T02:37:17Z</dcterms:created>
  <dcterms:modified xsi:type="dcterms:W3CDTF">2018-11-20T07:33:47Z</dcterms:modified>
</cp:coreProperties>
</file>