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93" r:id="rId4"/>
    <p:sldId id="294" r:id="rId5"/>
    <p:sldId id="296" r:id="rId6"/>
    <p:sldId id="298" r:id="rId7"/>
    <p:sldId id="297" r:id="rId8"/>
    <p:sldId id="274" r:id="rId9"/>
    <p:sldId id="276" r:id="rId10"/>
    <p:sldId id="275" r:id="rId11"/>
    <p:sldId id="291" r:id="rId12"/>
    <p:sldId id="257" r:id="rId13"/>
    <p:sldId id="303" r:id="rId14"/>
    <p:sldId id="279" r:id="rId15"/>
    <p:sldId id="299" r:id="rId16"/>
    <p:sldId id="300" r:id="rId17"/>
    <p:sldId id="302" r:id="rId18"/>
    <p:sldId id="259" r:id="rId19"/>
    <p:sldId id="289" r:id="rId20"/>
    <p:sldId id="283" r:id="rId21"/>
    <p:sldId id="277" r:id="rId22"/>
    <p:sldId id="263" r:id="rId23"/>
    <p:sldId id="264" r:id="rId24"/>
    <p:sldId id="265" r:id="rId25"/>
    <p:sldId id="262" r:id="rId26"/>
    <p:sldId id="280" r:id="rId27"/>
    <p:sldId id="284" r:id="rId28"/>
    <p:sldId id="301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>
      <p:cViewPr varScale="1">
        <p:scale>
          <a:sx n="59" d="100"/>
          <a:sy n="59" d="100"/>
        </p:scale>
        <p:origin x="25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225DA-E45B-4517-A74B-32C00A1CFD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39924-0C93-444F-AD60-78DCD6E3F2AC}">
      <dgm:prSet phldrT="[Text]" custT="1"/>
      <dgm:spPr/>
      <dgm:t>
        <a:bodyPr/>
        <a:lstStyle/>
        <a:p>
          <a:pPr algn="l"/>
          <a:r>
            <a:rPr lang="de-DE" sz="1800" dirty="0" err="1" smtClean="0"/>
            <a:t>Adverse</a:t>
          </a:r>
          <a:r>
            <a:rPr lang="de-DE" sz="1800" dirty="0" smtClean="0"/>
            <a:t> </a:t>
          </a:r>
          <a:r>
            <a:rPr lang="de-DE" sz="1800" dirty="0" err="1" smtClean="0"/>
            <a:t>selection</a:t>
          </a:r>
          <a:r>
            <a:rPr lang="de-DE" sz="1800" dirty="0" smtClean="0"/>
            <a:t> </a:t>
          </a:r>
          <a:r>
            <a:rPr lang="de-DE" sz="1800" dirty="0" err="1" smtClean="0"/>
            <a:t>risk</a:t>
          </a:r>
          <a:r>
            <a:rPr lang="de-DE" sz="1800" dirty="0" smtClean="0"/>
            <a:t> </a:t>
          </a:r>
          <a:r>
            <a:rPr lang="de-DE" sz="1800" dirty="0" err="1" smtClean="0"/>
            <a:t>is</a:t>
          </a:r>
          <a:r>
            <a:rPr lang="de-DE" sz="1800" dirty="0" smtClean="0"/>
            <a:t> a </a:t>
          </a:r>
          <a:r>
            <a:rPr lang="de-DE" sz="1800" dirty="0" err="1" smtClean="0"/>
            <a:t>significant</a:t>
          </a:r>
          <a:r>
            <a:rPr lang="de-DE" sz="1800" dirty="0" smtClean="0"/>
            <a:t> </a:t>
          </a:r>
          <a:r>
            <a:rPr lang="de-DE" sz="1800" dirty="0" err="1" smtClean="0"/>
            <a:t>driver</a:t>
          </a:r>
          <a:r>
            <a:rPr lang="de-DE" sz="1800" dirty="0" smtClean="0"/>
            <a:t> </a:t>
          </a:r>
          <a:r>
            <a:rPr lang="de-DE" sz="1800" dirty="0" err="1" smtClean="0"/>
            <a:t>of</a:t>
          </a:r>
          <a:r>
            <a:rPr lang="de-DE" sz="1800" dirty="0" smtClean="0"/>
            <a:t> </a:t>
          </a:r>
          <a:r>
            <a:rPr lang="de-DE" sz="1800" dirty="0" err="1" smtClean="0"/>
            <a:t>illiquidity</a:t>
          </a:r>
          <a:r>
            <a:rPr lang="de-DE" sz="1800" dirty="0" smtClean="0"/>
            <a:t> </a:t>
          </a:r>
          <a:r>
            <a:rPr lang="de-DE" sz="1800" dirty="0" err="1" smtClean="0"/>
            <a:t>during</a:t>
          </a:r>
          <a:r>
            <a:rPr lang="de-DE" sz="1800" dirty="0" smtClean="0"/>
            <a:t> </a:t>
          </a:r>
          <a:r>
            <a:rPr lang="de-DE" sz="1800" dirty="0" err="1" smtClean="0"/>
            <a:t>the</a:t>
          </a:r>
          <a:r>
            <a:rPr lang="de-DE" sz="1800" dirty="0" smtClean="0"/>
            <a:t> Panic </a:t>
          </a:r>
          <a:r>
            <a:rPr lang="de-DE" sz="1800" dirty="0" err="1" smtClean="0"/>
            <a:t>of</a:t>
          </a:r>
          <a:r>
            <a:rPr lang="de-DE" sz="1800" dirty="0" smtClean="0"/>
            <a:t> 1907.</a:t>
          </a:r>
          <a:endParaRPr lang="en-US" sz="1800" dirty="0"/>
        </a:p>
      </dgm:t>
    </dgm:pt>
    <dgm:pt modelId="{98E1D1EE-285A-4382-B1E9-3B1710FDB155}" type="parTrans" cxnId="{E26DB84C-011D-4C63-95DE-EAC11219FE5C}">
      <dgm:prSet/>
      <dgm:spPr/>
      <dgm:t>
        <a:bodyPr/>
        <a:lstStyle/>
        <a:p>
          <a:endParaRPr lang="en-US"/>
        </a:p>
      </dgm:t>
    </dgm:pt>
    <dgm:pt modelId="{9776A708-3BE0-48FB-9DDF-66CC099141C2}" type="sibTrans" cxnId="{E26DB84C-011D-4C63-95DE-EAC11219FE5C}">
      <dgm:prSet/>
      <dgm:spPr/>
      <dgm:t>
        <a:bodyPr/>
        <a:lstStyle/>
        <a:p>
          <a:endParaRPr lang="en-US"/>
        </a:p>
      </dgm:t>
    </dgm:pt>
    <dgm:pt modelId="{0974977A-6C82-4416-9638-FB40FD95DA34}">
      <dgm:prSet phldrT="[Text]"/>
      <dgm:spPr/>
      <dgm:t>
        <a:bodyPr/>
        <a:lstStyle/>
        <a:p>
          <a:r>
            <a:rPr lang="de-DE" dirty="0" smtClean="0"/>
            <a:t>Observation 1</a:t>
          </a:r>
          <a:endParaRPr lang="en-US" dirty="0"/>
        </a:p>
      </dgm:t>
    </dgm:pt>
    <dgm:pt modelId="{D0F5820E-DFF4-44C0-A391-A8B006E9C1EF}" type="sibTrans" cxnId="{1A2C7574-92B2-48F1-B31D-92C74914D7FB}">
      <dgm:prSet/>
      <dgm:spPr/>
      <dgm:t>
        <a:bodyPr/>
        <a:lstStyle/>
        <a:p>
          <a:endParaRPr lang="en-US"/>
        </a:p>
      </dgm:t>
    </dgm:pt>
    <dgm:pt modelId="{CA5BA2C7-0491-4117-98B2-D621CDDB8D2A}" type="parTrans" cxnId="{1A2C7574-92B2-48F1-B31D-92C74914D7FB}">
      <dgm:prSet/>
      <dgm:spPr/>
      <dgm:t>
        <a:bodyPr/>
        <a:lstStyle/>
        <a:p>
          <a:endParaRPr lang="en-US"/>
        </a:p>
      </dgm:t>
    </dgm:pt>
    <dgm:pt modelId="{437CEAEC-3115-4C88-8AC1-75CC3481EFD2}" type="pres">
      <dgm:prSet presAssocID="{EA1225DA-E45B-4517-A74B-32C00A1CFD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0F08A3-B3B8-41C8-94D7-A321157FDF40}" type="pres">
      <dgm:prSet presAssocID="{0974977A-6C82-4416-9638-FB40FD95DA34}" presName="linNode" presStyleCnt="0"/>
      <dgm:spPr/>
    </dgm:pt>
    <dgm:pt modelId="{2DFD6A73-5775-4300-ADB6-FAE76A220B48}" type="pres">
      <dgm:prSet presAssocID="{0974977A-6C82-4416-9638-FB40FD95DA3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030A-507F-4504-9A0A-C3FC6D3DE901}" type="pres">
      <dgm:prSet presAssocID="{0974977A-6C82-4416-9638-FB40FD95DA34}" presName="childShp" presStyleLbl="bgAccFollowNode1" presStyleIdx="0" presStyleCnt="1" custScaleX="1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0577E-C0EE-4DC3-9466-409594814F88}" type="presOf" srcId="{EA1225DA-E45B-4517-A74B-32C00A1CFD51}" destId="{437CEAEC-3115-4C88-8AC1-75CC3481EFD2}" srcOrd="0" destOrd="0" presId="urn:microsoft.com/office/officeart/2005/8/layout/vList6"/>
    <dgm:cxn modelId="{29DC0C6D-00D9-4895-82BC-796161A51D10}" type="presOf" srcId="{E1039924-0C93-444F-AD60-78DCD6E3F2AC}" destId="{00E2030A-507F-4504-9A0A-C3FC6D3DE901}" srcOrd="0" destOrd="0" presId="urn:microsoft.com/office/officeart/2005/8/layout/vList6"/>
    <dgm:cxn modelId="{0C1FBA1E-82F5-43F1-8981-E9C1194FC8FB}" type="presOf" srcId="{0974977A-6C82-4416-9638-FB40FD95DA34}" destId="{2DFD6A73-5775-4300-ADB6-FAE76A220B48}" srcOrd="0" destOrd="0" presId="urn:microsoft.com/office/officeart/2005/8/layout/vList6"/>
    <dgm:cxn modelId="{E26DB84C-011D-4C63-95DE-EAC11219FE5C}" srcId="{0974977A-6C82-4416-9638-FB40FD95DA34}" destId="{E1039924-0C93-444F-AD60-78DCD6E3F2AC}" srcOrd="0" destOrd="0" parTransId="{98E1D1EE-285A-4382-B1E9-3B1710FDB155}" sibTransId="{9776A708-3BE0-48FB-9DDF-66CC099141C2}"/>
    <dgm:cxn modelId="{1A2C7574-92B2-48F1-B31D-92C74914D7FB}" srcId="{EA1225DA-E45B-4517-A74B-32C00A1CFD51}" destId="{0974977A-6C82-4416-9638-FB40FD95DA34}" srcOrd="0" destOrd="0" parTransId="{CA5BA2C7-0491-4117-98B2-D621CDDB8D2A}" sibTransId="{D0F5820E-DFF4-44C0-A391-A8B006E9C1EF}"/>
    <dgm:cxn modelId="{389F1525-F8A9-4E97-8ED2-D84169E5E0AF}" type="presParOf" srcId="{437CEAEC-3115-4C88-8AC1-75CC3481EFD2}" destId="{F60F08A3-B3B8-41C8-94D7-A321157FDF40}" srcOrd="0" destOrd="0" presId="urn:microsoft.com/office/officeart/2005/8/layout/vList6"/>
    <dgm:cxn modelId="{06230AF6-5701-4312-95C6-1093DE6B3FEA}" type="presParOf" srcId="{F60F08A3-B3B8-41C8-94D7-A321157FDF40}" destId="{2DFD6A73-5775-4300-ADB6-FAE76A220B48}" srcOrd="0" destOrd="0" presId="urn:microsoft.com/office/officeart/2005/8/layout/vList6"/>
    <dgm:cxn modelId="{1EA9E0C9-77DC-46DB-A65E-7C0805836C28}" type="presParOf" srcId="{F60F08A3-B3B8-41C8-94D7-A321157FDF40}" destId="{00E2030A-507F-4504-9A0A-C3FC6D3DE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225DA-E45B-4517-A74B-32C00A1CFD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4977A-6C82-4416-9638-FB40FD95DA34}">
      <dgm:prSet phldrT="[Text]"/>
      <dgm:spPr/>
      <dgm:t>
        <a:bodyPr/>
        <a:lstStyle/>
        <a:p>
          <a:r>
            <a:rPr lang="de-DE" dirty="0" smtClean="0"/>
            <a:t>Observation 2</a:t>
          </a:r>
          <a:endParaRPr lang="en-US" dirty="0"/>
        </a:p>
      </dgm:t>
    </dgm:pt>
    <dgm:pt modelId="{CA5BA2C7-0491-4117-98B2-D621CDDB8D2A}" type="parTrans" cxnId="{1A2C7574-92B2-48F1-B31D-92C74914D7FB}">
      <dgm:prSet/>
      <dgm:spPr/>
      <dgm:t>
        <a:bodyPr/>
        <a:lstStyle/>
        <a:p>
          <a:endParaRPr lang="en-US"/>
        </a:p>
      </dgm:t>
    </dgm:pt>
    <dgm:pt modelId="{D0F5820E-DFF4-44C0-A391-A8B006E9C1EF}" type="sibTrans" cxnId="{1A2C7574-92B2-48F1-B31D-92C74914D7FB}">
      <dgm:prSet/>
      <dgm:spPr/>
      <dgm:t>
        <a:bodyPr/>
        <a:lstStyle/>
        <a:p>
          <a:endParaRPr lang="en-US"/>
        </a:p>
      </dgm:t>
    </dgm:pt>
    <dgm:pt modelId="{E1039924-0C93-444F-AD60-78DCD6E3F2AC}">
      <dgm:prSet phldrT="[Text]" custT="1"/>
      <dgm:spPr/>
      <dgm:t>
        <a:bodyPr/>
        <a:lstStyle/>
        <a:p>
          <a:pPr algn="l"/>
          <a:r>
            <a:rPr lang="de-DE" sz="1800" dirty="0" smtClean="0"/>
            <a:t>Illiquidity is particularly strong in sectors with more opaque accounting (mining and manufacturing).</a:t>
          </a:r>
          <a:endParaRPr lang="en-US" sz="1800" dirty="0"/>
        </a:p>
      </dgm:t>
    </dgm:pt>
    <dgm:pt modelId="{98E1D1EE-285A-4382-B1E9-3B1710FDB155}" type="parTrans" cxnId="{E26DB84C-011D-4C63-95DE-EAC11219FE5C}">
      <dgm:prSet/>
      <dgm:spPr/>
      <dgm:t>
        <a:bodyPr/>
        <a:lstStyle/>
        <a:p>
          <a:endParaRPr lang="en-US"/>
        </a:p>
      </dgm:t>
    </dgm:pt>
    <dgm:pt modelId="{9776A708-3BE0-48FB-9DDF-66CC099141C2}" type="sibTrans" cxnId="{E26DB84C-011D-4C63-95DE-EAC11219FE5C}">
      <dgm:prSet/>
      <dgm:spPr/>
      <dgm:t>
        <a:bodyPr/>
        <a:lstStyle/>
        <a:p>
          <a:endParaRPr lang="en-US"/>
        </a:p>
      </dgm:t>
    </dgm:pt>
    <dgm:pt modelId="{9343D3ED-C11A-46FE-BABF-B287F3CC1558}">
      <dgm:prSet phldrT="[Text]" custT="1"/>
      <dgm:spPr/>
      <dgm:t>
        <a:bodyPr/>
        <a:lstStyle/>
        <a:p>
          <a:pPr algn="l"/>
          <a:endParaRPr lang="en-US" sz="1800" dirty="0"/>
        </a:p>
      </dgm:t>
    </dgm:pt>
    <dgm:pt modelId="{B5488B65-9755-4DDA-8A21-C3D3FF6A1BFC}" type="parTrans" cxnId="{2B8534BC-6F57-4A5C-8CBE-CF957C1CF028}">
      <dgm:prSet/>
      <dgm:spPr/>
      <dgm:t>
        <a:bodyPr/>
        <a:lstStyle/>
        <a:p>
          <a:endParaRPr lang="en-US"/>
        </a:p>
      </dgm:t>
    </dgm:pt>
    <dgm:pt modelId="{0A211460-C1A4-4DCF-B9F0-5735390AC86C}" type="sibTrans" cxnId="{2B8534BC-6F57-4A5C-8CBE-CF957C1CF028}">
      <dgm:prSet/>
      <dgm:spPr/>
      <dgm:t>
        <a:bodyPr/>
        <a:lstStyle/>
        <a:p>
          <a:endParaRPr lang="en-US"/>
        </a:p>
      </dgm:t>
    </dgm:pt>
    <dgm:pt modelId="{437CEAEC-3115-4C88-8AC1-75CC3481EFD2}" type="pres">
      <dgm:prSet presAssocID="{EA1225DA-E45B-4517-A74B-32C00A1CFD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0F08A3-B3B8-41C8-94D7-A321157FDF40}" type="pres">
      <dgm:prSet presAssocID="{0974977A-6C82-4416-9638-FB40FD95DA34}" presName="linNode" presStyleCnt="0"/>
      <dgm:spPr/>
    </dgm:pt>
    <dgm:pt modelId="{2DFD6A73-5775-4300-ADB6-FAE76A220B48}" type="pres">
      <dgm:prSet presAssocID="{0974977A-6C82-4416-9638-FB40FD95DA3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030A-507F-4504-9A0A-C3FC6D3DE901}" type="pres">
      <dgm:prSet presAssocID="{0974977A-6C82-4416-9638-FB40FD95DA34}" presName="childShp" presStyleLbl="bgAccFollowNode1" presStyleIdx="0" presStyleCnt="1" custScaleX="1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53CA4-3892-4649-BC6E-FF835B952998}" type="presOf" srcId="{0974977A-6C82-4416-9638-FB40FD95DA34}" destId="{2DFD6A73-5775-4300-ADB6-FAE76A220B48}" srcOrd="0" destOrd="0" presId="urn:microsoft.com/office/officeart/2005/8/layout/vList6"/>
    <dgm:cxn modelId="{7FE340C1-2CA3-4362-BA37-8A4EE9C90212}" type="presOf" srcId="{E1039924-0C93-444F-AD60-78DCD6E3F2AC}" destId="{00E2030A-507F-4504-9A0A-C3FC6D3DE901}" srcOrd="0" destOrd="1" presId="urn:microsoft.com/office/officeart/2005/8/layout/vList6"/>
    <dgm:cxn modelId="{5FFA9967-7F46-4289-A688-B7C23C7848E0}" type="presOf" srcId="{9343D3ED-C11A-46FE-BABF-B287F3CC1558}" destId="{00E2030A-507F-4504-9A0A-C3FC6D3DE901}" srcOrd="0" destOrd="0" presId="urn:microsoft.com/office/officeart/2005/8/layout/vList6"/>
    <dgm:cxn modelId="{E26DB84C-011D-4C63-95DE-EAC11219FE5C}" srcId="{0974977A-6C82-4416-9638-FB40FD95DA34}" destId="{E1039924-0C93-444F-AD60-78DCD6E3F2AC}" srcOrd="1" destOrd="0" parTransId="{98E1D1EE-285A-4382-B1E9-3B1710FDB155}" sibTransId="{9776A708-3BE0-48FB-9DDF-66CC099141C2}"/>
    <dgm:cxn modelId="{1A2C7574-92B2-48F1-B31D-92C74914D7FB}" srcId="{EA1225DA-E45B-4517-A74B-32C00A1CFD51}" destId="{0974977A-6C82-4416-9638-FB40FD95DA34}" srcOrd="0" destOrd="0" parTransId="{CA5BA2C7-0491-4117-98B2-D621CDDB8D2A}" sibTransId="{D0F5820E-DFF4-44C0-A391-A8B006E9C1EF}"/>
    <dgm:cxn modelId="{2B8534BC-6F57-4A5C-8CBE-CF957C1CF028}" srcId="{0974977A-6C82-4416-9638-FB40FD95DA34}" destId="{9343D3ED-C11A-46FE-BABF-B287F3CC1558}" srcOrd="0" destOrd="0" parTransId="{B5488B65-9755-4DDA-8A21-C3D3FF6A1BFC}" sibTransId="{0A211460-C1A4-4DCF-B9F0-5735390AC86C}"/>
    <dgm:cxn modelId="{F0188184-64B4-4480-9FC3-D92985A91C93}" type="presOf" srcId="{EA1225DA-E45B-4517-A74B-32C00A1CFD51}" destId="{437CEAEC-3115-4C88-8AC1-75CC3481EFD2}" srcOrd="0" destOrd="0" presId="urn:microsoft.com/office/officeart/2005/8/layout/vList6"/>
    <dgm:cxn modelId="{D99DD191-9BE3-4F98-A8EB-F5627A46872F}" type="presParOf" srcId="{437CEAEC-3115-4C88-8AC1-75CC3481EFD2}" destId="{F60F08A3-B3B8-41C8-94D7-A321157FDF40}" srcOrd="0" destOrd="0" presId="urn:microsoft.com/office/officeart/2005/8/layout/vList6"/>
    <dgm:cxn modelId="{E97ACFD1-9986-469A-AF16-49896529A0F1}" type="presParOf" srcId="{F60F08A3-B3B8-41C8-94D7-A321157FDF40}" destId="{2DFD6A73-5775-4300-ADB6-FAE76A220B48}" srcOrd="0" destOrd="0" presId="urn:microsoft.com/office/officeart/2005/8/layout/vList6"/>
    <dgm:cxn modelId="{2C1BB1B7-12EA-4264-84A2-A193488008F0}" type="presParOf" srcId="{F60F08A3-B3B8-41C8-94D7-A321157FDF40}" destId="{00E2030A-507F-4504-9A0A-C3FC6D3DE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225DA-E45B-4517-A74B-32C00A1CFD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4977A-6C82-4416-9638-FB40FD95DA34}">
      <dgm:prSet phldrT="[Text]"/>
      <dgm:spPr/>
      <dgm:t>
        <a:bodyPr/>
        <a:lstStyle/>
        <a:p>
          <a:r>
            <a:rPr lang="de-DE" dirty="0" smtClean="0"/>
            <a:t>Observation 3</a:t>
          </a:r>
          <a:endParaRPr lang="en-US" dirty="0"/>
        </a:p>
      </dgm:t>
    </dgm:pt>
    <dgm:pt modelId="{CA5BA2C7-0491-4117-98B2-D621CDDB8D2A}" type="parTrans" cxnId="{1A2C7574-92B2-48F1-B31D-92C74914D7FB}">
      <dgm:prSet/>
      <dgm:spPr/>
      <dgm:t>
        <a:bodyPr/>
        <a:lstStyle/>
        <a:p>
          <a:endParaRPr lang="en-US"/>
        </a:p>
      </dgm:t>
    </dgm:pt>
    <dgm:pt modelId="{D0F5820E-DFF4-44C0-A391-A8B006E9C1EF}" type="sibTrans" cxnId="{1A2C7574-92B2-48F1-B31D-92C74914D7FB}">
      <dgm:prSet/>
      <dgm:spPr/>
      <dgm:t>
        <a:bodyPr/>
        <a:lstStyle/>
        <a:p>
          <a:endParaRPr lang="en-US"/>
        </a:p>
      </dgm:t>
    </dgm:pt>
    <dgm:pt modelId="{E1039924-0C93-444F-AD60-78DCD6E3F2AC}">
      <dgm:prSet phldrT="[Text]" custT="1"/>
      <dgm:spPr/>
      <dgm:t>
        <a:bodyPr/>
        <a:lstStyle/>
        <a:p>
          <a:pPr algn="l"/>
          <a:r>
            <a:rPr lang="de-DE" sz="2400" dirty="0" err="1" smtClean="0"/>
            <a:t>Adverse</a:t>
          </a:r>
          <a:r>
            <a:rPr lang="de-DE" sz="2400" dirty="0" smtClean="0"/>
            <a:t> </a:t>
          </a:r>
          <a:r>
            <a:rPr lang="de-DE" sz="2400" dirty="0" err="1" smtClean="0"/>
            <a:t>selection</a:t>
          </a:r>
          <a:r>
            <a:rPr lang="de-DE" sz="2400" dirty="0" smtClean="0"/>
            <a:t> </a:t>
          </a:r>
          <a:r>
            <a:rPr lang="de-DE" sz="2400" dirty="0" err="1" smtClean="0"/>
            <a:t>risk</a:t>
          </a:r>
          <a:r>
            <a:rPr lang="de-DE" sz="2400" dirty="0" smtClean="0"/>
            <a:t> </a:t>
          </a:r>
          <a:r>
            <a:rPr lang="de-DE" sz="2400" dirty="0" err="1" smtClean="0"/>
            <a:t>affects</a:t>
          </a:r>
          <a:r>
            <a:rPr lang="de-DE" sz="2400" dirty="0" smtClean="0"/>
            <a:t> </a:t>
          </a:r>
          <a:r>
            <a:rPr lang="de-DE" sz="2400" i="1" dirty="0" smtClean="0"/>
            <a:t>illiquid </a:t>
          </a:r>
          <a:r>
            <a:rPr lang="de-DE" sz="2400" dirty="0" err="1" smtClean="0"/>
            <a:t>stocks</a:t>
          </a:r>
          <a:r>
            <a:rPr lang="de-DE" sz="2400" dirty="0" smtClean="0"/>
            <a:t> </a:t>
          </a:r>
          <a:r>
            <a:rPr lang="de-DE" sz="2400" dirty="0" err="1" smtClean="0"/>
            <a:t>more</a:t>
          </a:r>
          <a:r>
            <a:rPr lang="de-DE" sz="2400" dirty="0" smtClean="0"/>
            <a:t> </a:t>
          </a:r>
          <a:r>
            <a:rPr lang="de-DE" sz="2400" dirty="0" err="1" smtClean="0"/>
            <a:t>than</a:t>
          </a:r>
          <a:r>
            <a:rPr lang="de-DE" sz="2400" dirty="0" smtClean="0"/>
            <a:t> liquid </a:t>
          </a:r>
          <a:r>
            <a:rPr lang="de-DE" sz="2400" dirty="0" err="1" smtClean="0"/>
            <a:t>stocks</a:t>
          </a:r>
          <a:r>
            <a:rPr lang="de-DE" sz="2400" dirty="0" smtClean="0"/>
            <a:t>.</a:t>
          </a:r>
          <a:endParaRPr lang="en-US" sz="2400" dirty="0"/>
        </a:p>
      </dgm:t>
    </dgm:pt>
    <dgm:pt modelId="{98E1D1EE-285A-4382-B1E9-3B1710FDB155}" type="parTrans" cxnId="{E26DB84C-011D-4C63-95DE-EAC11219FE5C}">
      <dgm:prSet/>
      <dgm:spPr/>
      <dgm:t>
        <a:bodyPr/>
        <a:lstStyle/>
        <a:p>
          <a:endParaRPr lang="en-US"/>
        </a:p>
      </dgm:t>
    </dgm:pt>
    <dgm:pt modelId="{9776A708-3BE0-48FB-9DDF-66CC099141C2}" type="sibTrans" cxnId="{E26DB84C-011D-4C63-95DE-EAC11219FE5C}">
      <dgm:prSet/>
      <dgm:spPr/>
      <dgm:t>
        <a:bodyPr/>
        <a:lstStyle/>
        <a:p>
          <a:endParaRPr lang="en-US"/>
        </a:p>
      </dgm:t>
    </dgm:pt>
    <dgm:pt modelId="{437CEAEC-3115-4C88-8AC1-75CC3481EFD2}" type="pres">
      <dgm:prSet presAssocID="{EA1225DA-E45B-4517-A74B-32C00A1CFD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0F08A3-B3B8-41C8-94D7-A321157FDF40}" type="pres">
      <dgm:prSet presAssocID="{0974977A-6C82-4416-9638-FB40FD95DA34}" presName="linNode" presStyleCnt="0"/>
      <dgm:spPr/>
    </dgm:pt>
    <dgm:pt modelId="{2DFD6A73-5775-4300-ADB6-FAE76A220B48}" type="pres">
      <dgm:prSet presAssocID="{0974977A-6C82-4416-9638-FB40FD95DA3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030A-507F-4504-9A0A-C3FC6D3DE901}" type="pres">
      <dgm:prSet presAssocID="{0974977A-6C82-4416-9638-FB40FD95DA34}" presName="childShp" presStyleLbl="bgAccFollowNode1" presStyleIdx="0" presStyleCnt="1" custScaleX="1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9063E-4DB5-4C62-BF6E-F06474CF32F0}" type="presOf" srcId="{EA1225DA-E45B-4517-A74B-32C00A1CFD51}" destId="{437CEAEC-3115-4C88-8AC1-75CC3481EFD2}" srcOrd="0" destOrd="0" presId="urn:microsoft.com/office/officeart/2005/8/layout/vList6"/>
    <dgm:cxn modelId="{E26DB84C-011D-4C63-95DE-EAC11219FE5C}" srcId="{0974977A-6C82-4416-9638-FB40FD95DA34}" destId="{E1039924-0C93-444F-AD60-78DCD6E3F2AC}" srcOrd="0" destOrd="0" parTransId="{98E1D1EE-285A-4382-B1E9-3B1710FDB155}" sibTransId="{9776A708-3BE0-48FB-9DDF-66CC099141C2}"/>
    <dgm:cxn modelId="{1A2C7574-92B2-48F1-B31D-92C74914D7FB}" srcId="{EA1225DA-E45B-4517-A74B-32C00A1CFD51}" destId="{0974977A-6C82-4416-9638-FB40FD95DA34}" srcOrd="0" destOrd="0" parTransId="{CA5BA2C7-0491-4117-98B2-D621CDDB8D2A}" sibTransId="{D0F5820E-DFF4-44C0-A391-A8B006E9C1EF}"/>
    <dgm:cxn modelId="{0E290945-90C1-42D9-949A-B9D97F4B96C0}" type="presOf" srcId="{0974977A-6C82-4416-9638-FB40FD95DA34}" destId="{2DFD6A73-5775-4300-ADB6-FAE76A220B48}" srcOrd="0" destOrd="0" presId="urn:microsoft.com/office/officeart/2005/8/layout/vList6"/>
    <dgm:cxn modelId="{A539474F-1813-4563-953F-FC799013631B}" type="presOf" srcId="{E1039924-0C93-444F-AD60-78DCD6E3F2AC}" destId="{00E2030A-507F-4504-9A0A-C3FC6D3DE901}" srcOrd="0" destOrd="0" presId="urn:microsoft.com/office/officeart/2005/8/layout/vList6"/>
    <dgm:cxn modelId="{7A916100-6228-4D1F-9086-F87A2C94D2F5}" type="presParOf" srcId="{437CEAEC-3115-4C88-8AC1-75CC3481EFD2}" destId="{F60F08A3-B3B8-41C8-94D7-A321157FDF40}" srcOrd="0" destOrd="0" presId="urn:microsoft.com/office/officeart/2005/8/layout/vList6"/>
    <dgm:cxn modelId="{A746B686-8B38-49AC-A12E-E87A3B71A64B}" type="presParOf" srcId="{F60F08A3-B3B8-41C8-94D7-A321157FDF40}" destId="{2DFD6A73-5775-4300-ADB6-FAE76A220B48}" srcOrd="0" destOrd="0" presId="urn:microsoft.com/office/officeart/2005/8/layout/vList6"/>
    <dgm:cxn modelId="{D2389117-9C83-4BB5-8391-6673FC5BB3E7}" type="presParOf" srcId="{F60F08A3-B3B8-41C8-94D7-A321157FDF40}" destId="{00E2030A-507F-4504-9A0A-C3FC6D3DE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225DA-E45B-4517-A74B-32C00A1CFD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4977A-6C82-4416-9638-FB40FD95DA34}">
      <dgm:prSet phldrT="[Text]"/>
      <dgm:spPr/>
      <dgm:t>
        <a:bodyPr/>
        <a:lstStyle/>
        <a:p>
          <a:r>
            <a:rPr lang="de-DE" dirty="0" smtClean="0"/>
            <a:t>Observation 4</a:t>
          </a:r>
          <a:endParaRPr lang="en-US" dirty="0"/>
        </a:p>
      </dgm:t>
    </dgm:pt>
    <dgm:pt modelId="{CA5BA2C7-0491-4117-98B2-D621CDDB8D2A}" type="parTrans" cxnId="{1A2C7574-92B2-48F1-B31D-92C74914D7FB}">
      <dgm:prSet/>
      <dgm:spPr/>
      <dgm:t>
        <a:bodyPr/>
        <a:lstStyle/>
        <a:p>
          <a:endParaRPr lang="en-US"/>
        </a:p>
      </dgm:t>
    </dgm:pt>
    <dgm:pt modelId="{D0F5820E-DFF4-44C0-A391-A8B006E9C1EF}" type="sibTrans" cxnId="{1A2C7574-92B2-48F1-B31D-92C74914D7FB}">
      <dgm:prSet/>
      <dgm:spPr/>
      <dgm:t>
        <a:bodyPr/>
        <a:lstStyle/>
        <a:p>
          <a:endParaRPr lang="en-US"/>
        </a:p>
      </dgm:t>
    </dgm:pt>
    <dgm:pt modelId="{E1039924-0C93-444F-AD60-78DCD6E3F2AC}">
      <dgm:prSet phldrT="[Text]" custT="1"/>
      <dgm:spPr/>
      <dgm:t>
        <a:bodyPr/>
        <a:lstStyle/>
        <a:p>
          <a:pPr algn="l"/>
          <a:r>
            <a:rPr lang="de-DE" sz="2400" dirty="0" smtClean="0"/>
            <a:t>Adverse selection risk affects </a:t>
          </a:r>
          <a:r>
            <a:rPr lang="de-DE" sz="2400" i="1" dirty="0" smtClean="0"/>
            <a:t>unlisted </a:t>
          </a:r>
          <a:r>
            <a:rPr lang="de-DE" sz="2400" dirty="0" smtClean="0"/>
            <a:t>stocks more than listed stocks.</a:t>
          </a:r>
          <a:endParaRPr lang="en-US" sz="2400" dirty="0"/>
        </a:p>
      </dgm:t>
    </dgm:pt>
    <dgm:pt modelId="{98E1D1EE-285A-4382-B1E9-3B1710FDB155}" type="parTrans" cxnId="{E26DB84C-011D-4C63-95DE-EAC11219FE5C}">
      <dgm:prSet/>
      <dgm:spPr/>
      <dgm:t>
        <a:bodyPr/>
        <a:lstStyle/>
        <a:p>
          <a:endParaRPr lang="en-US"/>
        </a:p>
      </dgm:t>
    </dgm:pt>
    <dgm:pt modelId="{9776A708-3BE0-48FB-9DDF-66CC099141C2}" type="sibTrans" cxnId="{E26DB84C-011D-4C63-95DE-EAC11219FE5C}">
      <dgm:prSet/>
      <dgm:spPr/>
      <dgm:t>
        <a:bodyPr/>
        <a:lstStyle/>
        <a:p>
          <a:endParaRPr lang="en-US"/>
        </a:p>
      </dgm:t>
    </dgm:pt>
    <dgm:pt modelId="{437CEAEC-3115-4C88-8AC1-75CC3481EFD2}" type="pres">
      <dgm:prSet presAssocID="{EA1225DA-E45B-4517-A74B-32C00A1CFD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0F08A3-B3B8-41C8-94D7-A321157FDF40}" type="pres">
      <dgm:prSet presAssocID="{0974977A-6C82-4416-9638-FB40FD95DA34}" presName="linNode" presStyleCnt="0"/>
      <dgm:spPr/>
    </dgm:pt>
    <dgm:pt modelId="{2DFD6A73-5775-4300-ADB6-FAE76A220B48}" type="pres">
      <dgm:prSet presAssocID="{0974977A-6C82-4416-9638-FB40FD95DA3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2030A-507F-4504-9A0A-C3FC6D3DE901}" type="pres">
      <dgm:prSet presAssocID="{0974977A-6C82-4416-9638-FB40FD95DA34}" presName="childShp" presStyleLbl="bgAccFollowNode1" presStyleIdx="0" presStyleCnt="1" custScaleX="11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E3B43-5102-4BA0-94F5-C63574744708}" type="presOf" srcId="{E1039924-0C93-444F-AD60-78DCD6E3F2AC}" destId="{00E2030A-507F-4504-9A0A-C3FC6D3DE901}" srcOrd="0" destOrd="0" presId="urn:microsoft.com/office/officeart/2005/8/layout/vList6"/>
    <dgm:cxn modelId="{621B03C2-C390-434D-82B5-1909C408D89A}" type="presOf" srcId="{EA1225DA-E45B-4517-A74B-32C00A1CFD51}" destId="{437CEAEC-3115-4C88-8AC1-75CC3481EFD2}" srcOrd="0" destOrd="0" presId="urn:microsoft.com/office/officeart/2005/8/layout/vList6"/>
    <dgm:cxn modelId="{E26DB84C-011D-4C63-95DE-EAC11219FE5C}" srcId="{0974977A-6C82-4416-9638-FB40FD95DA34}" destId="{E1039924-0C93-444F-AD60-78DCD6E3F2AC}" srcOrd="0" destOrd="0" parTransId="{98E1D1EE-285A-4382-B1E9-3B1710FDB155}" sibTransId="{9776A708-3BE0-48FB-9DDF-66CC099141C2}"/>
    <dgm:cxn modelId="{1A2C7574-92B2-48F1-B31D-92C74914D7FB}" srcId="{EA1225DA-E45B-4517-A74B-32C00A1CFD51}" destId="{0974977A-6C82-4416-9638-FB40FD95DA34}" srcOrd="0" destOrd="0" parTransId="{CA5BA2C7-0491-4117-98B2-D621CDDB8D2A}" sibTransId="{D0F5820E-DFF4-44C0-A391-A8B006E9C1EF}"/>
    <dgm:cxn modelId="{150CB116-A9C7-4DFC-8FB3-B30E50F22184}" type="presOf" srcId="{0974977A-6C82-4416-9638-FB40FD95DA34}" destId="{2DFD6A73-5775-4300-ADB6-FAE76A220B48}" srcOrd="0" destOrd="0" presId="urn:microsoft.com/office/officeart/2005/8/layout/vList6"/>
    <dgm:cxn modelId="{7B50A207-6E22-4C6A-875A-3B3B4A815011}" type="presParOf" srcId="{437CEAEC-3115-4C88-8AC1-75CC3481EFD2}" destId="{F60F08A3-B3B8-41C8-94D7-A321157FDF40}" srcOrd="0" destOrd="0" presId="urn:microsoft.com/office/officeart/2005/8/layout/vList6"/>
    <dgm:cxn modelId="{4B33826D-4DB3-4EB2-8719-A24145C6AFBB}" type="presParOf" srcId="{F60F08A3-B3B8-41C8-94D7-A321157FDF40}" destId="{2DFD6A73-5775-4300-ADB6-FAE76A220B48}" srcOrd="0" destOrd="0" presId="urn:microsoft.com/office/officeart/2005/8/layout/vList6"/>
    <dgm:cxn modelId="{483E886A-8362-4AD8-A7DB-310613CA4591}" type="presParOf" srcId="{F60F08A3-B3B8-41C8-94D7-A321157FDF40}" destId="{00E2030A-507F-4504-9A0A-C3FC6D3DE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E5235-4284-4663-ADAD-23E628B8C34C}" type="datetimeFigureOut">
              <a:rPr lang="de-AT" smtClean="0"/>
              <a:t>24.06.2018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EEEF9-0B1A-4AFE-B013-EED6B3F167D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7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processing costs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the variance of the bid-ask bounce,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inventory holding costs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serial correlation of transactions prices and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selection costs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changing means of relative bid-ask spreads.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EEEF9-0B1A-4AFE-B013-EED6B3F167DD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79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EEEF9-0B1A-4AFE-B013-EED6B3F167DD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725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9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711A-4F5B-4981-990A-54764D53016A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00F8-E41B-4550-9DC0-7D35BCF0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Rumours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and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Runs in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Opaque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Markets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Evidence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from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the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Panic </a:t>
            </a:r>
            <a:r>
              <a:rPr lang="de-DE" b="1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b="1" dirty="0" smtClean="0">
                <a:solidFill>
                  <a:schemeClr val="tx2"/>
                </a:solidFill>
                <a:latin typeface="+mn-lt"/>
              </a:rPr>
              <a:t> 1907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280920" cy="17526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Caroline Fohlin (Emory University)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Thomas Gehrig (University of Vienna)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Marlene Haas (Cornerstone Research)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The Information Environment Circa 1907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7227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Add opaque information environment:</a:t>
            </a:r>
          </a:p>
          <a:p>
            <a:r>
              <a:rPr lang="en-US" sz="2000" dirty="0" smtClean="0"/>
              <a:t>Minimal corporate </a:t>
            </a:r>
            <a:r>
              <a:rPr lang="en-US" sz="2000" dirty="0"/>
              <a:t>governance </a:t>
            </a:r>
            <a:r>
              <a:rPr lang="en-US" sz="2000" dirty="0" smtClean="0"/>
              <a:t>law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Little public information disclosure, particularly in certain </a:t>
            </a:r>
            <a:r>
              <a:rPr lang="de-DE" sz="2000" dirty="0" smtClean="0"/>
              <a:t>sectors </a:t>
            </a:r>
            <a:r>
              <a:rPr lang="de-DE" sz="2000" dirty="0"/>
              <a:t>and market segments</a:t>
            </a:r>
          </a:p>
          <a:p>
            <a:r>
              <a:rPr lang="en-US" sz="2000" dirty="0" smtClean="0"/>
              <a:t>Variable </a:t>
            </a:r>
            <a:r>
              <a:rPr lang="en-US" sz="2000" dirty="0"/>
              <a:t>accounting </a:t>
            </a:r>
            <a:r>
              <a:rPr lang="en-US" sz="2000" dirty="0" smtClean="0"/>
              <a:t>practices</a:t>
            </a:r>
          </a:p>
          <a:p>
            <a:r>
              <a:rPr lang="en-US" sz="2000" dirty="0" smtClean="0"/>
              <a:t>Inconsistent legal remedies</a:t>
            </a:r>
          </a:p>
          <a:p>
            <a:r>
              <a:rPr lang="en-US" sz="2000" dirty="0" smtClean="0"/>
              <a:t>Self-regulated </a:t>
            </a:r>
            <a:r>
              <a:rPr lang="en-US" sz="2000" dirty="0"/>
              <a:t>stock </a:t>
            </a:r>
            <a:r>
              <a:rPr lang="en-US" sz="2000" dirty="0" smtClean="0"/>
              <a:t>markets</a:t>
            </a:r>
          </a:p>
          <a:p>
            <a:r>
              <a:rPr lang="en-US" sz="2000" dirty="0" smtClean="0"/>
              <a:t>Large, unregulated (non-bank) financial institutions acting like banks</a:t>
            </a:r>
          </a:p>
          <a:p>
            <a:r>
              <a:rPr lang="en-US" sz="2000" dirty="0" smtClean="0"/>
              <a:t>No official liquidity backstop</a:t>
            </a:r>
            <a:endParaRPr lang="en-US" sz="2000" dirty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marL="457200" lvl="1" indent="0">
              <a:buNone/>
            </a:pPr>
            <a:endParaRPr lang="de-DE" sz="1800" dirty="0"/>
          </a:p>
          <a:p>
            <a:pPr lvl="1"/>
            <a:endParaRPr lang="de-DE" sz="1800" dirty="0" smtClean="0"/>
          </a:p>
          <a:p>
            <a:endParaRPr lang="de-DE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1219726"/>
            <a:ext cx="3672408" cy="47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Rumors and runs in 1907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October</a:t>
            </a:r>
            <a:r>
              <a:rPr lang="de-DE" sz="2000" dirty="0" smtClean="0"/>
              <a:t> 14-18, 1907: Stock </a:t>
            </a:r>
            <a:r>
              <a:rPr lang="de-DE" sz="2000" dirty="0" err="1" smtClean="0"/>
              <a:t>corner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Otto Heinze </a:t>
            </a:r>
            <a:r>
              <a:rPr lang="de-DE" sz="2000" dirty="0" err="1" smtClean="0"/>
              <a:t>fails</a:t>
            </a:r>
            <a:endParaRPr lang="de-DE" sz="2000" dirty="0" smtClean="0"/>
          </a:p>
          <a:p>
            <a:r>
              <a:rPr lang="de-DE" sz="2000" dirty="0" err="1" smtClean="0"/>
              <a:t>October</a:t>
            </a:r>
            <a:r>
              <a:rPr lang="de-DE" sz="2000" dirty="0" smtClean="0"/>
              <a:t> 21st, 1907: Panic </a:t>
            </a:r>
            <a:r>
              <a:rPr lang="de-DE" sz="2000" dirty="0" err="1" smtClean="0"/>
              <a:t>starts</a:t>
            </a:r>
            <a:r>
              <a:rPr lang="de-DE" sz="2000" dirty="0" smtClean="0"/>
              <a:t> – Charles Barney </a:t>
            </a:r>
            <a:r>
              <a:rPr lang="de-DE" sz="2000" dirty="0" err="1" smtClean="0"/>
              <a:t>forced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step</a:t>
            </a:r>
            <a:r>
              <a:rPr lang="de-DE" sz="2000" dirty="0" smtClean="0"/>
              <a:t> down </a:t>
            </a:r>
            <a:r>
              <a:rPr lang="de-DE" sz="2000" dirty="0" err="1" smtClean="0"/>
              <a:t>from</a:t>
            </a:r>
            <a:r>
              <a:rPr lang="de-DE" sz="2000" dirty="0" smtClean="0"/>
              <a:t> Knickerbocker Trust</a:t>
            </a:r>
          </a:p>
          <a:p>
            <a:r>
              <a:rPr lang="de-DE" sz="2000" dirty="0" err="1" smtClean="0"/>
              <a:t>October</a:t>
            </a:r>
            <a:r>
              <a:rPr lang="de-DE" sz="2000" dirty="0" smtClean="0"/>
              <a:t> 24th, 1907: JP Morgan </a:t>
            </a:r>
            <a:r>
              <a:rPr lang="de-DE" sz="2000" dirty="0" err="1" smtClean="0"/>
              <a:t>organizes</a:t>
            </a:r>
            <a:r>
              <a:rPr lang="de-DE" sz="2000" dirty="0" smtClean="0"/>
              <a:t> </a:t>
            </a:r>
            <a:r>
              <a:rPr lang="de-DE" sz="2000" dirty="0" err="1" smtClean="0"/>
              <a:t>emergency</a:t>
            </a:r>
            <a:r>
              <a:rPr lang="de-DE" sz="2000" dirty="0" smtClean="0"/>
              <a:t> </a:t>
            </a:r>
            <a:r>
              <a:rPr lang="de-DE" sz="2000" dirty="0" err="1" smtClean="0"/>
              <a:t>funding</a:t>
            </a:r>
            <a:endParaRPr lang="de-DE" sz="2000" dirty="0" smtClean="0"/>
          </a:p>
          <a:p>
            <a:r>
              <a:rPr lang="de-DE" sz="2000" dirty="0" err="1" smtClean="0"/>
              <a:t>October</a:t>
            </a:r>
            <a:r>
              <a:rPr lang="de-DE" sz="2000" dirty="0" smtClean="0"/>
              <a:t> 31st, 1907: </a:t>
            </a:r>
            <a:r>
              <a:rPr lang="de-DE" sz="2000" dirty="0" err="1" smtClean="0"/>
              <a:t>issuance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loan</a:t>
            </a:r>
            <a:r>
              <a:rPr lang="de-DE" sz="2000" dirty="0" smtClean="0"/>
              <a:t> </a:t>
            </a:r>
            <a:r>
              <a:rPr lang="de-DE" sz="2000" dirty="0" err="1" smtClean="0"/>
              <a:t>certificates</a:t>
            </a:r>
            <a:endParaRPr lang="de-D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01" y="1916832"/>
            <a:ext cx="50091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Rumors and runs in 1907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Noisy price </a:t>
            </a:r>
            <a:r>
              <a:rPr lang="de-DE" sz="2400" dirty="0"/>
              <a:t>discovery</a:t>
            </a:r>
          </a:p>
          <a:p>
            <a:pPr lvl="1"/>
            <a:r>
              <a:rPr lang="de-DE" sz="2000" dirty="0"/>
              <a:t>Opaqueness allowed rumours to seem like fundamental </a:t>
            </a:r>
            <a:r>
              <a:rPr lang="de-DE" sz="2000" dirty="0" smtClean="0"/>
              <a:t>news</a:t>
            </a:r>
            <a:endParaRPr lang="de-DE" sz="2000" dirty="0"/>
          </a:p>
          <a:p>
            <a:pPr lvl="1"/>
            <a:r>
              <a:rPr lang="de-DE" sz="2000" dirty="0"/>
              <a:t>Threat of informational contagion and counterparty </a:t>
            </a:r>
            <a:r>
              <a:rPr lang="de-DE" sz="2000" dirty="0" smtClean="0"/>
              <a:t>risk</a:t>
            </a:r>
          </a:p>
          <a:p>
            <a:pPr lvl="1"/>
            <a:r>
              <a:rPr lang="de-DE" sz="2000" dirty="0" smtClean="0"/>
              <a:t>Runs on financial institutions</a:t>
            </a:r>
            <a:endParaRPr lang="de-DE" sz="2000" dirty="0"/>
          </a:p>
          <a:p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3848718" cy="4785395"/>
          </a:xfrm>
        </p:spPr>
      </p:pic>
      <p:sp>
        <p:nvSpPr>
          <p:cNvPr id="12" name="TextBox 11"/>
          <p:cNvSpPr txBox="1"/>
          <p:nvPr/>
        </p:nvSpPr>
        <p:spPr>
          <a:xfrm>
            <a:off x="4644008" y="6126163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Panic on Wall Street, </a:t>
            </a:r>
            <a:r>
              <a:rPr lang="en-US" sz="1400" i="1" dirty="0" smtClean="0"/>
              <a:t>Harper’s Magazine</a:t>
            </a:r>
            <a:r>
              <a:rPr lang="en-US" sz="1400" dirty="0" smtClean="0"/>
              <a:t>, October 1907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68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Freezing </a:t>
            </a:r>
            <a:r>
              <a:rPr lang="en-US" sz="3200" dirty="0"/>
              <a:t>funding </a:t>
            </a:r>
            <a:r>
              <a:rPr lang="en-US" sz="3200" dirty="0" smtClean="0"/>
              <a:t>markets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554" y="1831981"/>
            <a:ext cx="7721845" cy="39039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05292" y="3069980"/>
            <a:ext cx="981075" cy="40100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75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</a:t>
            </a:r>
            <a:r>
              <a:rPr lang="en-US" sz="675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Northern</a:t>
            </a:r>
            <a:r>
              <a:rPr lang="en-US" sz="75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Panic (May 9, 1901)</a:t>
            </a:r>
            <a:endParaRPr 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84424" y="3470983"/>
            <a:ext cx="65246" cy="303848"/>
          </a:xfrm>
          <a:prstGeom prst="straightConnector1">
            <a:avLst/>
          </a:prstGeom>
          <a:noFill/>
          <a:ln w="9525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4682288" y="1970136"/>
            <a:ext cx="488633" cy="329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675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Panic of 1907</a:t>
            </a:r>
            <a:endParaRPr lang="en-US" sz="825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31324" y="2185511"/>
            <a:ext cx="250966" cy="7791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161408" y="4328412"/>
            <a:ext cx="729615" cy="37814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675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of WWI   (July 30, 1914)</a:t>
            </a:r>
            <a:endParaRPr lang="en-US" sz="82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59149" y="4706554"/>
            <a:ext cx="123825" cy="292418"/>
          </a:xfrm>
          <a:prstGeom prst="straightConnector1">
            <a:avLst/>
          </a:prstGeom>
          <a:noFill/>
          <a:ln w="95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738554" y="1384896"/>
            <a:ext cx="383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Call Money Rates 1900-1916 (Daily)</a:t>
            </a:r>
          </a:p>
        </p:txBody>
      </p:sp>
    </p:spTree>
    <p:extLst>
      <p:ext uri="{BB962C8B-B14F-4D97-AF65-F5344CB8AC3E}">
        <p14:creationId xmlns:p14="http://schemas.microsoft.com/office/powerpoint/2010/main" val="36866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316416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Freezing funding markets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5445224"/>
            <a:ext cx="91440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</a:rPr>
              <a:t>f</a:t>
            </a:r>
            <a:r>
              <a:rPr lang="de-DE" sz="2400" dirty="0" smtClean="0">
                <a:solidFill>
                  <a:schemeClr val="tx2"/>
                </a:solidFill>
              </a:rPr>
              <a:t>unding illiquidity driving market illiquidity at height of crisis</a:t>
            </a:r>
          </a:p>
          <a:p>
            <a:pPr algn="l"/>
            <a:endParaRPr lang="de-DE" sz="24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2"/>
                </a:solidFill>
              </a:rPr>
              <a:t>decoupling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between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funding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and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market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illiquidity</a:t>
            </a:r>
            <a:r>
              <a:rPr lang="de-DE" sz="2400" dirty="0" smtClean="0">
                <a:solidFill>
                  <a:schemeClr val="tx2"/>
                </a:solidFill>
              </a:rPr>
              <a:t> after Nov. 1907 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Gehrig\AppData\Local\Temp\CallMoney_Spreads_Panic19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8136"/>
            <a:ext cx="5976664" cy="38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Freezing </a:t>
            </a:r>
            <a:r>
              <a:rPr lang="en-US" sz="3200" dirty="0">
                <a:solidFill>
                  <a:prstClr val="black"/>
                </a:solidFill>
              </a:rPr>
              <a:t>funding markets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556792"/>
            <a:ext cx="5184576" cy="37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Freeze in </a:t>
            </a:r>
            <a:r>
              <a:rPr lang="en-US" sz="2400" dirty="0">
                <a:solidFill>
                  <a:prstClr val="black"/>
                </a:solidFill>
              </a:rPr>
              <a:t>funding </a:t>
            </a:r>
            <a:r>
              <a:rPr lang="en-US" sz="2400" dirty="0" smtClean="0">
                <a:solidFill>
                  <a:prstClr val="black"/>
                </a:solidFill>
              </a:rPr>
              <a:t>markets leads illiquidity in stock market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269" y="1268760"/>
            <a:ext cx="8108591" cy="4464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9810" y="2090178"/>
            <a:ext cx="555496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153" y="2780928"/>
            <a:ext cx="535061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Freeze in funding markets leads illiquidity in stock market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655" y="1628800"/>
            <a:ext cx="7848313" cy="4992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48" y="3140968"/>
            <a:ext cx="5584420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492896"/>
            <a:ext cx="5584420" cy="5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Illiquidity in stock market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907912" cy="35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Illiquidity in stock </a:t>
            </a:r>
            <a:r>
              <a:rPr lang="en-US" sz="3200" dirty="0" smtClean="0">
                <a:solidFill>
                  <a:prstClr val="black"/>
                </a:solidFill>
              </a:rPr>
              <a:t>market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340769"/>
            <a:ext cx="60486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Plan of the Talk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Creating the NYSE historical database</a:t>
            </a:r>
          </a:p>
          <a:p>
            <a:r>
              <a:rPr lang="en-US" sz="2400" dirty="0" smtClean="0"/>
              <a:t>Rumors and runs of 1907</a:t>
            </a:r>
          </a:p>
          <a:p>
            <a:r>
              <a:rPr lang="en-US" sz="2400" dirty="0" smtClean="0"/>
              <a:t>Opaque </a:t>
            </a:r>
          </a:p>
          <a:p>
            <a:pPr lvl="1"/>
            <a:r>
              <a:rPr lang="en-US" sz="2000" dirty="0" smtClean="0"/>
              <a:t>Opaqueness/illiquidity in funding markets leads stock market liquidity</a:t>
            </a:r>
            <a:endParaRPr lang="en-US" sz="2400" dirty="0" smtClean="0"/>
          </a:p>
          <a:p>
            <a:pPr lvl="1"/>
            <a:r>
              <a:rPr lang="en-US" sz="2000" dirty="0" smtClean="0"/>
              <a:t>Asymmetric information exacerbates market illiquidity</a:t>
            </a:r>
          </a:p>
          <a:p>
            <a:r>
              <a:rPr lang="en-US" sz="2400" dirty="0" smtClean="0"/>
              <a:t>But the market priced illiquidity risk</a:t>
            </a:r>
          </a:p>
          <a:p>
            <a:pPr lvl="1"/>
            <a:r>
              <a:rPr lang="en-US" sz="2000" dirty="0" smtClean="0"/>
              <a:t>In particular, asymmetric information risk</a:t>
            </a:r>
          </a:p>
          <a:p>
            <a:r>
              <a:rPr lang="en-US" sz="2400" dirty="0" smtClean="0"/>
              <a:t>Conclusion</a:t>
            </a:r>
          </a:p>
          <a:p>
            <a:pPr lvl="1"/>
            <a:r>
              <a:rPr lang="en-US" sz="2000" dirty="0" smtClean="0"/>
              <a:t>opaqueness hurts liquidity; markets price AS risk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6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35" y="260648"/>
            <a:ext cx="9144000" cy="1143000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ea typeface="+mn-ea"/>
                <a:cs typeface="+mn-cs"/>
              </a:rPr>
              <a:t>Asymmetric 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information exacerbates market illiquidity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162880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Approach: </a:t>
            </a:r>
          </a:p>
          <a:p>
            <a:r>
              <a:rPr lang="de-DE" sz="2000" dirty="0" smtClean="0"/>
              <a:t>1. Decompose quoted bid-ask spread into three cost components (based on Huang </a:t>
            </a:r>
            <a:r>
              <a:rPr lang="de-DE" sz="2000" dirty="0"/>
              <a:t>&amp; </a:t>
            </a:r>
            <a:r>
              <a:rPr lang="de-DE" sz="2000" dirty="0" smtClean="0"/>
              <a:t>Stoll,1997)</a:t>
            </a:r>
            <a:endParaRPr lang="de-DE" sz="2000" dirty="0"/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Informational </a:t>
            </a:r>
            <a:r>
              <a:rPr lang="de-DE" sz="2000" dirty="0"/>
              <a:t>costs </a:t>
            </a:r>
            <a:r>
              <a:rPr lang="de-DE" sz="2000" dirty="0" smtClean="0"/>
              <a:t>(cost of trading with informed insider)</a:t>
            </a:r>
            <a:endParaRPr lang="de-DE" sz="2000" dirty="0" smtClean="0"/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Inventory </a:t>
            </a:r>
            <a:r>
              <a:rPr lang="de-DE" sz="2000" dirty="0"/>
              <a:t>costs </a:t>
            </a:r>
            <a:endParaRPr lang="de-DE" sz="2000" dirty="0" smtClean="0"/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Order </a:t>
            </a:r>
            <a:r>
              <a:rPr lang="de-DE" sz="2000" dirty="0"/>
              <a:t>processing costs </a:t>
            </a:r>
            <a:endParaRPr lang="de-DE" sz="2000" dirty="0" smtClean="0"/>
          </a:p>
          <a:p>
            <a:r>
              <a:rPr lang="de-DE" sz="2000" dirty="0" smtClean="0"/>
              <a:t>2. Compare information cost over time</a:t>
            </a:r>
          </a:p>
          <a:p>
            <a:r>
              <a:rPr lang="de-DE" sz="2000" dirty="0" smtClean="0"/>
              <a:t>3. Analyze cross-section of spreads and information cost by a priori opaqueness class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451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Asymmetric </a:t>
            </a:r>
            <a:r>
              <a:rPr lang="en-US" sz="2800" dirty="0">
                <a:solidFill>
                  <a:prstClr val="black"/>
                </a:solidFill>
              </a:rPr>
              <a:t>information exacerbates market illiquidity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109"/>
            <a:ext cx="4680520" cy="3394663"/>
          </a:xfrm>
          <a:prstGeom prst="rect">
            <a:avLst/>
          </a:prstGeom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823448929"/>
              </p:ext>
            </p:extLst>
          </p:nvPr>
        </p:nvGraphicFramePr>
        <p:xfrm>
          <a:off x="1331640" y="4797152"/>
          <a:ext cx="7056784" cy="146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0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Asymmetric </a:t>
            </a:r>
            <a:r>
              <a:rPr lang="en-US" sz="2400" dirty="0">
                <a:solidFill>
                  <a:prstClr val="black"/>
                </a:solidFill>
              </a:rPr>
              <a:t>information exacerbates market illiquidity</a:t>
            </a:r>
            <a:endParaRPr 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838983545"/>
              </p:ext>
            </p:extLst>
          </p:nvPr>
        </p:nvGraphicFramePr>
        <p:xfrm>
          <a:off x="1331640" y="4797152"/>
          <a:ext cx="7056784" cy="146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91680" y="1251843"/>
            <a:ext cx="4896544" cy="35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Asymmetric </a:t>
            </a:r>
            <a:r>
              <a:rPr lang="en-US" sz="2400" dirty="0">
                <a:solidFill>
                  <a:prstClr val="black"/>
                </a:solidFill>
              </a:rPr>
              <a:t>information exacerbates market illiquidity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18198"/>
            <a:ext cx="4752528" cy="3456384"/>
          </a:xfrm>
          <a:prstGeom prst="rect">
            <a:avLst/>
          </a:prstGeom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961493814"/>
              </p:ext>
            </p:extLst>
          </p:nvPr>
        </p:nvGraphicFramePr>
        <p:xfrm>
          <a:off x="1331640" y="4797152"/>
          <a:ext cx="7056784" cy="146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Asymmetric </a:t>
            </a:r>
            <a:r>
              <a:rPr lang="en-US" sz="2400" dirty="0">
                <a:solidFill>
                  <a:prstClr val="black"/>
                </a:solidFill>
              </a:rPr>
              <a:t>information exacerbates market illiquidity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4392488" cy="3194536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151034124"/>
              </p:ext>
            </p:extLst>
          </p:nvPr>
        </p:nvGraphicFramePr>
        <p:xfrm>
          <a:off x="1331640" y="4797152"/>
          <a:ext cx="7056784" cy="146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5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Spike in </a:t>
            </a:r>
            <a:r>
              <a:rPr lang="de-DE" dirty="0" err="1" smtClean="0">
                <a:solidFill>
                  <a:schemeClr val="tx2"/>
                </a:solidFill>
              </a:rPr>
              <a:t>call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money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rates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drives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up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transaction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costs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35123"/>
                <a:ext cx="9252520" cy="529022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/>
                              </a:rPr>
                              <m:t>𝑺𝒑𝒓𝒆𝒂𝒅</m:t>
                            </m:r>
                            <m:sSub>
                              <m:sSubPr>
                                <m:ctrlP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eqArr>
                              <m:eqArrPr>
                                <m:ctrlPr>
                                  <a:rPr lang="de-DE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𝑨𝑺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𝑪𝒐𝒔𝒕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𝑰𝑯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𝑪𝒐𝒔𝒕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𝑶𝑷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e-DE" sz="1600" b="1" i="1" smtClean="0">
                                    <a:latin typeface="Cambria Math"/>
                                  </a:rPr>
                                  <m:t>𝑪𝒐𝒔</m:t>
                                </m:r>
                                <m:sSub>
                                  <m:sSubPr>
                                    <m:ctrlPr>
                                      <a:rPr lang="de-DE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sz="160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eqArr>
                          </m:den>
                        </m:f>
                      </m:e>
                    </m:d>
                    <m:r>
                      <a:rPr lang="de-DE" sz="16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𝑪𝒓𝒊𝒔𝒊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𝑪𝒂𝒍𝒍𝑴𝒐𝒏𝒆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𝑪𝒂𝒍𝒍𝑴𝒐𝒏𝒆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∗</m:t>
                    </m:r>
                    <m:r>
                      <a:rPr lang="de-DE" sz="1600" b="1" i="1" smtClean="0">
                        <a:latin typeface="Cambria Math"/>
                      </a:rPr>
                      <m:t>𝑪𝒓𝒊𝒔𝒊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de-DE" sz="16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𝒊</m:t>
                        </m:r>
                        <m:r>
                          <a:rPr lang="de-DE" sz="1600" b="1" i="1" smtClean="0">
                            <a:latin typeface="Cambria Math"/>
                          </a:rPr>
                          <m:t>,</m:t>
                        </m:r>
                        <m:r>
                          <a:rPr lang="de-DE" sz="1600" b="1" i="1" smtClean="0">
                            <a:latin typeface="Cambria Math"/>
                          </a:rPr>
                          <m:t>𝒋</m:t>
                        </m:r>
                        <m:r>
                          <a:rPr lang="de-DE" sz="1600" b="1" i="1" smtClean="0">
                            <a:latin typeface="Cambria Math"/>
                          </a:rPr>
                          <m:t>,</m:t>
                        </m:r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r>
                      <a:rPr lang="de-DE" sz="1600" b="1" i="1" smtClean="0">
                        <a:latin typeface="Cambria Math"/>
                      </a:rPr>
                      <m:t>𝑭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de-DE" sz="1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de-DE" sz="1600" b="1" i="1" smtClean="0">
                            <a:latin typeface="Cambria Math"/>
                          </a:rPr>
                          <m:t>𝒊</m:t>
                        </m:r>
                        <m:r>
                          <a:rPr lang="de-DE" sz="1600" b="1" i="1" smtClean="0">
                            <a:latin typeface="Cambria Math"/>
                          </a:rPr>
                          <m:t>,</m:t>
                        </m:r>
                        <m:r>
                          <a:rPr lang="de-DE" sz="16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endParaRPr lang="de-DE" sz="1600" b="1" dirty="0" smtClean="0"/>
              </a:p>
              <a:p>
                <a:endParaRPr lang="de-DE" sz="1600" b="1" dirty="0"/>
              </a:p>
              <a:p>
                <a:r>
                  <a:rPr lang="de-DE" sz="1600" b="1" dirty="0" smtClean="0"/>
                  <a:t>Controls: </a:t>
                </a:r>
                <a:r>
                  <a:rPr lang="de-DE" sz="1600" b="1" dirty="0" err="1" smtClean="0"/>
                  <a:t>liquidity</a:t>
                </a:r>
                <a:r>
                  <a:rPr lang="de-DE" sz="1600" b="1" dirty="0" smtClean="0"/>
                  <a:t>, </a:t>
                </a:r>
                <a:r>
                  <a:rPr lang="de-DE" sz="1600" b="1" dirty="0" err="1" smtClean="0"/>
                  <a:t>volatility</a:t>
                </a:r>
                <a:endParaRPr lang="de-DE" sz="1600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35123"/>
                <a:ext cx="9252520" cy="5290221"/>
              </a:xfrm>
              <a:blipFill rotWithShape="1">
                <a:blip r:embed="rId4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4" y="2262095"/>
            <a:ext cx="830769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prstClr val="black"/>
                </a:solidFill>
              </a:rPr>
              <a:t>Illiquidity risk is priced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9" y="1268759"/>
            <a:ext cx="7725447" cy="4192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032530"/>
            <a:ext cx="1368152" cy="79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540" y="3573016"/>
            <a:ext cx="2016795" cy="7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Asymmetric information risk, in particular, is priced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67" y="3147418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12776"/>
            <a:ext cx="8789203" cy="40324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75856" y="2780928"/>
            <a:ext cx="10081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20272" y="4365104"/>
            <a:ext cx="10081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42910" y="3933056"/>
            <a:ext cx="1429289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Conclusions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Opaqueness amplifies liquidity problems </a:t>
            </a:r>
            <a:r>
              <a:rPr lang="en-US" sz="2400" dirty="0"/>
              <a:t>in funding </a:t>
            </a:r>
            <a:r>
              <a:rPr lang="en-US" sz="2400" dirty="0" smtClean="0"/>
              <a:t>markets (panic) </a:t>
            </a:r>
          </a:p>
          <a:p>
            <a:r>
              <a:rPr lang="en-US" sz="2400" dirty="0" smtClean="0"/>
              <a:t>Funding illiquidity leads </a:t>
            </a:r>
            <a:r>
              <a:rPr lang="en-US" sz="2400" dirty="0"/>
              <a:t>stock market </a:t>
            </a:r>
            <a:r>
              <a:rPr lang="en-US" sz="2400" dirty="0" smtClean="0"/>
              <a:t>liquidity—especially in a crisis</a:t>
            </a:r>
            <a:endParaRPr lang="en-US" sz="2400" dirty="0"/>
          </a:p>
          <a:p>
            <a:r>
              <a:rPr lang="en-US" sz="2400" dirty="0" smtClean="0"/>
              <a:t>Asymmetric information about asset values </a:t>
            </a:r>
            <a:r>
              <a:rPr lang="en-US" sz="2400" dirty="0"/>
              <a:t>exacerbates </a:t>
            </a:r>
            <a:r>
              <a:rPr lang="en-US" sz="2400" dirty="0" smtClean="0"/>
              <a:t>asset market illiquidity</a:t>
            </a:r>
            <a:endParaRPr lang="en-US" sz="2400" dirty="0"/>
          </a:p>
          <a:p>
            <a:r>
              <a:rPr lang="en-US" sz="2400" dirty="0" smtClean="0"/>
              <a:t>But!   Investors priced in </a:t>
            </a:r>
            <a:r>
              <a:rPr lang="en-US" sz="2400" dirty="0"/>
              <a:t>illiquidity </a:t>
            </a:r>
            <a:r>
              <a:rPr lang="en-US" sz="2400" dirty="0" smtClean="0"/>
              <a:t>risk, in </a:t>
            </a:r>
            <a:r>
              <a:rPr lang="en-US" sz="2400" dirty="0"/>
              <a:t>particular, asymmetric information </a:t>
            </a:r>
            <a:r>
              <a:rPr lang="en-US" sz="2400" dirty="0" smtClean="0"/>
              <a:t>risk</a:t>
            </a:r>
          </a:p>
          <a:p>
            <a:r>
              <a:rPr lang="en-US" sz="2400" dirty="0" smtClean="0"/>
              <a:t>Still, panics cause lingering illiquidity—so best to improve transparency and try to avoid them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733800" cy="118903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The New Database: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34290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Main source is New York Times</a:t>
            </a:r>
          </a:p>
          <a:p>
            <a:r>
              <a:rPr lang="en-US" sz="2400" dirty="0" smtClean="0"/>
              <a:t>Three primary tables</a:t>
            </a:r>
          </a:p>
          <a:p>
            <a:pPr lvl="1"/>
            <a:r>
              <a:rPr lang="en-US" sz="2000" dirty="0" smtClean="0"/>
              <a:t>“Complete transactions in Stocks”</a:t>
            </a:r>
          </a:p>
          <a:p>
            <a:pPr lvl="1"/>
            <a:r>
              <a:rPr lang="en-US" sz="2000" dirty="0" smtClean="0"/>
              <a:t>“Bid and Ask Quotations” for inactive stocks</a:t>
            </a:r>
          </a:p>
          <a:p>
            <a:pPr lvl="1"/>
            <a:r>
              <a:rPr lang="en-US" sz="2000" dirty="0" smtClean="0"/>
              <a:t>“Consolidated Exchange Sales”</a:t>
            </a:r>
            <a:endParaRPr 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533400"/>
            <a:ext cx="4441825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01773"/>
            <a:ext cx="4411663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25" y="3505200"/>
            <a:ext cx="22780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New Database: TAQ Info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“Complete transactions in stocks”</a:t>
            </a:r>
          </a:p>
          <a:p>
            <a:pPr lvl="1"/>
            <a:r>
              <a:rPr lang="en-US" sz="2000" dirty="0" smtClean="0"/>
              <a:t>Contains all equity securities traded the previous day</a:t>
            </a:r>
          </a:p>
          <a:p>
            <a:pPr lvl="2"/>
            <a:r>
              <a:rPr lang="en-US" sz="1600" dirty="0" smtClean="0"/>
              <a:t>Common and preferred stocks</a:t>
            </a:r>
          </a:p>
          <a:p>
            <a:pPr lvl="2"/>
            <a:r>
              <a:rPr lang="en-US" sz="1600" dirty="0" smtClean="0"/>
              <a:t>Rights offerings</a:t>
            </a:r>
          </a:p>
          <a:p>
            <a:pPr lvl="2"/>
            <a:r>
              <a:rPr lang="en-US" sz="1600" dirty="0" smtClean="0"/>
              <a:t>Certificates and trust receipts</a:t>
            </a:r>
          </a:p>
          <a:p>
            <a:pPr lvl="1"/>
            <a:r>
              <a:rPr lang="en-US" sz="2000" dirty="0" smtClean="0"/>
              <a:t>Includes “unlisted” stocks, denoted with asterisk</a:t>
            </a:r>
          </a:p>
          <a:p>
            <a:pPr lvl="1"/>
            <a:r>
              <a:rPr lang="en-US" sz="2000" dirty="0" smtClean="0"/>
              <a:t>Gives figures for</a:t>
            </a:r>
          </a:p>
          <a:p>
            <a:pPr lvl="2"/>
            <a:r>
              <a:rPr lang="en-US" sz="1600" dirty="0" smtClean="0"/>
              <a:t>closing bid and ask quotations</a:t>
            </a:r>
          </a:p>
          <a:p>
            <a:pPr lvl="2"/>
            <a:r>
              <a:rPr lang="en-US" sz="1600" dirty="0" smtClean="0"/>
              <a:t>Number of shares sold</a:t>
            </a:r>
          </a:p>
          <a:p>
            <a:pPr lvl="2"/>
            <a:r>
              <a:rPr lang="en-US" sz="1600" dirty="0" smtClean="0"/>
              <a:t>High and low transaction prices</a:t>
            </a:r>
          </a:p>
          <a:p>
            <a:pPr lvl="2"/>
            <a:r>
              <a:rPr lang="en-US" sz="1600" dirty="0" smtClean="0"/>
              <a:t>First and last transaction prices</a:t>
            </a:r>
          </a:p>
          <a:p>
            <a:pPr lvl="2"/>
            <a:r>
              <a:rPr lang="en-US" sz="1600" dirty="0" smtClean="0"/>
              <a:t>“net change” from previous day</a:t>
            </a:r>
          </a:p>
          <a:p>
            <a:pPr lvl="1"/>
            <a:r>
              <a:rPr lang="en-US" sz="2000" dirty="0" smtClean="0"/>
              <a:t>Indicates “ex dividend” days</a:t>
            </a:r>
          </a:p>
          <a:p>
            <a:pPr lvl="1"/>
            <a:r>
              <a:rPr lang="en-US" sz="2000" dirty="0" smtClean="0"/>
              <a:t>Occasional “odd lots”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444369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New Database: Data Entry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Step 1:  gathering source material to be </a:t>
            </a:r>
            <a:r>
              <a:rPr lang="en-US" sz="2400" b="1" dirty="0" smtClean="0"/>
              <a:t>entered (undergrad RA’s)</a:t>
            </a:r>
            <a:endParaRPr lang="en-US" sz="2400" b="1" dirty="0"/>
          </a:p>
          <a:p>
            <a:r>
              <a:rPr lang="en-US" sz="1900" dirty="0" smtClean="0"/>
              <a:t>Downloaded </a:t>
            </a:r>
            <a:r>
              <a:rPr lang="en-US" sz="1900" dirty="0"/>
              <a:t>images for each ‘article’ (stock tables) for each day</a:t>
            </a:r>
          </a:p>
          <a:p>
            <a:pPr lvl="1"/>
            <a:r>
              <a:rPr lang="en-US" sz="1700" dirty="0"/>
              <a:t>1900-1910:   Every trading day (Mon-Sat) </a:t>
            </a:r>
          </a:p>
          <a:p>
            <a:pPr lvl="1"/>
            <a:r>
              <a:rPr lang="en-US" sz="1700" dirty="0"/>
              <a:t>1911 – 1925:  Weekly (Fridays</a:t>
            </a:r>
            <a:r>
              <a:rPr lang="en-US" sz="1700" dirty="0" smtClean="0"/>
              <a:t>)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Step 2:  manual data entry (outsourced)</a:t>
            </a:r>
          </a:p>
          <a:p>
            <a:r>
              <a:rPr lang="en-US" sz="1900" dirty="0" smtClean="0"/>
              <a:t>Double entered and cross checked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Step 3: </a:t>
            </a:r>
            <a:r>
              <a:rPr lang="en-US" sz="2400" b="1" dirty="0" smtClean="0"/>
              <a:t> cleaning and coding (me and *many* RA’s)</a:t>
            </a:r>
          </a:p>
          <a:p>
            <a:r>
              <a:rPr lang="en-US" sz="1900" dirty="0" smtClean="0"/>
              <a:t>Standardized each stock name</a:t>
            </a:r>
          </a:p>
          <a:p>
            <a:r>
              <a:rPr lang="en-US" sz="1900" dirty="0" smtClean="0"/>
              <a:t>Applied </a:t>
            </a:r>
            <a:r>
              <a:rPr lang="en-US" sz="1900" dirty="0"/>
              <a:t>numerical identifier for each </a:t>
            </a:r>
            <a:r>
              <a:rPr lang="en-US" sz="1900" dirty="0" smtClean="0"/>
              <a:t>company and </a:t>
            </a:r>
            <a:r>
              <a:rPr lang="en-US" sz="1900" dirty="0"/>
              <a:t>each </a:t>
            </a:r>
            <a:r>
              <a:rPr lang="en-US" sz="1900" dirty="0" smtClean="0"/>
              <a:t>unique issue </a:t>
            </a:r>
            <a:endParaRPr lang="en-US" sz="1900" dirty="0"/>
          </a:p>
          <a:p>
            <a:pPr lvl="1"/>
            <a:r>
              <a:rPr lang="en-US" sz="1700" dirty="0" smtClean="0"/>
              <a:t>Many companies issued multiple classes of stock</a:t>
            </a:r>
          </a:p>
          <a:p>
            <a:r>
              <a:rPr lang="en-US" sz="1900" dirty="0" smtClean="0"/>
              <a:t>Created indicator variables for Stock type, Ex div. days, odd lots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b="1" dirty="0"/>
              <a:t>Step 4:  Error checking</a:t>
            </a:r>
          </a:p>
          <a:p>
            <a:r>
              <a:rPr lang="en-US" sz="1900" dirty="0" smtClean="0"/>
              <a:t>Wrote </a:t>
            </a:r>
            <a:r>
              <a:rPr lang="en-US" sz="1900" dirty="0"/>
              <a:t>Stata routine to check for </a:t>
            </a:r>
            <a:r>
              <a:rPr lang="en-US" sz="1900" dirty="0" smtClean="0"/>
              <a:t>inconsistencies</a:t>
            </a:r>
          </a:p>
          <a:p>
            <a:pPr lvl="1"/>
            <a:r>
              <a:rPr lang="en-US" sz="1700" dirty="0" smtClean="0"/>
              <a:t>EG:  ask&gt;bid</a:t>
            </a:r>
            <a:r>
              <a:rPr lang="en-US" sz="1700" dirty="0"/>
              <a:t>?</a:t>
            </a:r>
          </a:p>
          <a:p>
            <a:pPr lvl="1"/>
            <a:r>
              <a:rPr lang="en-US" sz="1700" dirty="0" smtClean="0"/>
              <a:t>Are </a:t>
            </a:r>
            <a:r>
              <a:rPr lang="en-US" sz="1700" dirty="0"/>
              <a:t>prices in 1/8</a:t>
            </a:r>
            <a:r>
              <a:rPr lang="en-US" sz="1700" baseline="30000" dirty="0"/>
              <a:t>th</a:t>
            </a:r>
            <a:r>
              <a:rPr lang="en-US" sz="1700" dirty="0"/>
              <a:t> increments?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9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Data for this study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836712"/>
            <a:ext cx="8532440" cy="5669446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Daily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1905-1910 </a:t>
            </a:r>
            <a:r>
              <a:rPr lang="de-DE" sz="2000" dirty="0" err="1" smtClean="0"/>
              <a:t>from</a:t>
            </a:r>
            <a:r>
              <a:rPr lang="de-DE" sz="2000" dirty="0" smtClean="0"/>
              <a:t> New York Stock Exchange (NYSE)</a:t>
            </a:r>
          </a:p>
          <a:p>
            <a:pPr marL="0" indent="0">
              <a:buNone/>
            </a:pPr>
            <a:endParaRPr lang="de-DE" sz="1050" dirty="0" smtClean="0"/>
          </a:p>
          <a:p>
            <a:r>
              <a:rPr lang="de-DE" sz="2000" dirty="0" smtClean="0"/>
              <a:t>~ 200 </a:t>
            </a:r>
            <a:r>
              <a:rPr lang="de-DE" sz="2000" dirty="0" err="1" smtClean="0"/>
              <a:t>companies</a:t>
            </a:r>
            <a:endParaRPr lang="de-DE" sz="2000" dirty="0" smtClean="0"/>
          </a:p>
          <a:p>
            <a:pPr marL="0" indent="0">
              <a:buNone/>
            </a:pPr>
            <a:endParaRPr lang="de-DE" sz="1050" dirty="0" smtClean="0"/>
          </a:p>
          <a:p>
            <a:r>
              <a:rPr lang="de-DE" sz="2000" dirty="0" err="1" smtClean="0"/>
              <a:t>Included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endParaRPr lang="de-DE" sz="800" dirty="0" smtClean="0"/>
          </a:p>
          <a:p>
            <a:pPr lvl="1"/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Transaction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prices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micro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structure</a:t>
            </a:r>
            <a:endParaRPr lang="de-DE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Bid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ask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quotes</a:t>
            </a:r>
            <a:endParaRPr lang="de-DE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</a:rPr>
              <a:t>Trading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</a:rPr>
              <a:t>volume</a:t>
            </a:r>
            <a:endParaRPr lang="de-DE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de-DE" sz="800" dirty="0" smtClean="0"/>
          </a:p>
          <a:p>
            <a:pPr lvl="1"/>
            <a:r>
              <a:rPr lang="de-DE" sz="1800" b="1" dirty="0" smtClean="0">
                <a:solidFill>
                  <a:srgbClr val="00B0F0"/>
                </a:solidFill>
              </a:rPr>
              <a:t>Industry type			corporate finance</a:t>
            </a:r>
          </a:p>
          <a:p>
            <a:pPr lvl="1"/>
            <a:r>
              <a:rPr lang="de-DE" sz="1800" b="1" dirty="0" smtClean="0">
                <a:solidFill>
                  <a:srgbClr val="00B0F0"/>
                </a:solidFill>
              </a:rPr>
              <a:t>Listing </a:t>
            </a:r>
            <a:r>
              <a:rPr lang="de-DE" sz="1800" b="1" dirty="0" err="1" smtClean="0">
                <a:solidFill>
                  <a:srgbClr val="00B0F0"/>
                </a:solidFill>
              </a:rPr>
              <a:t>status</a:t>
            </a:r>
            <a:endParaRPr lang="de-DE" sz="1800" b="1" dirty="0" smtClean="0">
              <a:solidFill>
                <a:srgbClr val="00B0F0"/>
              </a:solidFill>
            </a:endParaRPr>
          </a:p>
          <a:p>
            <a:pPr lvl="1"/>
            <a:r>
              <a:rPr lang="de-DE" sz="1800" b="1" dirty="0" smtClean="0">
                <a:solidFill>
                  <a:srgbClr val="00B0F0"/>
                </a:solidFill>
              </a:rPr>
              <a:t>Book value of common equity</a:t>
            </a:r>
          </a:p>
          <a:p>
            <a:pPr lvl="1"/>
            <a:r>
              <a:rPr lang="de-DE" sz="1800" b="1" dirty="0" smtClean="0">
                <a:solidFill>
                  <a:srgbClr val="00B0F0"/>
                </a:solidFill>
              </a:rPr>
              <a:t>Number of shares outstanding</a:t>
            </a:r>
          </a:p>
          <a:p>
            <a:pPr marL="457200" lvl="1" indent="0">
              <a:buNone/>
            </a:pPr>
            <a:endParaRPr lang="de-DE" sz="900" dirty="0" smtClean="0"/>
          </a:p>
          <a:p>
            <a:pPr lvl="1"/>
            <a:r>
              <a:rPr lang="de-DE" sz="1800" b="1" dirty="0" smtClean="0">
                <a:solidFill>
                  <a:srgbClr val="7030A0"/>
                </a:solidFill>
              </a:rPr>
              <a:t>Call money rates			opportunity costs</a:t>
            </a:r>
          </a:p>
          <a:p>
            <a:pPr lvl="1"/>
            <a:r>
              <a:rPr lang="de-DE" sz="1800" b="1" dirty="0" smtClean="0">
                <a:solidFill>
                  <a:srgbClr val="7030A0"/>
                </a:solidFill>
              </a:rPr>
              <a:t>Monthly gold flow rates</a:t>
            </a:r>
          </a:p>
          <a:p>
            <a:pPr lvl="1"/>
            <a:r>
              <a:rPr lang="de-DE" sz="1800" b="1" dirty="0" smtClean="0">
                <a:solidFill>
                  <a:srgbClr val="7030A0"/>
                </a:solidFill>
              </a:rPr>
              <a:t>(T-bill not invented yet)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1129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707678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 smtClean="0"/>
              <a:t>Rumors and runs in 1907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248472" cy="516225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</a:t>
            </a:r>
            <a:r>
              <a:rPr lang="en-US" sz="2000" dirty="0" smtClean="0">
                <a:solidFill>
                  <a:prstClr val="black"/>
                </a:solidFill>
              </a:rPr>
              <a:t>does a </a:t>
            </a:r>
            <a:r>
              <a:rPr lang="en-US" sz="2000" dirty="0">
                <a:solidFill>
                  <a:prstClr val="black"/>
                </a:solidFill>
              </a:rPr>
              <a:t>rogue trader in a minor ‘curb’ stock </a:t>
            </a:r>
            <a:r>
              <a:rPr lang="en-US" sz="2000" dirty="0" smtClean="0">
                <a:solidFill>
                  <a:prstClr val="black"/>
                </a:solidFill>
              </a:rPr>
              <a:t>cause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800" dirty="0" smtClean="0">
                <a:solidFill>
                  <a:prstClr val="black"/>
                </a:solidFill>
              </a:rPr>
              <a:t>Failure of two NYSE member brokerages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800" dirty="0" smtClean="0">
                <a:solidFill>
                  <a:prstClr val="black"/>
                </a:solidFill>
              </a:rPr>
              <a:t>A </a:t>
            </a:r>
            <a:r>
              <a:rPr lang="en-US" sz="1800" dirty="0">
                <a:solidFill>
                  <a:prstClr val="black"/>
                </a:solidFill>
              </a:rPr>
              <a:t>run on major NYC financial institutions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</a:rPr>
              <a:t>Freeze in the money market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</a:rPr>
              <a:t>Massive sell-off </a:t>
            </a:r>
            <a:r>
              <a:rPr lang="en-US" sz="1800" dirty="0" smtClean="0">
                <a:solidFill>
                  <a:prstClr val="black"/>
                </a:solidFill>
              </a:rPr>
              <a:t>in </a:t>
            </a:r>
            <a:r>
              <a:rPr lang="en-US" sz="1800" dirty="0">
                <a:solidFill>
                  <a:prstClr val="black"/>
                </a:solidFill>
              </a:rPr>
              <a:t>the </a:t>
            </a:r>
            <a:r>
              <a:rPr lang="en-US" sz="1800" dirty="0" smtClean="0">
                <a:solidFill>
                  <a:prstClr val="black"/>
                </a:solidFill>
              </a:rPr>
              <a:t>NYSE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sz="1800" dirty="0" smtClean="0">
                <a:solidFill>
                  <a:prstClr val="black"/>
                </a:solidFill>
              </a:rPr>
              <a:t>Spike </a:t>
            </a:r>
            <a:r>
              <a:rPr lang="en-US" sz="1800" dirty="0">
                <a:solidFill>
                  <a:prstClr val="black"/>
                </a:solidFill>
              </a:rPr>
              <a:t>in </a:t>
            </a:r>
            <a:r>
              <a:rPr lang="en-US" sz="1800" dirty="0" err="1" smtClean="0">
                <a:solidFill>
                  <a:prstClr val="black"/>
                </a:solidFill>
              </a:rPr>
              <a:t>illiquity</a:t>
            </a:r>
            <a:r>
              <a:rPr lang="en-US" sz="1800" dirty="0" smtClean="0">
                <a:solidFill>
                  <a:prstClr val="black"/>
                </a:solidFill>
              </a:rPr>
              <a:t>, with effects </a:t>
            </a:r>
            <a:r>
              <a:rPr lang="en-US" sz="1800" dirty="0">
                <a:solidFill>
                  <a:prstClr val="black"/>
                </a:solidFill>
              </a:rPr>
              <a:t>lasting </a:t>
            </a:r>
            <a:r>
              <a:rPr lang="en-US" sz="1800" dirty="0" smtClean="0">
                <a:solidFill>
                  <a:prstClr val="black"/>
                </a:solidFill>
              </a:rPr>
              <a:t>for many months after</a:t>
            </a:r>
            <a:endParaRPr lang="en-US" sz="1800" dirty="0">
              <a:solidFill>
                <a:prstClr val="black"/>
              </a:solidFill>
            </a:endParaRPr>
          </a:p>
          <a:p>
            <a:endParaRPr lang="en-US" sz="1100" dirty="0" smtClean="0"/>
          </a:p>
          <a:p>
            <a:endParaRPr lang="en-US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540981" cy="32894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06338"/>
            <a:ext cx="3314138" cy="2214949"/>
          </a:xfrm>
        </p:spPr>
      </p:pic>
    </p:spTree>
    <p:extLst>
      <p:ext uri="{BB962C8B-B14F-4D97-AF65-F5344CB8AC3E}">
        <p14:creationId xmlns:p14="http://schemas.microsoft.com/office/powerpoint/2010/main" val="58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Fundamentals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41605"/>
            <a:ext cx="2952328" cy="4536504"/>
          </a:xfrm>
        </p:spPr>
        <p:txBody>
          <a:bodyPr>
            <a:normAutofit/>
          </a:bodyPr>
          <a:lstStyle/>
          <a:p>
            <a:r>
              <a:rPr lang="en-US" sz="2000" dirty="0"/>
              <a:t>Starts with a bear market in all </a:t>
            </a:r>
            <a:r>
              <a:rPr lang="en-US" sz="2000" dirty="0" smtClean="0"/>
              <a:t>sectors</a:t>
            </a:r>
            <a:endParaRPr lang="de-DE" sz="2000" dirty="0" smtClean="0"/>
          </a:p>
          <a:p>
            <a:r>
              <a:rPr lang="de-DE" sz="2000" dirty="0" smtClean="0"/>
              <a:t>Concerns over valuations began many months earlier</a:t>
            </a:r>
          </a:p>
          <a:p>
            <a:r>
              <a:rPr lang="de-DE" sz="2000" dirty="0" smtClean="0"/>
              <a:t>SF earthquake in April of 1906 caused financial stress</a:t>
            </a:r>
          </a:p>
          <a:p>
            <a:r>
              <a:rPr lang="de-DE" sz="2000" dirty="0" smtClean="0"/>
              <a:t>Falling copper prices</a:t>
            </a:r>
            <a:endParaRPr lang="de-DE" sz="2000" dirty="0"/>
          </a:p>
        </p:txBody>
      </p:sp>
      <p:pic>
        <p:nvPicPr>
          <p:cNvPr id="1026" name="Picture 2" descr="C:\Users\Gehrig\AppData\Local\Temp\DJ_improv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5256584" cy="50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Boom and bust cycle in mining (copper)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5696" y="1261540"/>
            <a:ext cx="5976664" cy="50621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3050"/>
            <a:ext cx="6923112" cy="99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35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38203</TotalTime>
  <Words>924</Words>
  <Application>Microsoft Office PowerPoint</Application>
  <PresentationFormat>On-screen Show (4:3)</PresentationFormat>
  <Paragraphs>175</Paragraphs>
  <Slides>28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Larissa</vt:lpstr>
      <vt:lpstr>Rumours and Runs in Opaque Markets: Evidence from the Panic of 1907</vt:lpstr>
      <vt:lpstr>Plan of the Talk</vt:lpstr>
      <vt:lpstr>The New Database:</vt:lpstr>
      <vt:lpstr>The New Database: TAQ Info</vt:lpstr>
      <vt:lpstr>The New Database: Data Entry Process</vt:lpstr>
      <vt:lpstr>Data for this study</vt:lpstr>
      <vt:lpstr>Rumors and runs in 1907</vt:lpstr>
      <vt:lpstr>Fundamentals</vt:lpstr>
      <vt:lpstr>Boom and bust cycle in mining (copper)</vt:lpstr>
      <vt:lpstr>The Information Environment Circa 1907</vt:lpstr>
      <vt:lpstr>Rumors and runs in 1907</vt:lpstr>
      <vt:lpstr>Rumors and runs in 1907</vt:lpstr>
      <vt:lpstr>Freezing funding markets </vt:lpstr>
      <vt:lpstr>Freezing funding markets</vt:lpstr>
      <vt:lpstr>Freezing funding markets</vt:lpstr>
      <vt:lpstr>Freeze in funding markets leads illiquidity in stock market</vt:lpstr>
      <vt:lpstr>Freeze in funding markets leads illiquidity in stock market</vt:lpstr>
      <vt:lpstr>Illiquidity in stock market</vt:lpstr>
      <vt:lpstr> Illiquidity in stock market</vt:lpstr>
      <vt:lpstr>Asymmetric information exacerbates market illiquidity </vt:lpstr>
      <vt:lpstr>Asymmetric information exacerbates market illiquidity</vt:lpstr>
      <vt:lpstr>Asymmetric information exacerbates market illiquidity</vt:lpstr>
      <vt:lpstr>Asymmetric information exacerbates market illiquidity</vt:lpstr>
      <vt:lpstr>Asymmetric information exacerbates market illiquidity</vt:lpstr>
      <vt:lpstr>Spike in call money rates drives up transaction costs</vt:lpstr>
      <vt:lpstr>Illiquidity risk is priced </vt:lpstr>
      <vt:lpstr>Asymmetric information risk, in particular, is priced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Rumours and Runs in Opaque Markets: Evidence from the Panic of 1907</dc:title>
  <dc:creator>user</dc:creator>
  <cp:lastModifiedBy>cfohlin1</cp:lastModifiedBy>
  <cp:revision>127</cp:revision>
  <cp:lastPrinted>2015-09-29T06:39:37Z</cp:lastPrinted>
  <dcterms:created xsi:type="dcterms:W3CDTF">2015-08-12T13:38:05Z</dcterms:created>
  <dcterms:modified xsi:type="dcterms:W3CDTF">2018-06-24T06:45:40Z</dcterms:modified>
</cp:coreProperties>
</file>