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75" r:id="rId2"/>
    <p:sldId id="277" r:id="rId3"/>
    <p:sldId id="278" r:id="rId4"/>
    <p:sldId id="279" r:id="rId5"/>
    <p:sldId id="313" r:id="rId6"/>
    <p:sldId id="280" r:id="rId7"/>
    <p:sldId id="319" r:id="rId8"/>
    <p:sldId id="281" r:id="rId9"/>
    <p:sldId id="282" r:id="rId10"/>
    <p:sldId id="309" r:id="rId11"/>
    <p:sldId id="283" r:id="rId12"/>
    <p:sldId id="311" r:id="rId13"/>
    <p:sldId id="286" r:id="rId14"/>
    <p:sldId id="308" r:id="rId15"/>
    <p:sldId id="287" r:id="rId16"/>
    <p:sldId id="312" r:id="rId17"/>
    <p:sldId id="289" r:id="rId18"/>
    <p:sldId id="290" r:id="rId19"/>
    <p:sldId id="320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321" r:id="rId28"/>
    <p:sldId id="322" r:id="rId29"/>
    <p:sldId id="299" r:id="rId30"/>
    <p:sldId id="300" r:id="rId31"/>
    <p:sldId id="301" r:id="rId32"/>
    <p:sldId id="302" r:id="rId33"/>
    <p:sldId id="303" r:id="rId34"/>
    <p:sldId id="304" r:id="rId35"/>
    <p:sldId id="314" r:id="rId36"/>
    <p:sldId id="316" r:id="rId37"/>
    <p:sldId id="318" r:id="rId3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7" clrIdx="0"/>
  <p:cmAuthor id="1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6" autoAdjust="0"/>
  </p:normalViewPr>
  <p:slideViewPr>
    <p:cSldViewPr>
      <p:cViewPr>
        <p:scale>
          <a:sx n="61" d="100"/>
          <a:sy n="61" d="100"/>
        </p:scale>
        <p:origin x="874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F5B7ED-D19B-B844-A7AE-51F7AEFF842B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B6B3F9-C69F-2D4D-AB6A-C18B291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5T05:13:35.47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635 6719 4480,'-67'0'2432,"34"33"-3200,33 1 128,0-34-1152,33 0 0,-33 33 896,33-33 128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5T05:13:36.771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586 9359 1792,'0'-33'1152,"-33"0"-512,33 33 128,-34 0-384,34-34 128,0 34 0,-33 0 128,-1-34-512,34 34 0,-33-33-512,33 33 0,-34 0-1152,34-34 0,-33 34 128,33-33 128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A057AC-79C8-41B9-827F-E77A33FC227F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7082AC-4BBD-43AD-80DC-A82CAF19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84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ox.ac.u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15 July 2017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University of Oxford">
            <a:hlinkClick r:id="rId2" tooltip="The University Home Pag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575" y="0"/>
            <a:ext cx="1876425" cy="5810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15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15 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7B443A-6B58-4395-9685-DA217E429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University of Oxford">
            <a:hlinkClick r:id="rId13" tooltip="The University Home Pag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67575" y="0"/>
            <a:ext cx="1876425" cy="5810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ox.ac.uk/~econ0243/simulations.svg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slide" Target="slide21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0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ox.ac.uk/~econ0243/trade_exp10.svg" TargetMode="Externa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Gold </a:t>
            </a:r>
            <a:r>
              <a:rPr lang="en-AU" sz="2800" dirty="0" smtClean="0"/>
              <a:t>and </a:t>
            </a:r>
            <a:r>
              <a:rPr lang="en-AU" sz="2800" dirty="0"/>
              <a:t>Trade</a:t>
            </a:r>
            <a:br>
              <a:rPr lang="en-AU" sz="2800" dirty="0"/>
            </a:br>
            <a:r>
              <a:rPr lang="en-AU" sz="2800" i="1" dirty="0"/>
              <a:t>An empirical simulation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/>
              <a:t>Rui Esteves </a:t>
            </a:r>
            <a:r>
              <a:rPr lang="en-AU" b="1" dirty="0" smtClean="0"/>
              <a:t>and </a:t>
            </a:r>
            <a:r>
              <a:rPr lang="en-AU" b="1" dirty="0"/>
              <a:t>Florian Ploeckl</a:t>
            </a:r>
          </a:p>
        </p:txBody>
      </p:sp>
    </p:spTree>
    <p:extLst>
      <p:ext uri="{BB962C8B-B14F-4D97-AF65-F5344CB8AC3E}">
        <p14:creationId xmlns:p14="http://schemas.microsoft.com/office/powerpoint/2010/main" val="36965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in the literature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Other methods to deal with non-</a:t>
            </a:r>
            <a:r>
              <a:rPr lang="en-GB" dirty="0" err="1"/>
              <a:t>i.i.d</a:t>
            </a:r>
            <a:r>
              <a:rPr lang="en-GB" dirty="0"/>
              <a:t>. observations:</a:t>
            </a:r>
          </a:p>
          <a:p>
            <a:r>
              <a:rPr lang="en-GB" dirty="0"/>
              <a:t>Conley's (1999) standard </a:t>
            </a:r>
            <a:r>
              <a:rPr lang="en-GB" dirty="0" smtClean="0"/>
              <a:t>errors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</a:t>
            </a:r>
            <a:r>
              <a:rPr lang="en-GB" dirty="0"/>
              <a:t>without spatial lags</a:t>
            </a:r>
          </a:p>
          <a:p>
            <a:r>
              <a:rPr lang="en-GB" dirty="0"/>
              <a:t>Spatial lags </a:t>
            </a:r>
            <a:r>
              <a:rPr lang="en-GB" dirty="0" smtClean="0"/>
              <a:t>models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</a:t>
            </a:r>
            <a:r>
              <a:rPr lang="en-GB" dirty="0"/>
              <a:t>without dealing with </a:t>
            </a:r>
            <a:r>
              <a:rPr lang="en-GB" dirty="0" err="1"/>
              <a:t>endogeneity</a:t>
            </a:r>
            <a:r>
              <a:rPr lang="en-GB" dirty="0"/>
              <a:t> </a:t>
            </a:r>
            <a:r>
              <a:rPr lang="en-GB" dirty="0" smtClean="0"/>
              <a:t>of weighting </a:t>
            </a:r>
            <a:r>
              <a:rPr lang="en-GB" dirty="0"/>
              <a:t>matrix</a:t>
            </a:r>
          </a:p>
          <a:p>
            <a:r>
              <a:rPr lang="en-GB" dirty="0"/>
              <a:t>Gravity models with `third-country' </a:t>
            </a:r>
            <a:r>
              <a:rPr lang="en-GB" dirty="0" smtClean="0"/>
              <a:t>effects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estimated indirectly </a:t>
            </a:r>
            <a:r>
              <a:rPr lang="en-GB" dirty="0"/>
              <a:t>as a black box via multilateral resistance </a:t>
            </a:r>
            <a:r>
              <a:rPr lang="en-GB" dirty="0" smtClean="0"/>
              <a:t>terms (Anderson </a:t>
            </a:r>
            <a:r>
              <a:rPr lang="en-GB" dirty="0"/>
              <a:t>and van </a:t>
            </a:r>
            <a:r>
              <a:rPr lang="en-GB" dirty="0" err="1"/>
              <a:t>Wincoop</a:t>
            </a:r>
            <a:r>
              <a:rPr lang="en-GB" dirty="0"/>
              <a:t> 2003, Head and Mayer 2014)</a:t>
            </a:r>
          </a:p>
          <a:p>
            <a:r>
              <a:rPr lang="en-GB" dirty="0"/>
              <a:t>Dearth of natural </a:t>
            </a:r>
            <a:r>
              <a:rPr lang="en-GB" dirty="0" smtClean="0"/>
              <a:t>experiments</a:t>
            </a:r>
          </a:p>
          <a:p>
            <a:pPr lvl="1"/>
            <a:r>
              <a:rPr lang="en-GB" dirty="0" err="1"/>
              <a:t>Mitchener</a:t>
            </a:r>
            <a:r>
              <a:rPr lang="en-GB" dirty="0"/>
              <a:t> and </a:t>
            </a:r>
            <a:r>
              <a:rPr lang="en-GB" dirty="0" err="1"/>
              <a:t>Voth</a:t>
            </a:r>
            <a:r>
              <a:rPr lang="en-GB" dirty="0"/>
              <a:t> (2011) on colonies</a:t>
            </a:r>
          </a:p>
          <a:p>
            <a:pPr lvl="1"/>
            <a:r>
              <a:rPr lang="en-GB" dirty="0"/>
              <a:t>Don't usually address </a:t>
            </a:r>
            <a:r>
              <a:rPr lang="en-GB" dirty="0" err="1"/>
              <a:t>i.i.d</a:t>
            </a:r>
            <a:r>
              <a:rPr lang="en-GB" dirty="0"/>
              <a:t>. </a:t>
            </a:r>
            <a:r>
              <a:rPr lang="en-GB" dirty="0" smtClean="0"/>
              <a:t>violations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Our approach:     </a:t>
            </a:r>
            <a:r>
              <a:rPr lang="en-GB" i="1" dirty="0"/>
              <a:t>Empirical (dynamic) stochastic </a:t>
            </a:r>
            <a:r>
              <a:rPr lang="en-GB" i="1" dirty="0" smtClean="0"/>
              <a:t>actor-oriented </a:t>
            </a:r>
            <a:r>
              <a:rPr lang="en-GB" i="1" dirty="0"/>
              <a:t>network analysis (SIENA)</a:t>
            </a:r>
          </a:p>
          <a:p>
            <a:pPr lvl="1"/>
            <a:r>
              <a:rPr lang="en-GB" dirty="0" err="1" smtClean="0"/>
              <a:t>Snijders</a:t>
            </a:r>
            <a:r>
              <a:rPr lang="en-GB" dirty="0"/>
              <a:t>, </a:t>
            </a:r>
            <a:r>
              <a:rPr lang="en-GB" dirty="0" err="1"/>
              <a:t>Steglich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/>
              <a:t>Schweinberger</a:t>
            </a:r>
            <a:r>
              <a:rPr lang="en-GB" dirty="0"/>
              <a:t> </a:t>
            </a:r>
            <a:r>
              <a:rPr lang="en-GB" dirty="0" smtClean="0"/>
              <a:t>(2007); </a:t>
            </a:r>
            <a:r>
              <a:rPr lang="en-GB" dirty="0" err="1"/>
              <a:t>Steglich</a:t>
            </a:r>
            <a:r>
              <a:rPr lang="en-GB" dirty="0"/>
              <a:t>, </a:t>
            </a:r>
            <a:r>
              <a:rPr lang="en-GB" dirty="0" err="1"/>
              <a:t>Snijders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Pearson </a:t>
            </a:r>
            <a:r>
              <a:rPr lang="en-GB" dirty="0" smtClean="0"/>
              <a:t>(2010</a:t>
            </a:r>
            <a:r>
              <a:rPr lang="en-GB" dirty="0"/>
              <a:t>)</a:t>
            </a:r>
            <a:r>
              <a:rPr lang="en-GB" dirty="0" smtClean="0"/>
              <a:t> Ripley </a:t>
            </a:r>
            <a:r>
              <a:rPr lang="en-GB" dirty="0"/>
              <a:t>et al. </a:t>
            </a:r>
            <a:r>
              <a:rPr lang="en-GB" dirty="0" smtClean="0"/>
              <a:t>( 2015</a:t>
            </a:r>
            <a:r>
              <a:rPr lang="en-GB" dirty="0"/>
              <a:t>)</a:t>
            </a:r>
          </a:p>
          <a:p>
            <a:r>
              <a:rPr lang="en-AU" dirty="0" smtClean="0"/>
              <a:t>Modelling </a:t>
            </a:r>
            <a:r>
              <a:rPr lang="en-AU" dirty="0"/>
              <a:t>of reciprocal influence</a:t>
            </a:r>
          </a:p>
          <a:p>
            <a:pPr lvl="1"/>
            <a:r>
              <a:rPr lang="en-AU" dirty="0"/>
              <a:t>Focus on joint evolution of network and behaviour (here: trade and exchange rate regime</a:t>
            </a:r>
            <a:r>
              <a:rPr lang="en-AU" dirty="0" smtClean="0"/>
              <a:t>)</a:t>
            </a:r>
          </a:p>
          <a:p>
            <a:r>
              <a:rPr lang="en-AU" dirty="0" smtClean="0"/>
              <a:t> Modelling </a:t>
            </a:r>
            <a:r>
              <a:rPr lang="en-AU" dirty="0"/>
              <a:t>of dependence between network ties</a:t>
            </a:r>
          </a:p>
          <a:p>
            <a:pPr lvl="1"/>
            <a:r>
              <a:rPr lang="en-AU" dirty="0"/>
              <a:t>Addresses violation of </a:t>
            </a:r>
            <a:r>
              <a:rPr lang="en-AU" dirty="0" err="1"/>
              <a:t>iid</a:t>
            </a:r>
            <a:r>
              <a:rPr lang="en-AU" dirty="0"/>
              <a:t> assumptions for country-pair </a:t>
            </a:r>
            <a:r>
              <a:rPr lang="en-AU" dirty="0" smtClean="0"/>
              <a:t>observations</a:t>
            </a:r>
          </a:p>
          <a:p>
            <a:r>
              <a:rPr lang="en-AU" dirty="0"/>
              <a:t>Change determined stochastically based on objective functions and current network/behaviour (Markov chain Monte Carlo)</a:t>
            </a:r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main assumptions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Continuous time process: opportunities for actors to modify their network / behaviour can arise at any time</a:t>
            </a:r>
          </a:p>
          <a:p>
            <a:pPr lvl="1"/>
            <a:r>
              <a:rPr lang="en-GB" dirty="0"/>
              <a:t>Even though only observable in discrete </a:t>
            </a:r>
            <a:r>
              <a:rPr lang="en-GB" dirty="0" err="1"/>
              <a:t>windows</a:t>
            </a:r>
            <a:r>
              <a:rPr lang="en-GB" dirty="0" err="1">
                <a:solidFill>
                  <a:schemeClr val="bg1"/>
                </a:solidFill>
              </a:rPr>
              <a:t>onditional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Conditional Independence: decisions </a:t>
            </a:r>
            <a:r>
              <a:rPr lang="en-GB" dirty="0"/>
              <a:t>about network and behaviour separated, i.e. </a:t>
            </a:r>
            <a:r>
              <a:rPr lang="en-GB" dirty="0" smtClean="0"/>
              <a:t>actor decides </a:t>
            </a:r>
            <a:r>
              <a:rPr lang="en-GB" dirty="0"/>
              <a:t>to modify one given the state of the other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Decision </a:t>
            </a:r>
            <a:r>
              <a:rPr lang="en-GB" dirty="0"/>
              <a:t>to modify modelled like a multinomial </a:t>
            </a:r>
            <a:r>
              <a:rPr lang="en-GB" dirty="0" smtClean="0"/>
              <a:t>logistic regression</a:t>
            </a:r>
            <a:endParaRPr lang="en-GB" dirty="0"/>
          </a:p>
          <a:p>
            <a:pPr lvl="1"/>
            <a:r>
              <a:rPr lang="en-GB" dirty="0"/>
              <a:t>Countries' changes to their monetary systems and </a:t>
            </a:r>
            <a:r>
              <a:rPr lang="en-GB" dirty="0" smtClean="0"/>
              <a:t>trade agreements </a:t>
            </a:r>
            <a:r>
              <a:rPr lang="en-GB" dirty="0"/>
              <a:t>evaluated with respect to an </a:t>
            </a:r>
            <a:r>
              <a:rPr lang="en-GB" i="1" dirty="0"/>
              <a:t>evaluation </a:t>
            </a:r>
            <a:r>
              <a:rPr lang="en-GB" i="1" dirty="0" smtClean="0"/>
              <a:t>function</a:t>
            </a:r>
            <a:endParaRPr lang="en-GB" dirty="0"/>
          </a:p>
          <a:p>
            <a:pPr lvl="1"/>
            <a:r>
              <a:rPr lang="en-GB" dirty="0"/>
              <a:t>Each opportunity allows exactly one </a:t>
            </a:r>
            <a:r>
              <a:rPr lang="en-GB" dirty="0" smtClean="0"/>
              <a:t>change: </a:t>
            </a:r>
          </a:p>
          <a:p>
            <a:pPr lvl="2"/>
            <a:r>
              <a:rPr lang="en-GB" dirty="0" smtClean="0"/>
              <a:t>Move </a:t>
            </a:r>
            <a:r>
              <a:rPr lang="en-GB" dirty="0"/>
              <a:t>up/down or stay at level at monetary system (</a:t>
            </a:r>
            <a:r>
              <a:rPr lang="en-GB" dirty="0" smtClean="0"/>
              <a:t>Paper </a:t>
            </a:r>
            <a:r>
              <a:rPr lang="en-GB" dirty="0" smtClean="0">
                <a:sym typeface="Symbol" panose="05050102010706020507" pitchFamily="18" charset="2"/>
              </a:rPr>
              <a:t> Silver  Bimetallic  Gold)</a:t>
            </a:r>
            <a:endParaRPr lang="en-GB" dirty="0"/>
          </a:p>
          <a:p>
            <a:pPr lvl="2"/>
            <a:r>
              <a:rPr lang="en-GB" dirty="0" smtClean="0"/>
              <a:t>Add</a:t>
            </a:r>
            <a:r>
              <a:rPr lang="en-GB" dirty="0"/>
              <a:t>/ </a:t>
            </a:r>
            <a:r>
              <a:rPr lang="en-GB" dirty="0" smtClean="0"/>
              <a:t>remove/ keep </a:t>
            </a:r>
            <a:r>
              <a:rPr lang="en-GB" dirty="0"/>
              <a:t>one network tie (bilateral </a:t>
            </a:r>
            <a:r>
              <a:rPr lang="en-GB" dirty="0" smtClean="0"/>
              <a:t>trade/ agreements)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Evaluation </a:t>
            </a:r>
            <a:r>
              <a:rPr lang="en-AU" dirty="0"/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0354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Each actor </a:t>
                </a:r>
                <a:r>
                  <a:rPr lang="en-AU" i="1" dirty="0" err="1"/>
                  <a:t>i</a:t>
                </a:r>
                <a:r>
                  <a:rPr lang="en-AU" dirty="0"/>
                  <a:t> has a separate objective function for the network,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as well as for the behaviour,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Each mechanism is modelled as an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pt-PT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AU" dirty="0"/>
                  <a:t> the objective function is a linear function of effects: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bSup>
                  </m:oMath>
                </a14:m>
                <a:r>
                  <a:rPr lang="en-AU" dirty="0"/>
                  <a:t>is the coefficient indicating the importance of effect </a:t>
                </a:r>
                <a:r>
                  <a:rPr lang="en-AU" i="1" dirty="0"/>
                  <a:t>k</a:t>
                </a:r>
                <a:r>
                  <a:rPr lang="en-AU" dirty="0"/>
                  <a:t> for the network (behaviour) 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Probability to change a particular network tie (</a:t>
                </a:r>
                <a:r>
                  <a:rPr lang="en-AU" i="1" dirty="0"/>
                  <a:t>x</a:t>
                </a:r>
                <a:r>
                  <a:rPr lang="en-AU" dirty="0"/>
                  <a:t> </a:t>
                </a:r>
                <a:r>
                  <a:rPr lang="en-AU" dirty="0">
                    <a:sym typeface="Symbol"/>
                  </a:rPr>
                  <a:t></a:t>
                </a:r>
                <a:r>
                  <a:rPr lang="en-AU" dirty="0"/>
                  <a:t> </a:t>
                </a:r>
                <a:r>
                  <a:rPr lang="en-AU" i="1" dirty="0"/>
                  <a:t>x</a:t>
                </a:r>
                <a:r>
                  <a:rPr lang="el-GR" dirty="0"/>
                  <a:t>΄</a:t>
                </a:r>
                <a:r>
                  <a:rPr lang="en-AU" dirty="0"/>
                  <a:t>)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p>
                              </m:sSub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035475"/>
              </a:xfrm>
              <a:blipFill>
                <a:blip r:embed="rId2"/>
                <a:stretch>
                  <a:fillRect l="-1111" t="-2421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effects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Monadic </a:t>
            </a:r>
            <a:r>
              <a:rPr lang="en-GB" dirty="0" smtClean="0"/>
              <a:t>effects</a:t>
            </a:r>
            <a:r>
              <a:rPr lang="en-GB" dirty="0"/>
              <a:t>: GDP, urbanisation, foreign debt</a:t>
            </a:r>
          </a:p>
          <a:p>
            <a:r>
              <a:rPr lang="en-GB" dirty="0"/>
              <a:t>Dyadic: contiguity, distance, alliances</a:t>
            </a:r>
          </a:p>
          <a:p>
            <a:r>
              <a:rPr lang="en-GB" dirty="0"/>
              <a:t>Network structure:</a:t>
            </a:r>
          </a:p>
          <a:p>
            <a:pPr lvl="1"/>
            <a:r>
              <a:rPr lang="en-GB" dirty="0"/>
              <a:t>Within the network: degree (out or in), reciprocity, </a:t>
            </a:r>
            <a:r>
              <a:rPr lang="en-GB" dirty="0" smtClean="0"/>
              <a:t>transitive triads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sz="2500" dirty="0" smtClean="0"/>
          </a:p>
          <a:p>
            <a:pPr lvl="1"/>
            <a:endParaRPr lang="en-GB" sz="2500" dirty="0"/>
          </a:p>
          <a:p>
            <a:pPr lvl="1"/>
            <a:r>
              <a:rPr lang="en-GB" sz="2500" dirty="0" smtClean="0"/>
              <a:t>Mediated </a:t>
            </a:r>
            <a:r>
              <a:rPr lang="en-GB" sz="2500" dirty="0"/>
              <a:t>by the behaviour: exchange rate regime (own </a:t>
            </a:r>
            <a:r>
              <a:rPr lang="en-GB" sz="2500" dirty="0" smtClean="0"/>
              <a:t>or partner's</a:t>
            </a:r>
            <a:r>
              <a:rPr lang="en-GB" sz="2500" dirty="0" smtClean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01017"/>
            <a:ext cx="2743200" cy="23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3AB9-C9B1-49C1-A34E-859FF370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F8FD-D27D-4DB2-97E4-F77CBEC4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03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Countries as actors in a network setup optimizing stochastically multiple outcomes</a:t>
            </a:r>
          </a:p>
          <a:p>
            <a:pPr marL="0" indent="0">
              <a:buNone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‘Behaviour’  	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</a:t>
            </a:r>
            <a:r>
              <a:rPr lang="en-AU" dirty="0"/>
              <a:t>Monetary Standard</a:t>
            </a:r>
          </a:p>
          <a:p>
            <a:pPr marL="0" indent="0">
              <a:buNone/>
            </a:pPr>
            <a:r>
              <a:rPr lang="en-AU" dirty="0"/>
              <a:t>				ordered with 4 levels</a:t>
            </a:r>
          </a:p>
          <a:p>
            <a:pPr marL="0" indent="0">
              <a:buNone/>
            </a:pPr>
            <a:r>
              <a:rPr lang="en-AU" dirty="0"/>
              <a:t>				- Paper/Silver/Bimetallic/Gold</a:t>
            </a:r>
          </a:p>
          <a:p>
            <a:pPr>
              <a:buFontTx/>
              <a:buChar char="-"/>
            </a:pPr>
            <a:r>
              <a:rPr lang="en-AU" dirty="0"/>
              <a:t>‘Network’		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</a:t>
            </a:r>
            <a:r>
              <a:rPr lang="en-AU" dirty="0"/>
              <a:t>Trade Networks</a:t>
            </a:r>
          </a:p>
          <a:p>
            <a:pPr marL="0" indent="0">
              <a:buNone/>
            </a:pPr>
            <a:r>
              <a:rPr lang="en-AU" dirty="0"/>
              <a:t>                      		</a:t>
            </a:r>
            <a:r>
              <a:rPr lang="en-AU" dirty="0" smtClean="0"/>
              <a:t>three </a:t>
            </a:r>
            <a:r>
              <a:rPr lang="en-AU" dirty="0"/>
              <a:t>binary networks</a:t>
            </a:r>
          </a:p>
          <a:p>
            <a:pPr marL="0" indent="0">
              <a:buNone/>
            </a:pPr>
            <a:r>
              <a:rPr lang="en-AU" dirty="0"/>
              <a:t>				- Trade partner </a:t>
            </a:r>
            <a:r>
              <a:rPr lang="en-AU" sz="1800" dirty="0"/>
              <a:t>(extensive margin)</a:t>
            </a:r>
          </a:p>
          <a:p>
            <a:pPr marL="0" indent="0">
              <a:buNone/>
            </a:pPr>
            <a:r>
              <a:rPr lang="en-AU" dirty="0"/>
              <a:t>				- Major partner </a:t>
            </a:r>
            <a:r>
              <a:rPr lang="en-AU" sz="1800" dirty="0"/>
              <a:t>(intensive margin)</a:t>
            </a:r>
          </a:p>
          <a:p>
            <a:pPr marL="0" indent="0">
              <a:buNone/>
            </a:pPr>
            <a:r>
              <a:rPr lang="en-AU" dirty="0"/>
              <a:t>				- Trade agreement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(5%) and minor (0.5%)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6728794" cy="45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Included effects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1812" y="1066800"/>
            <a:ext cx="4040188" cy="68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Network (trade links</a:t>
            </a:r>
            <a:r>
              <a:rPr lang="pt-PT" dirty="0" smtClean="0"/>
              <a:t>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Density (#links) </a:t>
            </a:r>
          </a:p>
          <a:p>
            <a:r>
              <a:rPr lang="pt-PT" dirty="0"/>
              <a:t>Transitive triads (closure)</a:t>
            </a:r>
          </a:p>
          <a:p>
            <a:r>
              <a:rPr lang="pt-PT" dirty="0"/>
              <a:t>Indirect partners (#</a:t>
            </a:r>
            <a:r>
              <a:rPr lang="pt-PT" dirty="0" smtClean="0"/>
              <a:t>partners)</a:t>
            </a:r>
            <a:endParaRPr lang="pt-PT" dirty="0"/>
          </a:p>
          <a:p>
            <a:endParaRPr lang="pt-PT" dirty="0"/>
          </a:p>
          <a:p>
            <a:r>
              <a:rPr lang="pt-PT" dirty="0"/>
              <a:t>Monetary standard (own </a:t>
            </a:r>
            <a:r>
              <a:rPr lang="pt-PT" dirty="0" smtClean="0"/>
              <a:t>and </a:t>
            </a:r>
            <a:r>
              <a:rPr lang="pt-PT" dirty="0"/>
              <a:t>trade partner interactions)</a:t>
            </a:r>
          </a:p>
          <a:p>
            <a:r>
              <a:rPr lang="pt-PT" dirty="0"/>
              <a:t>Trade </a:t>
            </a:r>
            <a:r>
              <a:rPr lang="pt-PT" dirty="0" smtClean="0"/>
              <a:t>agreements (</a:t>
            </a:r>
            <a:r>
              <a:rPr lang="pt-PT" dirty="0"/>
              <a:t>effects between networks)</a:t>
            </a:r>
          </a:p>
          <a:p>
            <a:endParaRPr lang="pt-PT" dirty="0"/>
          </a:p>
          <a:p>
            <a:r>
              <a:rPr lang="pt-PT" dirty="0"/>
              <a:t>Partner GDP</a:t>
            </a:r>
          </a:p>
          <a:p>
            <a:r>
              <a:rPr lang="pt-PT" dirty="0"/>
              <a:t>Contiguity, distance, language, war, alliances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Behaviour (monetary regime)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3377"/>
          </a:xfrm>
        </p:spPr>
        <p:txBody>
          <a:bodyPr>
            <a:normAutofit fontScale="70000" lnSpcReduction="20000"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100" dirty="0" smtClean="0"/>
              <a:t>Trade-weighted </a:t>
            </a:r>
            <a:r>
              <a:rPr lang="pt-PT" sz="3100" dirty="0"/>
              <a:t>partner regime</a:t>
            </a:r>
          </a:p>
          <a:p>
            <a:r>
              <a:rPr lang="pt-PT" sz="3100" dirty="0"/>
              <a:t>Minimum standard major partner</a:t>
            </a:r>
          </a:p>
          <a:p>
            <a:pPr marL="0" indent="0">
              <a:buNone/>
            </a:pPr>
            <a:endParaRPr lang="pt-PT" sz="3100" dirty="0"/>
          </a:p>
          <a:p>
            <a:pPr marL="0" indent="0">
              <a:buNone/>
            </a:pPr>
            <a:endParaRPr lang="pt-PT" sz="3100" dirty="0"/>
          </a:p>
          <a:p>
            <a:r>
              <a:rPr lang="pt-PT" sz="3100" dirty="0"/>
              <a:t>GDP (per capita)</a:t>
            </a:r>
          </a:p>
          <a:p>
            <a:r>
              <a:rPr lang="pt-PT" sz="3100" dirty="0"/>
              <a:t>Disputes</a:t>
            </a:r>
          </a:p>
          <a:p>
            <a:r>
              <a:rPr lang="pt-PT" sz="3100" dirty="0"/>
              <a:t>Foreign Debt</a:t>
            </a:r>
          </a:p>
          <a:p>
            <a:r>
              <a:rPr lang="pt-PT" sz="3100" dirty="0"/>
              <a:t>Gold </a:t>
            </a:r>
            <a:r>
              <a:rPr lang="pt-PT" sz="3100" dirty="0" smtClean="0"/>
              <a:t>production</a:t>
            </a:r>
            <a:endParaRPr lang="pt-PT" sz="3100" dirty="0"/>
          </a:p>
          <a:p>
            <a:endParaRPr lang="pt-PT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Time periods</a:t>
            </a:r>
          </a:p>
          <a:p>
            <a:r>
              <a:rPr lang="en-AU" dirty="0"/>
              <a:t>1860-1911</a:t>
            </a:r>
          </a:p>
          <a:p>
            <a:r>
              <a:rPr lang="en-AU" dirty="0"/>
              <a:t>Triennial observations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Countries</a:t>
            </a:r>
          </a:p>
          <a:p>
            <a:r>
              <a:rPr lang="en-AU" dirty="0"/>
              <a:t>31 independent countries</a:t>
            </a:r>
          </a:p>
          <a:p>
            <a:pPr lvl="1"/>
            <a:r>
              <a:rPr lang="en-AU" dirty="0"/>
              <a:t>Unbalanced panel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Sources</a:t>
            </a:r>
          </a:p>
          <a:p>
            <a:r>
              <a:rPr lang="en-AU" dirty="0"/>
              <a:t>Monetary – </a:t>
            </a:r>
            <a:r>
              <a:rPr lang="en-AU" dirty="0" smtClean="0"/>
              <a:t>historical reconstructions</a:t>
            </a:r>
            <a:endParaRPr lang="en-AU" dirty="0"/>
          </a:p>
          <a:p>
            <a:r>
              <a:rPr lang="en-AU" dirty="0"/>
              <a:t>Trade data – </a:t>
            </a:r>
            <a:r>
              <a:rPr lang="en-AU" dirty="0" err="1" smtClean="0"/>
              <a:t>RICardo</a:t>
            </a:r>
            <a:r>
              <a:rPr lang="en-AU" dirty="0" smtClean="0"/>
              <a:t> and TRADHIST</a:t>
            </a:r>
            <a:endParaRPr lang="en-AU" dirty="0"/>
          </a:p>
          <a:p>
            <a:r>
              <a:rPr lang="en-AU" dirty="0"/>
              <a:t>Trade agreements – </a:t>
            </a:r>
            <a:r>
              <a:rPr lang="en-AU" dirty="0" err="1" smtClean="0"/>
              <a:t>Pahre</a:t>
            </a:r>
            <a:r>
              <a:rPr lang="en-AU" dirty="0" smtClean="0"/>
              <a:t> (2007)</a:t>
            </a:r>
            <a:endParaRPr lang="en-AU" dirty="0"/>
          </a:p>
          <a:p>
            <a:r>
              <a:rPr lang="en-AU" dirty="0"/>
              <a:t>Covariates – COW, other regular sources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coverage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25968" cy="4343400"/>
          </a:xfrm>
        </p:spPr>
      </p:pic>
    </p:spTree>
    <p:extLst>
      <p:ext uri="{BB962C8B-B14F-4D97-AF65-F5344CB8AC3E}">
        <p14:creationId xmlns:p14="http://schemas.microsoft.com/office/powerpoint/2010/main" val="3798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3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were the links between a country’s monetary standard and its trade relationships during the First Globalization?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Did </a:t>
            </a:r>
            <a:r>
              <a:rPr lang="en-GB" dirty="0"/>
              <a:t>countries trade </a:t>
            </a:r>
            <a:r>
              <a:rPr lang="en-GB" dirty="0" smtClean="0"/>
              <a:t>and </a:t>
            </a:r>
            <a:r>
              <a:rPr lang="en-GB" dirty="0"/>
              <a:t>sign trade agreements with other nations because of their monetary standards? 	(</a:t>
            </a:r>
            <a:r>
              <a:rPr lang="en-GB" b="1" dirty="0"/>
              <a:t>selection effect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Did </a:t>
            </a:r>
            <a:r>
              <a:rPr lang="en-GB" dirty="0"/>
              <a:t>trade </a:t>
            </a:r>
            <a:r>
              <a:rPr lang="en-GB" dirty="0" smtClean="0"/>
              <a:t>and </a:t>
            </a:r>
            <a:r>
              <a:rPr lang="en-GB" dirty="0"/>
              <a:t>trade agreements influence the likelihood that a country adopts the standard of its partners? 	(</a:t>
            </a:r>
            <a:r>
              <a:rPr lang="en-GB" b="1" dirty="0"/>
              <a:t>influence </a:t>
            </a:r>
            <a:r>
              <a:rPr lang="en-GB" dirty="0"/>
              <a:t>or </a:t>
            </a:r>
            <a:r>
              <a:rPr lang="en-GB" b="1" dirty="0"/>
              <a:t>contagion effect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Monetary Regimes (Behaviour)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65B0B-D886-4578-9DB7-AD4A12859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2" r="1684" b="2153"/>
          <a:stretch/>
        </p:blipFill>
        <p:spPr>
          <a:xfrm>
            <a:off x="32084" y="2564904"/>
            <a:ext cx="5187988" cy="1584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1182762"/>
            <a:ext cx="392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u="sng" dirty="0"/>
              <a:t>Effects on Monetary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Significant, positive effect of monetary regimes of trade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separate effect of minimum of major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Positive effect of GDP 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1 SD  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 </a:t>
            </a:r>
            <a:r>
              <a:rPr lang="en-AU" dirty="0"/>
              <a:t>210%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Negative impact of political/military disputes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Per dispute 22% less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Negative impact of foreign debt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1 SD 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 </a:t>
            </a:r>
            <a:r>
              <a:rPr lang="en-AU" dirty="0"/>
              <a:t>62% less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Positive impact of global gold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2743200"/>
            <a:ext cx="31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50"/>
                </a:solidFill>
                <a:sym typeface="Wingdings 2"/>
              </a:rPr>
              <a:t></a:t>
            </a:r>
          </a:p>
          <a:p>
            <a:r>
              <a:rPr lang="en-GB" sz="1600" b="1" dirty="0" smtClean="0">
                <a:solidFill>
                  <a:srgbClr val="00B050"/>
                </a:solidFill>
                <a:sym typeface="Wingdings 2"/>
              </a:rPr>
              <a:t></a:t>
            </a:r>
            <a:endParaRPr lang="en-GB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en-AU" dirty="0"/>
              <a:t>Trade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2344" y="817292"/>
            <a:ext cx="43414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u="sng" dirty="0"/>
              <a:t>Effects on Trade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Effect of reciprocity   ( 471% / 33%)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Triad effect for extensive margin 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Monetary standards have an impact on the intensive margin but not </a:t>
            </a:r>
            <a:r>
              <a:rPr lang="en-AU" dirty="0" smtClean="0"/>
              <a:t>on the extensive </a:t>
            </a:r>
            <a:r>
              <a:rPr lang="en-AU" dirty="0"/>
              <a:t>margin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GDP effect      </a:t>
            </a:r>
            <a:r>
              <a:rPr lang="en-AU" dirty="0" smtClean="0"/>
              <a:t>(+1sd </a:t>
            </a:r>
            <a:r>
              <a:rPr lang="en-AU" dirty="0">
                <a:sym typeface="Symbol" panose="05050102010706020507" pitchFamily="18" charset="2"/>
              </a:rPr>
              <a:t></a:t>
            </a:r>
            <a:r>
              <a:rPr lang="en-AU" dirty="0" smtClean="0"/>
              <a:t> </a:t>
            </a:r>
            <a:r>
              <a:rPr lang="en-AU" dirty="0"/>
              <a:t>51%)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Contiguity + distance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Language positive for intensive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effect of </a:t>
            </a:r>
            <a:r>
              <a:rPr lang="en-AU" dirty="0" smtClean="0"/>
              <a:t>Alliances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Treaties have an effect on the intensive margin, but not on the extensive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Trade does not lead to treaties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FCE1A-B5F4-4299-AA00-31BF2539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08" y="1084251"/>
            <a:ext cx="3126380" cy="53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0F915-F97D-4BBC-89BA-48B0441E1D6C}"/>
              </a:ext>
            </a:extLst>
          </p:cNvPr>
          <p:cNvSpPr txBox="1"/>
          <p:nvPr/>
        </p:nvSpPr>
        <p:spPr>
          <a:xfrm rot="16200000">
            <a:off x="-2173769" y="3597379"/>
            <a:ext cx="519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   Intensive Margin                     </a:t>
            </a:r>
            <a:r>
              <a:rPr lang="en-AU" dirty="0" smtClean="0"/>
              <a:t>Extensive </a:t>
            </a:r>
            <a:r>
              <a:rPr lang="en-AU" dirty="0"/>
              <a:t>Margin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>
                <a:hlinkClick r:id="rId3" action="ppaction://hlinksldjump"/>
              </a:rPr>
              <a:pPr/>
              <a:t>21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50664" y="2702464"/>
            <a:ext cx="314807" cy="3289614"/>
            <a:chOff x="3650664" y="2702464"/>
            <a:chExt cx="314807" cy="3289614"/>
          </a:xfrm>
        </p:grpSpPr>
        <p:sp>
          <p:nvSpPr>
            <p:cNvPr id="9" name="TextBox 8"/>
            <p:cNvSpPr txBox="1"/>
            <p:nvPr/>
          </p:nvSpPr>
          <p:spPr>
            <a:xfrm>
              <a:off x="3652759" y="2702464"/>
              <a:ext cx="312712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 smtClean="0">
                <a:solidFill>
                  <a:srgbClr val="00B050"/>
                </a:solidFill>
                <a:sym typeface="Wingdings 2"/>
              </a:endParaRP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 smtClean="0">
                <a:solidFill>
                  <a:srgbClr val="00B050"/>
                </a:solidFill>
                <a:sym typeface="Wingdings 2"/>
              </a:endParaRPr>
            </a:p>
            <a:p>
              <a:pPr>
                <a:lnSpc>
                  <a:spcPts val="1400"/>
                </a:lnSpc>
              </a:pPr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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0664" y="5181600"/>
              <a:ext cx="312712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 smtClean="0">
                <a:solidFill>
                  <a:srgbClr val="00B050"/>
                </a:solidFill>
                <a:sym typeface="Wingdings 2"/>
              </a:endParaRPr>
            </a:p>
            <a:p>
              <a:pPr>
                <a:lnSpc>
                  <a:spcPts val="1400"/>
                </a:lnSpc>
              </a:pPr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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67812" y="1195693"/>
            <a:ext cx="316099" cy="3190220"/>
            <a:chOff x="3667812" y="1195693"/>
            <a:chExt cx="316099" cy="3190220"/>
          </a:xfrm>
        </p:grpSpPr>
        <p:sp>
          <p:nvSpPr>
            <p:cNvPr id="4" name="TextBox 3"/>
            <p:cNvSpPr txBox="1"/>
            <p:nvPr/>
          </p:nvSpPr>
          <p:spPr>
            <a:xfrm>
              <a:off x="3671199" y="1195693"/>
              <a:ext cx="3127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7812" y="3862693"/>
              <a:ext cx="31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0664" y="3388707"/>
            <a:ext cx="312712" cy="2938882"/>
            <a:chOff x="3650664" y="3388707"/>
            <a:chExt cx="312712" cy="2938882"/>
          </a:xfrm>
        </p:grpSpPr>
        <p:sp>
          <p:nvSpPr>
            <p:cNvPr id="13" name="TextBox 12"/>
            <p:cNvSpPr txBox="1"/>
            <p:nvPr/>
          </p:nvSpPr>
          <p:spPr>
            <a:xfrm>
              <a:off x="3650664" y="5876183"/>
              <a:ext cx="31271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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0664" y="3388707"/>
              <a:ext cx="31271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rgbClr val="00B050"/>
                  </a:solidFill>
                  <a:sym typeface="Wingdings 2"/>
                </a:rPr>
                <a:t> </a:t>
              </a:r>
              <a:r>
                <a:rPr lang="en-GB" sz="1400" b="1" dirty="0" smtClean="0">
                  <a:solidFill>
                    <a:srgbClr val="00B050"/>
                  </a:solidFill>
                  <a:sym typeface="Wingdings 2"/>
                </a:rPr>
                <a:t>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019B-568D-4A19-93DE-C832FC46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Effect Size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EF03-9A70-46EF-9867-EFEEBC2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713387"/>
          </a:xfrm>
        </p:spPr>
        <p:txBody>
          <a:bodyPr/>
          <a:lstStyle/>
          <a:p>
            <a:r>
              <a:rPr lang="en-AU" dirty="0" smtClean="0"/>
              <a:t>The effect is asymmetric</a:t>
            </a:r>
            <a:endParaRPr lang="en-AU" dirty="0"/>
          </a:p>
          <a:p>
            <a:pPr marL="457200" lvl="1" indent="0">
              <a:buNone/>
            </a:pPr>
            <a:r>
              <a:rPr lang="en-AU" dirty="0"/>
              <a:t>Assume trade partner with 10% export share </a:t>
            </a:r>
          </a:p>
          <a:p>
            <a:pPr lvl="1"/>
            <a:r>
              <a:rPr lang="en-AU" dirty="0" smtClean="0"/>
              <a:t>If </a:t>
            </a:r>
            <a:r>
              <a:rPr lang="en-AU" dirty="0"/>
              <a:t>partner shifts from silver to gold 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</a:t>
            </a:r>
            <a:r>
              <a:rPr lang="en-AU" dirty="0"/>
              <a:t>9.7% more likely to increase</a:t>
            </a:r>
          </a:p>
          <a:p>
            <a:pPr lvl="1"/>
            <a:r>
              <a:rPr lang="en-AU" dirty="0"/>
              <a:t>If partner shifts from gold to paper </a:t>
            </a:r>
            <a:r>
              <a:rPr lang="en-AU" dirty="0" smtClean="0">
                <a:sym typeface="Symbol" panose="05050102010706020507" pitchFamily="18" charset="2"/>
              </a:rPr>
              <a:t></a:t>
            </a:r>
            <a:r>
              <a:rPr lang="en-AU" dirty="0" smtClean="0"/>
              <a:t> </a:t>
            </a:r>
            <a:r>
              <a:rPr lang="en-AU" dirty="0"/>
              <a:t>24.2% more likely to decrease</a:t>
            </a:r>
          </a:p>
          <a:p>
            <a:endParaRPr lang="en-AU" dirty="0"/>
          </a:p>
          <a:p>
            <a:r>
              <a:rPr lang="en-AU" dirty="0"/>
              <a:t>Impact of monetary regimes on major trade partner status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7F4BA-1F04-466F-A4D6-FE028717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38600"/>
            <a:ext cx="6264971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104738"/>
            <a:ext cx="3026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origin country is on gold</a:t>
            </a:r>
          </a:p>
          <a:p>
            <a:r>
              <a:rPr lang="en-US" dirty="0"/>
              <a:t>a destination country is 40% more likely to become a ‘major partner’ if on gold rather </a:t>
            </a:r>
            <a:r>
              <a:rPr lang="en-US" dirty="0"/>
              <a:t>than </a:t>
            </a:r>
            <a:r>
              <a:rPr lang="en-US" dirty="0"/>
              <a:t>silver</a:t>
            </a:r>
            <a:endParaRPr lang="en-US" dirty="0"/>
          </a:p>
          <a:p>
            <a:r>
              <a:rPr lang="en-US" dirty="0"/>
              <a:t>(or less likely to loose status)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other way around: counterfactuals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major historical regime changes</a:t>
            </a:r>
          </a:p>
          <a:p>
            <a:pPr lvl="1"/>
            <a:r>
              <a:rPr lang="en-GB" dirty="0" smtClean="0"/>
              <a:t>Literature treats them as ‘exogenous’</a:t>
            </a:r>
          </a:p>
          <a:p>
            <a:pPr lvl="1"/>
            <a:r>
              <a:rPr lang="en-GB" dirty="0" smtClean="0"/>
              <a:t>French demonetisation of silver after 1871</a:t>
            </a:r>
          </a:p>
          <a:p>
            <a:pPr lvl="1"/>
            <a:r>
              <a:rPr lang="en-GB" dirty="0" smtClean="0"/>
              <a:t>Germany (same)</a:t>
            </a:r>
          </a:p>
          <a:p>
            <a:pPr lvl="1"/>
            <a:r>
              <a:rPr lang="en-GB" dirty="0" smtClean="0"/>
              <a:t>US return to gold after greenback inflation</a:t>
            </a:r>
          </a:p>
          <a:p>
            <a:pPr lvl="1"/>
            <a:endParaRPr lang="en-GB" dirty="0"/>
          </a:p>
          <a:p>
            <a:r>
              <a:rPr lang="en-GB" dirty="0" smtClean="0"/>
              <a:t>Can use the model to simulate how the world would evolve in the absence of these changes</a:t>
            </a:r>
          </a:p>
          <a:p>
            <a:pPr lvl="1"/>
            <a:r>
              <a:rPr lang="en-GB" dirty="0" smtClean="0"/>
              <a:t>Simulate both choice of regimes and the trade networks</a:t>
            </a:r>
          </a:p>
          <a:p>
            <a:pPr lvl="1"/>
            <a:r>
              <a:rPr lang="en-GB" dirty="0" smtClean="0"/>
              <a:t>Caveat: we update the exogenous variables to their historical values each period (ignore part of the GE effects)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Distributions of monetary regimes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570"/>
            <a:ext cx="7191374" cy="52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networks (</a:t>
            </a:r>
            <a:r>
              <a:rPr lang="en-GB" dirty="0" smtClean="0">
                <a:hlinkClick r:id="rId2" action="ppaction://hlinksldjump"/>
              </a:rPr>
              <a:t>both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00101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Application of methodological approach designed to better understand situations with potential </a:t>
            </a:r>
            <a:r>
              <a:rPr lang="en-AU" dirty="0" err="1"/>
              <a:t>endogeneity</a:t>
            </a:r>
            <a:r>
              <a:rPr lang="en-AU" dirty="0"/>
              <a:t> between network ties and actor characteristics</a:t>
            </a:r>
          </a:p>
          <a:p>
            <a:pPr lvl="1"/>
            <a:r>
              <a:rPr lang="en-AU" dirty="0" smtClean="0"/>
              <a:t>Portable method to other settings involving dynamic co-evolution of ties and behaviour</a:t>
            </a:r>
          </a:p>
          <a:p>
            <a:r>
              <a:rPr lang="en-AU" dirty="0" smtClean="0"/>
              <a:t>Reciprocal </a:t>
            </a:r>
            <a:r>
              <a:rPr lang="en-AU" dirty="0"/>
              <a:t>influence of monetary standards and trade agreements during the First Globalization</a:t>
            </a:r>
          </a:p>
          <a:p>
            <a:pPr lvl="1"/>
            <a:r>
              <a:rPr lang="en-AU" dirty="0"/>
              <a:t>Money standard influencing intensive rather than extensive margin</a:t>
            </a:r>
          </a:p>
          <a:p>
            <a:pPr lvl="1"/>
            <a:r>
              <a:rPr lang="en-AU" dirty="0"/>
              <a:t>Contagion of monetary standard through trade partners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 slides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Moran’s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4550"/>
            <a:ext cx="6858000" cy="50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Treaties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0581" y="2538448"/>
              <a:ext cx="36240" cy="36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481" y="2532348"/>
                <a:ext cx="47722" cy="4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08101" y="4271008"/>
              <a:ext cx="84480" cy="8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90" y="4264897"/>
                <a:ext cx="95984" cy="95984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132856"/>
            <a:ext cx="6858000" cy="38957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>
                <a:hlinkClick r:id="rId7" action="ppaction://hlinksldjump"/>
              </a:rPr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/>
              <a:t>Two sources of </a:t>
            </a:r>
            <a:r>
              <a:rPr lang="en-AU" dirty="0" err="1"/>
              <a:t>endogeneity</a:t>
            </a:r>
            <a:r>
              <a:rPr lang="en-AU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Reverse causality between </a:t>
            </a:r>
            <a:r>
              <a:rPr lang="en-AU" dirty="0" smtClean="0"/>
              <a:t>country </a:t>
            </a:r>
            <a:r>
              <a:rPr lang="en-AU" dirty="0"/>
              <a:t>characteristics (i.e. </a:t>
            </a:r>
            <a:r>
              <a:rPr lang="en-AU" dirty="0" smtClean="0"/>
              <a:t>exchange rate regime) </a:t>
            </a:r>
            <a:r>
              <a:rPr lang="en-AU" dirty="0"/>
              <a:t>and spatial structures (trade </a:t>
            </a:r>
            <a:r>
              <a:rPr lang="en-AU" dirty="0" smtClean="0"/>
              <a:t>and </a:t>
            </a:r>
            <a:r>
              <a:rPr lang="en-AU" dirty="0"/>
              <a:t>treaties) </a:t>
            </a:r>
          </a:p>
          <a:p>
            <a:pPr marL="0" indent="0">
              <a:buNone/>
            </a:pPr>
            <a:r>
              <a:rPr lang="en-AU" dirty="0"/>
              <a:t>       In terms of a network structure there is endogeneity between </a:t>
            </a:r>
          </a:p>
          <a:p>
            <a:pPr lvl="1"/>
            <a:r>
              <a:rPr lang="en-AU" sz="2400" b="1" i="1" dirty="0"/>
              <a:t>network</a:t>
            </a:r>
            <a:r>
              <a:rPr lang="en-AU" sz="2400" i="1" dirty="0"/>
              <a:t> ties	</a:t>
            </a:r>
            <a:r>
              <a:rPr lang="en-AU" sz="2400" i="1" dirty="0" smtClean="0"/>
              <a:t>(</a:t>
            </a:r>
            <a:r>
              <a:rPr lang="en-AU" sz="2400" i="1" dirty="0"/>
              <a:t>Trade networks)</a:t>
            </a:r>
          </a:p>
          <a:p>
            <a:pPr lvl="1"/>
            <a:r>
              <a:rPr lang="en-AU" sz="2400" i="1" dirty="0"/>
              <a:t>actor </a:t>
            </a:r>
            <a:r>
              <a:rPr lang="en-AU" sz="2400" b="1" i="1" dirty="0"/>
              <a:t>behaviour</a:t>
            </a:r>
            <a:r>
              <a:rPr lang="en-AU" sz="2400" i="1" dirty="0"/>
              <a:t>	(Monetary standard)</a:t>
            </a:r>
          </a:p>
          <a:p>
            <a:pPr marL="457200" lvl="1" indent="0">
              <a:buNone/>
            </a:pPr>
            <a:endParaRPr lang="en-AU" sz="2200" i="1" dirty="0"/>
          </a:p>
          <a:p>
            <a:pPr marL="457200" indent="-457200">
              <a:buFont typeface="+mj-lt"/>
              <a:buAutoNum type="arabicPeriod" startAt="2"/>
            </a:pPr>
            <a:r>
              <a:rPr lang="en-AU" dirty="0"/>
              <a:t>Violation of </a:t>
            </a:r>
            <a:r>
              <a:rPr lang="en-AU" dirty="0" err="1" smtClean="0"/>
              <a:t>i.i.d</a:t>
            </a:r>
            <a:r>
              <a:rPr lang="en-AU" dirty="0" smtClean="0"/>
              <a:t>. </a:t>
            </a:r>
            <a:r>
              <a:rPr lang="en-AU" dirty="0"/>
              <a:t>for </a:t>
            </a:r>
            <a:r>
              <a:rPr lang="en-AU" dirty="0" smtClean="0"/>
              <a:t>country </a:t>
            </a:r>
            <a:r>
              <a:rPr lang="en-AU" dirty="0"/>
              <a:t>dyads</a:t>
            </a:r>
          </a:p>
          <a:p>
            <a:pPr lvl="1"/>
            <a:r>
              <a:rPr lang="en-AU" dirty="0"/>
              <a:t>The probability of country A establishing a tie (e.g. signing a treaty) with country B depends on the pre-existing treaties of A and B as well as of </a:t>
            </a:r>
            <a:r>
              <a:rPr lang="en-AU" i="1" dirty="0"/>
              <a:t>all </a:t>
            </a:r>
            <a:r>
              <a:rPr lang="en-AU" dirty="0"/>
              <a:t>other nations in the network</a:t>
            </a:r>
          </a:p>
          <a:p>
            <a:pPr lvl="1"/>
            <a:r>
              <a:rPr lang="en-AU" dirty="0"/>
              <a:t>A form of spatial autocorrelation</a:t>
            </a:r>
          </a:p>
          <a:p>
            <a:pPr lvl="1"/>
            <a:endParaRPr lang="en-AU" dirty="0"/>
          </a:p>
          <a:p>
            <a:pPr marL="0" lvl="1">
              <a:buFont typeface="Wingdings" panose="05000000000000000000" pitchFamily="2" charset="2"/>
              <a:buChar char="v"/>
            </a:pPr>
            <a:r>
              <a:rPr lang="en-AU" sz="2400" dirty="0"/>
              <a:t>Identification through conventional methods problematic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19"/>
            <a:ext cx="9144000" cy="60263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68"/>
            <a:ext cx="9144000" cy="6575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62"/>
            <a:ext cx="9144000" cy="5979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96"/>
            <a:ext cx="9144000" cy="59428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>
                <a:hlinkClick r:id="rId3" action="ppaction://hlinksldjump"/>
              </a:rPr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884"/>
            <a:ext cx="5486400" cy="631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198120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Historical (1895)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7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52400"/>
            <a:ext cx="584835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198120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France (1895)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55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2887"/>
            <a:ext cx="5943600" cy="6372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98120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Germany (1895)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98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681037"/>
            <a:ext cx="5581650" cy="54959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>
                <a:hlinkClick r:id="rId3" action="ppaction://hlinksldjump"/>
              </a:rPr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198120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USA (1895)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Network graphs (major exporters </a:t>
            </a:r>
            <a:r>
              <a:rPr lang="en-GB" dirty="0" smtClean="0">
                <a:sym typeface="Symbol" panose="05050102010706020507" pitchFamily="18" charset="2"/>
                <a:hlinkClick r:id="rId2" action="ppaction://hlinksldjump"/>
              </a:rPr>
              <a:t>10%</a:t>
            </a:r>
            <a:r>
              <a:rPr lang="en-GB" dirty="0" smtClean="0">
                <a:sym typeface="Symbol" panose="05050102010706020507" pitchFamily="18" charset="2"/>
              </a:rPr>
              <a:t>)</a:t>
            </a:r>
            <a:endParaRPr lang="en-GB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3634"/>
            <a:ext cx="7303503" cy="4813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 countries trade </a:t>
            </a:r>
            <a:r>
              <a:rPr lang="en-GB" dirty="0" smtClean="0"/>
              <a:t>with each other because </a:t>
            </a:r>
            <a:r>
              <a:rPr lang="en-GB" dirty="0"/>
              <a:t>they share a monetary standard? (</a:t>
            </a:r>
            <a:r>
              <a:rPr lang="en-GB" dirty="0" smtClean="0"/>
              <a:t>selection effect)</a:t>
            </a:r>
            <a:endParaRPr lang="en-GB" dirty="0"/>
          </a:p>
          <a:p>
            <a:pPr lvl="1"/>
            <a:r>
              <a:rPr lang="en-GB" dirty="0" smtClean="0"/>
              <a:t>Yes (only intensive margin)</a:t>
            </a:r>
            <a:endParaRPr lang="en-GB" dirty="0"/>
          </a:p>
          <a:p>
            <a:r>
              <a:rPr lang="en-GB" dirty="0"/>
              <a:t>Does trade </a:t>
            </a:r>
            <a:r>
              <a:rPr lang="en-GB" dirty="0" smtClean="0"/>
              <a:t>influence </a:t>
            </a:r>
            <a:r>
              <a:rPr lang="en-GB" dirty="0"/>
              <a:t>the likelihood that a country chooses </a:t>
            </a:r>
            <a:r>
              <a:rPr lang="en-GB" dirty="0" smtClean="0"/>
              <a:t>the monetary </a:t>
            </a:r>
            <a:r>
              <a:rPr lang="en-GB" dirty="0"/>
              <a:t>standard of its partners? (</a:t>
            </a:r>
            <a:r>
              <a:rPr lang="en-GB" dirty="0" smtClean="0"/>
              <a:t>influence </a:t>
            </a:r>
            <a:r>
              <a:rPr lang="en-GB" dirty="0"/>
              <a:t>or degree)</a:t>
            </a:r>
          </a:p>
          <a:p>
            <a:pPr lvl="1"/>
            <a:r>
              <a:rPr lang="en-GB" dirty="0"/>
              <a:t>Yes </a:t>
            </a:r>
            <a:endParaRPr lang="en-GB" dirty="0" smtClean="0"/>
          </a:p>
          <a:p>
            <a:r>
              <a:rPr lang="en-GB" dirty="0" smtClean="0"/>
              <a:t>Do </a:t>
            </a:r>
            <a:r>
              <a:rPr lang="en-GB" dirty="0"/>
              <a:t>treaties create trade or does trade lead to treaties?</a:t>
            </a:r>
          </a:p>
          <a:p>
            <a:pPr lvl="1"/>
            <a:r>
              <a:rPr lang="en-GB" dirty="0"/>
              <a:t>Treaties </a:t>
            </a:r>
            <a:r>
              <a:rPr lang="en-GB" dirty="0" smtClean="0">
                <a:sym typeface="Symbol" panose="05050102010706020507" pitchFamily="18" charset="2"/>
              </a:rPr>
              <a:t></a:t>
            </a:r>
            <a:r>
              <a:rPr lang="en-GB" dirty="0" smtClean="0"/>
              <a:t>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4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Historical Setting of the First Globalization</a:t>
            </a:r>
          </a:p>
          <a:p>
            <a:r>
              <a:rPr lang="en-AU" dirty="0"/>
              <a:t>Setup </a:t>
            </a:r>
            <a:r>
              <a:rPr lang="en-AU" dirty="0" smtClean="0"/>
              <a:t>and </a:t>
            </a:r>
            <a:r>
              <a:rPr lang="en-AU" dirty="0"/>
              <a:t>Method</a:t>
            </a:r>
          </a:p>
          <a:p>
            <a:r>
              <a:rPr lang="en-AU" dirty="0"/>
              <a:t>Data</a:t>
            </a:r>
          </a:p>
          <a:p>
            <a:r>
              <a:rPr lang="en-AU" dirty="0"/>
              <a:t>Results</a:t>
            </a:r>
          </a:p>
          <a:p>
            <a:r>
              <a:rPr lang="en-AU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Gold and the First Globalisation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Network externalities in the adoption of the  gold standard, through trade gains (</a:t>
            </a:r>
            <a:r>
              <a:rPr lang="en-AU" dirty="0" err="1"/>
              <a:t>López-Córdova</a:t>
            </a:r>
            <a:r>
              <a:rPr lang="en-AU" dirty="0"/>
              <a:t> and Meissner 2003, Flandreau and </a:t>
            </a:r>
            <a:r>
              <a:rPr lang="en-AU" dirty="0" err="1"/>
              <a:t>Maurel</a:t>
            </a:r>
            <a:r>
              <a:rPr lang="en-AU" dirty="0"/>
              <a:t> 2005, </a:t>
            </a:r>
            <a:r>
              <a:rPr lang="en-AU" dirty="0" err="1"/>
              <a:t>Mitchener</a:t>
            </a:r>
            <a:r>
              <a:rPr lang="en-AU" dirty="0"/>
              <a:t> and </a:t>
            </a:r>
            <a:r>
              <a:rPr lang="en-AU" dirty="0" err="1"/>
              <a:t>Voth</a:t>
            </a:r>
            <a:r>
              <a:rPr lang="en-AU" dirty="0"/>
              <a:t> 2011; Rose and Glick 2016)</a:t>
            </a:r>
          </a:p>
          <a:p>
            <a:r>
              <a:rPr lang="en-AU" dirty="0"/>
              <a:t>But also that more open economies adopted the gold standard earlier (Meissner 2005)</a:t>
            </a:r>
          </a:p>
          <a:p>
            <a:pPr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Other drivers:</a:t>
            </a:r>
          </a:p>
          <a:p>
            <a:pPr lvl="1"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Financial maturity (</a:t>
            </a:r>
            <a:r>
              <a:rPr lang="en-AU" dirty="0" err="1">
                <a:solidFill>
                  <a:schemeClr val="bg1"/>
                </a:solidFill>
              </a:rPr>
              <a:t>Bordo</a:t>
            </a:r>
            <a:r>
              <a:rPr lang="en-AU" dirty="0">
                <a:solidFill>
                  <a:schemeClr val="bg1"/>
                </a:solidFill>
              </a:rPr>
              <a:t> and Flandreau 2003)</a:t>
            </a:r>
          </a:p>
          <a:p>
            <a:pPr lvl="1"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Economic development and industrialisation (</a:t>
            </a:r>
            <a:r>
              <a:rPr lang="en-AU" dirty="0" err="1">
                <a:solidFill>
                  <a:schemeClr val="bg1"/>
                </a:solidFill>
              </a:rPr>
              <a:t>Galarotti</a:t>
            </a:r>
            <a:r>
              <a:rPr lang="en-AU" dirty="0">
                <a:solidFill>
                  <a:schemeClr val="bg1"/>
                </a:solidFill>
              </a:rPr>
              <a:t> 1995)</a:t>
            </a:r>
          </a:p>
          <a:p>
            <a:pPr lvl="1"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Political economy conflicts (Broz 1997, </a:t>
            </a:r>
            <a:r>
              <a:rPr lang="en-AU" dirty="0" err="1">
                <a:solidFill>
                  <a:schemeClr val="bg1"/>
                </a:solidFill>
              </a:rPr>
              <a:t>Mitchener</a:t>
            </a:r>
            <a:r>
              <a:rPr lang="en-AU" dirty="0">
                <a:solidFill>
                  <a:schemeClr val="bg1"/>
                </a:solidFill>
              </a:rPr>
              <a:t> and </a:t>
            </a:r>
            <a:r>
              <a:rPr lang="en-AU" dirty="0" err="1">
                <a:solidFill>
                  <a:schemeClr val="bg1"/>
                </a:solidFill>
              </a:rPr>
              <a:t>Voth</a:t>
            </a:r>
            <a:r>
              <a:rPr lang="en-AU" dirty="0">
                <a:solidFill>
                  <a:schemeClr val="bg1"/>
                </a:solidFill>
              </a:rPr>
              <a:t> 2011, </a:t>
            </a:r>
            <a:r>
              <a:rPr lang="en-AU" dirty="0" err="1">
                <a:solidFill>
                  <a:schemeClr val="bg1"/>
                </a:solidFill>
              </a:rPr>
              <a:t>Reti</a:t>
            </a:r>
            <a:r>
              <a:rPr lang="en-AU" dirty="0">
                <a:solidFill>
                  <a:schemeClr val="bg1"/>
                </a:solidFill>
              </a:rPr>
              <a:t> 1998)</a:t>
            </a:r>
          </a:p>
          <a:p>
            <a:pPr lvl="1"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Shocks to silver production in the 1860s </a:t>
            </a:r>
            <a:r>
              <a:rPr lang="en-AU" dirty="0" smtClean="0">
                <a:solidFill>
                  <a:schemeClr val="bg1"/>
                </a:solidFill>
              </a:rPr>
              <a:t>and gold production in the 1880-90s (Flandreau </a:t>
            </a:r>
            <a:r>
              <a:rPr lang="en-AU" dirty="0">
                <a:solidFill>
                  <a:schemeClr val="bg1"/>
                </a:solidFill>
              </a:rPr>
              <a:t>2004)</a:t>
            </a:r>
          </a:p>
          <a:p>
            <a:pPr lvl="1"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</a:rPr>
              <a:t>Franco-Prussian war (Flandreau 1996) and US demonetisation of silver in 1873 (Friedman 1990), which destabilised the bimetallic core of nations (</a:t>
            </a:r>
            <a:r>
              <a:rPr lang="en-AU" dirty="0" err="1">
                <a:solidFill>
                  <a:schemeClr val="bg1"/>
                </a:solidFill>
              </a:rPr>
              <a:t>Meissner</a:t>
            </a:r>
            <a:r>
              <a:rPr lang="en-AU" dirty="0">
                <a:solidFill>
                  <a:schemeClr val="bg1"/>
                </a:solidFill>
              </a:rPr>
              <a:t> 2015, </a:t>
            </a:r>
            <a:r>
              <a:rPr lang="en-AU" dirty="0" err="1">
                <a:solidFill>
                  <a:schemeClr val="bg1"/>
                </a:solidFill>
              </a:rPr>
              <a:t>Morys</a:t>
            </a:r>
            <a:r>
              <a:rPr lang="en-AU" dirty="0">
                <a:solidFill>
                  <a:schemeClr val="bg1"/>
                </a:solidFill>
              </a:rPr>
              <a:t> 2015)</a:t>
            </a:r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Gold and the First Globalisation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Network externalities in the adoption of the  gold standard, through trade gains (</a:t>
            </a:r>
            <a:r>
              <a:rPr lang="en-AU" dirty="0" err="1">
                <a:solidFill>
                  <a:schemeClr val="bg1">
                    <a:lumMod val="75000"/>
                  </a:schemeClr>
                </a:solidFill>
              </a:rPr>
              <a:t>López-Córdova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 and Meissner 2003, Flandreau and </a:t>
            </a:r>
            <a:r>
              <a:rPr lang="en-AU" dirty="0" err="1">
                <a:solidFill>
                  <a:schemeClr val="bg1">
                    <a:lumMod val="75000"/>
                  </a:schemeClr>
                </a:solidFill>
              </a:rPr>
              <a:t>Maurel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 2005, </a:t>
            </a:r>
            <a:r>
              <a:rPr lang="en-AU" dirty="0" err="1">
                <a:solidFill>
                  <a:schemeClr val="bg1">
                    <a:lumMod val="75000"/>
                  </a:schemeClr>
                </a:solidFill>
              </a:rPr>
              <a:t>Mitchener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AU" dirty="0" err="1">
                <a:solidFill>
                  <a:schemeClr val="bg1">
                    <a:lumMod val="75000"/>
                  </a:schemeClr>
                </a:solidFill>
              </a:rPr>
              <a:t>Voth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 2011; Rose and Glick 2016)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But also that more open economies adopted the gold standard earlier (Meissner 2005)</a:t>
            </a:r>
          </a:p>
          <a:p>
            <a:r>
              <a:rPr lang="en-AU" dirty="0"/>
              <a:t>Other drivers:</a:t>
            </a:r>
          </a:p>
          <a:p>
            <a:pPr lvl="1"/>
            <a:r>
              <a:rPr lang="en-AU" dirty="0"/>
              <a:t>Financial maturity (</a:t>
            </a:r>
            <a:r>
              <a:rPr lang="en-AU" dirty="0" err="1"/>
              <a:t>Bordo</a:t>
            </a:r>
            <a:r>
              <a:rPr lang="en-AU" dirty="0"/>
              <a:t> and Flandreau 2003)</a:t>
            </a:r>
          </a:p>
          <a:p>
            <a:pPr lvl="1"/>
            <a:r>
              <a:rPr lang="en-AU" dirty="0"/>
              <a:t>Economic development and industrialisation (</a:t>
            </a:r>
            <a:r>
              <a:rPr lang="en-AU" dirty="0" err="1"/>
              <a:t>Galarotti</a:t>
            </a:r>
            <a:r>
              <a:rPr lang="en-AU" dirty="0"/>
              <a:t> 1995)</a:t>
            </a:r>
          </a:p>
          <a:p>
            <a:pPr lvl="1"/>
            <a:r>
              <a:rPr lang="en-AU" dirty="0"/>
              <a:t>Political economy conflicts (Broz 1997, </a:t>
            </a:r>
            <a:r>
              <a:rPr lang="en-AU" dirty="0" err="1"/>
              <a:t>Mitchener</a:t>
            </a:r>
            <a:r>
              <a:rPr lang="en-AU" dirty="0"/>
              <a:t> and </a:t>
            </a:r>
            <a:r>
              <a:rPr lang="en-AU" dirty="0" err="1"/>
              <a:t>Voth</a:t>
            </a:r>
            <a:r>
              <a:rPr lang="en-AU" dirty="0"/>
              <a:t> 2011, </a:t>
            </a:r>
            <a:r>
              <a:rPr lang="en-AU" dirty="0" err="1"/>
              <a:t>Reti</a:t>
            </a:r>
            <a:r>
              <a:rPr lang="en-AU" dirty="0"/>
              <a:t> 1998)</a:t>
            </a:r>
          </a:p>
          <a:p>
            <a:pPr lvl="1"/>
            <a:r>
              <a:rPr lang="en-AU" dirty="0"/>
              <a:t>Shocks to silver production in the 1860s </a:t>
            </a:r>
            <a:r>
              <a:rPr lang="en-AU" dirty="0" smtClean="0"/>
              <a:t>and gold production in the 1880-90s (Flandreau </a:t>
            </a:r>
            <a:r>
              <a:rPr lang="en-AU" dirty="0"/>
              <a:t>2004)</a:t>
            </a:r>
          </a:p>
          <a:p>
            <a:pPr lvl="1"/>
            <a:r>
              <a:rPr lang="en-AU" dirty="0"/>
              <a:t>Franco-Prussian war (Flandreau 1996) and US demonetisation of silver in 1873 (Friedman 1990), which destabilised the bimetallic core of nations (</a:t>
            </a:r>
            <a:r>
              <a:rPr lang="en-AU" dirty="0" err="1"/>
              <a:t>Meissner</a:t>
            </a:r>
            <a:r>
              <a:rPr lang="en-AU" dirty="0"/>
              <a:t> 2015, </a:t>
            </a:r>
            <a:r>
              <a:rPr lang="en-AU" dirty="0" err="1"/>
              <a:t>Morys</a:t>
            </a:r>
            <a:r>
              <a:rPr lang="en-AU" dirty="0"/>
              <a:t> 2015)</a:t>
            </a:r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40440" cy="778098"/>
          </a:xfrm>
        </p:spPr>
        <p:txBody>
          <a:bodyPr>
            <a:normAutofit fontScale="90000"/>
          </a:bodyPr>
          <a:lstStyle/>
          <a:p>
            <a:r>
              <a:rPr lang="en-AU" dirty="0"/>
              <a:t>Trade Partners                Monetary Standards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658" r="4887"/>
          <a:stretch/>
        </p:blipFill>
        <p:spPr>
          <a:xfrm>
            <a:off x="36016" y="1556792"/>
            <a:ext cx="4680000" cy="4248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0269" r="7861"/>
          <a:stretch/>
        </p:blipFill>
        <p:spPr>
          <a:xfrm>
            <a:off x="4427984" y="1290366"/>
            <a:ext cx="4680000" cy="4557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860" y="57485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∙ Trade Partner</a:t>
            </a:r>
          </a:p>
          <a:p>
            <a:r>
              <a:rPr lang="en-US" dirty="0">
                <a:solidFill>
                  <a:srgbClr val="0070C0"/>
                </a:solidFill>
              </a:rPr>
              <a:t>∙ Major Trade Partner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5714782"/>
            <a:ext cx="341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∙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r>
              <a:rPr lang="en-US" dirty="0"/>
              <a:t>		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∙ Silver</a:t>
            </a:r>
            <a:r>
              <a:rPr lang="en-US" dirty="0"/>
              <a:t>  </a:t>
            </a:r>
            <a:r>
              <a:rPr lang="en-US" dirty="0" smtClean="0"/>
              <a:t>         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∙ </a:t>
            </a:r>
            <a:r>
              <a:rPr lang="en-US" dirty="0" smtClean="0">
                <a:solidFill>
                  <a:srgbClr val="FFC000"/>
                </a:solidFill>
              </a:rPr>
              <a:t>Bimetallic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∙ </a:t>
            </a:r>
            <a:r>
              <a:rPr lang="en-US" dirty="0">
                <a:solidFill>
                  <a:srgbClr val="00B050"/>
                </a:solidFill>
              </a:rPr>
              <a:t>Paper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43A-6B58-4395-9685-DA217E4296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1396</Words>
  <Application>Microsoft Office PowerPoint</Application>
  <PresentationFormat>On-screen Show (4:3)</PresentationFormat>
  <Paragraphs>289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Bookman Old Style</vt:lpstr>
      <vt:lpstr>Calibri</vt:lpstr>
      <vt:lpstr>Cambria Math</vt:lpstr>
      <vt:lpstr>Gill Sans MT</vt:lpstr>
      <vt:lpstr>Symbol</vt:lpstr>
      <vt:lpstr>Wingdings</vt:lpstr>
      <vt:lpstr>Wingdings 2</vt:lpstr>
      <vt:lpstr>Wingdings 3</vt:lpstr>
      <vt:lpstr>Origin</vt:lpstr>
      <vt:lpstr>Gold and Trade An empirical simulation approach</vt:lpstr>
      <vt:lpstr>Question</vt:lpstr>
      <vt:lpstr>Endogeneity</vt:lpstr>
      <vt:lpstr>Network graphs (major exporters 10%)</vt:lpstr>
      <vt:lpstr>Preview</vt:lpstr>
      <vt:lpstr>Structure</vt:lpstr>
      <vt:lpstr>Gold and the First Globalisation</vt:lpstr>
      <vt:lpstr>Gold and the First Globalisation</vt:lpstr>
      <vt:lpstr>Trade Partners                Monetary Standards</vt:lpstr>
      <vt:lpstr>Approaches in the literature</vt:lpstr>
      <vt:lpstr>SIENA</vt:lpstr>
      <vt:lpstr>Three main assumptions</vt:lpstr>
      <vt:lpstr>Evaluation Function</vt:lpstr>
      <vt:lpstr>Types of effects</vt:lpstr>
      <vt:lpstr>Implementation</vt:lpstr>
      <vt:lpstr>Major (5%) and minor (0.5%)</vt:lpstr>
      <vt:lpstr>Included effects</vt:lpstr>
      <vt:lpstr>Data</vt:lpstr>
      <vt:lpstr>Sample coverage</vt:lpstr>
      <vt:lpstr>Monetary Regimes (Behaviour)</vt:lpstr>
      <vt:lpstr>Trade network</vt:lpstr>
      <vt:lpstr>Effect Size</vt:lpstr>
      <vt:lpstr>The other way around: counterfactuals</vt:lpstr>
      <vt:lpstr>Distributions of monetary regimes</vt:lpstr>
      <vt:lpstr>Trade networks (both)</vt:lpstr>
      <vt:lpstr>Conclusions</vt:lpstr>
      <vt:lpstr>Appendix slides</vt:lpstr>
      <vt:lpstr>Moran’s I</vt:lpstr>
      <vt:lpstr>Trade Treaties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Rui Pedro Esteves</cp:lastModifiedBy>
  <cp:revision>297</cp:revision>
  <cp:lastPrinted>2016-06-24T18:41:27Z</cp:lastPrinted>
  <dcterms:created xsi:type="dcterms:W3CDTF">2009-07-14T13:35:02Z</dcterms:created>
  <dcterms:modified xsi:type="dcterms:W3CDTF">2018-06-22T09:07:21Z</dcterms:modified>
</cp:coreProperties>
</file>