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14" r:id="rId2"/>
    <p:sldId id="329" r:id="rId3"/>
    <p:sldId id="330" r:id="rId4"/>
    <p:sldId id="332" r:id="rId5"/>
    <p:sldId id="334" r:id="rId6"/>
    <p:sldId id="335" r:id="rId7"/>
  </p:sldIdLst>
  <p:sldSz cx="9144000" cy="6858000" type="screen4x3"/>
  <p:notesSz cx="6797675" cy="9926638"/>
  <p:defaultTextStyle>
    <a:defPPr>
      <a:defRPr lang="it-IT"/>
    </a:defPPr>
    <a:lvl1pPr marL="0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6981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3981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70969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7964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4945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41943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198933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5928" algn="l" defTabSz="45698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B409"/>
    <a:srgbClr val="4479CB"/>
    <a:srgbClr val="FFFF0A"/>
    <a:srgbClr val="FB0005"/>
    <a:srgbClr val="CF1E24"/>
    <a:srgbClr val="7E76AD"/>
    <a:srgbClr val="9188C7"/>
    <a:srgbClr val="CB6131"/>
    <a:srgbClr val="F4C34F"/>
    <a:srgbClr val="A36A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3" autoAdjust="0"/>
    <p:restoredTop sz="94048" autoAdjust="0"/>
  </p:normalViewPr>
  <p:slideViewPr>
    <p:cSldViewPr snapToGrid="0" snapToObjects="1" showGuides="1">
      <p:cViewPr>
        <p:scale>
          <a:sx n="100" d="100"/>
          <a:sy n="100" d="100"/>
        </p:scale>
        <p:origin x="-1320" y="-210"/>
      </p:cViewPr>
      <p:guideLst>
        <p:guide orient="horz" pos="3411"/>
        <p:guide orient="horz" pos="2132"/>
        <p:guide pos="83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7E234F1-5CD4-4491-B051-D7AA0C744754}" type="datetimeFigureOut">
              <a:rPr lang="it-IT" smtClean="0"/>
              <a:t>04/12/2015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8DE55D1-629F-49A4-9FDE-99C53E24F79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33346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3675B2E-259A-455A-90BD-8AAEC99B0A21}" type="datetimeFigureOut">
              <a:rPr lang="it-IT" smtClean="0"/>
              <a:pPr/>
              <a:t>04/12/2015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0CDC2D9-3DBA-4042-BDB9-A8016BB39CB7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314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43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9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9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9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9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4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1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89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59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8C3EB-F457-433E-AB5E-33B176CDBCAD}" type="datetime1">
              <a:rPr lang="it-IT" smtClean="0"/>
              <a:t>04/12/2015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6025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F9C2F-8CBC-4B57-9B4F-D29F8A9A3A9E}" type="datetime1">
              <a:rPr lang="it-IT" smtClean="0"/>
              <a:t>04/12/2015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1065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4DD25-3DAA-4C20-9CAA-C03F09CB7BC5}" type="datetime1">
              <a:rPr lang="it-IT" smtClean="0"/>
              <a:t>04/12/2015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791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4867D-B02B-47E0-BA2E-3E2C93A258A6}" type="datetime1">
              <a:rPr lang="it-IT" smtClean="0"/>
              <a:t>04/12/2015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488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3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981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398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096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82796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28494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74194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19893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65592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C1E1E-211A-4B2E-B2B4-6CCBA5894221}" type="datetime1">
              <a:rPr lang="it-IT" smtClean="0"/>
              <a:t>04/12/2015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5638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8E4C76-981E-429B-B621-B6ED4C3FACB5}" type="datetime1">
              <a:rPr lang="it-IT" smtClean="0"/>
              <a:t>04/12/2015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3601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5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81" indent="0">
              <a:buNone/>
              <a:defRPr sz="2000" b="1"/>
            </a:lvl2pPr>
            <a:lvl3pPr marL="913981" indent="0">
              <a:buNone/>
              <a:defRPr sz="1900" b="1"/>
            </a:lvl3pPr>
            <a:lvl4pPr marL="1370969" indent="0">
              <a:buNone/>
              <a:defRPr sz="1600" b="1"/>
            </a:lvl4pPr>
            <a:lvl5pPr marL="1827964" indent="0">
              <a:buNone/>
              <a:defRPr sz="1600" b="1"/>
            </a:lvl5pPr>
            <a:lvl6pPr marL="2284945" indent="0">
              <a:buNone/>
              <a:defRPr sz="1600" b="1"/>
            </a:lvl6pPr>
            <a:lvl7pPr marL="2741943" indent="0">
              <a:buNone/>
              <a:defRPr sz="1600" b="1"/>
            </a:lvl7pPr>
            <a:lvl8pPr marL="3198933" indent="0">
              <a:buNone/>
              <a:defRPr sz="1600" b="1"/>
            </a:lvl8pPr>
            <a:lvl9pPr marL="3655928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5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981" indent="0">
              <a:buNone/>
              <a:defRPr sz="2000" b="1"/>
            </a:lvl2pPr>
            <a:lvl3pPr marL="913981" indent="0">
              <a:buNone/>
              <a:defRPr sz="1900" b="1"/>
            </a:lvl3pPr>
            <a:lvl4pPr marL="1370969" indent="0">
              <a:buNone/>
              <a:defRPr sz="1600" b="1"/>
            </a:lvl4pPr>
            <a:lvl5pPr marL="1827964" indent="0">
              <a:buNone/>
              <a:defRPr sz="1600" b="1"/>
            </a:lvl5pPr>
            <a:lvl6pPr marL="2284945" indent="0">
              <a:buNone/>
              <a:defRPr sz="1600" b="1"/>
            </a:lvl6pPr>
            <a:lvl7pPr marL="2741943" indent="0">
              <a:buNone/>
              <a:defRPr sz="1600" b="1"/>
            </a:lvl7pPr>
            <a:lvl8pPr marL="3198933" indent="0">
              <a:buNone/>
              <a:defRPr sz="1600" b="1"/>
            </a:lvl8pPr>
            <a:lvl9pPr marL="3655928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E0F5D1-710B-41B5-AC5A-274002176C70}" type="datetime1">
              <a:rPr lang="it-IT" smtClean="0"/>
              <a:t>04/12/2015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1537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CA912F-5BDB-432E-9048-3F3ADB7A6789}" type="datetime1">
              <a:rPr lang="it-IT" smtClean="0"/>
              <a:t>04/12/2015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9509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0C26A-3236-4EAF-B777-8A25986B456B}" type="datetime1">
              <a:rPr lang="it-IT" smtClean="0"/>
              <a:t>04/12/2015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1781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13" y="273050"/>
            <a:ext cx="3008312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1" y="273067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13" y="1435104"/>
            <a:ext cx="3008312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56981" indent="0">
              <a:buNone/>
              <a:defRPr sz="1200"/>
            </a:lvl2pPr>
            <a:lvl3pPr marL="913981" indent="0">
              <a:buNone/>
              <a:defRPr sz="1100"/>
            </a:lvl3pPr>
            <a:lvl4pPr marL="1370969" indent="0">
              <a:buNone/>
              <a:defRPr sz="900"/>
            </a:lvl4pPr>
            <a:lvl5pPr marL="1827964" indent="0">
              <a:buNone/>
              <a:defRPr sz="900"/>
            </a:lvl5pPr>
            <a:lvl6pPr marL="2284945" indent="0">
              <a:buNone/>
              <a:defRPr sz="900"/>
            </a:lvl6pPr>
            <a:lvl7pPr marL="2741943" indent="0">
              <a:buNone/>
              <a:defRPr sz="900"/>
            </a:lvl7pPr>
            <a:lvl8pPr marL="3198933" indent="0">
              <a:buNone/>
              <a:defRPr sz="900"/>
            </a:lvl8pPr>
            <a:lvl9pPr marL="3655928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8EEE3-7B05-4F03-9AF7-081FCE8F5A38}" type="datetime1">
              <a:rPr lang="it-IT" smtClean="0"/>
              <a:t>04/12/2015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4104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9" y="4800603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9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981" indent="0">
              <a:buNone/>
              <a:defRPr sz="2800"/>
            </a:lvl2pPr>
            <a:lvl3pPr marL="913981" indent="0">
              <a:buNone/>
              <a:defRPr sz="2400"/>
            </a:lvl3pPr>
            <a:lvl4pPr marL="1370969" indent="0">
              <a:buNone/>
              <a:defRPr sz="2000"/>
            </a:lvl4pPr>
            <a:lvl5pPr marL="1827964" indent="0">
              <a:buNone/>
              <a:defRPr sz="2000"/>
            </a:lvl5pPr>
            <a:lvl6pPr marL="2284945" indent="0">
              <a:buNone/>
              <a:defRPr sz="2000"/>
            </a:lvl6pPr>
            <a:lvl7pPr marL="2741943" indent="0">
              <a:buNone/>
              <a:defRPr sz="2000"/>
            </a:lvl7pPr>
            <a:lvl8pPr marL="3198933" indent="0">
              <a:buNone/>
              <a:defRPr sz="2000"/>
            </a:lvl8pPr>
            <a:lvl9pPr marL="3655928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9" y="5367353"/>
            <a:ext cx="5486400" cy="804863"/>
          </a:xfrm>
        </p:spPr>
        <p:txBody>
          <a:bodyPr/>
          <a:lstStyle>
            <a:lvl1pPr marL="0" indent="0">
              <a:buNone/>
              <a:defRPr sz="1500"/>
            </a:lvl1pPr>
            <a:lvl2pPr marL="456981" indent="0">
              <a:buNone/>
              <a:defRPr sz="1200"/>
            </a:lvl2pPr>
            <a:lvl3pPr marL="913981" indent="0">
              <a:buNone/>
              <a:defRPr sz="1100"/>
            </a:lvl3pPr>
            <a:lvl4pPr marL="1370969" indent="0">
              <a:buNone/>
              <a:defRPr sz="900"/>
            </a:lvl4pPr>
            <a:lvl5pPr marL="1827964" indent="0">
              <a:buNone/>
              <a:defRPr sz="900"/>
            </a:lvl5pPr>
            <a:lvl6pPr marL="2284945" indent="0">
              <a:buNone/>
              <a:defRPr sz="900"/>
            </a:lvl6pPr>
            <a:lvl7pPr marL="2741943" indent="0">
              <a:buNone/>
              <a:defRPr sz="900"/>
            </a:lvl7pPr>
            <a:lvl8pPr marL="3198933" indent="0">
              <a:buNone/>
              <a:defRPr sz="900"/>
            </a:lvl8pPr>
            <a:lvl9pPr marL="3655928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3F1B0-9DE5-4801-9E80-032599F668AB}" type="datetime1">
              <a:rPr lang="it-IT" smtClean="0"/>
              <a:t>04/12/2015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5817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396" tIns="45699" rIns="91396" bIns="45699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 vert="horz" lIns="91396" tIns="45699" rIns="91396" bIns="45699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396" tIns="45699" rIns="91396" bIns="4569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81460A-6179-4453-8F16-353BCC03A143}" type="datetime1">
              <a:rPr lang="it-IT" smtClean="0"/>
              <a:t>04/12/2015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396" tIns="45699" rIns="91396" bIns="4569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1" y="6356354"/>
            <a:ext cx="2133600" cy="365125"/>
          </a:xfrm>
          <a:prstGeom prst="rect">
            <a:avLst/>
          </a:prstGeom>
        </p:spPr>
        <p:txBody>
          <a:bodyPr vert="horz" lIns="91396" tIns="45699" rIns="91396" bIns="4569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55E64-09E7-E944-8DB2-BD243D665CB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4395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ctr" defTabSz="456981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745" indent="-342745" algn="l" defTabSz="456981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613" indent="-285618" algn="l" defTabSz="456981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472" indent="-228497" algn="l" defTabSz="456981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467" indent="-228497" algn="l" defTabSz="456981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455" indent="-228497" algn="l" defTabSz="456981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455" indent="-228497" algn="l" defTabSz="456981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436" indent="-228497" algn="l" defTabSz="456981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431" indent="-228497" algn="l" defTabSz="456981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419" indent="-228497" algn="l" defTabSz="456981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81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3981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969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964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945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943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933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928" algn="l" defTabSz="456981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1"/>
          <p:cNvSpPr txBox="1">
            <a:spLocks/>
          </p:cNvSpPr>
          <p:nvPr/>
        </p:nvSpPr>
        <p:spPr>
          <a:xfrm>
            <a:off x="981074" y="0"/>
            <a:ext cx="8174741" cy="180000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91396" tIns="45699" rIns="91396" bIns="45699" rtlCol="0" anchor="ctr">
            <a:normAutofit fontScale="2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1066800" y="808650"/>
            <a:ext cx="7509804" cy="34676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endParaRPr lang="it-IT" sz="4000" b="1" dirty="0" smtClean="0">
              <a:solidFill>
                <a:srgbClr val="C00000"/>
              </a:solidFill>
            </a:endParaRPr>
          </a:p>
          <a:p>
            <a:pPr fontAlgn="base">
              <a:lnSpc>
                <a:spcPts val="3900"/>
              </a:lnSpc>
            </a:pPr>
            <a:r>
              <a:rPr lang="en-US" sz="5000" dirty="0" err="1">
                <a:solidFill>
                  <a:srgbClr val="C00000"/>
                </a:solidFill>
              </a:rPr>
              <a:t>Istat</a:t>
            </a:r>
            <a:r>
              <a:rPr lang="en-US" sz="5000" dirty="0">
                <a:solidFill>
                  <a:srgbClr val="C00000"/>
                </a:solidFill>
              </a:rPr>
              <a:t> and household data: </a:t>
            </a:r>
            <a:endParaRPr lang="en-US" sz="5000" dirty="0" smtClean="0">
              <a:solidFill>
                <a:srgbClr val="C00000"/>
              </a:solidFill>
            </a:endParaRPr>
          </a:p>
          <a:p>
            <a:pPr fontAlgn="base">
              <a:lnSpc>
                <a:spcPts val="3900"/>
              </a:lnSpc>
            </a:pPr>
            <a:r>
              <a:rPr lang="en-US" sz="5000" dirty="0" smtClean="0">
                <a:solidFill>
                  <a:srgbClr val="C00000"/>
                </a:solidFill>
              </a:rPr>
              <a:t>the </a:t>
            </a:r>
            <a:r>
              <a:rPr lang="en-US" sz="5000" dirty="0">
                <a:solidFill>
                  <a:srgbClr val="C00000"/>
                </a:solidFill>
              </a:rPr>
              <a:t>past and the </a:t>
            </a:r>
            <a:r>
              <a:rPr lang="en-US" sz="5000" dirty="0" smtClean="0">
                <a:solidFill>
                  <a:srgbClr val="C00000"/>
                </a:solidFill>
              </a:rPr>
              <a:t>future</a:t>
            </a:r>
            <a:endParaRPr lang="it-IT" sz="4000" b="1" dirty="0" smtClean="0">
              <a:solidFill>
                <a:srgbClr val="C00000"/>
              </a:solidFill>
            </a:endParaRPr>
          </a:p>
          <a:p>
            <a:pPr fontAlgn="base">
              <a:lnSpc>
                <a:spcPts val="3500"/>
              </a:lnSpc>
              <a:spcAft>
                <a:spcPts val="1200"/>
              </a:spcAft>
            </a:pPr>
            <a:endParaRPr lang="it-IT" sz="3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fontAlgn="base">
              <a:lnSpc>
                <a:spcPts val="3500"/>
              </a:lnSpc>
              <a:spcAft>
                <a:spcPts val="1200"/>
              </a:spcAft>
            </a:pPr>
            <a:r>
              <a:rPr lang="it-IT" sz="3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Giorgio Alleva</a:t>
            </a:r>
            <a:r>
              <a:rPr lang="it-IT" sz="35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  <a:p>
            <a:pPr fontAlgn="base"/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President of the Italian National Institute of Statistics</a:t>
            </a:r>
            <a:endParaRPr lang="it-IT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endParaRPr lang="it-IT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Immagine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5165" y="6295958"/>
            <a:ext cx="995363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Connettore 1 3"/>
          <p:cNvCxnSpPr/>
          <p:nvPr/>
        </p:nvCxnSpPr>
        <p:spPr>
          <a:xfrm>
            <a:off x="1162540" y="5887181"/>
            <a:ext cx="5881077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CasellaDiTesto 6"/>
          <p:cNvSpPr txBox="1"/>
          <p:nvPr/>
        </p:nvSpPr>
        <p:spPr>
          <a:xfrm>
            <a:off x="1066800" y="6003570"/>
            <a:ext cx="62103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Bank of Italy’s Analysis of Household Finances</a:t>
            </a:r>
            <a:endParaRPr lang="it-IT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it-IT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Rome, 4 </a:t>
            </a:r>
            <a:r>
              <a:rPr lang="it-IT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December</a:t>
            </a:r>
            <a:r>
              <a:rPr lang="it-IT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2015</a:t>
            </a:r>
            <a:endParaRPr lang="it-IT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98312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632458" y="1307510"/>
            <a:ext cx="7560000" cy="28610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it-IT" sz="2200" b="1" dirty="0" smtClean="0"/>
              <a:t>	The </a:t>
            </a:r>
            <a:r>
              <a:rPr lang="it-IT" sz="2200" b="1" dirty="0" err="1" smtClean="0"/>
              <a:t>past</a:t>
            </a:r>
            <a:endParaRPr lang="it-IT" sz="2200" b="1" dirty="0"/>
          </a:p>
        </p:txBody>
      </p:sp>
      <p:sp>
        <p:nvSpPr>
          <p:cNvPr id="12" name="Titolo 1"/>
          <p:cNvSpPr>
            <a:spLocks noGrp="1"/>
          </p:cNvSpPr>
          <p:nvPr>
            <p:ph type="ctrTitle" idx="4294967295"/>
          </p:nvPr>
        </p:nvSpPr>
        <p:spPr>
          <a:xfrm>
            <a:off x="1061085" y="409457"/>
            <a:ext cx="8082917" cy="467999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lIns="0" tIns="0" rIns="0" bIns="0" anchor="ctr" anchorCtr="0">
            <a:noAutofit/>
          </a:bodyPr>
          <a:lstStyle>
            <a:lvl1pPr>
              <a:defRPr/>
            </a:lvl1pPr>
          </a:lstStyle>
          <a:p>
            <a:pPr marL="143933" algn="l"/>
            <a:r>
              <a:rPr lang="it-IT" sz="2400" b="1" dirty="0" smtClean="0">
                <a:solidFill>
                  <a:schemeClr val="bg1"/>
                </a:solidFill>
                <a:cs typeface="Arial"/>
              </a:rPr>
              <a:t>Outline</a:t>
            </a:r>
            <a:endParaRPr lang="it-IT" sz="2400" b="1" dirty="0">
              <a:solidFill>
                <a:schemeClr val="bg1"/>
              </a:solidFill>
              <a:cs typeface="Arial"/>
            </a:endParaRPr>
          </a:p>
        </p:txBody>
      </p:sp>
      <p:pic>
        <p:nvPicPr>
          <p:cNvPr id="11" name="Immagine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5165" y="6295958"/>
            <a:ext cx="995363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sellaDiTesto 5"/>
          <p:cNvSpPr txBox="1"/>
          <p:nvPr/>
        </p:nvSpPr>
        <p:spPr>
          <a:xfrm>
            <a:off x="1066800" y="6003570"/>
            <a:ext cx="62103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Bank of Italy’s Analysis of Household Finances</a:t>
            </a:r>
            <a:endParaRPr lang="it-IT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it-IT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Rome, 4 </a:t>
            </a:r>
            <a:r>
              <a:rPr lang="it-IT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December</a:t>
            </a:r>
            <a:r>
              <a:rPr lang="it-IT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2015</a:t>
            </a:r>
            <a:endParaRPr lang="it-IT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1409700" y="1790745"/>
            <a:ext cx="6248400" cy="3744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ts val="2200"/>
              </a:lnSpc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it-IT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Overview</a:t>
            </a:r>
            <a:r>
              <a:rPr lang="it-IT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of </a:t>
            </a:r>
            <a:r>
              <a:rPr lang="it-IT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Istat’s</a:t>
            </a:r>
            <a:r>
              <a:rPr lang="it-IT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it-IT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household</a:t>
            </a:r>
            <a:r>
              <a:rPr lang="it-IT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data </a:t>
            </a:r>
            <a:r>
              <a:rPr lang="it-IT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production</a:t>
            </a:r>
            <a:endParaRPr lang="it-IT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651508" y="2498135"/>
            <a:ext cx="7560000" cy="28610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it-IT" sz="2200" b="1" dirty="0" smtClean="0"/>
              <a:t>	The future</a:t>
            </a:r>
            <a:endParaRPr lang="it-IT" sz="2200" b="1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718183" y="4593635"/>
            <a:ext cx="7560000" cy="28610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it-IT" sz="2200" b="1" dirty="0" smtClean="0"/>
              <a:t>	</a:t>
            </a:r>
            <a:r>
              <a:rPr lang="en-US" sz="2200" b="1" dirty="0" smtClean="0"/>
              <a:t>Challenges ahead</a:t>
            </a:r>
            <a:endParaRPr lang="en-US" sz="2200" b="1" dirty="0"/>
          </a:p>
        </p:txBody>
      </p:sp>
      <p:sp>
        <p:nvSpPr>
          <p:cNvPr id="3" name="Rettangolo 2"/>
          <p:cNvSpPr/>
          <p:nvPr/>
        </p:nvSpPr>
        <p:spPr>
          <a:xfrm>
            <a:off x="1409700" y="3055076"/>
            <a:ext cx="7223343" cy="3744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ts val="2200"/>
              </a:lnSpc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it-IT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 new </a:t>
            </a:r>
            <a:r>
              <a:rPr lang="it-IT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European</a:t>
            </a:r>
            <a:r>
              <a:rPr lang="it-IT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it-IT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framework</a:t>
            </a:r>
            <a:endParaRPr lang="it-IT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1409699" y="3567430"/>
            <a:ext cx="7223343" cy="6565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ts val="2200"/>
              </a:lnSpc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it-IT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Istat’s</a:t>
            </a:r>
            <a:r>
              <a:rPr lang="it-IT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it-IT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strategy</a:t>
            </a:r>
            <a:r>
              <a:rPr lang="it-IT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for building an </a:t>
            </a:r>
            <a:r>
              <a:rPr lang="it-IT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integrated</a:t>
            </a:r>
            <a:r>
              <a:rPr lang="it-IT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it-IT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system</a:t>
            </a:r>
            <a:r>
              <a:rPr lang="it-IT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of </a:t>
            </a:r>
            <a:r>
              <a:rPr lang="it-IT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household</a:t>
            </a:r>
            <a:r>
              <a:rPr lang="it-IT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it-IT" sz="2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surveys</a:t>
            </a:r>
            <a:endParaRPr lang="it-IT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1733086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2" grpId="0" animBg="1"/>
      <p:bldP spid="2" grpId="0"/>
      <p:bldP spid="7" grpId="0"/>
      <p:bldP spid="8" grpId="0"/>
      <p:bldP spid="3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1061083" y="1221785"/>
            <a:ext cx="662942" cy="28212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en-US" sz="2000" b="1" dirty="0" smtClean="0">
                <a:solidFill>
                  <a:srgbClr val="7F7F7F"/>
                </a:solidFill>
                <a:latin typeface="+mj-lt"/>
              </a:rPr>
              <a:t>1954</a:t>
            </a:r>
            <a:endParaRPr lang="en-US" sz="2000" b="1" dirty="0"/>
          </a:p>
        </p:txBody>
      </p:sp>
      <p:sp>
        <p:nvSpPr>
          <p:cNvPr id="12" name="Titolo 1"/>
          <p:cNvSpPr>
            <a:spLocks noGrp="1"/>
          </p:cNvSpPr>
          <p:nvPr>
            <p:ph type="ctrTitle" idx="4294967295"/>
          </p:nvPr>
        </p:nvSpPr>
        <p:spPr>
          <a:xfrm>
            <a:off x="1061085" y="409457"/>
            <a:ext cx="8082917" cy="467999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0" tIns="0" rIns="0" bIns="0" rtlCol="0" anchor="ctr" anchorCtr="0">
            <a:noAutofit/>
          </a:bodyPr>
          <a:lstStyle/>
          <a:p>
            <a:pPr marL="143933" algn="l"/>
            <a:r>
              <a:rPr lang="en-US" sz="2400" b="1" dirty="0" smtClean="0">
                <a:solidFill>
                  <a:schemeClr val="bg1"/>
                </a:solidFill>
                <a:cs typeface="Arial"/>
              </a:rPr>
              <a:t>The past: overview of </a:t>
            </a:r>
            <a:r>
              <a:rPr lang="en-US" sz="2400" b="1" dirty="0" err="1" smtClean="0">
                <a:solidFill>
                  <a:schemeClr val="bg1"/>
                </a:solidFill>
                <a:cs typeface="Arial"/>
              </a:rPr>
              <a:t>Istat’s</a:t>
            </a:r>
            <a:r>
              <a:rPr lang="en-US" sz="2400" b="1" dirty="0" smtClean="0">
                <a:solidFill>
                  <a:schemeClr val="bg1"/>
                </a:solidFill>
                <a:cs typeface="Arial"/>
              </a:rPr>
              <a:t> household data production</a:t>
            </a:r>
            <a:endParaRPr lang="en-US" sz="2400" b="1" dirty="0">
              <a:solidFill>
                <a:schemeClr val="bg1"/>
              </a:solidFill>
              <a:cs typeface="Arial"/>
            </a:endParaRPr>
          </a:p>
        </p:txBody>
      </p:sp>
      <p:pic>
        <p:nvPicPr>
          <p:cNvPr id="11" name="Immagine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5165" y="6295958"/>
            <a:ext cx="995363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sellaDiTesto 5"/>
          <p:cNvSpPr txBox="1"/>
          <p:nvPr/>
        </p:nvSpPr>
        <p:spPr>
          <a:xfrm>
            <a:off x="1066800" y="6003570"/>
            <a:ext cx="62103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The Bank of Italy’s Analysis of Household Finances</a:t>
            </a:r>
          </a:p>
          <a:p>
            <a:r>
              <a:rPr 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Rome, 4 December 2015</a:t>
            </a:r>
            <a:endParaRPr lang="en-US" sz="1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1061083" y="1717085"/>
            <a:ext cx="567692" cy="28212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en-US" sz="2000" b="1" dirty="0" smtClean="0">
                <a:solidFill>
                  <a:srgbClr val="7F7F7F"/>
                </a:solidFill>
              </a:rPr>
              <a:t>1968</a:t>
            </a:r>
            <a:endParaRPr lang="en-US" sz="2000" b="1" dirty="0">
              <a:solidFill>
                <a:srgbClr val="7F7F7F"/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1070608" y="2240960"/>
            <a:ext cx="567692" cy="28212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en-US" sz="2000" b="1" dirty="0" smtClean="0">
                <a:solidFill>
                  <a:srgbClr val="7F7F7F"/>
                </a:solidFill>
              </a:rPr>
              <a:t>1973</a:t>
            </a:r>
            <a:endParaRPr lang="en-US" sz="2000" b="1" dirty="0">
              <a:solidFill>
                <a:srgbClr val="7F7F7F"/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1070608" y="2783885"/>
            <a:ext cx="567692" cy="28212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en-US" sz="2000" b="1" dirty="0" smtClean="0">
                <a:solidFill>
                  <a:srgbClr val="7F7F7F"/>
                </a:solidFill>
              </a:rPr>
              <a:t>1993</a:t>
            </a:r>
            <a:endParaRPr lang="en-US" sz="2000" b="1" dirty="0">
              <a:solidFill>
                <a:srgbClr val="7F7F7F"/>
              </a:solidFill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1061083" y="3331678"/>
            <a:ext cx="577217" cy="28212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en-US" sz="2000" b="1" dirty="0" smtClean="0">
                <a:solidFill>
                  <a:srgbClr val="7F7F7F"/>
                </a:solidFill>
              </a:rPr>
              <a:t>1994</a:t>
            </a:r>
            <a:endParaRPr lang="en-US" sz="2000" b="1" dirty="0">
              <a:solidFill>
                <a:srgbClr val="7F7F7F"/>
              </a:solidFill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1061083" y="3874603"/>
            <a:ext cx="577217" cy="28212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en-US" sz="2000" b="1" dirty="0" smtClean="0">
                <a:solidFill>
                  <a:srgbClr val="7F7F7F"/>
                </a:solidFill>
              </a:rPr>
              <a:t>2004</a:t>
            </a:r>
            <a:endParaRPr lang="en-US" sz="2000" b="1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899157" y="5204482"/>
            <a:ext cx="7511417" cy="28212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en-US" sz="2000" b="1" dirty="0" smtClean="0"/>
              <a:t>Today 4 sample surveys, 200,000 households, nearly 10,000 variables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1061083" y="4398478"/>
            <a:ext cx="577217" cy="28212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en-US" sz="2000" b="1" dirty="0" smtClean="0">
                <a:solidFill>
                  <a:srgbClr val="7F7F7F"/>
                </a:solidFill>
              </a:rPr>
              <a:t>2014</a:t>
            </a:r>
            <a:endParaRPr lang="en-US" sz="2000" b="1" dirty="0"/>
          </a:p>
        </p:txBody>
      </p:sp>
      <p:sp>
        <p:nvSpPr>
          <p:cNvPr id="17" name="CasellaDiTesto 16"/>
          <p:cNvSpPr txBox="1"/>
          <p:nvPr/>
        </p:nvSpPr>
        <p:spPr>
          <a:xfrm>
            <a:off x="1727832" y="1221784"/>
            <a:ext cx="3225167" cy="28212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en-US" sz="2000" b="1" dirty="0" err="1" smtClean="0"/>
              <a:t>Labour</a:t>
            </a:r>
            <a:r>
              <a:rPr lang="en-US" sz="2000" b="1" dirty="0" smtClean="0"/>
              <a:t> Force Survey</a:t>
            </a:r>
            <a:endParaRPr lang="en-US" sz="2000" b="1" dirty="0"/>
          </a:p>
        </p:txBody>
      </p:sp>
      <p:sp>
        <p:nvSpPr>
          <p:cNvPr id="18" name="CasellaDiTesto 17"/>
          <p:cNvSpPr txBox="1"/>
          <p:nvPr/>
        </p:nvSpPr>
        <p:spPr>
          <a:xfrm>
            <a:off x="1737358" y="1717084"/>
            <a:ext cx="7560000" cy="28212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en-US" sz="2000" b="1" dirty="0" smtClean="0">
                <a:solidFill>
                  <a:schemeClr val="bg1">
                    <a:lumMod val="75000"/>
                  </a:schemeClr>
                </a:solidFill>
              </a:rPr>
              <a:t>Survey on household income</a:t>
            </a:r>
            <a:endParaRPr lang="en-US" sz="2000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1737358" y="2224494"/>
            <a:ext cx="7560000" cy="28212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en-US" sz="2000" b="1" dirty="0" smtClean="0">
                <a:solidFill>
                  <a:schemeClr val="bg1">
                    <a:lumMod val="75000"/>
                  </a:schemeClr>
                </a:solidFill>
              </a:rPr>
              <a:t>Survey on household consumption </a:t>
            </a:r>
            <a:endParaRPr lang="en-US" sz="2000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1756408" y="2774360"/>
            <a:ext cx="7560000" cy="28212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en-US" sz="2000" b="1" dirty="0" smtClean="0"/>
              <a:t>Multipurpose social surveys</a:t>
            </a:r>
            <a:endParaRPr lang="en-US" sz="2000" b="1" dirty="0"/>
          </a:p>
        </p:txBody>
      </p:sp>
      <p:sp>
        <p:nvSpPr>
          <p:cNvPr id="22" name="CasellaDiTesto 21"/>
          <p:cNvSpPr txBox="1"/>
          <p:nvPr/>
        </p:nvSpPr>
        <p:spPr>
          <a:xfrm>
            <a:off x="1784983" y="3322153"/>
            <a:ext cx="7560000" cy="28212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en-US" sz="2000" b="1" dirty="0" smtClean="0">
                <a:solidFill>
                  <a:schemeClr val="bg1">
                    <a:lumMod val="75000"/>
                  </a:schemeClr>
                </a:solidFill>
              </a:rPr>
              <a:t>European Commission Household Panel</a:t>
            </a:r>
            <a:endParaRPr lang="en-US" sz="2000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1794508" y="3874602"/>
            <a:ext cx="7560000" cy="28212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it-IT" sz="2000" b="1" dirty="0" smtClean="0"/>
              <a:t>EU-</a:t>
            </a:r>
            <a:r>
              <a:rPr lang="it-IT" sz="2000" b="1" dirty="0" err="1" smtClean="0"/>
              <a:t>Statistics</a:t>
            </a:r>
            <a:r>
              <a:rPr lang="it-IT" sz="2000" b="1" dirty="0" smtClean="0"/>
              <a:t> on </a:t>
            </a:r>
            <a:r>
              <a:rPr lang="it-IT" sz="2000" b="1" dirty="0" err="1" smtClean="0"/>
              <a:t>income</a:t>
            </a:r>
            <a:r>
              <a:rPr lang="it-IT" sz="2000" b="1" dirty="0" smtClean="0"/>
              <a:t> and living </a:t>
            </a:r>
            <a:r>
              <a:rPr lang="it-IT" sz="2000" b="1" dirty="0" err="1" smtClean="0"/>
              <a:t>conditions</a:t>
            </a:r>
            <a:endParaRPr lang="it-IT" sz="2000" b="1" dirty="0"/>
          </a:p>
        </p:txBody>
      </p:sp>
      <p:sp>
        <p:nvSpPr>
          <p:cNvPr id="24" name="CasellaDiTesto 23"/>
          <p:cNvSpPr txBox="1"/>
          <p:nvPr/>
        </p:nvSpPr>
        <p:spPr>
          <a:xfrm>
            <a:off x="1794508" y="4388953"/>
            <a:ext cx="2760347" cy="28212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en-US" sz="2000" b="1" dirty="0" smtClean="0"/>
              <a:t>Household budget survey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837358577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7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85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9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5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15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25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3500"/>
                            </p:stCondLst>
                            <p:childTnLst>
                              <p:par>
                                <p:cTn id="5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45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55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2" grpId="0" animBg="1"/>
      <p:bldP spid="7" grpId="0"/>
      <p:bldP spid="8" grpId="0"/>
      <p:bldP spid="9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2" grpId="0"/>
      <p:bldP spid="23" grpId="0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1061083" y="1307510"/>
            <a:ext cx="7560000" cy="56425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342900" indent="-342900" algn="just">
              <a:lnSpc>
                <a:spcPts val="2200"/>
              </a:lnSpc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000" dirty="0" smtClean="0"/>
              <a:t>Now: assemblage </a:t>
            </a:r>
            <a:r>
              <a:rPr lang="en-US" sz="2000" dirty="0"/>
              <a:t>of </a:t>
            </a:r>
            <a:r>
              <a:rPr lang="en-US" sz="2000" b="1" dirty="0"/>
              <a:t>fragmented domain-specific regulations</a:t>
            </a:r>
            <a:r>
              <a:rPr lang="en-US" sz="2000" dirty="0"/>
              <a:t>, not always </a:t>
            </a:r>
            <a:r>
              <a:rPr lang="en-US" sz="2000" dirty="0" smtClean="0"/>
              <a:t>harmonized</a:t>
            </a:r>
          </a:p>
        </p:txBody>
      </p:sp>
      <p:sp>
        <p:nvSpPr>
          <p:cNvPr id="12" name="Titolo 1"/>
          <p:cNvSpPr>
            <a:spLocks noGrp="1"/>
          </p:cNvSpPr>
          <p:nvPr>
            <p:ph type="ctrTitle" idx="4294967295"/>
          </p:nvPr>
        </p:nvSpPr>
        <p:spPr>
          <a:xfrm>
            <a:off x="1061085" y="409457"/>
            <a:ext cx="8082917" cy="467999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0" tIns="0" rIns="0" bIns="0" rtlCol="0" anchor="ctr" anchorCtr="0">
            <a:noAutofit/>
          </a:bodyPr>
          <a:lstStyle/>
          <a:p>
            <a:pPr marL="143933" algn="l"/>
            <a:r>
              <a:rPr lang="it-IT" sz="2400" b="1" dirty="0" smtClean="0">
                <a:solidFill>
                  <a:schemeClr val="bg1"/>
                </a:solidFill>
                <a:cs typeface="Arial"/>
              </a:rPr>
              <a:t>The future: a new </a:t>
            </a:r>
            <a:r>
              <a:rPr lang="it-IT" sz="2400" b="1" dirty="0" err="1" smtClean="0">
                <a:solidFill>
                  <a:schemeClr val="bg1"/>
                </a:solidFill>
                <a:cs typeface="Arial"/>
              </a:rPr>
              <a:t>European</a:t>
            </a:r>
            <a:r>
              <a:rPr lang="it-IT" sz="2400" b="1" dirty="0" smtClean="0">
                <a:solidFill>
                  <a:schemeClr val="bg1"/>
                </a:solidFill>
                <a:cs typeface="Arial"/>
              </a:rPr>
              <a:t> </a:t>
            </a:r>
            <a:r>
              <a:rPr lang="it-IT" sz="2400" b="1" dirty="0" err="1" smtClean="0">
                <a:solidFill>
                  <a:schemeClr val="bg1"/>
                </a:solidFill>
                <a:cs typeface="Arial"/>
              </a:rPr>
              <a:t>framework</a:t>
            </a:r>
            <a:endParaRPr lang="it-IT" sz="2400" b="1" dirty="0">
              <a:solidFill>
                <a:schemeClr val="bg1"/>
              </a:solidFill>
              <a:cs typeface="Arial"/>
            </a:endParaRPr>
          </a:p>
        </p:txBody>
      </p:sp>
      <p:pic>
        <p:nvPicPr>
          <p:cNvPr id="11" name="Immagine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5165" y="6295958"/>
            <a:ext cx="995363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sellaDiTesto 5"/>
          <p:cNvSpPr txBox="1"/>
          <p:nvPr/>
        </p:nvSpPr>
        <p:spPr>
          <a:xfrm>
            <a:off x="1066800" y="6003570"/>
            <a:ext cx="62103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Bank of Italy’s Analysis of Household Finances</a:t>
            </a:r>
            <a:endParaRPr lang="it-IT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it-IT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Rome, 4 </a:t>
            </a:r>
            <a:r>
              <a:rPr lang="it-IT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December</a:t>
            </a:r>
            <a:r>
              <a:rPr lang="it-IT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2015</a:t>
            </a:r>
          </a:p>
        </p:txBody>
      </p:sp>
      <p:sp>
        <p:nvSpPr>
          <p:cNvPr id="2" name="Rettangolo 1"/>
          <p:cNvSpPr/>
          <p:nvPr/>
        </p:nvSpPr>
        <p:spPr>
          <a:xfrm>
            <a:off x="981074" y="1943145"/>
            <a:ext cx="7554283" cy="6565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ts val="2200"/>
              </a:lnSpc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000" dirty="0" smtClean="0"/>
              <a:t>For the future: a </a:t>
            </a:r>
            <a:r>
              <a:rPr lang="en-US" sz="2000" dirty="0"/>
              <a:t>new </a:t>
            </a:r>
            <a:r>
              <a:rPr lang="en-US" sz="2000" dirty="0" smtClean="0"/>
              <a:t>strategy based on </a:t>
            </a:r>
            <a:r>
              <a:rPr lang="en-US" sz="2000" b="1" dirty="0"/>
              <a:t>multiple data sources</a:t>
            </a:r>
            <a:r>
              <a:rPr lang="en-US" sz="2000" dirty="0"/>
              <a:t> and </a:t>
            </a:r>
            <a:r>
              <a:rPr lang="en-US" sz="2000" b="1" dirty="0"/>
              <a:t>cross-cutting integration of </a:t>
            </a:r>
            <a:r>
              <a:rPr lang="en-US" sz="2000" b="1" dirty="0" smtClean="0"/>
              <a:t>existing surveys</a:t>
            </a:r>
            <a:endParaRPr lang="en-US" sz="2000" b="1" dirty="0"/>
          </a:p>
        </p:txBody>
      </p:sp>
      <p:sp>
        <p:nvSpPr>
          <p:cNvPr id="3" name="Rettangolo 2"/>
          <p:cNvSpPr/>
          <p:nvPr/>
        </p:nvSpPr>
        <p:spPr>
          <a:xfrm>
            <a:off x="1061083" y="2633038"/>
            <a:ext cx="7711442" cy="6565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99881" lvl="1" indent="-342900" algn="just">
              <a:lnSpc>
                <a:spcPts val="22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000" dirty="0" smtClean="0"/>
              <a:t>Massive </a:t>
            </a:r>
            <a:r>
              <a:rPr lang="en-US" sz="2000" dirty="0"/>
              <a:t>adoption of administrative data for the production of official </a:t>
            </a:r>
            <a:r>
              <a:rPr lang="en-US" sz="2000" dirty="0" smtClean="0"/>
              <a:t>statistics</a:t>
            </a:r>
            <a:endParaRPr lang="en-US" sz="2000" dirty="0"/>
          </a:p>
        </p:txBody>
      </p:sp>
      <p:sp>
        <p:nvSpPr>
          <p:cNvPr id="4" name="Rettangolo 3"/>
          <p:cNvSpPr/>
          <p:nvPr/>
        </p:nvSpPr>
        <p:spPr>
          <a:xfrm>
            <a:off x="1066799" y="3263970"/>
            <a:ext cx="7324725" cy="3744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99881" lvl="1" indent="-342900" algn="just">
              <a:lnSpc>
                <a:spcPts val="22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000" dirty="0"/>
              <a:t>A </a:t>
            </a:r>
            <a:r>
              <a:rPr lang="en-US" sz="2000" dirty="0" smtClean="0"/>
              <a:t>re-engineering </a:t>
            </a:r>
            <a:r>
              <a:rPr lang="en-US" sz="2000" dirty="0"/>
              <a:t>of the system of social </a:t>
            </a:r>
            <a:r>
              <a:rPr lang="en-US" sz="2000" dirty="0" smtClean="0"/>
              <a:t>statistics</a:t>
            </a:r>
            <a:endParaRPr lang="en-US" sz="2000" b="1" dirty="0">
              <a:solidFill>
                <a:srgbClr val="7F7F7F"/>
              </a:solidFill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1066799" y="3660398"/>
            <a:ext cx="7439983" cy="3744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99881" lvl="1" indent="-342900" algn="just">
              <a:lnSpc>
                <a:spcPts val="22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000" dirty="0"/>
              <a:t>Goals</a:t>
            </a:r>
            <a:r>
              <a:rPr lang="en-US" sz="2000" dirty="0" smtClean="0"/>
              <a:t>:</a:t>
            </a:r>
            <a:endParaRPr lang="en-US" sz="2000" dirty="0"/>
          </a:p>
        </p:txBody>
      </p:sp>
      <p:sp>
        <p:nvSpPr>
          <p:cNvPr id="8" name="Rettangolo 7"/>
          <p:cNvSpPr/>
          <p:nvPr/>
        </p:nvSpPr>
        <p:spPr>
          <a:xfrm>
            <a:off x="1061083" y="4115787"/>
            <a:ext cx="7560000" cy="3744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56881" lvl="2" indent="-342900" algn="just">
              <a:lnSpc>
                <a:spcPts val="22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000" dirty="0" smtClean="0"/>
              <a:t>to minimize </a:t>
            </a:r>
            <a:r>
              <a:rPr lang="en-US" sz="2000" dirty="0"/>
              <a:t>redundancy and the burden on </a:t>
            </a:r>
            <a:r>
              <a:rPr lang="en-US" sz="2000" dirty="0" smtClean="0"/>
              <a:t>respondents</a:t>
            </a:r>
            <a:endParaRPr lang="en-US" sz="2000" dirty="0"/>
          </a:p>
        </p:txBody>
      </p:sp>
      <p:sp>
        <p:nvSpPr>
          <p:cNvPr id="9" name="Rettangolo 8"/>
          <p:cNvSpPr/>
          <p:nvPr/>
        </p:nvSpPr>
        <p:spPr>
          <a:xfrm>
            <a:off x="1058233" y="4490248"/>
            <a:ext cx="7143749" cy="3744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56881" lvl="2" indent="-342900" algn="just">
              <a:lnSpc>
                <a:spcPts val="22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000" dirty="0"/>
              <a:t>t</a:t>
            </a:r>
            <a:r>
              <a:rPr lang="en-US" sz="2000" dirty="0" smtClean="0"/>
              <a:t>o increase data quality </a:t>
            </a:r>
            <a:r>
              <a:rPr lang="en-US" sz="2000" dirty="0"/>
              <a:t>and </a:t>
            </a:r>
            <a:r>
              <a:rPr lang="en-US" sz="2000" dirty="0" smtClean="0"/>
              <a:t>detail </a:t>
            </a:r>
            <a:endParaRPr lang="it-IT" sz="2000" b="1" dirty="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2282124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8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4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7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2" grpId="0" animBg="1"/>
      <p:bldP spid="2" grpId="0"/>
      <p:bldP spid="3" grpId="0"/>
      <p:bldP spid="4" grpId="0"/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1061085" y="1205791"/>
            <a:ext cx="7560000" cy="28212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342900" indent="-342900" algn="just">
              <a:lnSpc>
                <a:spcPts val="2200"/>
              </a:lnSpc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Building an integrated system of household surveys. Two scenarios:</a:t>
            </a:r>
          </a:p>
        </p:txBody>
      </p:sp>
      <p:sp>
        <p:nvSpPr>
          <p:cNvPr id="12" name="Titolo 1"/>
          <p:cNvSpPr>
            <a:spLocks noGrp="1"/>
          </p:cNvSpPr>
          <p:nvPr>
            <p:ph type="ctrTitle" idx="4294967295"/>
          </p:nvPr>
        </p:nvSpPr>
        <p:spPr>
          <a:xfrm>
            <a:off x="1061085" y="409457"/>
            <a:ext cx="8082917" cy="467999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0" tIns="0" rIns="0" bIns="0" rtlCol="0" anchor="ctr" anchorCtr="0">
            <a:noAutofit/>
          </a:bodyPr>
          <a:lstStyle/>
          <a:p>
            <a:pPr marL="143933" algn="l"/>
            <a:r>
              <a:rPr lang="en-US" sz="2400" b="1" dirty="0" smtClean="0">
                <a:solidFill>
                  <a:schemeClr val="bg1"/>
                </a:solidFill>
                <a:cs typeface="Arial"/>
              </a:rPr>
              <a:t>The future: </a:t>
            </a:r>
            <a:r>
              <a:rPr lang="en-US" sz="2400" b="1" dirty="0" err="1" smtClean="0">
                <a:solidFill>
                  <a:schemeClr val="bg1"/>
                </a:solidFill>
                <a:cs typeface="Arial"/>
              </a:rPr>
              <a:t>Istat’s</a:t>
            </a:r>
            <a:r>
              <a:rPr lang="en-US" sz="2400" b="1" dirty="0" smtClean="0">
                <a:solidFill>
                  <a:schemeClr val="bg1"/>
                </a:solidFill>
                <a:cs typeface="Arial"/>
              </a:rPr>
              <a:t> strategy for social surveys</a:t>
            </a:r>
            <a:endParaRPr lang="en-US" sz="2400" b="1" dirty="0">
              <a:solidFill>
                <a:schemeClr val="bg1"/>
              </a:solidFill>
              <a:cs typeface="Arial"/>
            </a:endParaRPr>
          </a:p>
        </p:txBody>
      </p:sp>
      <p:pic>
        <p:nvPicPr>
          <p:cNvPr id="11" name="Immagine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7015" y="6295958"/>
            <a:ext cx="995363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asellaDiTesto 6"/>
          <p:cNvSpPr txBox="1"/>
          <p:nvPr/>
        </p:nvSpPr>
        <p:spPr>
          <a:xfrm>
            <a:off x="1371602" y="1640320"/>
            <a:ext cx="7560000" cy="28212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342900" indent="-342900" algn="just">
              <a:lnSpc>
                <a:spcPts val="22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000" b="1" dirty="0" smtClean="0"/>
              <a:t>Ex-post</a:t>
            </a:r>
            <a:r>
              <a:rPr lang="en-US" sz="2000" dirty="0" smtClean="0"/>
              <a:t> harmonization </a:t>
            </a:r>
            <a:r>
              <a:rPr lang="en-US" sz="2000" dirty="0"/>
              <a:t>of concepts and </a:t>
            </a:r>
            <a:r>
              <a:rPr lang="en-US" sz="2000" dirty="0" smtClean="0"/>
              <a:t>definitions on existing surveys </a:t>
            </a:r>
            <a:endParaRPr lang="it-IT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1381127" y="2116873"/>
            <a:ext cx="7560000" cy="56425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342900" indent="-342900" algn="just">
              <a:lnSpc>
                <a:spcPts val="2200"/>
              </a:lnSpc>
              <a:buClr>
                <a:srgbClr val="C00000"/>
              </a:buClr>
              <a:buFont typeface="Wingdings" panose="05000000000000000000" pitchFamily="2" charset="2"/>
              <a:buChar char="§"/>
            </a:pPr>
            <a:r>
              <a:rPr lang="en-US" sz="2000" b="1" dirty="0" smtClean="0"/>
              <a:t>Ex-ante</a:t>
            </a:r>
            <a:r>
              <a:rPr lang="en-US" sz="2000" dirty="0" smtClean="0"/>
              <a:t> </a:t>
            </a:r>
            <a:r>
              <a:rPr lang="en-US" sz="2000" dirty="0"/>
              <a:t>integration of the system of social </a:t>
            </a:r>
            <a:r>
              <a:rPr lang="en-US" sz="2000" dirty="0" smtClean="0"/>
              <a:t>statistics: making </a:t>
            </a:r>
            <a:r>
              <a:rPr lang="en-US" sz="2000" dirty="0"/>
              <a:t>the system more </a:t>
            </a:r>
            <a:r>
              <a:rPr lang="en-US" sz="2000" dirty="0" smtClean="0"/>
              <a:t>flexible. A two-phase sample survey:</a:t>
            </a:r>
            <a:endParaRPr lang="it-IT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1085852" y="4253055"/>
            <a:ext cx="7560000" cy="56425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342900" indent="-342900" algn="just">
              <a:lnSpc>
                <a:spcPts val="2200"/>
              </a:lnSpc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000" dirty="0" smtClean="0"/>
              <a:t>For NSIs: </a:t>
            </a:r>
            <a:r>
              <a:rPr lang="en-US" sz="2000" b="1" dirty="0" smtClean="0"/>
              <a:t>moving </a:t>
            </a:r>
            <a:r>
              <a:rPr lang="en-US" sz="2000" b="1" dirty="0"/>
              <a:t>away from a </a:t>
            </a:r>
            <a:r>
              <a:rPr lang="en-US" sz="2000" b="1" dirty="0" smtClean="0"/>
              <a:t>fragmented </a:t>
            </a:r>
            <a:r>
              <a:rPr lang="en-US" sz="2000" b="1" dirty="0" err="1" smtClean="0"/>
              <a:t>stovepive</a:t>
            </a:r>
            <a:r>
              <a:rPr lang="en-US" sz="2000" b="1" dirty="0" smtClean="0"/>
              <a:t> </a:t>
            </a:r>
            <a:r>
              <a:rPr lang="en-US" sz="2000" b="1" dirty="0"/>
              <a:t>approach towards a more complex architecture</a:t>
            </a:r>
            <a:endParaRPr lang="it-IT" sz="20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1089660" y="4996741"/>
            <a:ext cx="7673340" cy="56425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342900" indent="-342900" algn="just">
              <a:lnSpc>
                <a:spcPts val="2200"/>
              </a:lnSpc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000" b="1" dirty="0" smtClean="0"/>
              <a:t>From </a:t>
            </a:r>
            <a:r>
              <a:rPr lang="en-US" sz="2000" b="1" dirty="0"/>
              <a:t>micro to macro </a:t>
            </a:r>
            <a:r>
              <a:rPr lang="en-US" sz="2000" b="1" dirty="0" smtClean="0"/>
              <a:t>data</a:t>
            </a:r>
            <a:r>
              <a:rPr lang="en-US" sz="2000" dirty="0" smtClean="0"/>
              <a:t>: new measures of wellbeing and disparities </a:t>
            </a:r>
            <a:r>
              <a:rPr lang="en-US" sz="2000" dirty="0"/>
              <a:t>in a </a:t>
            </a:r>
            <a:r>
              <a:rPr lang="en-US" sz="2000" dirty="0" smtClean="0"/>
              <a:t>framework consistent with the system of </a:t>
            </a:r>
            <a:r>
              <a:rPr lang="en-US" sz="2000" dirty="0"/>
              <a:t>national </a:t>
            </a:r>
            <a:r>
              <a:rPr lang="en-US" sz="2000" dirty="0" smtClean="0"/>
              <a:t>accounts</a:t>
            </a:r>
            <a:endParaRPr lang="it-IT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1981202" y="2835169"/>
            <a:ext cx="6210298" cy="56425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342900" indent="-342900" algn="just">
              <a:lnSpc>
                <a:spcPts val="2200"/>
              </a:lnSpc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800" dirty="0" smtClean="0"/>
              <a:t>First phase: a limited </a:t>
            </a:r>
            <a:r>
              <a:rPr lang="en-US" sz="1800" dirty="0"/>
              <a:t>set of structural core </a:t>
            </a:r>
            <a:r>
              <a:rPr lang="en-US" sz="1800" dirty="0" smtClean="0"/>
              <a:t>variables on</a:t>
            </a:r>
          </a:p>
          <a:p>
            <a:pPr algn="just">
              <a:lnSpc>
                <a:spcPts val="2200"/>
              </a:lnSpc>
              <a:buClr>
                <a:srgbClr val="FF0000"/>
              </a:buClr>
            </a:pPr>
            <a:r>
              <a:rPr lang="en-US" sz="1800" dirty="0" smtClean="0"/>
              <a:t>	a sample of households (sex, age, household composition, …)</a:t>
            </a:r>
            <a:endParaRPr lang="it-IT" sz="1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1990727" y="3507823"/>
            <a:ext cx="6658933" cy="56425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342900" indent="-342900" algn="just">
              <a:lnSpc>
                <a:spcPts val="2200"/>
              </a:lnSpc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800" dirty="0" smtClean="0"/>
              <a:t>Second phase: </a:t>
            </a:r>
            <a:r>
              <a:rPr lang="en-US" sz="1800" dirty="0"/>
              <a:t>information on </a:t>
            </a:r>
            <a:r>
              <a:rPr lang="en-US" sz="1800" dirty="0" smtClean="0"/>
              <a:t>specific </a:t>
            </a:r>
            <a:r>
              <a:rPr lang="en-US" sz="1800" dirty="0"/>
              <a:t>socio-economic </a:t>
            </a:r>
            <a:r>
              <a:rPr lang="en-US" sz="1800" dirty="0" smtClean="0"/>
              <a:t>variables</a:t>
            </a:r>
          </a:p>
          <a:p>
            <a:pPr algn="just">
              <a:lnSpc>
                <a:spcPts val="2200"/>
              </a:lnSpc>
              <a:buClr>
                <a:srgbClr val="FF0000"/>
              </a:buClr>
            </a:pPr>
            <a:r>
              <a:rPr lang="en-US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  <a:r>
              <a:rPr lang="en-US" sz="1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on a number of</a:t>
            </a:r>
            <a:r>
              <a:rPr lang="en-US" sz="1800" dirty="0" smtClean="0"/>
              <a:t> </a:t>
            </a:r>
            <a:r>
              <a:rPr lang="en-US" sz="1800" dirty="0"/>
              <a:t>sub-samples </a:t>
            </a:r>
            <a:r>
              <a:rPr lang="en-US" sz="1800" dirty="0" smtClean="0"/>
              <a:t>of </a:t>
            </a:r>
            <a:r>
              <a:rPr lang="en-US" sz="1800" dirty="0"/>
              <a:t>households</a:t>
            </a:r>
            <a:endParaRPr lang="it-IT" sz="18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1066800" y="6003570"/>
            <a:ext cx="62103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Bank of Italy’s Analysis of Household Finances</a:t>
            </a:r>
            <a:endParaRPr lang="it-IT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it-IT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Rome, 4 </a:t>
            </a:r>
            <a:r>
              <a:rPr lang="it-IT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December</a:t>
            </a:r>
            <a:r>
              <a:rPr lang="it-IT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2015</a:t>
            </a:r>
          </a:p>
        </p:txBody>
      </p:sp>
    </p:spTree>
    <p:extLst>
      <p:ext uri="{BB962C8B-B14F-4D97-AF65-F5344CB8AC3E}">
        <p14:creationId xmlns:p14="http://schemas.microsoft.com/office/powerpoint/2010/main" val="2345326943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8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3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4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3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7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3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3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2" grpId="0" animBg="1"/>
      <p:bldP spid="7" grpId="0"/>
      <p:bldP spid="8" grpId="0"/>
      <p:bldP spid="16" grpId="0"/>
      <p:bldP spid="17" grpId="0"/>
      <p:bldP spid="19" grpId="0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1064893" y="2039031"/>
            <a:ext cx="7560000" cy="5749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342900" indent="-342900" algn="just">
              <a:lnSpc>
                <a:spcPts val="2200"/>
              </a:lnSpc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400" dirty="0" smtClean="0"/>
              <a:t>to strengthen the collaboration </a:t>
            </a:r>
            <a:r>
              <a:rPr lang="en-US" sz="2400" dirty="0"/>
              <a:t>with the scientific community</a:t>
            </a:r>
            <a:endParaRPr lang="it-IT" sz="2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" name="Titolo 1"/>
          <p:cNvSpPr>
            <a:spLocks noGrp="1"/>
          </p:cNvSpPr>
          <p:nvPr>
            <p:ph type="ctrTitle" idx="4294967295"/>
          </p:nvPr>
        </p:nvSpPr>
        <p:spPr>
          <a:xfrm>
            <a:off x="1061085" y="409457"/>
            <a:ext cx="8082917" cy="467999"/>
          </a:xfrm>
          <a:prstGeom prst="rect">
            <a:avLst/>
          </a:prstGeom>
          <a:solidFill>
            <a:srgbClr val="CF1E24"/>
          </a:solidFill>
          <a:ln>
            <a:noFill/>
          </a:ln>
        </p:spPr>
        <p:txBody>
          <a:bodyPr vert="horz" lIns="0" tIns="0" rIns="0" bIns="0" rtlCol="0" anchor="ctr" anchorCtr="0">
            <a:noAutofit/>
          </a:bodyPr>
          <a:lstStyle/>
          <a:p>
            <a:pPr marL="143933" algn="l"/>
            <a:r>
              <a:rPr lang="en-US" sz="2400" b="1" dirty="0" smtClean="0">
                <a:solidFill>
                  <a:schemeClr val="bg1"/>
                </a:solidFill>
                <a:cs typeface="Arial"/>
              </a:rPr>
              <a:t>Challenges ahead</a:t>
            </a:r>
            <a:endParaRPr lang="en-US" sz="2400" b="1" dirty="0">
              <a:solidFill>
                <a:schemeClr val="bg1"/>
              </a:solidFill>
              <a:cs typeface="Arial"/>
            </a:endParaRPr>
          </a:p>
        </p:txBody>
      </p:sp>
      <p:pic>
        <p:nvPicPr>
          <p:cNvPr id="11" name="Immagine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7015" y="6295958"/>
            <a:ext cx="995363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CasellaDiTesto 16"/>
          <p:cNvSpPr txBox="1"/>
          <p:nvPr/>
        </p:nvSpPr>
        <p:spPr>
          <a:xfrm>
            <a:off x="1061085" y="2845034"/>
            <a:ext cx="7560000" cy="5749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342900" indent="-342900" algn="just">
              <a:lnSpc>
                <a:spcPts val="2200"/>
              </a:lnSpc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400" dirty="0" smtClean="0"/>
              <a:t>to increase the availability of detailed </a:t>
            </a:r>
            <a:r>
              <a:rPr lang="en-US" sz="2400" dirty="0"/>
              <a:t>data </a:t>
            </a:r>
            <a:r>
              <a:rPr lang="en-US" sz="2400" dirty="0" smtClean="0"/>
              <a:t>for </a:t>
            </a:r>
            <a:r>
              <a:rPr lang="en-US" sz="2400" dirty="0"/>
              <a:t>policy makers</a:t>
            </a:r>
            <a:endParaRPr lang="it-IT" sz="2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1036318" y="3565313"/>
            <a:ext cx="7560000" cy="75450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342900" indent="-342900" algn="just">
              <a:lnSpc>
                <a:spcPts val="3000"/>
              </a:lnSpc>
              <a:spcBef>
                <a:spcPts val="1200"/>
              </a:spcBef>
              <a:spcAft>
                <a:spcPts val="1200"/>
              </a:spcAft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400" dirty="0"/>
              <a:t>to </a:t>
            </a:r>
            <a:r>
              <a:rPr lang="en-US" sz="2400" dirty="0" smtClean="0"/>
              <a:t>capture at </a:t>
            </a:r>
            <a:r>
              <a:rPr lang="en-US" sz="2400" dirty="0"/>
              <a:t>the micro </a:t>
            </a:r>
            <a:r>
              <a:rPr lang="en-US" sz="2400" dirty="0" smtClean="0"/>
              <a:t>level</a:t>
            </a:r>
            <a:r>
              <a:rPr lang="it-IT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400" dirty="0" smtClean="0"/>
              <a:t>the </a:t>
            </a:r>
            <a:r>
              <a:rPr lang="en-US" sz="2400" dirty="0"/>
              <a:t>interactions among households and </a:t>
            </a:r>
            <a:r>
              <a:rPr lang="en-US" sz="2400" dirty="0" smtClean="0"/>
              <a:t>firms</a:t>
            </a:r>
            <a:endParaRPr lang="it-IT" sz="2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1036318" y="1408098"/>
            <a:ext cx="7560000" cy="29283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ts val="2200"/>
              </a:lnSpc>
              <a:buClr>
                <a:srgbClr val="FF0000"/>
              </a:buClr>
            </a:pPr>
            <a:r>
              <a:rPr lang="en-US" sz="2400" dirty="0" smtClean="0"/>
              <a:t>Three key challenges:</a:t>
            </a:r>
            <a:endParaRPr lang="it-IT" sz="24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1066800" y="6003570"/>
            <a:ext cx="62103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The Bank of Italy’s Analysis of Household Finances</a:t>
            </a:r>
            <a:endParaRPr lang="it-IT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it-IT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Rome, 4 </a:t>
            </a:r>
            <a:r>
              <a:rPr lang="it-IT" sz="1400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December</a:t>
            </a:r>
            <a:r>
              <a:rPr lang="it-IT" sz="14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it-IT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2015</a:t>
            </a:r>
          </a:p>
        </p:txBody>
      </p:sp>
    </p:spTree>
    <p:extLst>
      <p:ext uri="{BB962C8B-B14F-4D97-AF65-F5344CB8AC3E}">
        <p14:creationId xmlns:p14="http://schemas.microsoft.com/office/powerpoint/2010/main" val="3355003765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8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3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1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2" grpId="0" animBg="1"/>
      <p:bldP spid="17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4619</TotalTime>
  <Words>384</Words>
  <Application>Microsoft Office PowerPoint</Application>
  <PresentationFormat>Presentazione su schermo (4:3)</PresentationFormat>
  <Paragraphs>64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Tema di Office</vt:lpstr>
      <vt:lpstr>Presentazione standard di PowerPoint</vt:lpstr>
      <vt:lpstr>Outline</vt:lpstr>
      <vt:lpstr>The past: overview of Istat’s household data production</vt:lpstr>
      <vt:lpstr>The future: a new European framework</vt:lpstr>
      <vt:lpstr>The future: Istat’s strategy for social surveys</vt:lpstr>
      <vt:lpstr>Challenges ahead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ANCORA 12 MESI</dc:title>
  <dc:creator>elena grimaccia</dc:creator>
  <cp:lastModifiedBy>Giorgio Alleva</cp:lastModifiedBy>
  <cp:revision>321</cp:revision>
  <cp:lastPrinted>2015-12-04T11:06:54Z</cp:lastPrinted>
  <dcterms:created xsi:type="dcterms:W3CDTF">2015-05-13T08:31:54Z</dcterms:created>
  <dcterms:modified xsi:type="dcterms:W3CDTF">2015-12-04T11:42:40Z</dcterms:modified>
</cp:coreProperties>
</file>