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4" r:id="rId2"/>
    <p:sldId id="329" r:id="rId3"/>
    <p:sldId id="330" r:id="rId4"/>
    <p:sldId id="332" r:id="rId5"/>
    <p:sldId id="334" r:id="rId6"/>
    <p:sldId id="335" r:id="rId7"/>
  </p:sldIdLst>
  <p:sldSz cx="9144000" cy="6858000" type="screen4x3"/>
  <p:notesSz cx="6797675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409"/>
    <a:srgbClr val="4479CB"/>
    <a:srgbClr val="FFFF0A"/>
    <a:srgbClr val="FB0005"/>
    <a:srgbClr val="CF1E24"/>
    <a:srgbClr val="7E76AD"/>
    <a:srgbClr val="9188C7"/>
    <a:srgbClr val="CB6131"/>
    <a:srgbClr val="F4C34F"/>
    <a:srgbClr val="A36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048" autoAdjust="0"/>
  </p:normalViewPr>
  <p:slideViewPr>
    <p:cSldViewPr snapToGrid="0" snapToObjects="1" showGuides="1">
      <p:cViewPr>
        <p:scale>
          <a:sx n="100" d="100"/>
          <a:sy n="100" d="100"/>
        </p:scale>
        <p:origin x="-1320" y="-210"/>
      </p:cViewPr>
      <p:guideLst>
        <p:guide orient="horz" pos="3411"/>
        <p:guide orient="horz" pos="2132"/>
        <p:guide pos="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04/12/2015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C3EB-F457-433E-AB5E-33B176CDBCAD}" type="datetime1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9C2F-8CBC-4B57-9B4F-D29F8A9A3A9E}" type="datetime1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DD25-3DAA-4C20-9CAA-C03F09CB7BC5}" type="datetime1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867D-B02B-47E0-BA2E-3E2C93A258A6}" type="datetime1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1E1E-211A-4B2E-B2B4-6CCBA5894221}" type="datetime1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4C76-981E-429B-B621-B6ED4C3FACB5}" type="datetime1">
              <a:rPr lang="it-IT" smtClean="0"/>
              <a:t>04/12/2015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F5D1-710B-41B5-AC5A-274002176C70}" type="datetime1">
              <a:rPr lang="it-IT" smtClean="0"/>
              <a:t>04/12/2015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912F-5BDB-432E-9048-3F3ADB7A6789}" type="datetime1">
              <a:rPr lang="it-IT" smtClean="0"/>
              <a:t>04/12/2015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C26A-3236-4EAF-B777-8A25986B456B}" type="datetime1">
              <a:rPr lang="it-IT" smtClean="0"/>
              <a:t>04/12/2015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73050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6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435104"/>
            <a:ext cx="3008312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EEE3-7B05-4F03-9AF7-081FCE8F5A38}" type="datetime1">
              <a:rPr lang="it-IT" smtClean="0"/>
              <a:t>04/12/2015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5367353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F1B0-9DE5-4801-9E80-032599F668AB}" type="datetime1">
              <a:rPr lang="it-IT" smtClean="0"/>
              <a:t>04/12/2015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460A-6179-4453-8F16-353BCC03A143}" type="datetime1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981074" y="0"/>
            <a:ext cx="8174741" cy="18000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66800" y="808650"/>
            <a:ext cx="7509804" cy="3467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it-IT" sz="4000" b="1" dirty="0" smtClean="0">
              <a:solidFill>
                <a:srgbClr val="C00000"/>
              </a:solidFill>
            </a:endParaRPr>
          </a:p>
          <a:p>
            <a:pPr fontAlgn="base">
              <a:lnSpc>
                <a:spcPts val="3900"/>
              </a:lnSpc>
            </a:pPr>
            <a:r>
              <a:rPr lang="en-US" sz="5000" dirty="0" err="1">
                <a:solidFill>
                  <a:srgbClr val="C00000"/>
                </a:solidFill>
              </a:rPr>
              <a:t>Istat</a:t>
            </a:r>
            <a:r>
              <a:rPr lang="en-US" sz="5000" dirty="0">
                <a:solidFill>
                  <a:srgbClr val="C00000"/>
                </a:solidFill>
              </a:rPr>
              <a:t> and household data: </a:t>
            </a:r>
            <a:endParaRPr lang="en-US" sz="5000" dirty="0" smtClean="0">
              <a:solidFill>
                <a:srgbClr val="C00000"/>
              </a:solidFill>
            </a:endParaRPr>
          </a:p>
          <a:p>
            <a:pPr fontAlgn="base">
              <a:lnSpc>
                <a:spcPts val="3900"/>
              </a:lnSpc>
            </a:pPr>
            <a:r>
              <a:rPr lang="en-US" sz="5000" dirty="0" smtClean="0">
                <a:solidFill>
                  <a:srgbClr val="C00000"/>
                </a:solidFill>
              </a:rPr>
              <a:t>the </a:t>
            </a:r>
            <a:r>
              <a:rPr lang="en-US" sz="5000" dirty="0">
                <a:solidFill>
                  <a:srgbClr val="C00000"/>
                </a:solidFill>
              </a:rPr>
              <a:t>past and the </a:t>
            </a:r>
            <a:r>
              <a:rPr lang="en-US" sz="5000" dirty="0" smtClean="0">
                <a:solidFill>
                  <a:srgbClr val="C00000"/>
                </a:solidFill>
              </a:rPr>
              <a:t>future</a:t>
            </a:r>
            <a:endParaRPr lang="it-IT" sz="4000" b="1" dirty="0" smtClean="0">
              <a:solidFill>
                <a:srgbClr val="C00000"/>
              </a:solidFill>
            </a:endParaRPr>
          </a:p>
          <a:p>
            <a:pPr fontAlgn="base">
              <a:lnSpc>
                <a:spcPts val="3500"/>
              </a:lnSpc>
              <a:spcAft>
                <a:spcPts val="1200"/>
              </a:spcAft>
            </a:pPr>
            <a:endParaRPr lang="it-IT" sz="3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ase">
              <a:lnSpc>
                <a:spcPts val="3500"/>
              </a:lnSpc>
              <a:spcAft>
                <a:spcPts val="1200"/>
              </a:spcAft>
            </a:pPr>
            <a:r>
              <a:rPr lang="it-IT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Giorgio Alleva</a:t>
            </a:r>
            <a:r>
              <a:rPr lang="it-IT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fontAlgn="base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President of the Italian National Institute of Statistics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ttore 1 3"/>
          <p:cNvCxnSpPr/>
          <p:nvPr/>
        </p:nvCxnSpPr>
        <p:spPr>
          <a:xfrm>
            <a:off x="1162540" y="5887181"/>
            <a:ext cx="58810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066800" y="6003570"/>
            <a:ext cx="6210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Bank of Italy’s Analysis of Household Finances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Rome, 4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December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3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32458" y="1307510"/>
            <a:ext cx="7560000" cy="286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it-IT" sz="2200" b="1" dirty="0" smtClean="0"/>
              <a:t>	The </a:t>
            </a:r>
            <a:r>
              <a:rPr lang="it-IT" sz="2200" b="1" dirty="0" err="1" smtClean="0"/>
              <a:t>past</a:t>
            </a:r>
            <a:endParaRPr lang="it-IT" sz="2200" b="1" dirty="0"/>
          </a:p>
        </p:txBody>
      </p:sp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Outline</a:t>
            </a: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066800" y="6003570"/>
            <a:ext cx="6210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Bank of Italy’s Analysis of Household Finances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Rome, 4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December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409700" y="1790745"/>
            <a:ext cx="62484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Overview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Istat’s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household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data 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production</a:t>
            </a: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51508" y="2498135"/>
            <a:ext cx="7560000" cy="286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it-IT" sz="2200" b="1" dirty="0" smtClean="0"/>
              <a:t>	The future</a:t>
            </a:r>
            <a:endParaRPr lang="it-IT" sz="22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18183" y="4593635"/>
            <a:ext cx="7560000" cy="286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it-IT" sz="2200" b="1" dirty="0" smtClean="0"/>
              <a:t>	</a:t>
            </a:r>
            <a:r>
              <a:rPr lang="en-US" sz="2200" b="1" dirty="0" smtClean="0"/>
              <a:t>Challenges ahead</a:t>
            </a:r>
            <a:endParaRPr lang="en-US" sz="2200" b="1" dirty="0"/>
          </a:p>
        </p:txBody>
      </p:sp>
      <p:sp>
        <p:nvSpPr>
          <p:cNvPr id="3" name="Rettangolo 2"/>
          <p:cNvSpPr/>
          <p:nvPr/>
        </p:nvSpPr>
        <p:spPr>
          <a:xfrm>
            <a:off x="1409700" y="3055076"/>
            <a:ext cx="722334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new </a:t>
            </a:r>
            <a:r>
              <a:rPr lang="it-IT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framework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09699" y="3567430"/>
            <a:ext cx="7223343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Istat’s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strategy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building an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integrated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system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household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surveys</a:t>
            </a: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33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2" grpId="0"/>
      <p:bldP spid="7" grpId="0"/>
      <p:bldP spid="8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61083" y="1221785"/>
            <a:ext cx="662942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rgbClr val="7F7F7F"/>
                </a:solidFill>
                <a:latin typeface="+mj-lt"/>
              </a:rPr>
              <a:t>1954</a:t>
            </a:r>
            <a:endParaRPr lang="en-US" sz="2000" b="1" dirty="0"/>
          </a:p>
        </p:txBody>
      </p:sp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/>
          <a:p>
            <a:pPr marL="143933" algn="l"/>
            <a:r>
              <a:rPr lang="en-US" sz="2400" b="1" dirty="0" smtClean="0">
                <a:solidFill>
                  <a:schemeClr val="bg1"/>
                </a:solidFill>
                <a:cs typeface="Arial"/>
              </a:rPr>
              <a:t>The past: overview of </a:t>
            </a:r>
            <a:r>
              <a:rPr lang="en-US" sz="2400" b="1" dirty="0" err="1" smtClean="0">
                <a:solidFill>
                  <a:schemeClr val="bg1"/>
                </a:solidFill>
                <a:cs typeface="Arial"/>
              </a:rPr>
              <a:t>Istat’s</a:t>
            </a:r>
            <a:r>
              <a:rPr lang="en-US" sz="2400" b="1" dirty="0" smtClean="0">
                <a:solidFill>
                  <a:schemeClr val="bg1"/>
                </a:solidFill>
                <a:cs typeface="Arial"/>
              </a:rPr>
              <a:t> household data production</a:t>
            </a:r>
            <a:endParaRPr lang="en-US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066800" y="6003570"/>
            <a:ext cx="6210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Bank of Italy’s Analysis of Household Finances</a:t>
            </a:r>
          </a:p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Rome, 4 December 2015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61083" y="1717085"/>
            <a:ext cx="567692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rgbClr val="7F7F7F"/>
                </a:solidFill>
              </a:rPr>
              <a:t>1968</a:t>
            </a:r>
            <a:endParaRPr lang="en-US" sz="2000" b="1" dirty="0">
              <a:solidFill>
                <a:srgbClr val="7F7F7F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70608" y="2240960"/>
            <a:ext cx="567692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rgbClr val="7F7F7F"/>
                </a:solidFill>
              </a:rPr>
              <a:t>1973</a:t>
            </a:r>
            <a:endParaRPr lang="en-US" sz="2000" b="1" dirty="0">
              <a:solidFill>
                <a:srgbClr val="7F7F7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70608" y="2783885"/>
            <a:ext cx="567692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rgbClr val="7F7F7F"/>
                </a:solidFill>
              </a:rPr>
              <a:t>1993</a:t>
            </a:r>
            <a:endParaRPr lang="en-US" sz="2000" b="1" dirty="0">
              <a:solidFill>
                <a:srgbClr val="7F7F7F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061083" y="3331678"/>
            <a:ext cx="577217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rgbClr val="7F7F7F"/>
                </a:solidFill>
              </a:rPr>
              <a:t>1994</a:t>
            </a:r>
            <a:endParaRPr lang="en-US" sz="2000" b="1" dirty="0">
              <a:solidFill>
                <a:srgbClr val="7F7F7F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61083" y="3874603"/>
            <a:ext cx="577217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rgbClr val="7F7F7F"/>
                </a:solidFill>
              </a:rPr>
              <a:t>2004</a:t>
            </a:r>
            <a:endParaRPr lang="en-US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99157" y="5204482"/>
            <a:ext cx="7511417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/>
              <a:t>Today 4 sample surveys, 200,000 households, nearly 10,000 variables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061083" y="4398478"/>
            <a:ext cx="577217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rgbClr val="7F7F7F"/>
                </a:solidFill>
              </a:rPr>
              <a:t>2014</a:t>
            </a:r>
            <a:endParaRPr lang="en-US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727832" y="1221784"/>
            <a:ext cx="3225167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err="1" smtClean="0"/>
              <a:t>Labour</a:t>
            </a:r>
            <a:r>
              <a:rPr lang="en-US" sz="2000" b="1" dirty="0" smtClean="0"/>
              <a:t> Force Survey</a:t>
            </a:r>
            <a:endParaRPr lang="en-US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737358" y="1717084"/>
            <a:ext cx="7560000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Survey on household income</a:t>
            </a: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737358" y="2224494"/>
            <a:ext cx="7560000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Survey on household consumption </a:t>
            </a: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756408" y="2774360"/>
            <a:ext cx="7560000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/>
              <a:t>Multipurpose social surveys</a:t>
            </a:r>
            <a:endParaRPr lang="en-US" sz="2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784983" y="3322153"/>
            <a:ext cx="7560000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European Commission Household Panel</a:t>
            </a: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794508" y="3874602"/>
            <a:ext cx="7560000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it-IT" sz="2000" b="1" dirty="0" smtClean="0"/>
              <a:t>EU-</a:t>
            </a:r>
            <a:r>
              <a:rPr lang="it-IT" sz="2000" b="1" dirty="0" err="1" smtClean="0"/>
              <a:t>Statistics</a:t>
            </a:r>
            <a:r>
              <a:rPr lang="it-IT" sz="2000" b="1" dirty="0" smtClean="0"/>
              <a:t> on </a:t>
            </a:r>
            <a:r>
              <a:rPr lang="it-IT" sz="2000" b="1" dirty="0" err="1" smtClean="0"/>
              <a:t>income</a:t>
            </a:r>
            <a:r>
              <a:rPr lang="it-IT" sz="2000" b="1" dirty="0" smtClean="0"/>
              <a:t> and living </a:t>
            </a:r>
            <a:r>
              <a:rPr lang="it-IT" sz="2000" b="1" dirty="0" err="1" smtClean="0"/>
              <a:t>conditions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794508" y="4388953"/>
            <a:ext cx="2760347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2000" b="1" dirty="0" smtClean="0"/>
              <a:t>Household budget survey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373585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7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61083" y="1307510"/>
            <a:ext cx="7560000" cy="5642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Now: assemblage </a:t>
            </a:r>
            <a:r>
              <a:rPr lang="en-US" sz="2000" dirty="0"/>
              <a:t>of </a:t>
            </a:r>
            <a:r>
              <a:rPr lang="en-US" sz="2000" b="1" dirty="0"/>
              <a:t>fragmented domain-specific regulations</a:t>
            </a:r>
            <a:r>
              <a:rPr lang="en-US" sz="2000" dirty="0"/>
              <a:t>, not always </a:t>
            </a:r>
            <a:r>
              <a:rPr lang="en-US" sz="2000" dirty="0" smtClean="0"/>
              <a:t>harmonized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/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The future: a new </a:t>
            </a:r>
            <a:r>
              <a:rPr lang="it-IT" sz="2400" b="1" dirty="0" err="1" smtClean="0">
                <a:solidFill>
                  <a:schemeClr val="bg1"/>
                </a:solidFill>
                <a:cs typeface="Arial"/>
              </a:rPr>
              <a:t>European</a:t>
            </a:r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cs typeface="Arial"/>
              </a:rPr>
              <a:t>framework</a:t>
            </a: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066800" y="6003570"/>
            <a:ext cx="6210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Bank of Italy’s Analysis of Household Finances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Rome, 4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December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2015</a:t>
            </a:r>
          </a:p>
        </p:txBody>
      </p:sp>
      <p:sp>
        <p:nvSpPr>
          <p:cNvPr id="2" name="Rettangolo 1"/>
          <p:cNvSpPr/>
          <p:nvPr/>
        </p:nvSpPr>
        <p:spPr>
          <a:xfrm>
            <a:off x="981074" y="1943145"/>
            <a:ext cx="7554283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For the future: a </a:t>
            </a:r>
            <a:r>
              <a:rPr lang="en-US" sz="2000" dirty="0"/>
              <a:t>new </a:t>
            </a:r>
            <a:r>
              <a:rPr lang="en-US" sz="2000" dirty="0" smtClean="0"/>
              <a:t>strategy based on </a:t>
            </a:r>
            <a:r>
              <a:rPr lang="en-US" sz="2000" b="1" dirty="0"/>
              <a:t>multiple data sources</a:t>
            </a:r>
            <a:r>
              <a:rPr lang="en-US" sz="2000" dirty="0"/>
              <a:t> and </a:t>
            </a:r>
            <a:r>
              <a:rPr lang="en-US" sz="2000" b="1" dirty="0"/>
              <a:t>cross-cutting integration of </a:t>
            </a:r>
            <a:r>
              <a:rPr lang="en-US" sz="2000" b="1" dirty="0" smtClean="0"/>
              <a:t>existing surveys</a:t>
            </a:r>
            <a:endParaRPr lang="en-US" sz="2000" b="1" dirty="0"/>
          </a:p>
        </p:txBody>
      </p:sp>
      <p:sp>
        <p:nvSpPr>
          <p:cNvPr id="3" name="Rettangolo 2"/>
          <p:cNvSpPr/>
          <p:nvPr/>
        </p:nvSpPr>
        <p:spPr>
          <a:xfrm>
            <a:off x="1061083" y="2633038"/>
            <a:ext cx="771144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9881" lvl="1" indent="-342900" algn="just">
              <a:lnSpc>
                <a:spcPts val="2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Massive </a:t>
            </a:r>
            <a:r>
              <a:rPr lang="en-US" sz="2000" dirty="0"/>
              <a:t>adoption of administrative data for the production of official </a:t>
            </a:r>
            <a:r>
              <a:rPr lang="en-US" sz="2000" dirty="0" smtClean="0"/>
              <a:t>statistics</a:t>
            </a:r>
            <a:endParaRPr lang="en-US" sz="2000" dirty="0"/>
          </a:p>
        </p:txBody>
      </p:sp>
      <p:sp>
        <p:nvSpPr>
          <p:cNvPr id="4" name="Rettangolo 3"/>
          <p:cNvSpPr/>
          <p:nvPr/>
        </p:nvSpPr>
        <p:spPr>
          <a:xfrm>
            <a:off x="1066799" y="3263970"/>
            <a:ext cx="732472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9881" lvl="1" indent="-342900" algn="just">
              <a:lnSpc>
                <a:spcPts val="2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 </a:t>
            </a:r>
            <a:r>
              <a:rPr lang="en-US" sz="2000" dirty="0" smtClean="0"/>
              <a:t>re-engineering </a:t>
            </a:r>
            <a:r>
              <a:rPr lang="en-US" sz="2000" dirty="0"/>
              <a:t>of the system of social </a:t>
            </a:r>
            <a:r>
              <a:rPr lang="en-US" sz="2000" dirty="0" smtClean="0"/>
              <a:t>statistics</a:t>
            </a:r>
            <a:endParaRPr lang="en-US" sz="2000" b="1" dirty="0">
              <a:solidFill>
                <a:srgbClr val="7F7F7F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066799" y="3660398"/>
            <a:ext cx="743998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9881" lvl="1" indent="-342900" algn="just">
              <a:lnSpc>
                <a:spcPts val="2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Goals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8" name="Rettangolo 7"/>
          <p:cNvSpPr/>
          <p:nvPr/>
        </p:nvSpPr>
        <p:spPr>
          <a:xfrm>
            <a:off x="1061083" y="4115787"/>
            <a:ext cx="75600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6881" lvl="2" indent="-342900" algn="just">
              <a:lnSpc>
                <a:spcPts val="2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to minimize </a:t>
            </a:r>
            <a:r>
              <a:rPr lang="en-US" sz="2000" dirty="0"/>
              <a:t>redundancy and the burden on </a:t>
            </a:r>
            <a:r>
              <a:rPr lang="en-US" sz="2000" dirty="0" smtClean="0"/>
              <a:t>respondents</a:t>
            </a:r>
            <a:endParaRPr lang="en-US" sz="2000" dirty="0"/>
          </a:p>
        </p:txBody>
      </p:sp>
      <p:sp>
        <p:nvSpPr>
          <p:cNvPr id="9" name="Rettangolo 8"/>
          <p:cNvSpPr/>
          <p:nvPr/>
        </p:nvSpPr>
        <p:spPr>
          <a:xfrm>
            <a:off x="1058233" y="4490248"/>
            <a:ext cx="7143749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6881" lvl="2" indent="-342900" algn="just">
              <a:lnSpc>
                <a:spcPts val="2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</a:t>
            </a:r>
            <a:r>
              <a:rPr lang="en-US" sz="2000" dirty="0" smtClean="0"/>
              <a:t>o increase data quality </a:t>
            </a:r>
            <a:r>
              <a:rPr lang="en-US" sz="2000" dirty="0"/>
              <a:t>and </a:t>
            </a:r>
            <a:r>
              <a:rPr lang="en-US" sz="2000" dirty="0" smtClean="0"/>
              <a:t>detail </a:t>
            </a:r>
            <a:endParaRPr lang="it-IT" sz="20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821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2" grpId="0"/>
      <p:bldP spid="3" grpId="0"/>
      <p:bldP spid="4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61085" y="1205791"/>
            <a:ext cx="7560000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Building an integrated system of household surveys. Two scenarios: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/>
          <a:p>
            <a:pPr marL="143933" algn="l"/>
            <a:r>
              <a:rPr lang="en-US" sz="2400" b="1" dirty="0" smtClean="0">
                <a:solidFill>
                  <a:schemeClr val="bg1"/>
                </a:solidFill>
                <a:cs typeface="Arial"/>
              </a:rPr>
              <a:t>The future: </a:t>
            </a:r>
            <a:r>
              <a:rPr lang="en-US" sz="2400" b="1" dirty="0" err="1" smtClean="0">
                <a:solidFill>
                  <a:schemeClr val="bg1"/>
                </a:solidFill>
                <a:cs typeface="Arial"/>
              </a:rPr>
              <a:t>Istat’s</a:t>
            </a:r>
            <a:r>
              <a:rPr lang="en-US" sz="2400" b="1" dirty="0" smtClean="0">
                <a:solidFill>
                  <a:schemeClr val="bg1"/>
                </a:solidFill>
                <a:cs typeface="Arial"/>
              </a:rPr>
              <a:t> strategy for social surveys</a:t>
            </a:r>
            <a:endParaRPr lang="en-US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01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1371602" y="1640320"/>
            <a:ext cx="7560000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/>
              <a:t>Ex-post</a:t>
            </a:r>
            <a:r>
              <a:rPr lang="en-US" sz="2000" dirty="0" smtClean="0"/>
              <a:t> harmonization </a:t>
            </a:r>
            <a:r>
              <a:rPr lang="en-US" sz="2000" dirty="0"/>
              <a:t>of concepts and </a:t>
            </a:r>
            <a:r>
              <a:rPr lang="en-US" sz="2000" dirty="0" smtClean="0"/>
              <a:t>definitions on existing surveys 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81127" y="2116873"/>
            <a:ext cx="7560000" cy="5642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/>
              <a:t>Ex-ante</a:t>
            </a:r>
            <a:r>
              <a:rPr lang="en-US" sz="2000" dirty="0" smtClean="0"/>
              <a:t> </a:t>
            </a:r>
            <a:r>
              <a:rPr lang="en-US" sz="2000" dirty="0"/>
              <a:t>integration of the system of social </a:t>
            </a:r>
            <a:r>
              <a:rPr lang="en-US" sz="2000" dirty="0" smtClean="0"/>
              <a:t>statistics: making </a:t>
            </a:r>
            <a:r>
              <a:rPr lang="en-US" sz="2000" dirty="0"/>
              <a:t>the system more </a:t>
            </a:r>
            <a:r>
              <a:rPr lang="en-US" sz="2000" dirty="0" smtClean="0"/>
              <a:t>flexible. A two-phase sample survey: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085852" y="4253055"/>
            <a:ext cx="7560000" cy="5642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For NSIs: </a:t>
            </a:r>
            <a:r>
              <a:rPr lang="en-US" sz="2000" b="1" dirty="0" smtClean="0"/>
              <a:t>moving </a:t>
            </a:r>
            <a:r>
              <a:rPr lang="en-US" sz="2000" b="1" dirty="0"/>
              <a:t>away from a </a:t>
            </a:r>
            <a:r>
              <a:rPr lang="en-US" sz="2000" b="1" dirty="0" smtClean="0"/>
              <a:t>fragmented </a:t>
            </a:r>
            <a:r>
              <a:rPr lang="en-US" sz="2000" b="1" dirty="0" err="1" smtClean="0"/>
              <a:t>stovepive</a:t>
            </a:r>
            <a:r>
              <a:rPr lang="en-US" sz="2000" b="1" dirty="0" smtClean="0"/>
              <a:t> </a:t>
            </a:r>
            <a:r>
              <a:rPr lang="en-US" sz="2000" b="1" dirty="0"/>
              <a:t>approach towards a more complex architecture</a:t>
            </a:r>
            <a:endParaRPr lang="it-IT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089660" y="4996741"/>
            <a:ext cx="7673340" cy="5642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/>
              <a:t>From </a:t>
            </a:r>
            <a:r>
              <a:rPr lang="en-US" sz="2000" b="1" dirty="0"/>
              <a:t>micro to macro </a:t>
            </a:r>
            <a:r>
              <a:rPr lang="en-US" sz="2000" b="1" dirty="0" smtClean="0"/>
              <a:t>data</a:t>
            </a:r>
            <a:r>
              <a:rPr lang="en-US" sz="2000" dirty="0" smtClean="0"/>
              <a:t>: new measures of wellbeing and disparities </a:t>
            </a:r>
            <a:r>
              <a:rPr lang="en-US" sz="2000" dirty="0"/>
              <a:t>in a </a:t>
            </a:r>
            <a:r>
              <a:rPr lang="en-US" sz="2000" dirty="0" smtClean="0"/>
              <a:t>framework consistent with the system of </a:t>
            </a:r>
            <a:r>
              <a:rPr lang="en-US" sz="2000" dirty="0"/>
              <a:t>national </a:t>
            </a:r>
            <a:r>
              <a:rPr lang="en-US" sz="2000" dirty="0" smtClean="0"/>
              <a:t>accounts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981202" y="2835169"/>
            <a:ext cx="6210298" cy="5642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/>
              <a:t>First phase: a limited </a:t>
            </a:r>
            <a:r>
              <a:rPr lang="en-US" sz="1800" dirty="0"/>
              <a:t>set of structural core </a:t>
            </a:r>
            <a:r>
              <a:rPr lang="en-US" sz="1800" dirty="0" smtClean="0"/>
              <a:t>variables on</a:t>
            </a:r>
          </a:p>
          <a:p>
            <a:pPr algn="just">
              <a:lnSpc>
                <a:spcPts val="2200"/>
              </a:lnSpc>
              <a:buClr>
                <a:srgbClr val="FF0000"/>
              </a:buClr>
            </a:pPr>
            <a:r>
              <a:rPr lang="en-US" sz="1800" dirty="0" smtClean="0"/>
              <a:t>	a sample of households (sex, age, household composition, …)</a:t>
            </a:r>
            <a:endParaRPr lang="it-IT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990727" y="3507823"/>
            <a:ext cx="6658933" cy="5642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/>
              <a:t>Second phase: </a:t>
            </a:r>
            <a:r>
              <a:rPr lang="en-US" sz="1800" dirty="0"/>
              <a:t>information on </a:t>
            </a:r>
            <a:r>
              <a:rPr lang="en-US" sz="1800" dirty="0" smtClean="0"/>
              <a:t>specific </a:t>
            </a:r>
            <a:r>
              <a:rPr lang="en-US" sz="1800" dirty="0"/>
              <a:t>socio-economic </a:t>
            </a:r>
            <a:r>
              <a:rPr lang="en-US" sz="1800" dirty="0" smtClean="0"/>
              <a:t>variables</a:t>
            </a:r>
          </a:p>
          <a:p>
            <a:pPr algn="just">
              <a:lnSpc>
                <a:spcPts val="2200"/>
              </a:lnSpc>
              <a:buClr>
                <a:srgbClr val="FF0000"/>
              </a:buClr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 a number of</a:t>
            </a:r>
            <a:r>
              <a:rPr lang="en-US" sz="1800" dirty="0" smtClean="0"/>
              <a:t> </a:t>
            </a:r>
            <a:r>
              <a:rPr lang="en-US" sz="1800" dirty="0"/>
              <a:t>sub-samples </a:t>
            </a:r>
            <a:r>
              <a:rPr lang="en-US" sz="1800" dirty="0" smtClean="0"/>
              <a:t>of </a:t>
            </a:r>
            <a:r>
              <a:rPr lang="en-US" sz="1800" dirty="0"/>
              <a:t>households</a:t>
            </a:r>
            <a:endParaRPr lang="it-IT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066800" y="6003570"/>
            <a:ext cx="6210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Bank of Italy’s Analysis of Household Finances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Rome, 4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December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3453269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7" grpId="0"/>
      <p:bldP spid="8" grpId="0"/>
      <p:bldP spid="16" grpId="0"/>
      <p:bldP spid="1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64893" y="2039031"/>
            <a:ext cx="7560000" cy="5749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to strengthen the collaboration </a:t>
            </a:r>
            <a:r>
              <a:rPr lang="en-US" sz="2400" dirty="0"/>
              <a:t>with the scientific community</a:t>
            </a:r>
            <a:endParaRPr lang="it-IT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/>
          <a:p>
            <a:pPr marL="143933" algn="l"/>
            <a:r>
              <a:rPr lang="en-US" sz="2400" b="1" dirty="0" smtClean="0">
                <a:solidFill>
                  <a:schemeClr val="bg1"/>
                </a:solidFill>
                <a:cs typeface="Arial"/>
              </a:rPr>
              <a:t>Challenges ahead</a:t>
            </a:r>
            <a:endParaRPr lang="en-US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01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1061085" y="2845034"/>
            <a:ext cx="7560000" cy="5749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22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to increase the availability of detailed </a:t>
            </a:r>
            <a:r>
              <a:rPr lang="en-US" sz="2400" dirty="0"/>
              <a:t>data </a:t>
            </a:r>
            <a:r>
              <a:rPr lang="en-US" sz="2400" dirty="0" smtClean="0"/>
              <a:t>for </a:t>
            </a:r>
            <a:r>
              <a:rPr lang="en-US" sz="2400" dirty="0"/>
              <a:t>policy makers</a:t>
            </a:r>
            <a:endParaRPr lang="it-IT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36318" y="3565313"/>
            <a:ext cx="7560000" cy="754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to </a:t>
            </a:r>
            <a:r>
              <a:rPr lang="en-US" sz="2400" dirty="0" smtClean="0"/>
              <a:t>capture at </a:t>
            </a:r>
            <a:r>
              <a:rPr lang="en-US" sz="2400" dirty="0"/>
              <a:t>the micro </a:t>
            </a:r>
            <a:r>
              <a:rPr lang="en-US" sz="2400" dirty="0" smtClean="0"/>
              <a:t>level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smtClean="0"/>
              <a:t>the </a:t>
            </a:r>
            <a:r>
              <a:rPr lang="en-US" sz="2400" dirty="0"/>
              <a:t>interactions among households and </a:t>
            </a:r>
            <a:r>
              <a:rPr lang="en-US" sz="2400" dirty="0" smtClean="0"/>
              <a:t>firms</a:t>
            </a:r>
            <a:endParaRPr lang="it-IT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36318" y="1408098"/>
            <a:ext cx="7560000" cy="2928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  <a:buClr>
                <a:srgbClr val="FF0000"/>
              </a:buClr>
            </a:pPr>
            <a:r>
              <a:rPr lang="en-US" sz="2400" dirty="0" smtClean="0"/>
              <a:t>Three key challenges:</a:t>
            </a:r>
            <a:endParaRPr lang="it-IT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66800" y="6003570"/>
            <a:ext cx="6210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Bank of Italy’s Analysis of Household Finances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Rome, 4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December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355003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7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4619</TotalTime>
  <Words>384</Words>
  <Application>Microsoft Office PowerPoint</Application>
  <PresentationFormat>Presentazione su schermo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Outline</vt:lpstr>
      <vt:lpstr>The past: overview of Istat’s household data production</vt:lpstr>
      <vt:lpstr>The future: a new European framework</vt:lpstr>
      <vt:lpstr>The future: Istat’s strategy for social surveys</vt:lpstr>
      <vt:lpstr>Challenges ahead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ANCORA 12 MESI</dc:title>
  <dc:creator>elena grimaccia</dc:creator>
  <cp:lastModifiedBy>Giorgio Alleva</cp:lastModifiedBy>
  <cp:revision>321</cp:revision>
  <cp:lastPrinted>2015-12-04T11:06:54Z</cp:lastPrinted>
  <dcterms:created xsi:type="dcterms:W3CDTF">2015-05-13T08:31:54Z</dcterms:created>
  <dcterms:modified xsi:type="dcterms:W3CDTF">2015-12-04T11:42:40Z</dcterms:modified>
</cp:coreProperties>
</file>