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648450" cy="97742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7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43A8E-B5AD-4326-883D-94269CB76D04}" type="datetimeFigureOut">
              <a:rPr lang="it-IT" smtClean="0"/>
              <a:t>03/12/2015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C810-37A4-4440-9ACA-E23CF7B7A6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6699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43A8E-B5AD-4326-883D-94269CB76D04}" type="datetimeFigureOut">
              <a:rPr lang="it-IT" smtClean="0"/>
              <a:t>03/12/2015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C810-37A4-4440-9ACA-E23CF7B7A6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0025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43A8E-B5AD-4326-883D-94269CB76D04}" type="datetimeFigureOut">
              <a:rPr lang="it-IT" smtClean="0"/>
              <a:t>03/12/2015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C810-37A4-4440-9ACA-E23CF7B7A6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3861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43A8E-B5AD-4326-883D-94269CB76D04}" type="datetimeFigureOut">
              <a:rPr lang="it-IT" smtClean="0"/>
              <a:t>03/12/2015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C810-37A4-4440-9ACA-E23CF7B7A6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3022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43A8E-B5AD-4326-883D-94269CB76D04}" type="datetimeFigureOut">
              <a:rPr lang="it-IT" smtClean="0"/>
              <a:t>03/12/2015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C810-37A4-4440-9ACA-E23CF7B7A6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4347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43A8E-B5AD-4326-883D-94269CB76D04}" type="datetimeFigureOut">
              <a:rPr lang="it-IT" smtClean="0"/>
              <a:t>03/12/2015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C810-37A4-4440-9ACA-E23CF7B7A6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1083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43A8E-B5AD-4326-883D-94269CB76D04}" type="datetimeFigureOut">
              <a:rPr lang="it-IT" smtClean="0"/>
              <a:t>03/12/2015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C810-37A4-4440-9ACA-E23CF7B7A6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9805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43A8E-B5AD-4326-883D-94269CB76D04}" type="datetimeFigureOut">
              <a:rPr lang="it-IT" smtClean="0"/>
              <a:t>03/12/2015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C810-37A4-4440-9ACA-E23CF7B7A6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4195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43A8E-B5AD-4326-883D-94269CB76D04}" type="datetimeFigureOut">
              <a:rPr lang="it-IT" smtClean="0"/>
              <a:t>03/12/2015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C810-37A4-4440-9ACA-E23CF7B7A6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7889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43A8E-B5AD-4326-883D-94269CB76D04}" type="datetimeFigureOut">
              <a:rPr lang="it-IT" smtClean="0"/>
              <a:t>03/12/2015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C810-37A4-4440-9ACA-E23CF7B7A6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0744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43A8E-B5AD-4326-883D-94269CB76D04}" type="datetimeFigureOut">
              <a:rPr lang="it-IT" smtClean="0"/>
              <a:t>03/12/2015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C810-37A4-4440-9ACA-E23CF7B7A6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6697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43A8E-B5AD-4326-883D-94269CB76D04}" type="datetimeFigureOut">
              <a:rPr lang="it-IT" smtClean="0"/>
              <a:t>03/12/2015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9C810-37A4-4440-9ACA-E23CF7B7A6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6161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Income shocks, consumption,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and </a:t>
            </a:r>
            <a:r>
              <a:rPr lang="en-US" b="1" dirty="0"/>
              <a:t>risk </a:t>
            </a:r>
            <a:r>
              <a:rPr lang="en-US" b="1" dirty="0" smtClean="0"/>
              <a:t>aversion</a:t>
            </a:r>
            <a:br>
              <a:rPr lang="en-US" b="1" dirty="0" smtClean="0"/>
            </a:b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619672" y="3429000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Alfonso Rosolia</a:t>
            </a: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35496" y="4820959"/>
            <a:ext cx="9001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 smtClean="0"/>
              <a:t>The Bank of Italy’s Analysis of Household Finances</a:t>
            </a:r>
            <a:endParaRPr lang="it-IT" i="1" dirty="0" smtClean="0"/>
          </a:p>
          <a:p>
            <a:pPr algn="ctr"/>
            <a:r>
              <a:rPr lang="en-US" i="1" dirty="0" smtClean="0"/>
              <a:t>Fifty </a:t>
            </a:r>
            <a:r>
              <a:rPr lang="en-US" i="1" dirty="0"/>
              <a:t>Years of The Survey on Household Income and Wealth and the Financial </a:t>
            </a:r>
            <a:r>
              <a:rPr lang="en-US" i="1" dirty="0" smtClean="0"/>
              <a:t>Accounts</a:t>
            </a:r>
          </a:p>
          <a:p>
            <a:pPr algn="ctr"/>
            <a:r>
              <a:rPr lang="en-US" i="1" dirty="0" smtClean="0"/>
              <a:t>Rome, 3-4 December, 2015</a:t>
            </a:r>
            <a:endParaRPr lang="it-IT" i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619672" y="1412776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err="1" smtClean="0"/>
              <a:t>Discussion</a:t>
            </a:r>
            <a:r>
              <a:rPr lang="it-IT" b="1" dirty="0" smtClean="0"/>
              <a:t> of </a:t>
            </a:r>
            <a:r>
              <a:rPr lang="it-IT" b="1" dirty="0" err="1" smtClean="0"/>
              <a:t>papers</a:t>
            </a:r>
            <a:r>
              <a:rPr lang="it-IT" b="1" dirty="0" smtClean="0"/>
              <a:t> </a:t>
            </a:r>
            <a:r>
              <a:rPr lang="it-IT" b="1" dirty="0" err="1" smtClean="0"/>
              <a:t>presented</a:t>
            </a:r>
            <a:r>
              <a:rPr lang="it-IT" b="1" dirty="0" smtClean="0"/>
              <a:t> in 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98390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1143000"/>
          </a:xfrm>
        </p:spPr>
        <p:txBody>
          <a:bodyPr>
            <a:noAutofit/>
          </a:bodyPr>
          <a:lstStyle/>
          <a:p>
            <a:pPr algn="l"/>
            <a:r>
              <a:rPr lang="it-IT" sz="2800" b="1" dirty="0" err="1" smtClean="0"/>
              <a:t>Jappelli&amp;Padula</a:t>
            </a:r>
            <a:r>
              <a:rPr lang="it-IT" sz="2800" b="1" dirty="0" smtClean="0"/>
              <a:t>: The </a:t>
            </a:r>
            <a:r>
              <a:rPr lang="it-IT" sz="2800" b="1" dirty="0" err="1" smtClean="0"/>
              <a:t>consumption</a:t>
            </a:r>
            <a:r>
              <a:rPr lang="it-IT" sz="2800" b="1" dirty="0" smtClean="0"/>
              <a:t> and </a:t>
            </a:r>
            <a:r>
              <a:rPr lang="it-IT" sz="2800" b="1" dirty="0" err="1" smtClean="0"/>
              <a:t>wealth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effects</a:t>
            </a:r>
            <a:r>
              <a:rPr lang="it-IT" sz="2800" b="1" dirty="0" smtClean="0"/>
              <a:t> of an </a:t>
            </a:r>
            <a:r>
              <a:rPr lang="it-IT" sz="2800" b="1" dirty="0" err="1" smtClean="0"/>
              <a:t>unanticipated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change</a:t>
            </a:r>
            <a:r>
              <a:rPr lang="it-IT" sz="2800" b="1" dirty="0" smtClean="0"/>
              <a:t> in </a:t>
            </a:r>
            <a:r>
              <a:rPr lang="it-IT" sz="2800" b="1" dirty="0" err="1" smtClean="0"/>
              <a:t>lifetime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resources</a:t>
            </a:r>
            <a:r>
              <a:rPr lang="it-IT" sz="2800" b="1" dirty="0" smtClean="0"/>
              <a:t/>
            </a:r>
            <a:br>
              <a:rPr lang="it-IT" sz="2800" b="1" dirty="0" smtClean="0"/>
            </a:br>
            <a:endParaRPr lang="it-IT" sz="28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51520" y="1601505"/>
            <a:ext cx="85689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indent="-360363"/>
            <a:r>
              <a:rPr lang="it-IT" dirty="0" smtClean="0"/>
              <a:t>1.   </a:t>
            </a:r>
            <a:r>
              <a:rPr lang="it-IT" sz="2000" dirty="0" smtClean="0"/>
              <a:t>TFR </a:t>
            </a:r>
            <a:r>
              <a:rPr lang="it-IT" sz="2000" dirty="0" smtClean="0"/>
              <a:t>of public </a:t>
            </a:r>
            <a:r>
              <a:rPr lang="it-IT" sz="2000" dirty="0" err="1" smtClean="0"/>
              <a:t>employees</a:t>
            </a:r>
            <a:r>
              <a:rPr lang="it-IT" sz="2000" dirty="0" smtClean="0"/>
              <a:t> </a:t>
            </a:r>
            <a:r>
              <a:rPr lang="it-IT" sz="2000" dirty="0" err="1" smtClean="0"/>
              <a:t>becomes</a:t>
            </a:r>
            <a:r>
              <a:rPr lang="it-IT" sz="2000" dirty="0" smtClean="0"/>
              <a:t> </a:t>
            </a:r>
            <a:r>
              <a:rPr lang="it-IT" sz="2000" dirty="0"/>
              <a:t>a </a:t>
            </a:r>
            <a:r>
              <a:rPr lang="it-IT" sz="2000" dirty="0" err="1"/>
              <a:t>different</a:t>
            </a:r>
            <a:r>
              <a:rPr lang="it-IT" sz="2000" dirty="0"/>
              <a:t> </a:t>
            </a:r>
            <a:r>
              <a:rPr lang="it-IT" sz="2000" dirty="0" err="1"/>
              <a:t>financial</a:t>
            </a:r>
            <a:r>
              <a:rPr lang="it-IT" sz="2000" dirty="0"/>
              <a:t> </a:t>
            </a:r>
            <a:r>
              <a:rPr lang="it-IT" sz="2000" dirty="0" err="1"/>
              <a:t>product</a:t>
            </a:r>
            <a:r>
              <a:rPr lang="it-IT" sz="2000" dirty="0"/>
              <a:t>: </a:t>
            </a:r>
            <a:r>
              <a:rPr lang="it-IT" sz="2000" dirty="0" err="1"/>
              <a:t>it</a:t>
            </a:r>
            <a:r>
              <a:rPr lang="it-IT" sz="2000" dirty="0"/>
              <a:t> </a:t>
            </a:r>
            <a:r>
              <a:rPr lang="it-IT" sz="2000" dirty="0" err="1"/>
              <a:t>is</a:t>
            </a:r>
            <a:r>
              <a:rPr lang="it-IT" sz="2000" dirty="0"/>
              <a:t> </a:t>
            </a:r>
            <a:r>
              <a:rPr lang="it-IT" sz="2000" dirty="0" err="1"/>
              <a:t>riskier</a:t>
            </a:r>
            <a:r>
              <a:rPr lang="it-IT" sz="2000" dirty="0"/>
              <a:t> (</a:t>
            </a:r>
            <a:r>
              <a:rPr lang="it-IT" sz="2000" dirty="0" err="1"/>
              <a:t>compounded</a:t>
            </a:r>
            <a:r>
              <a:rPr lang="it-IT" sz="2000" dirty="0"/>
              <a:t> </a:t>
            </a:r>
            <a:r>
              <a:rPr lang="it-IT" sz="2000" dirty="0" err="1"/>
              <a:t>effect</a:t>
            </a:r>
            <a:r>
              <a:rPr lang="it-IT" sz="2000" dirty="0"/>
              <a:t> of </a:t>
            </a:r>
            <a:r>
              <a:rPr lang="it-IT" sz="2000" dirty="0" err="1"/>
              <a:t>inflation</a:t>
            </a:r>
            <a:r>
              <a:rPr lang="it-IT" sz="2000" dirty="0"/>
              <a:t> </a:t>
            </a:r>
            <a:r>
              <a:rPr lang="it-IT" sz="2000" dirty="0" err="1"/>
              <a:t>changes</a:t>
            </a:r>
            <a:r>
              <a:rPr lang="it-IT" sz="2000" dirty="0"/>
              <a:t> </a:t>
            </a:r>
            <a:r>
              <a:rPr lang="it-IT" sz="2000" dirty="0" err="1"/>
              <a:t>agains</a:t>
            </a:r>
            <a:r>
              <a:rPr lang="it-IT" sz="2000" dirty="0"/>
              <a:t> a </a:t>
            </a:r>
            <a:r>
              <a:rPr lang="it-IT" sz="2000" dirty="0" err="1"/>
              <a:t>fully</a:t>
            </a:r>
            <a:r>
              <a:rPr lang="it-IT" sz="2000" dirty="0"/>
              <a:t> </a:t>
            </a:r>
            <a:r>
              <a:rPr lang="it-IT" sz="2000" dirty="0" err="1"/>
              <a:t>indexed</a:t>
            </a:r>
            <a:r>
              <a:rPr lang="it-IT" sz="2000" dirty="0"/>
              <a:t> bond) </a:t>
            </a:r>
            <a:r>
              <a:rPr lang="it-IT" sz="2000" dirty="0" smtClean="0">
                <a:sym typeface="Wingdings" panose="05000000000000000000" pitchFamily="2" charset="2"/>
              </a:rPr>
              <a:t></a:t>
            </a:r>
            <a:r>
              <a:rPr lang="it-IT" sz="2000" dirty="0" smtClean="0"/>
              <a:t> </a:t>
            </a:r>
            <a:r>
              <a:rPr lang="it-IT" sz="2000" dirty="0" err="1"/>
              <a:t>maybe</a:t>
            </a:r>
            <a:r>
              <a:rPr lang="it-IT" sz="2000" dirty="0"/>
              <a:t> </a:t>
            </a:r>
            <a:r>
              <a:rPr lang="it-IT" sz="2000" dirty="0" err="1"/>
              <a:t>effect</a:t>
            </a:r>
            <a:r>
              <a:rPr lang="it-IT" sz="2000" dirty="0"/>
              <a:t> </a:t>
            </a:r>
            <a:r>
              <a:rPr lang="it-IT" sz="2000" dirty="0" err="1"/>
              <a:t>is</a:t>
            </a:r>
            <a:r>
              <a:rPr lang="it-IT" sz="2000" dirty="0"/>
              <a:t> </a:t>
            </a:r>
            <a:r>
              <a:rPr lang="it-IT" sz="2000" dirty="0" err="1"/>
              <a:t>not</a:t>
            </a:r>
            <a:r>
              <a:rPr lang="it-IT" sz="2000" dirty="0"/>
              <a:t> due to </a:t>
            </a:r>
            <a:r>
              <a:rPr lang="it-IT" sz="2000" dirty="0" err="1"/>
              <a:t>lower</a:t>
            </a:r>
            <a:r>
              <a:rPr lang="it-IT" sz="2000" dirty="0"/>
              <a:t> </a:t>
            </a:r>
            <a:r>
              <a:rPr lang="it-IT" sz="2000" dirty="0" err="1"/>
              <a:t>anticipated</a:t>
            </a:r>
            <a:r>
              <a:rPr lang="it-IT" sz="2000" dirty="0"/>
              <a:t> </a:t>
            </a:r>
            <a:r>
              <a:rPr lang="it-IT" sz="2000" dirty="0" err="1"/>
              <a:t>value</a:t>
            </a:r>
            <a:r>
              <a:rPr lang="it-IT" sz="2000" dirty="0"/>
              <a:t> of </a:t>
            </a:r>
            <a:r>
              <a:rPr lang="it-IT" sz="2000" dirty="0" err="1"/>
              <a:t>severance</a:t>
            </a:r>
            <a:r>
              <a:rPr lang="it-IT" sz="2000" dirty="0"/>
              <a:t> </a:t>
            </a:r>
            <a:r>
              <a:rPr lang="it-IT" sz="2000" dirty="0" err="1"/>
              <a:t>payment</a:t>
            </a:r>
            <a:r>
              <a:rPr lang="it-IT" sz="2000" dirty="0"/>
              <a:t> </a:t>
            </a:r>
            <a:r>
              <a:rPr lang="it-IT" sz="2000" dirty="0" err="1"/>
              <a:t>but</a:t>
            </a:r>
            <a:r>
              <a:rPr lang="it-IT" sz="2000" dirty="0"/>
              <a:t> </a:t>
            </a:r>
            <a:r>
              <a:rPr lang="it-IT" sz="2000" dirty="0" err="1"/>
              <a:t>need</a:t>
            </a:r>
            <a:r>
              <a:rPr lang="it-IT" sz="2000" dirty="0"/>
              <a:t> to </a:t>
            </a:r>
            <a:r>
              <a:rPr lang="it-IT" sz="2000" dirty="0" err="1"/>
              <a:t>increase</a:t>
            </a:r>
            <a:r>
              <a:rPr lang="it-IT" sz="2000" dirty="0"/>
              <a:t> </a:t>
            </a:r>
            <a:r>
              <a:rPr lang="it-IT" sz="2000" dirty="0" err="1"/>
              <a:t>precautionary</a:t>
            </a:r>
            <a:r>
              <a:rPr lang="it-IT" sz="2000" dirty="0"/>
              <a:t> </a:t>
            </a:r>
            <a:r>
              <a:rPr lang="it-IT" sz="2000" dirty="0" err="1"/>
              <a:t>savings</a:t>
            </a:r>
            <a:r>
              <a:rPr lang="it-IT" sz="2000" dirty="0"/>
              <a:t> - can </a:t>
            </a:r>
            <a:r>
              <a:rPr lang="it-IT" sz="2000" dirty="0" err="1"/>
              <a:t>you</a:t>
            </a:r>
            <a:r>
              <a:rPr lang="it-IT" sz="2000" dirty="0"/>
              <a:t> </a:t>
            </a:r>
            <a:r>
              <a:rPr lang="it-IT" sz="2000" dirty="0" err="1"/>
              <a:t>tell</a:t>
            </a:r>
            <a:r>
              <a:rPr lang="it-IT" sz="2000" dirty="0"/>
              <a:t> </a:t>
            </a:r>
            <a:r>
              <a:rPr lang="it-IT" sz="2000" dirty="0" err="1"/>
              <a:t>tell</a:t>
            </a:r>
            <a:r>
              <a:rPr lang="it-IT" sz="2000" dirty="0"/>
              <a:t> </a:t>
            </a:r>
            <a:r>
              <a:rPr lang="it-IT" sz="2000" dirty="0" err="1"/>
              <a:t>them</a:t>
            </a:r>
            <a:r>
              <a:rPr lang="it-IT" sz="2000" dirty="0"/>
              <a:t> </a:t>
            </a:r>
            <a:r>
              <a:rPr lang="it-IT" sz="2000" dirty="0" err="1"/>
              <a:t>apart</a:t>
            </a:r>
            <a:r>
              <a:rPr lang="it-IT" sz="2000" dirty="0"/>
              <a:t>? </a:t>
            </a:r>
            <a:endParaRPr lang="it-IT" sz="2000" dirty="0" smtClean="0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3356992"/>
            <a:ext cx="856895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indent="-360363"/>
            <a:r>
              <a:rPr lang="it-IT" dirty="0" smtClean="0"/>
              <a:t>2.    </a:t>
            </a:r>
            <a:r>
              <a:rPr lang="it-IT" sz="2000" dirty="0" smtClean="0"/>
              <a:t>Are </a:t>
            </a:r>
            <a:r>
              <a:rPr lang="it-IT" sz="2000" dirty="0" err="1"/>
              <a:t>we</a:t>
            </a:r>
            <a:r>
              <a:rPr lang="it-IT" sz="2000" dirty="0"/>
              <a:t> </a:t>
            </a:r>
            <a:r>
              <a:rPr lang="it-IT" sz="2000" dirty="0" err="1"/>
              <a:t>sure</a:t>
            </a:r>
            <a:r>
              <a:rPr lang="it-IT" sz="2000" dirty="0"/>
              <a:t> </a:t>
            </a:r>
            <a:r>
              <a:rPr lang="it-IT" sz="2000" dirty="0" err="1"/>
              <a:t>that</a:t>
            </a:r>
            <a:r>
              <a:rPr lang="it-IT" sz="2000" dirty="0"/>
              <a:t> </a:t>
            </a:r>
            <a:r>
              <a:rPr lang="it-IT" sz="2000" dirty="0" err="1"/>
              <a:t>everything</a:t>
            </a:r>
            <a:r>
              <a:rPr lang="it-IT" sz="2000" dirty="0"/>
              <a:t> </a:t>
            </a:r>
            <a:r>
              <a:rPr lang="it-IT" sz="2000" dirty="0" err="1"/>
              <a:t>that</a:t>
            </a:r>
            <a:r>
              <a:rPr lang="it-IT" sz="2000" dirty="0"/>
              <a:t> </a:t>
            </a:r>
            <a:r>
              <a:rPr lang="it-IT" sz="2000" dirty="0" err="1"/>
              <a:t>happens</a:t>
            </a:r>
            <a:r>
              <a:rPr lang="it-IT" sz="2000" dirty="0"/>
              <a:t> in POST (</a:t>
            </a:r>
            <a:r>
              <a:rPr lang="it-IT" sz="2000" dirty="0" err="1"/>
              <a:t>except</a:t>
            </a:r>
            <a:r>
              <a:rPr lang="it-IT" sz="2000" dirty="0"/>
              <a:t> </a:t>
            </a:r>
            <a:r>
              <a:rPr lang="it-IT" sz="2000" dirty="0" err="1"/>
              <a:t>change</a:t>
            </a:r>
            <a:r>
              <a:rPr lang="it-IT" sz="2000" dirty="0"/>
              <a:t> in TFR </a:t>
            </a:r>
            <a:r>
              <a:rPr lang="it-IT" sz="2000" dirty="0" err="1"/>
              <a:t>rule</a:t>
            </a:r>
            <a:r>
              <a:rPr lang="it-IT" sz="2000" dirty="0"/>
              <a:t>) </a:t>
            </a:r>
            <a:r>
              <a:rPr lang="it-IT" sz="2000" dirty="0" err="1"/>
              <a:t>affects</a:t>
            </a:r>
            <a:r>
              <a:rPr lang="it-IT" sz="2000" dirty="0"/>
              <a:t> public and private </a:t>
            </a:r>
            <a:r>
              <a:rPr lang="it-IT" sz="2000" dirty="0" err="1"/>
              <a:t>employees</a:t>
            </a:r>
            <a:r>
              <a:rPr lang="it-IT" sz="2000" dirty="0"/>
              <a:t> in the </a:t>
            </a:r>
            <a:r>
              <a:rPr lang="it-IT" sz="2000" dirty="0" err="1"/>
              <a:t>same</a:t>
            </a:r>
            <a:r>
              <a:rPr lang="it-IT" sz="2000" dirty="0"/>
              <a:t> way?</a:t>
            </a:r>
          </a:p>
          <a:p>
            <a:pPr marL="360363" indent="-360363"/>
            <a:endParaRPr lang="it-IT" dirty="0" smtClean="0"/>
          </a:p>
        </p:txBody>
      </p:sp>
      <p:sp>
        <p:nvSpPr>
          <p:cNvPr id="3" name="Rettangolo 2"/>
          <p:cNvSpPr/>
          <p:nvPr/>
        </p:nvSpPr>
        <p:spPr>
          <a:xfrm>
            <a:off x="251520" y="4265801"/>
            <a:ext cx="85689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it-IT" sz="2000" dirty="0" smtClean="0">
                <a:sym typeface="Wingdings" panose="05000000000000000000" pitchFamily="2" charset="2"/>
              </a:rPr>
              <a:t></a:t>
            </a:r>
            <a:r>
              <a:rPr lang="it-IT" sz="2000" dirty="0" err="1" smtClean="0"/>
              <a:t>Riskiness</a:t>
            </a:r>
            <a:r>
              <a:rPr lang="it-IT" sz="2000" dirty="0" smtClean="0"/>
              <a:t> </a:t>
            </a:r>
            <a:r>
              <a:rPr lang="it-IT" sz="2000" dirty="0"/>
              <a:t>of TFR </a:t>
            </a:r>
            <a:r>
              <a:rPr lang="it-IT" sz="2000" dirty="0" err="1"/>
              <a:t>returns</a:t>
            </a:r>
            <a:r>
              <a:rPr lang="it-IT" sz="2000" dirty="0"/>
              <a:t> </a:t>
            </a:r>
            <a:r>
              <a:rPr lang="it-IT" sz="2000" dirty="0" err="1"/>
              <a:t>INCREASES</a:t>
            </a:r>
            <a:r>
              <a:rPr lang="it-IT" sz="2000" dirty="0"/>
              <a:t> for public </a:t>
            </a:r>
            <a:r>
              <a:rPr lang="it-IT" sz="2000" dirty="0" err="1"/>
              <a:t>but</a:t>
            </a:r>
            <a:r>
              <a:rPr lang="it-IT" sz="2000" dirty="0"/>
              <a:t> </a:t>
            </a:r>
            <a:r>
              <a:rPr lang="it-IT" sz="2000" dirty="0" err="1"/>
              <a:t>DECREASES</a:t>
            </a:r>
            <a:r>
              <a:rPr lang="it-IT" sz="2000" dirty="0"/>
              <a:t> for private</a:t>
            </a:r>
          </a:p>
          <a:p>
            <a:pPr lvl="1"/>
            <a:r>
              <a:rPr lang="it-IT" sz="2000" dirty="0" smtClean="0">
                <a:sym typeface="Wingdings" panose="05000000000000000000" pitchFamily="2" charset="2"/>
              </a:rPr>
              <a:t></a:t>
            </a:r>
            <a:r>
              <a:rPr lang="it-IT" sz="2000" dirty="0" smtClean="0"/>
              <a:t>Relative </a:t>
            </a:r>
            <a:r>
              <a:rPr lang="it-IT" sz="2000" dirty="0" err="1"/>
              <a:t>wage</a:t>
            </a:r>
            <a:r>
              <a:rPr lang="it-IT" sz="2000" dirty="0"/>
              <a:t> </a:t>
            </a:r>
            <a:r>
              <a:rPr lang="it-IT" sz="2000" dirty="0" err="1"/>
              <a:t>developments</a:t>
            </a:r>
            <a:r>
              <a:rPr lang="it-IT" sz="2000" dirty="0"/>
              <a:t> are </a:t>
            </a:r>
            <a:r>
              <a:rPr lang="it-IT" sz="2000" dirty="0" err="1"/>
              <a:t>favourable</a:t>
            </a:r>
            <a:r>
              <a:rPr lang="it-IT" sz="2000" dirty="0"/>
              <a:t> to public </a:t>
            </a:r>
            <a:r>
              <a:rPr lang="it-IT" sz="2000" dirty="0" err="1"/>
              <a:t>employees</a:t>
            </a:r>
            <a:endParaRPr lang="it-IT" sz="2000" dirty="0"/>
          </a:p>
          <a:p>
            <a:pPr marL="720725" lvl="1" indent="-263525"/>
            <a:r>
              <a:rPr lang="it-IT" sz="2000" dirty="0" smtClean="0">
                <a:sym typeface="Wingdings" panose="05000000000000000000" pitchFamily="2" charset="2"/>
              </a:rPr>
              <a:t></a:t>
            </a:r>
            <a:r>
              <a:rPr lang="it-IT" sz="2000" dirty="0" err="1" smtClean="0"/>
              <a:t>Income</a:t>
            </a:r>
            <a:r>
              <a:rPr lang="it-IT" sz="2000" dirty="0" smtClean="0"/>
              <a:t> </a:t>
            </a:r>
            <a:r>
              <a:rPr lang="it-IT" sz="2000" dirty="0"/>
              <a:t>and </a:t>
            </a:r>
            <a:r>
              <a:rPr lang="it-IT" sz="2000" dirty="0" err="1"/>
              <a:t>employment</a:t>
            </a:r>
            <a:r>
              <a:rPr lang="it-IT" sz="2000" dirty="0"/>
              <a:t> </a:t>
            </a:r>
            <a:r>
              <a:rPr lang="it-IT" sz="2000" dirty="0" err="1"/>
              <a:t>risks</a:t>
            </a:r>
            <a:r>
              <a:rPr lang="it-IT" sz="2000" dirty="0"/>
              <a:t> </a:t>
            </a:r>
            <a:r>
              <a:rPr lang="it-IT" sz="2000" dirty="0" err="1"/>
              <a:t>matter</a:t>
            </a:r>
            <a:r>
              <a:rPr lang="it-IT" sz="2000" dirty="0"/>
              <a:t> more for private </a:t>
            </a:r>
            <a:r>
              <a:rPr lang="it-IT" sz="2000" dirty="0" err="1"/>
              <a:t>employees</a:t>
            </a:r>
            <a:r>
              <a:rPr lang="it-IT" sz="2000" dirty="0"/>
              <a:t> and </a:t>
            </a:r>
            <a:r>
              <a:rPr lang="it-IT" sz="2000" dirty="0" err="1"/>
              <a:t>risks</a:t>
            </a:r>
            <a:r>
              <a:rPr lang="it-IT" sz="2000" dirty="0"/>
              <a:t> or macro </a:t>
            </a:r>
            <a:r>
              <a:rPr lang="it-IT" sz="2000" dirty="0" err="1"/>
              <a:t>volatility</a:t>
            </a:r>
            <a:r>
              <a:rPr lang="it-IT" sz="2000" dirty="0"/>
              <a:t> </a:t>
            </a:r>
            <a:r>
              <a:rPr lang="it-IT" sz="2000" dirty="0" err="1"/>
              <a:t>is</a:t>
            </a:r>
            <a:r>
              <a:rPr lang="it-IT" sz="2000" dirty="0"/>
              <a:t> </a:t>
            </a:r>
            <a:r>
              <a:rPr lang="it-IT" sz="2000" dirty="0" err="1"/>
              <a:t>lower</a:t>
            </a:r>
            <a:r>
              <a:rPr lang="it-IT" sz="2000" dirty="0"/>
              <a:t> in POST </a:t>
            </a:r>
            <a:r>
              <a:rPr lang="it-IT" sz="2000" dirty="0" err="1"/>
              <a:t>than</a:t>
            </a:r>
            <a:r>
              <a:rPr lang="it-IT" sz="2000" dirty="0"/>
              <a:t> </a:t>
            </a:r>
            <a:r>
              <a:rPr lang="it-IT" sz="2000" dirty="0" err="1"/>
              <a:t>PRE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980974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1143000"/>
          </a:xfrm>
        </p:spPr>
        <p:txBody>
          <a:bodyPr>
            <a:noAutofit/>
          </a:bodyPr>
          <a:lstStyle/>
          <a:p>
            <a:pPr algn="l"/>
            <a:r>
              <a:rPr lang="it-IT" sz="2800" b="1" dirty="0" err="1" smtClean="0"/>
              <a:t>Neri&amp;Rondinelli&amp;Scoccianti</a:t>
            </a:r>
            <a:r>
              <a:rPr lang="it-IT" sz="2800" b="1" dirty="0" smtClean="0"/>
              <a:t>: </a:t>
            </a:r>
            <a:r>
              <a:rPr lang="en-US" sz="2800" b="1" dirty="0" smtClean="0"/>
              <a:t>The marginal propensity to consume out of a tax rebate: the case of Italy</a:t>
            </a:r>
            <a:r>
              <a:rPr lang="it-IT" sz="2800" b="1" dirty="0" smtClean="0"/>
              <a:t/>
            </a:r>
            <a:br>
              <a:rPr lang="it-IT" sz="2800" b="1" dirty="0" smtClean="0"/>
            </a:br>
            <a:endParaRPr lang="it-IT" sz="2800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124744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(</a:t>
            </a:r>
            <a:r>
              <a:rPr lang="it-IT" sz="2000" dirty="0" err="1" smtClean="0"/>
              <a:t>Permanent</a:t>
            </a:r>
            <a:r>
              <a:rPr lang="it-IT" sz="2000" dirty="0" smtClean="0"/>
              <a:t>/</a:t>
            </a:r>
            <a:r>
              <a:rPr lang="it-IT" sz="2000" dirty="0" err="1" smtClean="0"/>
              <a:t>Temporary</a:t>
            </a:r>
            <a:r>
              <a:rPr lang="it-IT" sz="2000" dirty="0" smtClean="0"/>
              <a:t>) </a:t>
            </a:r>
            <a:r>
              <a:rPr lang="it-IT" sz="2000" i="1" dirty="0" smtClean="0"/>
              <a:t>policy</a:t>
            </a:r>
            <a:r>
              <a:rPr lang="it-IT" sz="2000" dirty="0" smtClean="0"/>
              <a:t> </a:t>
            </a:r>
            <a:r>
              <a:rPr lang="it-IT" sz="2000" dirty="0" smtClean="0"/>
              <a:t>vs </a:t>
            </a:r>
            <a:r>
              <a:rPr lang="it-IT" sz="2000" i="1" dirty="0" err="1" smtClean="0"/>
              <a:t>income</a:t>
            </a:r>
            <a:r>
              <a:rPr lang="it-IT" sz="2000" i="1" dirty="0" smtClean="0"/>
              <a:t> </a:t>
            </a:r>
            <a:r>
              <a:rPr lang="it-IT" sz="2000" i="1" dirty="0" smtClean="0"/>
              <a:t>shock</a:t>
            </a:r>
            <a:r>
              <a:rPr lang="it-IT" sz="2000" dirty="0" smtClean="0"/>
              <a:t>. </a:t>
            </a:r>
          </a:p>
          <a:p>
            <a:r>
              <a:rPr lang="it-IT" sz="2000" dirty="0" smtClean="0"/>
              <a:t>	</a:t>
            </a:r>
            <a:r>
              <a:rPr lang="it-IT" sz="2000" dirty="0" smtClean="0">
                <a:sym typeface="Wingdings" panose="05000000000000000000" pitchFamily="2" charset="2"/>
              </a:rPr>
              <a:t> </a:t>
            </a:r>
            <a:r>
              <a:rPr lang="it-IT" sz="2000" dirty="0" err="1" smtClean="0"/>
              <a:t>What</a:t>
            </a:r>
            <a:r>
              <a:rPr lang="it-IT" sz="2000" dirty="0" smtClean="0"/>
              <a:t> </a:t>
            </a:r>
            <a:r>
              <a:rPr lang="it-IT" sz="2000" dirty="0" smtClean="0"/>
              <a:t>do </a:t>
            </a:r>
            <a:r>
              <a:rPr lang="it-IT" sz="2000" dirty="0" err="1" smtClean="0"/>
              <a:t>we</a:t>
            </a:r>
            <a:r>
              <a:rPr lang="it-IT" sz="2000" dirty="0" smtClean="0"/>
              <a:t> </a:t>
            </a:r>
            <a:r>
              <a:rPr lang="it-IT" sz="2000" dirty="0" err="1" smtClean="0"/>
              <a:t>measure</a:t>
            </a:r>
            <a:r>
              <a:rPr lang="it-IT" sz="2000" dirty="0" smtClean="0"/>
              <a:t>? </a:t>
            </a:r>
            <a:r>
              <a:rPr lang="it-IT" sz="2000" dirty="0" err="1" smtClean="0"/>
              <a:t>What</a:t>
            </a:r>
            <a:r>
              <a:rPr lang="it-IT" sz="2000" dirty="0" smtClean="0"/>
              <a:t> </a:t>
            </a:r>
            <a:r>
              <a:rPr lang="it-IT" sz="2000" dirty="0" smtClean="0"/>
              <a:t>can </a:t>
            </a:r>
            <a:r>
              <a:rPr lang="it-IT" sz="2000" dirty="0" err="1" smtClean="0"/>
              <a:t>it</a:t>
            </a:r>
            <a:r>
              <a:rPr lang="it-IT" sz="2000" dirty="0" smtClean="0"/>
              <a:t> be </a:t>
            </a:r>
            <a:r>
              <a:rPr lang="it-IT" sz="2000" dirty="0" err="1" smtClean="0"/>
              <a:t>used</a:t>
            </a:r>
            <a:r>
              <a:rPr lang="it-IT" sz="2000" dirty="0" smtClean="0"/>
              <a:t> for?</a:t>
            </a:r>
            <a:endParaRPr lang="it-IT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asellaDiTesto 7"/>
              <p:cNvSpPr txBox="1"/>
              <p:nvPr/>
            </p:nvSpPr>
            <p:spPr>
              <a:xfrm>
                <a:off x="1043608" y="2276872"/>
                <a:ext cx="2664296" cy="9766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t-IT" b="0" i="1" smtClean="0">
                              <a:latin typeface="Cambria Math"/>
                            </a:rPr>
                            <m:t>𝑐</m:t>
                          </m:r>
                        </m:e>
                        <m:sub>
                          <m:r>
                            <a:rPr lang="it-IT" b="0" i="1" smtClean="0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pt-BR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t-IT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it-IT" i="1">
                                  <a:latin typeface="Cambria Math"/>
                                </a:rPr>
                                <m:t>𝑡</m:t>
                              </m:r>
                            </m:sub>
                          </m:sSub>
                        </m:num>
                        <m:den>
                          <m:r>
                            <a:rPr lang="it-IT" i="1">
                              <a:latin typeface="Cambria Math"/>
                            </a:rPr>
                            <m:t>𝐿</m:t>
                          </m:r>
                        </m:den>
                      </m:f>
                      <m:r>
                        <a:rPr lang="it-IT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pt-BR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t-IT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it-IT" b="0" i="1" smtClean="0">
                              <a:latin typeface="Cambria Math"/>
                            </a:rPr>
                            <m:t>𝐿</m:t>
                          </m:r>
                        </m:den>
                      </m:f>
                      <m:r>
                        <a:rPr lang="it-IT" b="0" i="1" smtClean="0">
                          <a:latin typeface="Cambria Math"/>
                        </a:rPr>
                        <m:t>𝐸</m:t>
                      </m:r>
                      <m:d>
                        <m:dPr>
                          <m:begChr m:val="{"/>
                          <m:endChr m:val="}"/>
                          <m:ctrlPr>
                            <a:rPr lang="pt-BR" i="1" smtClean="0">
                              <a:latin typeface="Cambria Math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ctrlPr>
                                <a:rPr lang="pt-BR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it-IT" b="0" i="1" smtClean="0">
                                  <a:latin typeface="Cambria Math"/>
                                </a:rPr>
                                <m:t>𝑠</m:t>
                              </m:r>
                              <m:r>
                                <a:rPr lang="pt-BR" i="1" smtClean="0">
                                  <a:latin typeface="Cambria Math"/>
                                </a:rPr>
                                <m:t>=</m:t>
                              </m:r>
                              <m:r>
                                <a:rPr lang="it-IT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it-IT" b="0" i="1" smtClean="0">
                                  <a:latin typeface="Cambria Math"/>
                                </a:rPr>
                                <m:t>𝐿</m:t>
                              </m:r>
                              <m:r>
                                <a:rPr lang="it-IT" b="0" i="1" smtClean="0">
                                  <a:latin typeface="Cambria Math"/>
                                </a:rPr>
                                <m:t>−1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pt-BR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it-IT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it-IT" b="0" i="1" smtClean="0">
                                      <a:latin typeface="Cambria Math"/>
                                    </a:rPr>
                                    <m:t>𝑠</m:t>
                                  </m:r>
                                </m:sub>
                              </m:sSub>
                            </m:e>
                          </m:nary>
                        </m:e>
                      </m:d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8" name="CasellaDiTes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2276872"/>
                <a:ext cx="2664296" cy="97661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CasellaDiTesto 8"/>
              <p:cNvSpPr txBox="1"/>
              <p:nvPr/>
            </p:nvSpPr>
            <p:spPr>
              <a:xfrm>
                <a:off x="4716016" y="2276872"/>
                <a:ext cx="2880320" cy="9766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pt-BR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t-IT" b="0" i="1" smtClean="0">
                              <a:latin typeface="Cambria Math"/>
                            </a:rPr>
                            <m:t>𝑏</m:t>
                          </m:r>
                        </m:num>
                        <m:den>
                          <m:r>
                            <a:rPr lang="it-IT" b="0" i="1" smtClean="0">
                              <a:latin typeface="Cambria Math"/>
                            </a:rPr>
                            <m:t>𝐿</m:t>
                          </m:r>
                        </m:den>
                      </m:f>
                      <m:r>
                        <a:rPr lang="it-IT" b="0" i="1" smtClean="0">
                          <a:latin typeface="Cambria Math"/>
                        </a:rPr>
                        <m:t>𝐸</m:t>
                      </m:r>
                      <m:d>
                        <m:dPr>
                          <m:begChr m:val="{"/>
                          <m:endChr m:val="}"/>
                          <m:ctrlPr>
                            <a:rPr lang="pt-BR" i="1" smtClean="0">
                              <a:latin typeface="Cambria Math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ctrlPr>
                                <a:rPr lang="pt-BR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it-IT" b="0" i="1" smtClean="0">
                                  <a:latin typeface="Cambria Math"/>
                                </a:rPr>
                                <m:t>𝑠</m:t>
                              </m:r>
                              <m:r>
                                <a:rPr lang="pt-BR" i="1" smtClean="0">
                                  <a:latin typeface="Cambria Math"/>
                                </a:rPr>
                                <m:t>=</m:t>
                              </m:r>
                              <m:r>
                                <a:rPr lang="it-IT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it-IT" b="0" i="1" smtClean="0">
                                  <a:latin typeface="Cambria Math"/>
                                </a:rPr>
                                <m:t>𝐿</m:t>
                              </m:r>
                              <m:r>
                                <a:rPr lang="it-IT" b="0" i="1" smtClean="0">
                                  <a:latin typeface="Cambria Math"/>
                                </a:rPr>
                                <m:t>−1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pt-BR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it-IT" b="0" i="1" smtClean="0">
                                      <a:latin typeface="Cambria Math"/>
                                    </a:rPr>
                                    <m:t>𝐼</m:t>
                                  </m:r>
                                  <m:r>
                                    <a:rPr lang="it-IT" b="0" i="1" smtClean="0">
                                      <a:latin typeface="Cambria Math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it-IT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b="0" i="1" smtClean="0">
                                          <a:latin typeface="Cambria Math"/>
                                        </a:rPr>
                                        <m:t>𝐵</m:t>
                                      </m:r>
                                    </m:e>
                                    <m:sub>
                                      <m:r>
                                        <a:rPr lang="it-IT" b="0" i="1" smtClean="0">
                                          <a:latin typeface="Cambria Math"/>
                                        </a:rPr>
                                        <m:t>𝑠</m:t>
                                      </m:r>
                                    </m:sub>
                                  </m:sSub>
                                  <m:r>
                                    <a:rPr lang="it-IT" b="0" i="1" smtClean="0">
                                      <a:latin typeface="Cambria Math"/>
                                    </a:rPr>
                                    <m:t>)</m:t>
                                  </m:r>
                                  <m:r>
                                    <a:rPr lang="it-IT" b="0" i="1" smtClean="0">
                                      <a:latin typeface="Cambria Math"/>
                                    </a:rPr>
                                    <m:t>𝐼</m:t>
                                  </m:r>
                                  <m:r>
                                    <a:rPr lang="it-IT" b="0" i="1" smtClean="0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it-IT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it-IT" b="0" i="1" smtClean="0">
                                      <a:latin typeface="Cambria Math"/>
                                    </a:rPr>
                                    <m:t>𝑠</m:t>
                                  </m:r>
                                </m:sub>
                              </m:sSub>
                              <m:r>
                                <a:rPr lang="pt-BR" i="1" smtClean="0">
                                  <a:latin typeface="Cambria Math"/>
                                  <a:ea typeface="Cambria Math"/>
                                </a:rPr>
                                <m:t>∈</m:t>
                              </m:r>
                              <m:sSub>
                                <m:sSubPr>
                                  <m:ctrlPr>
                                    <a:rPr lang="it-IT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it-IT" i="1">
                                      <a:latin typeface="Cambria Math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it-IT" i="1">
                                      <a:latin typeface="Cambria Math"/>
                                    </a:rPr>
                                    <m:t>𝑠</m:t>
                                  </m:r>
                                </m:sub>
                              </m:sSub>
                              <m:r>
                                <a:rPr lang="it-IT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</m:nary>
                        </m:e>
                      </m:d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9" name="CasellaDiTes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2276872"/>
                <a:ext cx="2880320" cy="97661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asellaDiTesto 11"/>
              <p:cNvSpPr txBox="1"/>
              <p:nvPr/>
            </p:nvSpPr>
            <p:spPr>
              <a:xfrm>
                <a:off x="1043608" y="3573016"/>
                <a:ext cx="7488832" cy="6164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it-IT" b="0" i="1" smtClean="0">
                              <a:latin typeface="Cambria Math"/>
                            </a:rPr>
                          </m:ctrlPr>
                        </m:sSubSupPr>
                        <m:e>
                          <m:sSub>
                            <m:sSubPr>
                              <m:ctrlPr>
                                <a:rPr lang="it-IT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/>
                                </a:rPr>
                                <m:t>𝑡</m:t>
                              </m:r>
                            </m:sub>
                          </m:sSub>
                        </m:e>
                        <m:sub/>
                        <m:sup>
                          <m:r>
                            <a:rPr lang="it-IT" b="0" i="1" smtClean="0">
                              <a:latin typeface="Cambria Math"/>
                            </a:rPr>
                            <m:t>𝑇</m:t>
                          </m:r>
                        </m:sup>
                      </m:sSubSup>
                      <m:r>
                        <a:rPr lang="it-IT" b="0" i="1" smtClean="0">
                          <a:latin typeface="Cambria Math"/>
                        </a:rPr>
                        <m:t>−</m:t>
                      </m:r>
                      <m:sSubSup>
                        <m:sSubSupPr>
                          <m:ctrlPr>
                            <a:rPr lang="it-IT" b="0" i="1" smtClean="0">
                              <a:latin typeface="Cambria Math"/>
                            </a:rPr>
                          </m:ctrlPr>
                        </m:sSubSupPr>
                        <m:e>
                          <m:sSub>
                            <m:sSubPr>
                              <m:ctrlPr>
                                <a:rPr lang="it-IT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/>
                                </a:rPr>
                                <m:t>𝑡</m:t>
                              </m:r>
                            </m:sub>
                          </m:sSub>
                        </m:e>
                        <m:sub/>
                        <m:sup>
                          <m:r>
                            <a:rPr lang="it-IT" b="0" i="1" smtClean="0">
                              <a:latin typeface="Cambria Math"/>
                            </a:rPr>
                            <m:t>𝐶</m:t>
                          </m:r>
                        </m:sup>
                      </m:sSubSup>
                      <m:r>
                        <a:rPr lang="pt-BR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t-IT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t-IT" i="1">
                              <a:latin typeface="Cambria Math"/>
                            </a:rPr>
                            <m:t>𝑏</m:t>
                          </m:r>
                        </m:num>
                        <m:den>
                          <m:r>
                            <a:rPr lang="it-IT" i="1">
                              <a:latin typeface="Cambria Math"/>
                            </a:rPr>
                            <m:t>𝐿</m:t>
                          </m:r>
                        </m:den>
                      </m:f>
                      <m:r>
                        <a:rPr lang="it-IT" i="1" dirty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pt-BR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it-IT" i="1">
                                  <a:latin typeface="Cambria Math"/>
                                </a:rPr>
                                <m:t>𝑡</m:t>
                              </m:r>
                              <m:r>
                                <a:rPr lang="it-IT" b="0" i="1" smtClean="0">
                                  <a:latin typeface="Cambria Math"/>
                                </a:rPr>
                                <m:t>|</m:t>
                              </m:r>
                              <m:r>
                                <a:rPr lang="it-IT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it-IT" b="0" i="1" smtClean="0">
                                  <a:latin typeface="Cambria Math"/>
                                  <a:ea typeface="Cambria Math"/>
                                </a:rPr>
                                <m:t>∈</m:t>
                              </m:r>
                              <m:r>
                                <a:rPr lang="it-IT" b="0" i="1" smtClean="0">
                                  <a:latin typeface="Cambria Math"/>
                                  <a:ea typeface="Cambria Math"/>
                                </a:rPr>
                                <m:t>𝐵</m:t>
                              </m:r>
                            </m:sub>
                          </m:sSub>
                          <m:r>
                            <a:rPr lang="it-IT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it-IT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it-IT" i="1">
                                  <a:latin typeface="Cambria Math"/>
                                </a:rPr>
                                <m:t>𝑡</m:t>
                              </m:r>
                              <m:r>
                                <a:rPr lang="it-IT" b="0" i="1" smtClean="0">
                                  <a:latin typeface="Cambria Math"/>
                                </a:rPr>
                                <m:t>|</m:t>
                              </m:r>
                              <m:r>
                                <a:rPr lang="it-IT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it-IT" b="0" i="1" smtClean="0">
                                  <a:latin typeface="Cambria Math"/>
                                  <a:ea typeface="Cambria Math"/>
                                </a:rPr>
                                <m:t>∉</m:t>
                              </m:r>
                              <m:r>
                                <a:rPr lang="it-IT" b="0" i="1" smtClean="0">
                                  <a:latin typeface="Cambria Math"/>
                                  <a:ea typeface="Cambria Math"/>
                                </a:rPr>
                                <m:t>𝐵</m:t>
                              </m:r>
                            </m:sub>
                          </m:sSub>
                        </m:num>
                        <m:den>
                          <m:r>
                            <a:rPr lang="it-IT" b="0" i="1" smtClean="0">
                              <a:latin typeface="Cambria Math"/>
                            </a:rPr>
                            <m:t>𝐿</m:t>
                          </m:r>
                        </m:den>
                      </m:f>
                      <m:r>
                        <a:rPr lang="it-IT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it-IT" b="0" i="1" dirty="0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it-IT" b="0" i="1" dirty="0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it-IT" b="0" i="1" dirty="0" smtClean="0">
                                  <a:latin typeface="Cambria Math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it-IT" i="1">
                                  <a:latin typeface="Cambria Math"/>
                                </a:rPr>
                                <m:t>𝑦</m:t>
                              </m:r>
                              <m:r>
                                <a:rPr lang="it-IT" i="1">
                                  <a:latin typeface="Cambria Math"/>
                                  <a:ea typeface="Cambria Math"/>
                                </a:rPr>
                                <m:t>∈</m:t>
                              </m:r>
                              <m:r>
                                <a:rPr lang="it-IT" i="1">
                                  <a:latin typeface="Cambria Math"/>
                                  <a:ea typeface="Cambria Math"/>
                                </a:rPr>
                                <m:t>𝐵</m:t>
                              </m:r>
                            </m:sub>
                          </m:sSub>
                          <m:r>
                            <a:rPr lang="it-IT" b="0" i="1" dirty="0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it-IT" i="1" dirty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it-IT" i="1" dirty="0">
                                  <a:latin typeface="Cambria Math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it-IT" i="1">
                                  <a:latin typeface="Cambria Math"/>
                                </a:rPr>
                                <m:t>𝑦</m:t>
                              </m:r>
                              <m:r>
                                <a:rPr lang="it-IT" i="1">
                                  <a:latin typeface="Cambria Math"/>
                                  <a:ea typeface="Cambria Math"/>
                                </a:rPr>
                                <m:t>∉</m:t>
                              </m:r>
                              <m:r>
                                <a:rPr lang="it-IT" i="1">
                                  <a:latin typeface="Cambria Math"/>
                                  <a:ea typeface="Cambria Math"/>
                                </a:rPr>
                                <m:t>𝐵</m:t>
                              </m:r>
                            </m:sub>
                          </m:sSub>
                        </m:e>
                      </m:d>
                      <m:f>
                        <m:fPr>
                          <m:ctrlPr>
                            <a:rPr lang="it-IT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t-IT" i="1">
                              <a:latin typeface="Cambria Math"/>
                            </a:rPr>
                            <m:t>𝑏</m:t>
                          </m:r>
                        </m:num>
                        <m:den>
                          <m:r>
                            <a:rPr lang="it-IT" i="1">
                              <a:latin typeface="Cambria Math"/>
                            </a:rPr>
                            <m:t>𝐿</m:t>
                          </m:r>
                        </m:den>
                      </m:f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12" name="CasellaDiTes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3573016"/>
                <a:ext cx="7488832" cy="61645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asellaDiTesto 12"/>
              <p:cNvSpPr txBox="1"/>
              <p:nvPr/>
            </p:nvSpPr>
            <p:spPr>
              <a:xfrm>
                <a:off x="3275856" y="2420888"/>
                <a:ext cx="2016224" cy="6164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it-IT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t-IT" b="0" i="1" smtClean="0">
                              <a:latin typeface="Cambria Math"/>
                            </a:rPr>
                            <m:t>𝑏</m:t>
                          </m:r>
                        </m:num>
                        <m:den>
                          <m:r>
                            <a:rPr lang="it-IT" b="0" i="1" smtClean="0">
                              <a:latin typeface="Cambria Math"/>
                            </a:rPr>
                            <m:t>𝐿</m:t>
                          </m:r>
                        </m:den>
                      </m:f>
                      <m:sSub>
                        <m:sSubPr>
                          <m:ctrlPr>
                            <a:rPr lang="pt-BR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/>
                            </a:rPr>
                            <m:t>𝐼</m:t>
                          </m:r>
                          <m:r>
                            <a:rPr lang="it-IT" i="1">
                              <a:latin typeface="Cambria Math"/>
                            </a:rPr>
                            <m:t>(</m:t>
                          </m:r>
                          <m:r>
                            <a:rPr lang="it-IT" i="1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it-IT" b="0" i="1" smtClean="0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pt-BR" i="1">
                          <a:latin typeface="Cambria Math"/>
                          <a:ea typeface="Cambria Math"/>
                        </a:rPr>
                        <m:t>∈</m:t>
                      </m:r>
                      <m:sSub>
                        <m:sSubPr>
                          <m:ctrlPr>
                            <a:rPr lang="it-IT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/>
                            </a:rPr>
                            <m:t>𝐵</m:t>
                          </m:r>
                        </m:e>
                        <m:sub>
                          <m:r>
                            <a:rPr lang="it-IT" b="0" i="1" smtClean="0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it-IT" i="1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13" name="CasellaDiTes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2420888"/>
                <a:ext cx="2016224" cy="61645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CasellaDiTesto 1"/>
          <p:cNvSpPr txBox="1"/>
          <p:nvPr/>
        </p:nvSpPr>
        <p:spPr>
          <a:xfrm>
            <a:off x="395536" y="4725144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Most</a:t>
            </a:r>
            <a:r>
              <a:rPr lang="it-IT" dirty="0" smtClean="0"/>
              <a:t> </a:t>
            </a:r>
            <a:r>
              <a:rPr lang="it-IT" dirty="0" err="1" smtClean="0"/>
              <a:t>likely</a:t>
            </a:r>
            <a:r>
              <a:rPr lang="it-IT" dirty="0" smtClean="0"/>
              <a:t> an </a:t>
            </a:r>
            <a:r>
              <a:rPr lang="it-IT" dirty="0" err="1" smtClean="0"/>
              <a:t>upper</a:t>
            </a:r>
            <a:r>
              <a:rPr lang="it-IT" dirty="0" smtClean="0"/>
              <a:t> </a:t>
            </a:r>
            <a:r>
              <a:rPr lang="it-IT" dirty="0" err="1" smtClean="0"/>
              <a:t>bound</a:t>
            </a:r>
            <a:r>
              <a:rPr lang="it-IT" dirty="0" smtClean="0"/>
              <a:t> to </a:t>
            </a:r>
            <a:r>
              <a:rPr lang="it-IT" dirty="0" err="1" smtClean="0"/>
              <a:t>MPC</a:t>
            </a:r>
            <a:r>
              <a:rPr lang="it-IT" dirty="0" smtClean="0"/>
              <a:t> out of </a:t>
            </a:r>
            <a:r>
              <a:rPr lang="it-IT" dirty="0" err="1" smtClean="0"/>
              <a:t>tax</a:t>
            </a:r>
            <a:r>
              <a:rPr lang="it-IT" dirty="0" smtClean="0"/>
              <a:t> </a:t>
            </a:r>
            <a:r>
              <a:rPr lang="it-IT" dirty="0" err="1" smtClean="0"/>
              <a:t>rebate</a:t>
            </a:r>
            <a:r>
              <a:rPr lang="it-IT" dirty="0" smtClean="0"/>
              <a:t>.</a:t>
            </a:r>
          </a:p>
        </p:txBody>
      </p:sp>
      <p:sp>
        <p:nvSpPr>
          <p:cNvPr id="3" name="Rettangolo 2"/>
          <p:cNvSpPr/>
          <p:nvPr/>
        </p:nvSpPr>
        <p:spPr>
          <a:xfrm>
            <a:off x="395536" y="5180999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err="1" smtClean="0"/>
              <a:t>Most</a:t>
            </a:r>
            <a:r>
              <a:rPr lang="it-IT" dirty="0" smtClean="0"/>
              <a:t> </a:t>
            </a:r>
            <a:r>
              <a:rPr lang="it-IT" dirty="0"/>
              <a:t>DD or </a:t>
            </a:r>
            <a:r>
              <a:rPr lang="it-IT" dirty="0" err="1"/>
              <a:t>RD</a:t>
            </a:r>
            <a:r>
              <a:rPr lang="it-IT" dirty="0"/>
              <a:t> </a:t>
            </a:r>
            <a:r>
              <a:rPr lang="it-IT" dirty="0" err="1"/>
              <a:t>would</a:t>
            </a:r>
            <a:r>
              <a:rPr lang="it-IT" dirty="0"/>
              <a:t> miss the </a:t>
            </a:r>
            <a:r>
              <a:rPr lang="it-IT" dirty="0" err="1"/>
              <a:t>EPDV</a:t>
            </a:r>
            <a:r>
              <a:rPr lang="it-IT" dirty="0"/>
              <a:t> of the bonus; </a:t>
            </a:r>
            <a:r>
              <a:rPr lang="it-IT" dirty="0" err="1"/>
              <a:t>whether</a:t>
            </a:r>
            <a:r>
              <a:rPr lang="it-IT" dirty="0"/>
              <a:t>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relevant</a:t>
            </a:r>
            <a:r>
              <a:rPr lang="it-IT" dirty="0"/>
              <a:t> or </a:t>
            </a:r>
            <a:r>
              <a:rPr lang="it-IT" dirty="0" err="1"/>
              <a:t>not</a:t>
            </a:r>
            <a:r>
              <a:rPr lang="it-IT" dirty="0"/>
              <a:t> (i.e. </a:t>
            </a:r>
            <a:r>
              <a:rPr lang="it-IT" dirty="0" err="1"/>
              <a:t>different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</a:t>
            </a:r>
            <a:r>
              <a:rPr lang="it-IT" dirty="0" err="1"/>
              <a:t>treated</a:t>
            </a:r>
            <a:r>
              <a:rPr lang="it-IT" dirty="0"/>
              <a:t> and control) </a:t>
            </a:r>
            <a:r>
              <a:rPr lang="it-IT" dirty="0" err="1"/>
              <a:t>hinges</a:t>
            </a:r>
            <a:r>
              <a:rPr lang="it-IT" dirty="0"/>
              <a:t> on </a:t>
            </a:r>
            <a:r>
              <a:rPr lang="it-IT" dirty="0" err="1"/>
              <a:t>income</a:t>
            </a:r>
            <a:r>
              <a:rPr lang="it-IT" dirty="0"/>
              <a:t> </a:t>
            </a:r>
            <a:r>
              <a:rPr lang="it-IT" dirty="0" err="1" smtClean="0"/>
              <a:t>process</a:t>
            </a:r>
            <a:r>
              <a:rPr lang="it-IT" dirty="0"/>
              <a:t> </a:t>
            </a:r>
            <a:r>
              <a:rPr lang="it-IT" dirty="0" err="1" smtClean="0"/>
              <a:t>given</a:t>
            </a:r>
            <a:r>
              <a:rPr lang="it-IT" dirty="0" smtClean="0"/>
              <a:t> y(t)</a:t>
            </a: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395536" y="5939988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None </a:t>
            </a:r>
            <a:r>
              <a:rPr lang="it-IT" dirty="0"/>
              <a:t>of </a:t>
            </a:r>
            <a:r>
              <a:rPr lang="it-IT" dirty="0" err="1"/>
              <a:t>these</a:t>
            </a:r>
            <a:r>
              <a:rPr lang="it-IT" dirty="0"/>
              <a:t> </a:t>
            </a:r>
            <a:r>
              <a:rPr lang="it-IT" dirty="0" err="1"/>
              <a:t>empirical</a:t>
            </a:r>
            <a:r>
              <a:rPr lang="it-IT" dirty="0"/>
              <a:t> </a:t>
            </a:r>
            <a:r>
              <a:rPr lang="it-IT" dirty="0" err="1"/>
              <a:t>designs</a:t>
            </a:r>
            <a:r>
              <a:rPr lang="it-IT" dirty="0"/>
              <a:t> can be </a:t>
            </a:r>
            <a:r>
              <a:rPr lang="it-IT" dirty="0" err="1"/>
              <a:t>extrapolated</a:t>
            </a:r>
            <a:r>
              <a:rPr lang="it-IT" dirty="0"/>
              <a:t> to </a:t>
            </a:r>
            <a:r>
              <a:rPr lang="it-IT" dirty="0" err="1"/>
              <a:t>infer</a:t>
            </a:r>
            <a:r>
              <a:rPr lang="it-IT" dirty="0"/>
              <a:t> macro impact.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52260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2" grpId="0"/>
      <p:bldP spid="13" grpId="0"/>
      <p:bldP spid="2" grpId="0"/>
      <p:bldP spid="3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179512" y="44624"/>
            <a:ext cx="8507288" cy="1143000"/>
          </a:xfrm>
        </p:spPr>
        <p:txBody>
          <a:bodyPr>
            <a:noAutofit/>
          </a:bodyPr>
          <a:lstStyle/>
          <a:p>
            <a:pPr algn="l"/>
            <a:r>
              <a:rPr lang="it-IT" sz="2800" b="1" dirty="0" err="1" smtClean="0"/>
              <a:t>Guiso&amp;Sapienza&amp;Zingales</a:t>
            </a:r>
            <a:r>
              <a:rPr lang="it-IT" sz="2800" b="1" dirty="0" smtClean="0"/>
              <a:t>: </a:t>
            </a:r>
            <a:r>
              <a:rPr lang="en-US" sz="2800" b="1" dirty="0" smtClean="0"/>
              <a:t>Time varying risk aversion</a:t>
            </a:r>
            <a:r>
              <a:rPr lang="it-IT" sz="2800" b="1" dirty="0" smtClean="0"/>
              <a:t/>
            </a:r>
            <a:br>
              <a:rPr lang="it-IT" sz="2800" b="1" dirty="0" smtClean="0"/>
            </a:br>
            <a:endParaRPr lang="it-IT" sz="2800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251520" y="980728"/>
            <a:ext cx="856895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err="1"/>
              <a:t>C</a:t>
            </a:r>
            <a:r>
              <a:rPr lang="it-IT" sz="2000" dirty="0" err="1" smtClean="0"/>
              <a:t>orrelation</a:t>
            </a:r>
            <a:r>
              <a:rPr lang="it-IT" sz="2000" dirty="0" smtClean="0"/>
              <a:t> (</a:t>
            </a:r>
            <a:r>
              <a:rPr lang="it-IT" sz="2000" dirty="0" err="1" smtClean="0"/>
              <a:t>QL,QN</a:t>
            </a:r>
            <a:r>
              <a:rPr lang="it-IT" sz="2000" dirty="0" smtClean="0"/>
              <a:t>) </a:t>
            </a:r>
            <a:r>
              <a:rPr lang="it-IT" sz="2000" dirty="0" err="1" smtClean="0"/>
              <a:t>not</a:t>
            </a:r>
            <a:r>
              <a:rPr lang="it-IT" sz="2000" dirty="0" smtClean="0"/>
              <a:t> </a:t>
            </a:r>
            <a:r>
              <a:rPr lang="it-IT" sz="2000" dirty="0" err="1" smtClean="0"/>
              <a:t>very</a:t>
            </a:r>
            <a:r>
              <a:rPr lang="it-IT" sz="2000" dirty="0" smtClean="0"/>
              <a:t> </a:t>
            </a:r>
            <a:r>
              <a:rPr lang="it-IT" sz="2000" dirty="0" err="1" smtClean="0"/>
              <a:t>meaningful</a:t>
            </a:r>
            <a:r>
              <a:rPr lang="it-IT" sz="2000" dirty="0" smtClean="0"/>
              <a:t>: </a:t>
            </a:r>
            <a:r>
              <a:rPr lang="it-IT" sz="2000" dirty="0" err="1" smtClean="0"/>
              <a:t>QL</a:t>
            </a:r>
            <a:r>
              <a:rPr lang="it-IT" sz="2000" dirty="0" smtClean="0"/>
              <a:t> </a:t>
            </a:r>
            <a:r>
              <a:rPr lang="it-IT" sz="2000" dirty="0" err="1" smtClean="0"/>
              <a:t>categorical</a:t>
            </a:r>
            <a:r>
              <a:rPr lang="it-IT" sz="2000" dirty="0"/>
              <a:t>,</a:t>
            </a:r>
            <a:r>
              <a:rPr lang="it-IT" sz="2000" dirty="0" smtClean="0"/>
              <a:t> </a:t>
            </a:r>
            <a:r>
              <a:rPr lang="it-IT" sz="2000" dirty="0" err="1" smtClean="0"/>
              <a:t>QN</a:t>
            </a:r>
            <a:r>
              <a:rPr lang="it-IT" sz="2000" dirty="0" smtClean="0"/>
              <a:t> </a:t>
            </a:r>
            <a:r>
              <a:rPr lang="it-IT" sz="2000" dirty="0" err="1" smtClean="0"/>
              <a:t>brackets</a:t>
            </a:r>
            <a:endParaRPr lang="it-IT" sz="2000" dirty="0" smtClean="0"/>
          </a:p>
          <a:p>
            <a:pPr marL="360363"/>
            <a:r>
              <a:rPr lang="it-IT" sz="2000" dirty="0" smtClean="0">
                <a:sym typeface="Wingdings" panose="05000000000000000000" pitchFamily="2" charset="2"/>
              </a:rPr>
              <a:t> </a:t>
            </a:r>
            <a:r>
              <a:rPr lang="it-IT" sz="2000" dirty="0" smtClean="0"/>
              <a:t>show </a:t>
            </a:r>
            <a:r>
              <a:rPr lang="it-IT" sz="2000" dirty="0" smtClean="0"/>
              <a:t>joint </a:t>
            </a:r>
            <a:r>
              <a:rPr lang="it-IT" sz="2000" dirty="0" err="1" smtClean="0"/>
              <a:t>distributions</a:t>
            </a:r>
            <a:endParaRPr lang="it-IT" sz="2000" dirty="0" smtClean="0"/>
          </a:p>
          <a:p>
            <a:r>
              <a:rPr lang="it-IT" sz="2000" dirty="0" err="1" smtClean="0"/>
              <a:t>Unclear</a:t>
            </a:r>
            <a:r>
              <a:rPr lang="it-IT" sz="2000" dirty="0" smtClean="0"/>
              <a:t> </a:t>
            </a:r>
            <a:r>
              <a:rPr lang="it-IT" sz="2000" dirty="0" err="1" smtClean="0"/>
              <a:t>what</a:t>
            </a:r>
            <a:r>
              <a:rPr lang="it-IT" sz="2000" dirty="0" smtClean="0"/>
              <a:t> </a:t>
            </a:r>
            <a:r>
              <a:rPr lang="it-IT" sz="2000" dirty="0" smtClean="0"/>
              <a:t>«</a:t>
            </a:r>
            <a:r>
              <a:rPr lang="it-IT" sz="2000" dirty="0" err="1" smtClean="0"/>
              <a:t>change</a:t>
            </a:r>
            <a:r>
              <a:rPr lang="it-IT" sz="2000" dirty="0" smtClean="0"/>
              <a:t> in </a:t>
            </a:r>
            <a:r>
              <a:rPr lang="it-IT" sz="2000" dirty="0" err="1" smtClean="0"/>
              <a:t>RA</a:t>
            </a:r>
            <a:r>
              <a:rPr lang="it-IT" sz="2000" dirty="0" smtClean="0"/>
              <a:t>» </a:t>
            </a:r>
            <a:r>
              <a:rPr lang="it-IT" sz="2000" dirty="0" err="1" smtClean="0"/>
              <a:t>means</a:t>
            </a:r>
            <a:r>
              <a:rPr lang="it-IT" sz="2000" dirty="0" smtClean="0"/>
              <a:t> for </a:t>
            </a:r>
            <a:r>
              <a:rPr lang="it-IT" sz="2000" dirty="0" err="1" smtClean="0"/>
              <a:t>categorical</a:t>
            </a:r>
            <a:r>
              <a:rPr lang="it-IT" sz="2000" dirty="0" smtClean="0"/>
              <a:t> </a:t>
            </a:r>
            <a:r>
              <a:rPr lang="it-IT" sz="2000" dirty="0" err="1" smtClean="0"/>
              <a:t>variables</a:t>
            </a:r>
            <a:endParaRPr lang="it-IT" sz="2000" dirty="0"/>
          </a:p>
          <a:p>
            <a:pPr marL="360363"/>
            <a:r>
              <a:rPr lang="it-IT" sz="2000" dirty="0" smtClean="0">
                <a:sym typeface="Wingdings" panose="05000000000000000000" pitchFamily="2" charset="2"/>
              </a:rPr>
              <a:t></a:t>
            </a:r>
            <a:r>
              <a:rPr lang="it-IT" dirty="0" smtClean="0"/>
              <a:t>use </a:t>
            </a:r>
            <a:r>
              <a:rPr lang="it-IT" dirty="0" err="1" smtClean="0"/>
              <a:t>proportions</a:t>
            </a:r>
            <a:r>
              <a:rPr lang="it-IT" dirty="0" smtClean="0"/>
              <a:t> «up» and «down» in </a:t>
            </a:r>
            <a:r>
              <a:rPr lang="it-IT" dirty="0" err="1" smtClean="0"/>
              <a:t>empirical</a:t>
            </a:r>
            <a:r>
              <a:rPr lang="it-IT" dirty="0" smtClean="0"/>
              <a:t> </a:t>
            </a:r>
            <a:r>
              <a:rPr lang="it-IT" dirty="0" err="1" smtClean="0"/>
              <a:t>analysis</a:t>
            </a:r>
            <a:r>
              <a:rPr lang="it-IT" sz="2000" dirty="0" smtClean="0"/>
              <a:t>.</a:t>
            </a:r>
          </a:p>
          <a:p>
            <a:r>
              <a:rPr lang="it-IT" sz="2000" dirty="0" err="1" smtClean="0"/>
              <a:t>Interval</a:t>
            </a:r>
            <a:r>
              <a:rPr lang="it-IT" sz="2000" dirty="0" smtClean="0"/>
              <a:t> </a:t>
            </a:r>
            <a:r>
              <a:rPr lang="it-IT" sz="2000" dirty="0" err="1" smtClean="0"/>
              <a:t>regressions</a:t>
            </a:r>
            <a:r>
              <a:rPr lang="it-IT" sz="2000" dirty="0" smtClean="0"/>
              <a:t>? </a:t>
            </a:r>
            <a:r>
              <a:rPr lang="it-IT" sz="2000" dirty="0" err="1" smtClean="0"/>
              <a:t>Used</a:t>
            </a:r>
            <a:r>
              <a:rPr lang="it-IT" sz="2000" dirty="0" smtClean="0"/>
              <a:t> for </a:t>
            </a:r>
            <a:r>
              <a:rPr lang="it-IT" sz="2000" u="sng" dirty="0" err="1" smtClean="0"/>
              <a:t>dependent</a:t>
            </a:r>
            <a:r>
              <a:rPr lang="it-IT" sz="2000" dirty="0" smtClean="0"/>
              <a:t> </a:t>
            </a:r>
            <a:r>
              <a:rPr lang="it-IT" sz="2000" dirty="0" err="1" smtClean="0"/>
              <a:t>variables</a:t>
            </a:r>
            <a:r>
              <a:rPr lang="it-IT" sz="2000" dirty="0" smtClean="0"/>
              <a:t> </a:t>
            </a:r>
            <a:r>
              <a:rPr lang="it-IT" sz="2000" dirty="0" err="1" smtClean="0"/>
              <a:t>not</a:t>
            </a:r>
            <a:r>
              <a:rPr lang="it-IT" sz="2000" dirty="0" smtClean="0"/>
              <a:t> for </a:t>
            </a:r>
            <a:r>
              <a:rPr lang="it-IT" sz="2000" dirty="0" err="1" smtClean="0"/>
              <a:t>explanatory</a:t>
            </a:r>
            <a:r>
              <a:rPr lang="it-IT" sz="2000" dirty="0" smtClean="0"/>
              <a:t> </a:t>
            </a:r>
            <a:r>
              <a:rPr lang="it-IT" sz="2000" dirty="0" err="1" smtClean="0"/>
              <a:t>ones</a:t>
            </a:r>
            <a:endParaRPr lang="it-IT" sz="2000" dirty="0" smtClean="0"/>
          </a:p>
          <a:p>
            <a:pPr marL="360363"/>
            <a:r>
              <a:rPr lang="it-IT" sz="2000" dirty="0" smtClean="0">
                <a:sym typeface="Wingdings" panose="05000000000000000000" pitchFamily="2" charset="2"/>
              </a:rPr>
              <a:t></a:t>
            </a:r>
            <a:r>
              <a:rPr lang="it-IT" dirty="0" smtClean="0"/>
              <a:t>use </a:t>
            </a:r>
            <a:r>
              <a:rPr lang="it-IT" dirty="0" err="1" smtClean="0"/>
              <a:t>dummies</a:t>
            </a:r>
            <a:r>
              <a:rPr lang="it-IT" dirty="0" smtClean="0"/>
              <a:t> on the </a:t>
            </a:r>
            <a:r>
              <a:rPr lang="it-IT" dirty="0" err="1" smtClean="0"/>
              <a:t>RHS</a:t>
            </a:r>
            <a:r>
              <a:rPr lang="it-IT" dirty="0" smtClean="0"/>
              <a:t> and </a:t>
            </a:r>
            <a:r>
              <a:rPr lang="it-IT" dirty="0" err="1" smtClean="0"/>
              <a:t>check</a:t>
            </a:r>
            <a:r>
              <a:rPr lang="it-IT" dirty="0" smtClean="0"/>
              <a:t> </a:t>
            </a:r>
            <a:r>
              <a:rPr lang="it-IT" dirty="0" err="1" smtClean="0"/>
              <a:t>they</a:t>
            </a:r>
            <a:r>
              <a:rPr lang="it-IT" dirty="0" smtClean="0"/>
              <a:t> line up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expected</a:t>
            </a:r>
            <a:endParaRPr lang="it-IT" dirty="0" smtClean="0"/>
          </a:p>
          <a:p>
            <a:endParaRPr lang="it-IT" dirty="0" err="1"/>
          </a:p>
          <a:p>
            <a:endParaRPr lang="it-IT" sz="2000" dirty="0" smtClean="0"/>
          </a:p>
        </p:txBody>
      </p:sp>
      <p:sp>
        <p:nvSpPr>
          <p:cNvPr id="2" name="Rettangolo 1"/>
          <p:cNvSpPr/>
          <p:nvPr/>
        </p:nvSpPr>
        <p:spPr>
          <a:xfrm>
            <a:off x="251520" y="4509120"/>
            <a:ext cx="85667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 err="1" smtClean="0"/>
              <a:t>Higher</a:t>
            </a:r>
            <a:r>
              <a:rPr lang="it-IT" sz="2000" dirty="0" smtClean="0"/>
              <a:t> </a:t>
            </a:r>
            <a:r>
              <a:rPr lang="it-IT" sz="2000" dirty="0" err="1"/>
              <a:t>RA</a:t>
            </a:r>
            <a:r>
              <a:rPr lang="it-IT" sz="2000" dirty="0"/>
              <a:t> </a:t>
            </a:r>
            <a:r>
              <a:rPr lang="it-IT" sz="2000" dirty="0" err="1"/>
              <a:t>could</a:t>
            </a:r>
            <a:r>
              <a:rPr lang="it-IT" sz="2000" dirty="0"/>
              <a:t> be trend </a:t>
            </a:r>
            <a:r>
              <a:rPr lang="it-IT" sz="2000" dirty="0" err="1"/>
              <a:t>rather</a:t>
            </a:r>
            <a:r>
              <a:rPr lang="it-IT" sz="2000" dirty="0"/>
              <a:t> </a:t>
            </a:r>
            <a:r>
              <a:rPr lang="it-IT" sz="2000" dirty="0" err="1"/>
              <a:t>than</a:t>
            </a:r>
            <a:r>
              <a:rPr lang="it-IT" sz="2000" dirty="0"/>
              <a:t> </a:t>
            </a:r>
            <a:r>
              <a:rPr lang="it-IT" sz="2000" dirty="0" err="1"/>
              <a:t>response</a:t>
            </a:r>
            <a:r>
              <a:rPr lang="it-IT" sz="2000" dirty="0"/>
              <a:t> to shock</a:t>
            </a:r>
            <a:r>
              <a:rPr lang="it-IT" sz="2000" dirty="0">
                <a:sym typeface="Wingdings" panose="05000000000000000000" pitchFamily="2" charset="2"/>
              </a:rPr>
              <a:t> </a:t>
            </a:r>
            <a:r>
              <a:rPr lang="it-IT" sz="2000" dirty="0" err="1" smtClean="0"/>
              <a:t>Enter</a:t>
            </a:r>
            <a:r>
              <a:rPr lang="it-IT" sz="2000" dirty="0" smtClean="0"/>
              <a:t> </a:t>
            </a:r>
            <a:r>
              <a:rPr lang="it-IT" sz="2000" dirty="0"/>
              <a:t>the </a:t>
            </a:r>
            <a:r>
              <a:rPr lang="it-IT" sz="2000" dirty="0" smtClean="0"/>
              <a:t>lab</a:t>
            </a:r>
            <a:endParaRPr lang="it-IT" sz="2000" dirty="0"/>
          </a:p>
        </p:txBody>
      </p:sp>
      <p:sp>
        <p:nvSpPr>
          <p:cNvPr id="3" name="Rettangolo 2"/>
          <p:cNvSpPr/>
          <p:nvPr/>
        </p:nvSpPr>
        <p:spPr>
          <a:xfrm>
            <a:off x="251520" y="3113673"/>
            <a:ext cx="83529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 err="1"/>
              <a:t>Tab</a:t>
            </a:r>
            <a:r>
              <a:rPr lang="it-IT" sz="2000" dirty="0"/>
              <a:t> VII </a:t>
            </a:r>
            <a:r>
              <a:rPr lang="it-IT" sz="2000" dirty="0" err="1"/>
              <a:t>has</a:t>
            </a:r>
            <a:r>
              <a:rPr lang="it-IT" sz="2000" dirty="0"/>
              <a:t> </a:t>
            </a:r>
            <a:r>
              <a:rPr lang="it-IT" sz="2000" dirty="0" err="1"/>
              <a:t>important</a:t>
            </a:r>
            <a:r>
              <a:rPr lang="it-IT" sz="2000" dirty="0"/>
              <a:t> </a:t>
            </a:r>
            <a:r>
              <a:rPr lang="it-IT" sz="2000" dirty="0" err="1"/>
              <a:t>rob</a:t>
            </a:r>
            <a:r>
              <a:rPr lang="it-IT" sz="2000" dirty="0"/>
              <a:t> </a:t>
            </a:r>
            <a:r>
              <a:rPr lang="it-IT" sz="2000" dirty="0" err="1"/>
              <a:t>checks</a:t>
            </a:r>
            <a:r>
              <a:rPr lang="it-IT" sz="2000" dirty="0"/>
              <a:t>  (</a:t>
            </a:r>
            <a:r>
              <a:rPr lang="it-IT" sz="2000" dirty="0" err="1"/>
              <a:t>can’t</a:t>
            </a:r>
            <a:r>
              <a:rPr lang="it-IT" sz="2000" dirty="0"/>
              <a:t> </a:t>
            </a:r>
            <a:r>
              <a:rPr lang="it-IT" sz="2000" dirty="0" err="1"/>
              <a:t>make</a:t>
            </a:r>
            <a:r>
              <a:rPr lang="it-IT" sz="2000" dirty="0"/>
              <a:t> </a:t>
            </a:r>
            <a:r>
              <a:rPr lang="it-IT" sz="2000" dirty="0" err="1"/>
              <a:t>sense</a:t>
            </a:r>
            <a:r>
              <a:rPr lang="it-IT" sz="2000" dirty="0"/>
              <a:t> of sample </a:t>
            </a:r>
            <a:r>
              <a:rPr lang="it-IT" sz="2000" dirty="0" err="1"/>
              <a:t>sizes</a:t>
            </a:r>
            <a:r>
              <a:rPr lang="it-IT" sz="2000" dirty="0"/>
              <a:t>, </a:t>
            </a:r>
            <a:r>
              <a:rPr lang="it-IT" sz="2000" dirty="0" err="1"/>
              <a:t>though</a:t>
            </a:r>
            <a:r>
              <a:rPr lang="it-IT" sz="2000" dirty="0" smtClean="0"/>
              <a:t>):</a:t>
            </a:r>
          </a:p>
          <a:p>
            <a:pPr marL="360363"/>
            <a:r>
              <a:rPr lang="it-IT" sz="2000" dirty="0" smtClean="0">
                <a:sym typeface="Wingdings" panose="05000000000000000000" pitchFamily="2" charset="2"/>
              </a:rPr>
              <a:t> </a:t>
            </a:r>
            <a:r>
              <a:rPr lang="it-IT" dirty="0" smtClean="0"/>
              <a:t>SE </a:t>
            </a:r>
            <a:r>
              <a:rPr lang="it-IT" dirty="0"/>
              <a:t>on «</a:t>
            </a:r>
            <a:r>
              <a:rPr lang="it-IT" dirty="0" err="1"/>
              <a:t>changes</a:t>
            </a:r>
            <a:r>
              <a:rPr lang="it-IT" dirty="0"/>
              <a:t>» and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only</a:t>
            </a:r>
            <a:r>
              <a:rPr lang="it-IT" dirty="0"/>
              <a:t> on </a:t>
            </a:r>
            <a:r>
              <a:rPr lang="it-IT" dirty="0" err="1"/>
              <a:t>diff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</a:t>
            </a:r>
            <a:r>
              <a:rPr lang="it-IT" dirty="0" err="1"/>
              <a:t>them</a:t>
            </a:r>
            <a:r>
              <a:rPr lang="it-IT" dirty="0"/>
              <a:t>; </a:t>
            </a:r>
          </a:p>
          <a:p>
            <a:pPr marL="623888" indent="-263525"/>
            <a:r>
              <a:rPr lang="it-IT" sz="2000" dirty="0" smtClean="0">
                <a:sym typeface="Wingdings" panose="05000000000000000000" pitchFamily="2" charset="2"/>
              </a:rPr>
              <a:t> </a:t>
            </a:r>
            <a:r>
              <a:rPr lang="it-IT" dirty="0" err="1" smtClean="0"/>
              <a:t>Only</a:t>
            </a:r>
            <a:r>
              <a:rPr lang="it-IT" dirty="0" smtClean="0"/>
              <a:t> </a:t>
            </a:r>
            <a:r>
              <a:rPr lang="it-IT" dirty="0"/>
              <a:t>control for </a:t>
            </a:r>
            <a:r>
              <a:rPr lang="it-IT" dirty="0" err="1"/>
              <a:t>employment</a:t>
            </a:r>
            <a:r>
              <a:rPr lang="it-IT" dirty="0"/>
              <a:t> in ’07, </a:t>
            </a:r>
            <a:r>
              <a:rPr lang="it-IT" dirty="0" err="1"/>
              <a:t>how</a:t>
            </a:r>
            <a:r>
              <a:rPr lang="it-IT" dirty="0"/>
              <a:t>  </a:t>
            </a:r>
            <a:r>
              <a:rPr lang="it-IT" dirty="0" err="1"/>
              <a:t>about</a:t>
            </a:r>
            <a:r>
              <a:rPr lang="it-IT" dirty="0"/>
              <a:t> </a:t>
            </a:r>
            <a:r>
              <a:rPr lang="it-IT" dirty="0" err="1"/>
              <a:t>current</a:t>
            </a:r>
            <a:r>
              <a:rPr lang="it-IT" dirty="0"/>
              <a:t> </a:t>
            </a:r>
            <a:r>
              <a:rPr lang="it-IT" dirty="0" err="1"/>
              <a:t>one</a:t>
            </a:r>
            <a:r>
              <a:rPr lang="it-IT" dirty="0"/>
              <a:t>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shapes</a:t>
            </a:r>
            <a:r>
              <a:rPr lang="it-IT" dirty="0"/>
              <a:t> </a:t>
            </a:r>
            <a:r>
              <a:rPr lang="it-IT" dirty="0" err="1"/>
              <a:t>current</a:t>
            </a:r>
            <a:r>
              <a:rPr lang="it-IT" dirty="0"/>
              <a:t> </a:t>
            </a:r>
            <a:r>
              <a:rPr lang="it-IT" dirty="0" err="1"/>
              <a:t>risks</a:t>
            </a:r>
            <a:r>
              <a:rPr lang="it-IT" dirty="0"/>
              <a:t>? (portfolio </a:t>
            </a:r>
            <a:r>
              <a:rPr lang="it-IT" dirty="0" err="1"/>
              <a:t>efficiently</a:t>
            </a:r>
            <a:r>
              <a:rPr lang="it-IT" dirty="0"/>
              <a:t> </a:t>
            </a:r>
            <a:r>
              <a:rPr lang="it-IT" dirty="0" err="1"/>
              <a:t>combines</a:t>
            </a:r>
            <a:r>
              <a:rPr lang="it-IT" dirty="0"/>
              <a:t> </a:t>
            </a:r>
            <a:r>
              <a:rPr lang="it-IT" dirty="0" err="1"/>
              <a:t>all</a:t>
            </a:r>
            <a:r>
              <a:rPr lang="it-IT" dirty="0"/>
              <a:t> </a:t>
            </a:r>
            <a:r>
              <a:rPr lang="it-IT" dirty="0" err="1"/>
              <a:t>sources</a:t>
            </a:r>
            <a:r>
              <a:rPr lang="it-IT" dirty="0"/>
              <a:t> of </a:t>
            </a:r>
            <a:r>
              <a:rPr lang="it-IT" dirty="0" err="1"/>
              <a:t>risk</a:t>
            </a:r>
            <a:r>
              <a:rPr lang="it-IT" dirty="0"/>
              <a:t>)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79512" y="4869160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15950" indent="-342900">
              <a:buFont typeface="Wingdings"/>
              <a:buChar char="à"/>
            </a:pPr>
            <a:r>
              <a:rPr lang="it-IT" dirty="0"/>
              <a:t>Control </a:t>
            </a:r>
            <a:r>
              <a:rPr lang="it-IT" dirty="0" err="1"/>
              <a:t>group</a:t>
            </a:r>
            <a:r>
              <a:rPr lang="it-IT" dirty="0"/>
              <a:t>? </a:t>
            </a:r>
            <a:r>
              <a:rPr lang="it-IT" dirty="0" err="1"/>
              <a:t>Shrek</a:t>
            </a:r>
            <a:r>
              <a:rPr lang="it-IT" dirty="0"/>
              <a:t> , </a:t>
            </a:r>
            <a:r>
              <a:rPr lang="it-IT" dirty="0" err="1"/>
              <a:t>Wizard</a:t>
            </a:r>
            <a:r>
              <a:rPr lang="it-IT" dirty="0"/>
              <a:t> of </a:t>
            </a:r>
            <a:r>
              <a:rPr lang="it-IT" dirty="0" err="1"/>
              <a:t>Oz</a:t>
            </a:r>
            <a:r>
              <a:rPr lang="it-IT" dirty="0"/>
              <a:t> or Zabriskie </a:t>
            </a:r>
            <a:r>
              <a:rPr lang="it-IT" dirty="0" err="1"/>
              <a:t>point</a:t>
            </a:r>
            <a:r>
              <a:rPr lang="it-IT" dirty="0"/>
              <a:t>? 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251520" y="5301208"/>
            <a:ext cx="82089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6575" indent="-360363">
              <a:buFont typeface="Wingdings"/>
              <a:buChar char="à"/>
            </a:pPr>
            <a:r>
              <a:rPr lang="it-IT" dirty="0" err="1" smtClean="0"/>
              <a:t>approx</a:t>
            </a:r>
            <a:r>
              <a:rPr lang="it-IT" dirty="0" smtClean="0"/>
              <a:t> </a:t>
            </a:r>
            <a:r>
              <a:rPr lang="it-IT" dirty="0"/>
              <a:t>1/4 </a:t>
            </a:r>
            <a:r>
              <a:rPr lang="it-IT" dirty="0" err="1" smtClean="0"/>
              <a:t>drops</a:t>
            </a:r>
            <a:r>
              <a:rPr lang="it-IT" dirty="0" smtClean="0"/>
              <a:t> </a:t>
            </a:r>
            <a:r>
              <a:rPr lang="it-IT" dirty="0"/>
              <a:t>out from </a:t>
            </a:r>
            <a:r>
              <a:rPr lang="it-IT" dirty="0" smtClean="0"/>
              <a:t>T. </a:t>
            </a:r>
            <a:r>
              <a:rPr lang="it-IT" dirty="0" err="1" smtClean="0"/>
              <a:t>Only</a:t>
            </a:r>
            <a:r>
              <a:rPr lang="it-IT" dirty="0" smtClean="0"/>
              <a:t> </a:t>
            </a:r>
            <a:r>
              <a:rPr lang="it-IT" dirty="0" err="1"/>
              <a:t>measure</a:t>
            </a:r>
            <a:r>
              <a:rPr lang="it-IT" dirty="0"/>
              <a:t> </a:t>
            </a:r>
            <a:r>
              <a:rPr lang="it-IT" dirty="0" err="1"/>
              <a:t>RA</a:t>
            </a:r>
            <a:r>
              <a:rPr lang="it-IT" dirty="0"/>
              <a:t> of </a:t>
            </a:r>
            <a:r>
              <a:rPr lang="it-IT" dirty="0" err="1" smtClean="0"/>
              <a:t>endurers</a:t>
            </a:r>
            <a:r>
              <a:rPr lang="it-IT" dirty="0" smtClean="0"/>
              <a:t> and C? </a:t>
            </a:r>
            <a:r>
              <a:rPr lang="it-IT" dirty="0"/>
              <a:t>Do </a:t>
            </a:r>
            <a:r>
              <a:rPr lang="it-IT" dirty="0" err="1"/>
              <a:t>we</a:t>
            </a:r>
            <a:r>
              <a:rPr lang="it-IT" dirty="0"/>
              <a:t> </a:t>
            </a:r>
            <a:r>
              <a:rPr lang="it-IT" dirty="0" err="1"/>
              <a:t>know</a:t>
            </a:r>
            <a:r>
              <a:rPr lang="it-IT" dirty="0"/>
              <a:t> </a:t>
            </a:r>
            <a:r>
              <a:rPr lang="it-IT" dirty="0" err="1"/>
              <a:t>anything</a:t>
            </a:r>
            <a:r>
              <a:rPr lang="it-IT" dirty="0"/>
              <a:t> </a:t>
            </a:r>
            <a:r>
              <a:rPr lang="it-IT" dirty="0" err="1"/>
              <a:t>about</a:t>
            </a:r>
            <a:r>
              <a:rPr lang="it-IT" dirty="0"/>
              <a:t> </a:t>
            </a:r>
            <a:r>
              <a:rPr lang="it-IT" dirty="0" smtClean="0"/>
              <a:t>T-</a:t>
            </a:r>
            <a:r>
              <a:rPr lang="it-IT" dirty="0" err="1" smtClean="0"/>
              <a:t>dropouts</a:t>
            </a:r>
            <a:r>
              <a:rPr lang="it-IT" dirty="0"/>
              <a:t>? </a:t>
            </a:r>
            <a:r>
              <a:rPr lang="it-IT" dirty="0" err="1" smtClean="0"/>
              <a:t>Direction</a:t>
            </a:r>
            <a:r>
              <a:rPr lang="it-IT" dirty="0" smtClean="0"/>
              <a:t> </a:t>
            </a:r>
            <a:r>
              <a:rPr lang="it-IT" dirty="0"/>
              <a:t>of </a:t>
            </a:r>
            <a:r>
              <a:rPr lang="it-IT" dirty="0" err="1"/>
              <a:t>bias</a:t>
            </a:r>
            <a:r>
              <a:rPr lang="it-IT" dirty="0"/>
              <a:t> </a:t>
            </a:r>
            <a:r>
              <a:rPr lang="it-IT" dirty="0" err="1"/>
              <a:t>unclear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liking</a:t>
            </a:r>
            <a:r>
              <a:rPr lang="it-IT" dirty="0"/>
              <a:t> horror </a:t>
            </a:r>
            <a:r>
              <a:rPr lang="it-IT" dirty="0" err="1"/>
              <a:t>movies</a:t>
            </a:r>
            <a:r>
              <a:rPr lang="it-IT" dirty="0"/>
              <a:t> </a:t>
            </a:r>
            <a:r>
              <a:rPr lang="it-IT" dirty="0" err="1"/>
              <a:t>orthogonal</a:t>
            </a:r>
            <a:r>
              <a:rPr lang="it-IT" dirty="0"/>
              <a:t> to </a:t>
            </a:r>
            <a:r>
              <a:rPr lang="it-IT" dirty="0" err="1" smtClean="0"/>
              <a:t>RA</a:t>
            </a:r>
            <a:r>
              <a:rPr lang="it-IT" dirty="0" smtClean="0"/>
              <a:t>. </a:t>
            </a:r>
            <a:r>
              <a:rPr lang="it-IT" dirty="0" err="1" smtClean="0"/>
              <a:t>Less</a:t>
            </a:r>
            <a:r>
              <a:rPr lang="it-IT" dirty="0" smtClean="0"/>
              <a:t> </a:t>
            </a:r>
            <a:r>
              <a:rPr lang="it-IT" dirty="0" err="1" smtClean="0"/>
              <a:t>RA</a:t>
            </a:r>
            <a:r>
              <a:rPr lang="it-IT" dirty="0" smtClean="0"/>
              <a:t> take more </a:t>
            </a:r>
            <a:r>
              <a:rPr lang="it-IT" dirty="0" err="1" smtClean="0"/>
              <a:t>risks</a:t>
            </a:r>
            <a:r>
              <a:rPr lang="it-IT" dirty="0" smtClean="0"/>
              <a:t>, </a:t>
            </a:r>
            <a:r>
              <a:rPr lang="it-IT" dirty="0" err="1" smtClean="0"/>
              <a:t>thus</a:t>
            </a:r>
            <a:r>
              <a:rPr lang="it-IT" dirty="0" smtClean="0"/>
              <a:t> </a:t>
            </a:r>
            <a:r>
              <a:rPr lang="it-IT" dirty="0" err="1" smtClean="0"/>
              <a:t>enter</a:t>
            </a:r>
            <a:r>
              <a:rPr lang="it-IT" dirty="0" smtClean="0"/>
              <a:t> the show and </a:t>
            </a:r>
            <a:r>
              <a:rPr lang="it-IT" dirty="0" err="1" smtClean="0"/>
              <a:t>leave</a:t>
            </a:r>
            <a:r>
              <a:rPr lang="it-IT" dirty="0" smtClean="0"/>
              <a:t> </a:t>
            </a:r>
            <a:r>
              <a:rPr lang="it-IT" dirty="0" err="1" smtClean="0"/>
              <a:t>if</a:t>
            </a:r>
            <a:r>
              <a:rPr lang="it-IT" dirty="0" smtClean="0"/>
              <a:t> </a:t>
            </a:r>
            <a:r>
              <a:rPr lang="it-IT" dirty="0" err="1" smtClean="0"/>
              <a:t>don’t</a:t>
            </a:r>
            <a:r>
              <a:rPr lang="it-IT" dirty="0" smtClean="0"/>
              <a:t> </a:t>
            </a:r>
            <a:r>
              <a:rPr lang="it-IT" dirty="0" err="1" smtClean="0"/>
              <a:t>like</a:t>
            </a:r>
            <a:r>
              <a:rPr lang="it-IT" dirty="0" smtClean="0"/>
              <a:t>? Experiment more </a:t>
            </a:r>
            <a:r>
              <a:rPr lang="it-IT" dirty="0" err="1" smtClean="0"/>
              <a:t>like</a:t>
            </a:r>
            <a:r>
              <a:rPr lang="it-IT" dirty="0" smtClean="0"/>
              <a:t> an option with </a:t>
            </a:r>
            <a:r>
              <a:rPr lang="it-IT" dirty="0" err="1" smtClean="0"/>
              <a:t>bounded</a:t>
            </a:r>
            <a:r>
              <a:rPr lang="it-IT" dirty="0" smtClean="0"/>
              <a:t> </a:t>
            </a:r>
            <a:r>
              <a:rPr lang="it-IT" dirty="0" err="1" smtClean="0"/>
              <a:t>losses</a:t>
            </a:r>
            <a:r>
              <a:rPr lang="it-IT" dirty="0" smtClean="0"/>
              <a:t>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61800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3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90056"/>
            <a:ext cx="8229600" cy="1143000"/>
          </a:xfrm>
        </p:spPr>
        <p:txBody>
          <a:bodyPr>
            <a:noAutofit/>
          </a:bodyPr>
          <a:lstStyle/>
          <a:p>
            <a:r>
              <a:rPr lang="it-IT" sz="3600" b="1" dirty="0" err="1" smtClean="0"/>
              <a:t>Thanks</a:t>
            </a:r>
            <a:r>
              <a:rPr lang="it-IT" sz="3600" b="1" dirty="0" smtClean="0"/>
              <a:t> and, </a:t>
            </a:r>
            <a:r>
              <a:rPr lang="it-IT" sz="3600" b="1" dirty="0" err="1" smtClean="0"/>
              <a:t>again</a:t>
            </a:r>
            <a:r>
              <a:rPr lang="it-IT" sz="3600" b="1" dirty="0" smtClean="0"/>
              <a:t>, </a:t>
            </a:r>
            <a:br>
              <a:rPr lang="it-IT" sz="3600" b="1" dirty="0" smtClean="0"/>
            </a:br>
            <a:r>
              <a:rPr lang="it-IT" sz="3600" b="1" dirty="0" smtClean="0"/>
              <a:t>…</a:t>
            </a:r>
            <a:r>
              <a:rPr lang="it-IT" sz="3600" b="1" dirty="0" err="1" smtClean="0"/>
              <a:t>congratulations</a:t>
            </a:r>
            <a:r>
              <a:rPr lang="it-IT" sz="3600" b="1" dirty="0" smtClean="0"/>
              <a:t> for the </a:t>
            </a:r>
            <a:r>
              <a:rPr lang="it-IT" sz="3600" b="1" dirty="0" err="1" smtClean="0"/>
              <a:t>good</a:t>
            </a:r>
            <a:r>
              <a:rPr lang="it-IT" sz="3600" b="1" dirty="0" smtClean="0"/>
              <a:t> work.</a:t>
            </a:r>
            <a:endParaRPr lang="it-IT" sz="3600" b="1" dirty="0"/>
          </a:p>
        </p:txBody>
      </p:sp>
    </p:spTree>
    <p:extLst>
      <p:ext uri="{BB962C8B-B14F-4D97-AF65-F5344CB8AC3E}">
        <p14:creationId xmlns:p14="http://schemas.microsoft.com/office/powerpoint/2010/main" val="34777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2630</TotalTime>
  <Words>629</Words>
  <Application>Microsoft Office PowerPoint</Application>
  <PresentationFormat>Presentazione su schermo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Income shocks, consumption,  and risk aversion </vt:lpstr>
      <vt:lpstr>Jappelli&amp;Padula: The consumption and wealth effects of an unanticipated change in lifetime resources </vt:lpstr>
      <vt:lpstr>Neri&amp;Rondinelli&amp;Scoccianti: The marginal propensity to consume out of a tax rebate: the case of Italy </vt:lpstr>
      <vt:lpstr>Guiso&amp;Sapienza&amp;Zingales: Time varying risk aversion </vt:lpstr>
      <vt:lpstr>Thanks and, again,  …congratulations for the good work.</vt:lpstr>
    </vt:vector>
  </TitlesOfParts>
  <Company>Banca d'Italia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Income shocks, consumption, and risk aversion</dc:title>
  <dc:creator>ALFONSO ROSOLIA</dc:creator>
  <cp:lastModifiedBy>ALFONSO ROSOLIA</cp:lastModifiedBy>
  <cp:revision>69</cp:revision>
  <cp:lastPrinted>2015-12-03T12:36:03Z</cp:lastPrinted>
  <dcterms:created xsi:type="dcterms:W3CDTF">2015-12-01T16:15:09Z</dcterms:created>
  <dcterms:modified xsi:type="dcterms:W3CDTF">2015-12-03T13:00:42Z</dcterms:modified>
</cp:coreProperties>
</file>