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handoutMasterIdLst>
    <p:handoutMasterId r:id="rId12"/>
  </p:handoutMasterIdLst>
  <p:sldIdLst>
    <p:sldId id="256" r:id="rId2"/>
    <p:sldId id="355" r:id="rId3"/>
    <p:sldId id="359" r:id="rId4"/>
    <p:sldId id="360" r:id="rId5"/>
    <p:sldId id="356" r:id="rId6"/>
    <p:sldId id="357" r:id="rId7"/>
    <p:sldId id="358" r:id="rId8"/>
    <p:sldId id="361" r:id="rId9"/>
    <p:sldId id="263" r:id="rId10"/>
  </p:sldIdLst>
  <p:sldSz cx="9144000" cy="6858000" type="screen4x3"/>
  <p:notesSz cx="6794500" cy="9906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9A7FF"/>
    <a:srgbClr val="357A8F"/>
    <a:srgbClr val="87C1D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780" autoAdjust="0"/>
    <p:restoredTop sz="94494" autoAdjust="0"/>
  </p:normalViewPr>
  <p:slideViewPr>
    <p:cSldViewPr>
      <p:cViewPr>
        <p:scale>
          <a:sx n="89" d="100"/>
          <a:sy n="89" d="100"/>
        </p:scale>
        <p:origin x="-672" y="360"/>
      </p:cViewPr>
      <p:guideLst>
        <p:guide orient="horz" pos="1797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8645" y="0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8A3604-0F61-438E-94BF-9ED1B91FF8B1}" type="datetimeFigureOut">
              <a:rPr lang="en-GB" smtClean="0"/>
              <a:t>03/12/2015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08981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8645" y="9408981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253995-D72B-450E-80EC-510C6F2495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39964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8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8100" y="0"/>
            <a:ext cx="29448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D11BDA-CD2A-4A18-A66D-873FA10965C3}" type="datetimeFigureOut">
              <a:rPr lang="en-GB" smtClean="0"/>
              <a:t>03/12/2015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2950"/>
            <a:ext cx="4953000" cy="3714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05350"/>
            <a:ext cx="5435600" cy="44577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09113"/>
            <a:ext cx="29448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8100" y="9409113"/>
            <a:ext cx="29448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D091C0-6DBE-4200-A9C4-412D8CC35E4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33608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D091C0-6DBE-4200-A9C4-412D8CC35E40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96771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D091C0-6DBE-4200-A9C4-412D8CC35E40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93688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Image 1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6000" y="2628508"/>
            <a:ext cx="2628000" cy="4229631"/>
          </a:xfrm>
          <a:prstGeom prst="rect">
            <a:avLst/>
          </a:prstGeom>
        </p:spPr>
      </p:pic>
      <p:pic>
        <p:nvPicPr>
          <p:cNvPr id="36" name="Image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0" y="508"/>
            <a:ext cx="2628000" cy="4229631"/>
          </a:xfrm>
          <a:prstGeom prst="rect">
            <a:avLst/>
          </a:prstGeom>
        </p:spPr>
      </p:pic>
      <p:sp>
        <p:nvSpPr>
          <p:cNvPr id="8" name="Title 7"/>
          <p:cNvSpPr>
            <a:spLocks noGrp="1"/>
          </p:cNvSpPr>
          <p:nvPr>
            <p:ph type="ctrTitle" hasCustomPrompt="1"/>
          </p:nvPr>
        </p:nvSpPr>
        <p:spPr>
          <a:xfrm>
            <a:off x="1368000" y="2480400"/>
            <a:ext cx="6300000" cy="1267200"/>
          </a:xfrm>
          <a:prstGeom prst="rect">
            <a:avLst/>
          </a:prstGeom>
        </p:spPr>
        <p:txBody>
          <a:bodyPr lIns="90000" rIns="90000" anchor="b">
            <a:spAutoFit/>
          </a:bodyPr>
          <a:lstStyle>
            <a:lvl1pPr>
              <a:lnSpc>
                <a:spcPts val="4500"/>
              </a:lnSpc>
              <a:defRPr sz="4500" cap="all" baseline="0">
                <a:solidFill>
                  <a:schemeClr val="bg1"/>
                </a:solidFill>
              </a:defRPr>
            </a:lvl1pPr>
          </a:lstStyle>
          <a:p>
            <a:r>
              <a:rPr kumimoji="0" lang="en-US" dirty="0" smtClean="0"/>
              <a:t>Click to edit Presentation title</a:t>
            </a:r>
            <a:endParaRPr kumimoji="0"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 hasCustomPrompt="1"/>
          </p:nvPr>
        </p:nvSpPr>
        <p:spPr>
          <a:xfrm>
            <a:off x="1368000" y="3805200"/>
            <a:ext cx="6300000" cy="352800"/>
          </a:xfrm>
        </p:spPr>
        <p:txBody>
          <a:bodyPr lIns="90000" rIns="90000">
            <a:spAutoFit/>
          </a:bodyPr>
          <a:lstStyle>
            <a:lvl1pPr marL="0" indent="0" algn="l">
              <a:lnSpc>
                <a:spcPts val="2000"/>
              </a:lnSpc>
              <a:spcBef>
                <a:spcPts val="0"/>
              </a:spcBef>
              <a:buNone/>
              <a:defRPr sz="1800" baseline="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dirty="0" smtClean="0"/>
              <a:t>Click to </a:t>
            </a:r>
            <a:r>
              <a:rPr kumimoji="0" lang="fr-FR" dirty="0" err="1" smtClean="0"/>
              <a:t>edit</a:t>
            </a:r>
            <a:r>
              <a:rPr kumimoji="0" lang="fr-FR" dirty="0" smtClean="0"/>
              <a:t> </a:t>
            </a:r>
            <a:r>
              <a:rPr kumimoji="0" lang="fr-FR" dirty="0" err="1" smtClean="0"/>
              <a:t>Subtitle</a:t>
            </a:r>
            <a:endParaRPr kumimoji="0" lang="en-US" dirty="0"/>
          </a:p>
        </p:txBody>
      </p:sp>
      <p:pic>
        <p:nvPicPr>
          <p:cNvPr id="37" name="Image 11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11200" y="432000"/>
            <a:ext cx="692307" cy="1440000"/>
          </a:xfrm>
          <a:prstGeom prst="rect">
            <a:avLst/>
          </a:prstGeom>
        </p:spPr>
      </p:pic>
      <p:sp>
        <p:nvSpPr>
          <p:cNvPr id="12" name="Date Placeholder 3"/>
          <p:cNvSpPr>
            <a:spLocks noGrp="1"/>
          </p:cNvSpPr>
          <p:nvPr>
            <p:ph type="dt" sz="half" idx="2"/>
          </p:nvPr>
        </p:nvSpPr>
        <p:spPr>
          <a:xfrm>
            <a:off x="403200" y="6411600"/>
            <a:ext cx="900000" cy="244800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l">
              <a:defRPr sz="1000" baseline="0">
                <a:solidFill>
                  <a:schemeClr val="bg1"/>
                </a:solidFill>
                <a:latin typeface="Arial"/>
              </a:defRPr>
            </a:lvl1pPr>
          </a:lstStyle>
          <a:p>
            <a:fld id="{56A3891E-9756-4CD9-9770-6FC2FA6AEC2A}" type="datetime1">
              <a:rPr lang="en-GB" smtClean="0"/>
              <a:t>03/12/2015</a:t>
            </a:fld>
            <a:endParaRPr lang="en-GB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368000" y="6411600"/>
            <a:ext cx="4680000" cy="244800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l">
              <a:defRPr sz="1000" kern="1200" baseline="0">
                <a:solidFill>
                  <a:schemeClr val="bg1"/>
                </a:solidFill>
                <a:latin typeface="Arial"/>
              </a:defRPr>
            </a:lvl1pPr>
          </a:lstStyle>
          <a:p>
            <a:endParaRPr lang="en-GB"/>
          </a:p>
        </p:txBody>
      </p:sp>
      <p:pic>
        <p:nvPicPr>
          <p:cNvPr id="10" name="Image 1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4000" y="6055200"/>
            <a:ext cx="1742400" cy="578821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eaLnBrk="1" latinLnBrk="0" hangingPunct="1">
              <a:defRPr/>
            </a:lvl1pPr>
            <a:lvl2pPr eaLnBrk="1" latinLnBrk="0" hangingPunct="1">
              <a:defRPr/>
            </a:lvl2pPr>
            <a:lvl3pPr eaLnBrk="1" latinLnBrk="0" hangingPunct="1">
              <a:defRPr/>
            </a:lvl3pPr>
            <a:lvl4pPr eaLnBrk="1" latinLnBrk="0" hangingPunct="1">
              <a:defRPr/>
            </a:lvl4pPr>
            <a:lvl5pPr eaLnBrk="1" latinLnBrk="0" hangingPunct="1">
              <a:defRPr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2"/>
          </p:nvPr>
        </p:nvSpPr>
        <p:spPr>
          <a:xfrm>
            <a:off x="403200" y="6411600"/>
            <a:ext cx="900000" cy="244800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l">
              <a:defRPr sz="1000" baseline="0">
                <a:solidFill>
                  <a:srgbClr val="727272"/>
                </a:solidFill>
                <a:latin typeface="Arial"/>
              </a:defRPr>
            </a:lvl1pPr>
          </a:lstStyle>
          <a:p>
            <a:fld id="{5757FD79-EDF5-417F-9900-7B0BAE7F34EB}" type="datetime1">
              <a:rPr lang="en-GB" smtClean="0"/>
              <a:t>03/12/2015</a:t>
            </a:fld>
            <a:endParaRPr lang="en-GB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368000" y="6411600"/>
            <a:ext cx="4680000" cy="244800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l">
              <a:defRPr sz="1000" kern="1200" baseline="0">
                <a:solidFill>
                  <a:srgbClr val="727272"/>
                </a:solidFill>
                <a:latin typeface="Arial"/>
              </a:defRPr>
            </a:lvl1pPr>
          </a:lstStyle>
          <a:p>
            <a:endParaRPr lang="en-GB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40000" y="6411600"/>
            <a:ext cx="342000" cy="244800"/>
          </a:xfrm>
          <a:prstGeom prst="rect">
            <a:avLst/>
          </a:prstGeom>
        </p:spPr>
        <p:txBody>
          <a:bodyPr vert="horz" wrap="none" lIns="91440" tIns="45720" rIns="91440" bIns="45720" rtlCol="0" anchor="t" anchorCtr="0"/>
          <a:lstStyle>
            <a:lvl1pPr algn="r">
              <a:defRPr sz="1000" baseline="0">
                <a:solidFill>
                  <a:schemeClr val="bg1"/>
                </a:solidFill>
                <a:latin typeface="Arial"/>
              </a:defRPr>
            </a:lvl1pPr>
          </a:lstStyle>
          <a:p>
            <a:fld id="{62DD2F6E-333D-481E-9231-A6633254ED07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1080000" y="237600"/>
            <a:ext cx="7416000" cy="1022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defRPr/>
            </a:lvl1pPr>
          </a:lstStyle>
          <a:p>
            <a:r>
              <a:rPr lang="en-US" dirty="0" smtClean="0"/>
              <a:t>Click to edit Slide title</a:t>
            </a:r>
            <a:br>
              <a:rPr lang="en-US" dirty="0" smtClean="0"/>
            </a:br>
            <a:r>
              <a:rPr lang="en-US" dirty="0" smtClean="0"/>
              <a:t>Slide title can be extended to two lines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6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193600" y="5328000"/>
            <a:ext cx="950407" cy="1530000"/>
          </a:xfrm>
          <a:prstGeom prst="rect">
            <a:avLst/>
          </a:prstGeom>
        </p:spPr>
      </p:pic>
      <p:pic>
        <p:nvPicPr>
          <p:cNvPr id="8" name="Image 7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79600" y="468000"/>
            <a:ext cx="692308" cy="1440000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1260000" y="2928144"/>
            <a:ext cx="6624000" cy="1041311"/>
          </a:xfrm>
        </p:spPr>
        <p:txBody>
          <a:bodyPr anchor="ctr" anchorCtr="0">
            <a:spAutoFit/>
          </a:bodyPr>
          <a:lstStyle>
            <a:lvl1pPr algn="ctr">
              <a:lnSpc>
                <a:spcPts val="3700"/>
              </a:lnSpc>
              <a:defRPr sz="3700" b="0" i="0" cap="all" baseline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Section Header title</a:t>
            </a:r>
            <a:endParaRPr lang="en-US"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2"/>
          </p:nvPr>
        </p:nvSpPr>
        <p:spPr>
          <a:xfrm>
            <a:off x="403200" y="6411600"/>
            <a:ext cx="900000" cy="244800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l">
              <a:defRPr sz="1000" baseline="0">
                <a:solidFill>
                  <a:schemeClr val="bg1"/>
                </a:solidFill>
                <a:latin typeface="Arial"/>
              </a:defRPr>
            </a:lvl1pPr>
          </a:lstStyle>
          <a:p>
            <a:fld id="{667C344E-EA50-487D-8A14-B659E0FCDE4F}" type="datetime1">
              <a:rPr lang="en-GB" smtClean="0"/>
              <a:t>03/12/2015</a:t>
            </a:fld>
            <a:endParaRPr lang="en-GB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368000" y="6411600"/>
            <a:ext cx="4680000" cy="244800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l">
              <a:defRPr sz="1000" kern="1200" baseline="0">
                <a:solidFill>
                  <a:schemeClr val="bg1"/>
                </a:solidFill>
                <a:latin typeface="Arial"/>
              </a:defRPr>
            </a:lvl1pPr>
          </a:lstStyle>
          <a:p>
            <a:endParaRPr lang="en-GB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40000" y="6411600"/>
            <a:ext cx="342000" cy="244800"/>
          </a:xfrm>
          <a:prstGeom prst="rect">
            <a:avLst/>
          </a:prstGeom>
        </p:spPr>
        <p:txBody>
          <a:bodyPr vert="horz" wrap="none" lIns="91440" tIns="45720" rIns="91440" bIns="45720" rtlCol="0" anchor="t" anchorCtr="0"/>
          <a:lstStyle>
            <a:lvl1pPr algn="r">
              <a:defRPr sz="1000" baseline="0">
                <a:solidFill>
                  <a:schemeClr val="tx2"/>
                </a:solidFill>
                <a:latin typeface="Arial"/>
              </a:defRPr>
            </a:lvl1pPr>
          </a:lstStyle>
          <a:p>
            <a:fld id="{62DD2F6E-333D-481E-9231-A6633254ED07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emf"/><Relationship Id="rId5" Type="http://schemas.openxmlformats.org/officeDocument/2006/relationships/image" Target="../media/image2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Image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3600" y="5328184"/>
            <a:ext cx="950407" cy="1529631"/>
          </a:xfrm>
          <a:prstGeom prst="rect">
            <a:avLst/>
          </a:prstGeom>
        </p:spPr>
      </p:pic>
      <p:sp>
        <p:nvSpPr>
          <p:cNvPr id="21" name="Rectangle 20"/>
          <p:cNvSpPr/>
          <p:nvPr/>
        </p:nvSpPr>
        <p:spPr bwMode="auto">
          <a:xfrm>
            <a:off x="504000" y="1306800"/>
            <a:ext cx="8154000" cy="0"/>
          </a:xfrm>
          <a:prstGeom prst="rect">
            <a:avLst/>
          </a:prstGeom>
          <a:noFill/>
          <a:ln w="6350" cap="flat" cmpd="sng" algn="ctr">
            <a:solidFill>
              <a:srgbClr val="727272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Helvetica 65 Medium" pitchFamily="34" charset="0"/>
            </a:endParaRPr>
          </a:p>
        </p:txBody>
      </p:sp>
      <p:pic>
        <p:nvPicPr>
          <p:cNvPr id="24" name="Image 7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500400" y="288000"/>
            <a:ext cx="458653" cy="954000"/>
          </a:xfrm>
          <a:prstGeom prst="rect">
            <a:avLst/>
          </a:prstGeom>
        </p:spPr>
      </p:pic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68000" y="1602000"/>
            <a:ext cx="8218800" cy="45252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 dirty="0"/>
          </a:p>
        </p:txBody>
      </p:sp>
      <p:sp>
        <p:nvSpPr>
          <p:cNvPr id="25" name="Title Placeholder 1"/>
          <p:cNvSpPr>
            <a:spLocks noGrp="1"/>
          </p:cNvSpPr>
          <p:nvPr>
            <p:ph type="title"/>
          </p:nvPr>
        </p:nvSpPr>
        <p:spPr>
          <a:xfrm>
            <a:off x="1080000" y="237600"/>
            <a:ext cx="7416000" cy="1022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 smtClean="0"/>
              <a:t>Click to edit Slide title</a:t>
            </a:r>
            <a:br>
              <a:rPr lang="en-US" dirty="0" smtClean="0"/>
            </a:br>
            <a:r>
              <a:rPr lang="en-US" dirty="0" smtClean="0"/>
              <a:t>Slide title can be extended to two lines</a:t>
            </a:r>
            <a:endParaRPr lang="en-US" dirty="0"/>
          </a:p>
        </p:txBody>
      </p:sp>
      <p:sp>
        <p:nvSpPr>
          <p:cNvPr id="26" name="Date Placeholder 3"/>
          <p:cNvSpPr>
            <a:spLocks noGrp="1"/>
          </p:cNvSpPr>
          <p:nvPr>
            <p:ph type="dt" sz="half" idx="2"/>
          </p:nvPr>
        </p:nvSpPr>
        <p:spPr>
          <a:xfrm>
            <a:off x="403200" y="6411600"/>
            <a:ext cx="900000" cy="244800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l">
              <a:defRPr sz="1000" baseline="0">
                <a:solidFill>
                  <a:srgbClr val="727272"/>
                </a:solidFill>
                <a:latin typeface="Arial"/>
              </a:defRPr>
            </a:lvl1pPr>
          </a:lstStyle>
          <a:p>
            <a:fld id="{4A9BF7D4-FFBD-4AAD-A710-D9DDBD171337}" type="datetime1">
              <a:rPr lang="en-GB" smtClean="0"/>
              <a:t>03/12/2015</a:t>
            </a:fld>
            <a:endParaRPr lang="en-GB"/>
          </a:p>
        </p:txBody>
      </p:sp>
      <p:sp>
        <p:nvSpPr>
          <p:cNvPr id="2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368000" y="6411600"/>
            <a:ext cx="4680000" cy="244800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l">
              <a:defRPr sz="1000" kern="1200" baseline="0">
                <a:solidFill>
                  <a:srgbClr val="727272"/>
                </a:solidFill>
                <a:latin typeface="Arial"/>
              </a:defRPr>
            </a:lvl1pPr>
          </a:lstStyle>
          <a:p>
            <a:endParaRPr lang="en-GB"/>
          </a:p>
        </p:txBody>
      </p:sp>
      <p:sp>
        <p:nvSpPr>
          <p:cNvPr id="4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40000" y="6411600"/>
            <a:ext cx="342000" cy="244800"/>
          </a:xfrm>
          <a:prstGeom prst="rect">
            <a:avLst/>
          </a:prstGeom>
        </p:spPr>
        <p:txBody>
          <a:bodyPr vert="horz" wrap="none" lIns="91440" tIns="45720" rIns="91440" bIns="45720" rtlCol="0" anchor="t" anchorCtr="0"/>
          <a:lstStyle>
            <a:lvl1pPr algn="r">
              <a:defRPr sz="1000" baseline="0">
                <a:solidFill>
                  <a:schemeClr val="bg1"/>
                </a:solidFill>
                <a:latin typeface="Arial"/>
              </a:defRPr>
            </a:lvl1pPr>
          </a:lstStyle>
          <a:p>
            <a:fld id="{62DD2F6E-333D-481E-9231-A6633254ED07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000" indent="-342000" algn="l" rtl="0" eaLnBrk="1" latinLnBrk="0" hangingPunct="1">
        <a:spcBef>
          <a:spcPts val="768"/>
        </a:spcBef>
        <a:buClr>
          <a:schemeClr val="tx1"/>
        </a:buClr>
        <a:buFont typeface="Arial" pitchFamily="34" charset="0"/>
        <a:buChar char="•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1600" indent="-284400" algn="l" rtl="0" eaLnBrk="1" latinLnBrk="0" hangingPunct="1">
        <a:spcBef>
          <a:spcPts val="672"/>
        </a:spcBef>
        <a:buClr>
          <a:schemeClr val="tx1"/>
        </a:buClr>
        <a:buFont typeface="Arial" pitchFamily="34" charset="0"/>
        <a:buChar char="–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4800" indent="-230400" algn="l" rtl="0" eaLnBrk="1" latinLnBrk="0" hangingPunct="1">
        <a:spcBef>
          <a:spcPts val="576"/>
        </a:spcBef>
        <a:buClr>
          <a:schemeClr val="tx1"/>
        </a:buClr>
        <a:buFont typeface="Arial" pitchFamily="34" charset="0"/>
        <a:buChar char="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2000" indent="-230400" algn="l" rtl="0" eaLnBrk="1" latinLnBrk="0" hangingPunct="1">
        <a:spcBef>
          <a:spcPts val="480"/>
        </a:spcBef>
        <a:buClr>
          <a:schemeClr val="tx1"/>
        </a:buClr>
        <a:buFont typeface="Arial" pitchFamily="34" charset="0"/>
        <a:buChar char="–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9200" indent="-230400" algn="l" rtl="0" eaLnBrk="1" latinLnBrk="0" hangingPunct="1">
        <a:spcBef>
          <a:spcPts val="480"/>
        </a:spcBef>
        <a:buClr>
          <a:schemeClr val="tx1"/>
        </a:buClr>
        <a:buFont typeface="Arial" pitchFamily="34" charset="0"/>
        <a:buChar char="»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oecd.org/" TargetMode="External"/><Relationship Id="rId4" Type="http://schemas.openxmlformats.org/officeDocument/2006/relationships/hyperlink" Target="mailto:David.Bradbury@oecd.or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35696" y="1018471"/>
            <a:ext cx="6192688" cy="2554545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GB" sz="4000" b="1" dirty="0" smtClean="0"/>
              <a:t>Hidden household wealth and tax havens: </a:t>
            </a:r>
            <a:br>
              <a:rPr lang="en-GB" sz="4000" b="1" dirty="0" smtClean="0"/>
            </a:br>
            <a:r>
              <a:rPr lang="en-GB" sz="4000" b="1" dirty="0" smtClean="0"/>
              <a:t>Some Comments</a:t>
            </a:r>
            <a:endParaRPr lang="en-GB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35696" y="3987835"/>
            <a:ext cx="6336704" cy="872034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GB" sz="2400" b="1" dirty="0" smtClean="0"/>
              <a:t>Bank of Italy</a:t>
            </a:r>
            <a:r>
              <a:rPr lang="en-GB" sz="2400" dirty="0"/>
              <a:t/>
            </a:r>
            <a:br>
              <a:rPr lang="en-GB" sz="2400" dirty="0"/>
            </a:br>
            <a:endParaRPr lang="en-GB" sz="1000" dirty="0" smtClean="0"/>
          </a:p>
          <a:p>
            <a:r>
              <a:rPr lang="en-GB" sz="1600" b="1" dirty="0" smtClean="0"/>
              <a:t>4 Decem</a:t>
            </a:r>
            <a:r>
              <a:rPr lang="en-GB" sz="1600" b="1" dirty="0" smtClean="0"/>
              <a:t>ber </a:t>
            </a:r>
            <a:r>
              <a:rPr lang="en-GB" sz="1600" b="1" dirty="0" smtClean="0"/>
              <a:t>2015</a:t>
            </a:r>
            <a:endParaRPr lang="en-GB" sz="1600" dirty="0"/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1835696" y="5589240"/>
            <a:ext cx="4536504" cy="892552"/>
          </a:xfrm>
          <a:prstGeom prst="rect">
            <a:avLst/>
          </a:prstGeom>
        </p:spPr>
        <p:txBody>
          <a:bodyPr vert="horz" wrap="square" lIns="90000" rIns="90000">
            <a:spAutoFit/>
          </a:bodyPr>
          <a:lstStyle>
            <a:lvl1pPr marL="0" indent="0" algn="l" rtl="0" eaLnBrk="1" latinLnBrk="0" hangingPunct="1">
              <a:lnSpc>
                <a:spcPts val="2000"/>
              </a:lnSpc>
              <a:spcBef>
                <a:spcPts val="0"/>
              </a:spcBef>
              <a:buClr>
                <a:schemeClr val="tx1"/>
              </a:buClr>
              <a:buFont typeface="Arial" pitchFamily="34" charset="0"/>
              <a:buNone/>
              <a:defRPr kumimoji="0" sz="1800" kern="1200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ts val="672"/>
              </a:spcBef>
              <a:buClr>
                <a:schemeClr val="tx1"/>
              </a:buClr>
              <a:buFont typeface="Arial" pitchFamily="34" charset="0"/>
              <a:buNone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ts val="576"/>
              </a:spcBef>
              <a:buClr>
                <a:schemeClr val="tx1"/>
              </a:buClr>
              <a:buFont typeface="Arial" pitchFamily="34" charset="0"/>
              <a:buNone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ts val="480"/>
              </a:spcBef>
              <a:buClr>
                <a:schemeClr val="tx1"/>
              </a:buClr>
              <a:buFont typeface="Arial" pitchFamily="34" charset="0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ts val="480"/>
              </a:spcBef>
              <a:buClr>
                <a:schemeClr val="tx1"/>
              </a:buClr>
              <a:buFont typeface="Arial" pitchFamily="34" charset="0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None/>
              <a:defRPr kumimoji="0" sz="18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None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None/>
              <a:defRPr kumimoji="0" sz="15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None/>
              <a:defRPr kumimoji="0" sz="1400" kern="120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GB" sz="1600" b="1" dirty="0" smtClean="0"/>
              <a:t>Tom Neubig</a:t>
            </a:r>
          </a:p>
          <a:p>
            <a:pPr>
              <a:lnSpc>
                <a:spcPct val="100000"/>
              </a:lnSpc>
            </a:pPr>
            <a:r>
              <a:rPr lang="en-GB" sz="1400" dirty="0" smtClean="0"/>
              <a:t>Deputy Head of the Tax Policy and Statistics Division</a:t>
            </a:r>
          </a:p>
          <a:p>
            <a:pPr>
              <a:lnSpc>
                <a:spcPct val="100000"/>
              </a:lnSpc>
            </a:pPr>
            <a:r>
              <a:rPr lang="en-GB" sz="1400" dirty="0" smtClean="0"/>
              <a:t>OECD’s Centre for Tax Policy and Administration</a:t>
            </a: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2764387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dirty="0" smtClean="0">
                <a:solidFill>
                  <a:schemeClr val="bg2">
                    <a:lumMod val="25000"/>
                  </a:schemeClr>
                </a:solidFill>
              </a:rPr>
              <a:t>Very important tax policy and administration issues</a:t>
            </a:r>
          </a:p>
          <a:p>
            <a:r>
              <a:rPr lang="en-GB" dirty="0" smtClean="0">
                <a:solidFill>
                  <a:schemeClr val="bg2">
                    <a:lumMod val="25000"/>
                  </a:schemeClr>
                </a:solidFill>
              </a:rPr>
              <a:t>Improving tax compliance and reducing tax evasion are key elements of tax policies for inclusive growth</a:t>
            </a:r>
          </a:p>
          <a:p>
            <a:r>
              <a:rPr lang="en-GB" dirty="0" smtClean="0">
                <a:solidFill>
                  <a:schemeClr val="bg2">
                    <a:lumMod val="25000"/>
                  </a:schemeClr>
                </a:solidFill>
              </a:rPr>
              <a:t>Enables lower tax rates with broader tax bases (improved efficiency) while increasing horizontal equity and likely vertical equity</a:t>
            </a:r>
          </a:p>
          <a:p>
            <a:r>
              <a:rPr lang="en-GB" dirty="0" smtClean="0">
                <a:solidFill>
                  <a:schemeClr val="bg2">
                    <a:lumMod val="25000"/>
                  </a:schemeClr>
                </a:solidFill>
              </a:rPr>
              <a:t>Automatic Exchange of Information (AEOI) and Base Erosion and Profit Shifting (BEPS) have been major successes in international cooperation</a:t>
            </a:r>
          </a:p>
          <a:p>
            <a:r>
              <a:rPr lang="en-GB" dirty="0" smtClean="0">
                <a:solidFill>
                  <a:schemeClr val="bg2">
                    <a:lumMod val="25000"/>
                  </a:schemeClr>
                </a:solidFill>
              </a:rPr>
              <a:t>Great to see new research on personal tax evasion</a:t>
            </a:r>
            <a:endParaRPr lang="en-GB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2DD2F6E-333D-481E-9231-A6633254ED07}" type="slidenum">
              <a:rPr lang="en-GB" smtClean="0"/>
              <a:t>2</a:t>
            </a:fld>
            <a:endParaRPr lang="en-GB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solidFill>
                  <a:schemeClr val="tx2"/>
                </a:solidFill>
              </a:rPr>
              <a:t>General comments</a:t>
            </a:r>
            <a:endParaRPr lang="en-GB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90188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GB" dirty="0" smtClean="0">
                <a:solidFill>
                  <a:schemeClr val="bg2">
                    <a:lumMod val="25000"/>
                  </a:schemeClr>
                </a:solidFill>
              </a:rPr>
              <a:t>Use both micro and macro economic data</a:t>
            </a:r>
          </a:p>
          <a:p>
            <a:r>
              <a:rPr lang="en-GB" dirty="0" smtClean="0">
                <a:solidFill>
                  <a:schemeClr val="bg2">
                    <a:lumMod val="25000"/>
                  </a:schemeClr>
                </a:solidFill>
              </a:rPr>
              <a:t>Requires estimation and lots of assumptions</a:t>
            </a:r>
          </a:p>
          <a:p>
            <a:pPr lvl="1"/>
            <a:r>
              <a:rPr lang="en-GB" dirty="0" smtClean="0">
                <a:solidFill>
                  <a:schemeClr val="bg2">
                    <a:lumMod val="25000"/>
                  </a:schemeClr>
                </a:solidFill>
              </a:rPr>
              <a:t>Important to make estimates, describe assumptions, and refine the estimates over time</a:t>
            </a:r>
          </a:p>
          <a:p>
            <a:r>
              <a:rPr lang="en-GB" dirty="0" smtClean="0">
                <a:solidFill>
                  <a:schemeClr val="bg2">
                    <a:lumMod val="25000"/>
                  </a:schemeClr>
                </a:solidFill>
              </a:rPr>
              <a:t>Separate avoidance/evasion from real economic activity and from non-BEPS tax incentives/factors</a:t>
            </a:r>
          </a:p>
          <a:p>
            <a:r>
              <a:rPr lang="en-GB" dirty="0" smtClean="0">
                <a:solidFill>
                  <a:schemeClr val="bg2">
                    <a:lumMod val="25000"/>
                  </a:schemeClr>
                </a:solidFill>
              </a:rPr>
              <a:t>Estimates are what is lost, not what may be possible to collect (e.g. behavioural effects, administrative issues)</a:t>
            </a:r>
          </a:p>
          <a:p>
            <a:r>
              <a:rPr lang="en-GB" dirty="0">
                <a:solidFill>
                  <a:schemeClr val="bg2">
                    <a:lumMod val="25000"/>
                  </a:schemeClr>
                </a:solidFill>
              </a:rPr>
              <a:t>Argument to be conservative in estimation</a:t>
            </a:r>
          </a:p>
          <a:p>
            <a:pPr lvl="1"/>
            <a:r>
              <a:rPr lang="en-GB" dirty="0">
                <a:solidFill>
                  <a:schemeClr val="bg2">
                    <a:lumMod val="25000"/>
                  </a:schemeClr>
                </a:solidFill>
              </a:rPr>
              <a:t>Don’t </a:t>
            </a:r>
            <a:r>
              <a:rPr lang="en-GB" dirty="0" smtClean="0">
                <a:solidFill>
                  <a:schemeClr val="bg2">
                    <a:lumMod val="25000"/>
                  </a:schemeClr>
                </a:solidFill>
              </a:rPr>
              <a:t>want politicians </a:t>
            </a:r>
            <a:r>
              <a:rPr lang="en-GB" dirty="0">
                <a:solidFill>
                  <a:schemeClr val="bg2">
                    <a:lumMod val="25000"/>
                  </a:schemeClr>
                </a:solidFill>
              </a:rPr>
              <a:t>to spend estimated revenue before it is actually </a:t>
            </a:r>
            <a:r>
              <a:rPr lang="en-GB" dirty="0" smtClean="0">
                <a:solidFill>
                  <a:schemeClr val="bg2">
                    <a:lumMod val="25000"/>
                  </a:schemeClr>
                </a:solidFill>
              </a:rPr>
              <a:t>collected</a:t>
            </a:r>
          </a:p>
          <a:p>
            <a:r>
              <a:rPr lang="en-GB" dirty="0" smtClean="0">
                <a:solidFill>
                  <a:schemeClr val="bg2">
                    <a:lumMod val="25000"/>
                  </a:schemeClr>
                </a:solidFill>
              </a:rPr>
              <a:t>Much better future data, but not until 2018 or 2019</a:t>
            </a:r>
            <a:endParaRPr lang="en-GB" dirty="0">
              <a:solidFill>
                <a:schemeClr val="bg2">
                  <a:lumMod val="25000"/>
                </a:schemeClr>
              </a:solidFill>
            </a:endParaRPr>
          </a:p>
          <a:p>
            <a:endParaRPr lang="en-GB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2DD2F6E-333D-481E-9231-A6633254ED07}" type="slidenum">
              <a:rPr lang="en-GB" smtClean="0"/>
              <a:t>3</a:t>
            </a:fld>
            <a:endParaRPr lang="en-GB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solidFill>
                  <a:schemeClr val="tx2"/>
                </a:solidFill>
              </a:rPr>
              <a:t>Similarities to measuring and monitoring BEPS</a:t>
            </a:r>
            <a:endParaRPr lang="en-GB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70644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78675265"/>
              </p:ext>
            </p:extLst>
          </p:nvPr>
        </p:nvGraphicFramePr>
        <p:xfrm>
          <a:off x="827584" y="1556791"/>
          <a:ext cx="7704857" cy="403244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90135"/>
                <a:gridCol w="1131139"/>
                <a:gridCol w="1622938"/>
                <a:gridCol w="1360645"/>
              </a:tblGrid>
              <a:tr h="542481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1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</a:rPr>
                        <a:t>Fiscal estimate approach</a:t>
                      </a:r>
                      <a:endParaRPr lang="en-GB" sz="1000" b="1" i="0" u="none" strike="noStrike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1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</a:rPr>
                        <a:t>Scope</a:t>
                      </a:r>
                      <a:endParaRPr lang="en-GB" sz="1000" b="1" i="0" u="none" strike="noStrike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1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</a:rPr>
                        <a:t>Range USD (billions)</a:t>
                      </a:r>
                      <a:endParaRPr lang="en-GB" sz="1000" b="1" i="0" u="none" strike="noStrike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1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</a:rPr>
                        <a:t>Year (level)</a:t>
                      </a:r>
                      <a:endParaRPr lang="en-GB" sz="1000" b="1" i="0" u="none" strike="noStrike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51234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</a:rPr>
                        <a:t>OECD aggregate tax rate differential 2015</a:t>
                      </a:r>
                      <a:endParaRPr lang="en-US" sz="1000" b="1" i="0" u="none" strike="noStrike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1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</a:rPr>
                        <a:t>Global</a:t>
                      </a:r>
                      <a:endParaRPr lang="en-GB" sz="1000" b="1" i="0" u="none" strike="noStrike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000" b="1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</a:rPr>
                        <a:t>100-240 (4-10% of CIT)</a:t>
                      </a:r>
                      <a:endParaRPr lang="en-GB" sz="1000" b="1" i="0" u="none" strike="noStrike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1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</a:rPr>
                        <a:t>2014</a:t>
                      </a:r>
                      <a:endParaRPr lang="en-GB" sz="1000" b="1" i="0" u="none" strike="noStrike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512344">
                <a:tc>
                  <a:txBody>
                    <a:bodyPr/>
                    <a:lstStyle/>
                    <a:p>
                      <a:pPr algn="l" fontAlgn="ctr"/>
                      <a:r>
                        <a:rPr lang="en-GB" sz="1000" b="1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</a:rPr>
                        <a:t>IMF CIT efficiency 2014</a:t>
                      </a:r>
                      <a:endParaRPr lang="en-GB" sz="1000" b="1" i="0" u="none" strike="noStrike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1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</a:rPr>
                        <a:t>Global</a:t>
                      </a:r>
                      <a:endParaRPr lang="en-GB" sz="1000" b="1" i="0" u="none" strike="noStrike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000" b="1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</a:rPr>
                        <a:t>5% of CIT</a:t>
                      </a:r>
                      <a:endParaRPr lang="en-GB" sz="1000" b="1" i="0" u="none" strike="noStrike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1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</a:rPr>
                        <a:t> </a:t>
                      </a:r>
                      <a:endParaRPr lang="en-GB" sz="1000" b="1" i="0" u="none" strike="noStrike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51234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</a:rPr>
                        <a:t>IMF staff working paper tax haven spillover 2015</a:t>
                      </a:r>
                      <a:endParaRPr lang="en-US" sz="1000" b="1" i="0" u="none" strike="noStrike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1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</a:rPr>
                        <a:t>Global</a:t>
                      </a:r>
                      <a:endParaRPr lang="en-GB" sz="1000" b="1" i="0" u="none" strike="noStrike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000" b="1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</a:rPr>
                        <a:t>123 (6% of CIT)</a:t>
                      </a:r>
                      <a:endParaRPr lang="en-GB" sz="1000" b="1" i="0" u="none" strike="noStrike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1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</a:rPr>
                        <a:t>2013 Short-term</a:t>
                      </a:r>
                      <a:endParaRPr lang="en-GB" sz="1000" b="1" i="0" u="none" strike="noStrike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51234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</a:rPr>
                        <a:t>UNCTAD offshore investment matrix 2015</a:t>
                      </a:r>
                      <a:endParaRPr lang="en-US" sz="1000" b="1" i="0" u="none" strike="noStrike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1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</a:rPr>
                        <a:t>Global</a:t>
                      </a:r>
                      <a:endParaRPr lang="en-GB" sz="1000" b="1" i="0" u="none" strike="noStrike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000" b="1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</a:rPr>
                        <a:t>200 (8% of CIT)*                       </a:t>
                      </a:r>
                      <a:endParaRPr lang="en-GB" sz="1000" b="1" i="0" u="none" strike="noStrike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1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</a:rPr>
                        <a:t>2012</a:t>
                      </a:r>
                      <a:endParaRPr lang="en-GB" sz="1000" b="1" i="0" u="none" strike="noStrike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51234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</a:rPr>
                        <a:t>Clausing excess income in low tax countries 2015</a:t>
                      </a:r>
                      <a:endParaRPr lang="en-US" sz="1000" b="1" i="0" u="none" strike="noStrike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1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</a:rPr>
                        <a:t>Global</a:t>
                      </a:r>
                      <a:endParaRPr lang="en-GB" sz="1000" b="1" i="0" u="none" strike="noStrike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000" b="1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</a:rPr>
                        <a:t>280 (13% of CIT)</a:t>
                      </a:r>
                      <a:endParaRPr lang="en-GB" sz="1000" b="1" i="0" u="none" strike="noStrike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1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</a:rPr>
                        <a:t>2012</a:t>
                      </a:r>
                      <a:endParaRPr lang="en-GB" sz="1000" b="1" i="0" u="none" strike="noStrike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51234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</a:rPr>
                        <a:t>IMF staff working paper tax haven spillover 2015</a:t>
                      </a:r>
                      <a:endParaRPr lang="en-US" sz="1000" b="1" i="0" u="none" strike="noStrike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1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</a:rPr>
                        <a:t>Global</a:t>
                      </a:r>
                      <a:endParaRPr lang="en-GB" sz="1000" b="1" i="0" u="none" strike="noStrike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000" b="1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</a:rPr>
                        <a:t>647 (32% of CIT)</a:t>
                      </a:r>
                      <a:endParaRPr lang="en-GB" sz="1000" b="1" i="0" u="none" strike="noStrike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1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</a:rPr>
                        <a:t>2013 Long-term</a:t>
                      </a:r>
                      <a:endParaRPr lang="en-GB" sz="1000" b="1" i="0" u="none" strike="noStrike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415903">
                <a:tc gridSpan="4">
                  <a:txBody>
                    <a:bodyPr/>
                    <a:lstStyle/>
                    <a:p>
                      <a:pPr algn="l" fontAlgn="ctr"/>
                      <a:r>
                        <a:rPr lang="en-US" sz="1000" b="1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</a:rPr>
                        <a:t>* Only includes investment-related BEPS: not trade mispricing.</a:t>
                      </a:r>
                      <a:endParaRPr lang="en-US" sz="1000" b="1" i="0" u="none" strike="noStrike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2DD2F6E-333D-481E-9231-A6633254ED07}" type="slidenum">
              <a:rPr lang="en-GB" smtClean="0"/>
              <a:t>4</a:t>
            </a:fld>
            <a:endParaRPr lang="en-GB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tx2"/>
                </a:solidFill>
              </a:rPr>
              <a:t>Estimates of </a:t>
            </a:r>
            <a:r>
              <a:rPr lang="en-US" b="1" dirty="0" smtClean="0">
                <a:solidFill>
                  <a:schemeClr val="tx2"/>
                </a:solidFill>
              </a:rPr>
              <a:t>global fiscal losses </a:t>
            </a:r>
            <a:r>
              <a:rPr lang="en-US" b="1" dirty="0">
                <a:solidFill>
                  <a:schemeClr val="tx2"/>
                </a:solidFill>
              </a:rPr>
              <a:t>from BEPS</a:t>
            </a:r>
            <a:endParaRPr lang="en-GB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87594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 smtClean="0">
                <a:solidFill>
                  <a:schemeClr val="bg2">
                    <a:lumMod val="25000"/>
                  </a:schemeClr>
                </a:solidFill>
              </a:rPr>
              <a:t>Tax gap from labour income (not capital income)</a:t>
            </a:r>
          </a:p>
          <a:p>
            <a:r>
              <a:rPr lang="en-GB" dirty="0" smtClean="0">
                <a:solidFill>
                  <a:schemeClr val="bg2">
                    <a:lumMod val="25000"/>
                  </a:schemeClr>
                </a:solidFill>
              </a:rPr>
              <a:t>Irregularity, working underground, “informality”</a:t>
            </a:r>
          </a:p>
          <a:p>
            <a:r>
              <a:rPr lang="en-GB" dirty="0">
                <a:solidFill>
                  <a:schemeClr val="bg2">
                    <a:lumMod val="25000"/>
                  </a:schemeClr>
                </a:solidFill>
              </a:rPr>
              <a:t>R</a:t>
            </a:r>
            <a:r>
              <a:rPr lang="en-GB" dirty="0" smtClean="0">
                <a:solidFill>
                  <a:schemeClr val="bg2">
                    <a:lumMod val="25000"/>
                  </a:schemeClr>
                </a:solidFill>
              </a:rPr>
              <a:t>ecent OECD report on Taxation of Small and Medium Sized Enterprises</a:t>
            </a:r>
          </a:p>
          <a:p>
            <a:r>
              <a:rPr lang="en-GB" dirty="0" smtClean="0">
                <a:solidFill>
                  <a:schemeClr val="bg2">
                    <a:lumMod val="25000"/>
                  </a:schemeClr>
                </a:solidFill>
              </a:rPr>
              <a:t>Types of compliance measures, benefits from working in formal economy</a:t>
            </a:r>
          </a:p>
          <a:p>
            <a:r>
              <a:rPr lang="en-GB" dirty="0" smtClean="0">
                <a:solidFill>
                  <a:schemeClr val="bg2">
                    <a:lumMod val="25000"/>
                  </a:schemeClr>
                </a:solidFill>
              </a:rPr>
              <a:t>Not sure SHIW is “”perfect” tool, but important one to have in the toolkit</a:t>
            </a:r>
            <a:endParaRPr lang="en-GB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2DD2F6E-333D-481E-9231-A6633254ED07}" type="slidenum">
              <a:rPr lang="en-GB" smtClean="0"/>
              <a:t>5</a:t>
            </a:fld>
            <a:endParaRPr lang="en-GB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solidFill>
                  <a:schemeClr val="tx2"/>
                </a:solidFill>
              </a:rPr>
              <a:t>SHIW measurement of unobserved economic activities</a:t>
            </a:r>
            <a:endParaRPr lang="en-GB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87976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GB" dirty="0" smtClean="0">
                <a:solidFill>
                  <a:schemeClr val="bg2">
                    <a:lumMod val="25000"/>
                  </a:schemeClr>
                </a:solidFill>
              </a:rPr>
              <a:t>Hidden wealth highly concentrated among the rich</a:t>
            </a:r>
          </a:p>
          <a:p>
            <a:r>
              <a:rPr lang="en-GB" dirty="0" smtClean="0">
                <a:solidFill>
                  <a:schemeClr val="bg2">
                    <a:lumMod val="25000"/>
                  </a:schemeClr>
                </a:solidFill>
              </a:rPr>
              <a:t>Analysis distinguishes taxpayers that participated in Norway’s off-shore asset voluntary disclosure program and other taxpayers (including those without hidden assets)</a:t>
            </a:r>
          </a:p>
          <a:p>
            <a:r>
              <a:rPr lang="en-GB" dirty="0" smtClean="0">
                <a:solidFill>
                  <a:schemeClr val="bg2">
                    <a:lumMod val="25000"/>
                  </a:schemeClr>
                </a:solidFill>
              </a:rPr>
              <a:t>Would be interesting to distinguish between disclosers and non-disclosers (caught evaders): those with hidden assets</a:t>
            </a:r>
          </a:p>
          <a:p>
            <a:r>
              <a:rPr lang="en-GB" dirty="0" smtClean="0">
                <a:solidFill>
                  <a:schemeClr val="bg2">
                    <a:lumMod val="25000"/>
                  </a:schemeClr>
                </a:solidFill>
              </a:rPr>
              <a:t>Tax risk assessment algorithms important for efficient tax </a:t>
            </a:r>
            <a:r>
              <a:rPr lang="en-GB" dirty="0" err="1" smtClean="0">
                <a:solidFill>
                  <a:schemeClr val="bg2">
                    <a:lumMod val="25000"/>
                  </a:schemeClr>
                </a:solidFill>
              </a:rPr>
              <a:t>administratoin</a:t>
            </a:r>
            <a:endParaRPr lang="en-GB" dirty="0" smtClean="0">
              <a:solidFill>
                <a:schemeClr val="bg2">
                  <a:lumMod val="25000"/>
                </a:schemeClr>
              </a:solidFill>
            </a:endParaRPr>
          </a:p>
          <a:p>
            <a:r>
              <a:rPr lang="en-GB" dirty="0" smtClean="0">
                <a:solidFill>
                  <a:schemeClr val="bg2">
                    <a:lumMod val="25000"/>
                  </a:schemeClr>
                </a:solidFill>
              </a:rPr>
              <a:t>BEPS Action 11 recommended more collaboration with academic researchers  given scarce tax administration resources</a:t>
            </a:r>
          </a:p>
          <a:p>
            <a:r>
              <a:rPr lang="en-GB" dirty="0" smtClean="0">
                <a:solidFill>
                  <a:schemeClr val="bg2">
                    <a:lumMod val="25000"/>
                  </a:schemeClr>
                </a:solidFill>
              </a:rPr>
              <a:t>Look forward to seeing final analysis</a:t>
            </a:r>
          </a:p>
          <a:p>
            <a:r>
              <a:rPr lang="en-GB" dirty="0" smtClean="0">
                <a:solidFill>
                  <a:schemeClr val="bg2">
                    <a:lumMod val="25000"/>
                  </a:schemeClr>
                </a:solidFill>
              </a:rPr>
              <a:t>Future tax policy issues include whether bank transfers will be the main source of evasion (i.e. Bitcoins)</a:t>
            </a:r>
            <a:endParaRPr lang="en-GB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2DD2F6E-333D-481E-9231-A6633254ED07}" type="slidenum">
              <a:rPr lang="en-GB" smtClean="0"/>
              <a:t>6</a:t>
            </a:fld>
            <a:endParaRPr lang="en-GB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solidFill>
                  <a:schemeClr val="tx2"/>
                </a:solidFill>
              </a:rPr>
              <a:t>Offshore tax evasion: new evidence from Norway and Sweden</a:t>
            </a:r>
            <a:endParaRPr lang="en-GB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93646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GB" dirty="0" smtClean="0">
                <a:solidFill>
                  <a:schemeClr val="bg2">
                    <a:lumMod val="25000"/>
                  </a:schemeClr>
                </a:solidFill>
              </a:rPr>
              <a:t>Estimate of global hidden net financial assets (USD 6-7T)</a:t>
            </a:r>
          </a:p>
          <a:p>
            <a:pPr lvl="1"/>
            <a:r>
              <a:rPr lang="en-GB" dirty="0" smtClean="0">
                <a:solidFill>
                  <a:schemeClr val="bg2">
                    <a:lumMod val="25000"/>
                  </a:schemeClr>
                </a:solidFill>
              </a:rPr>
              <a:t>Continued improvement in global statistical data, particularly from tax havens, needed</a:t>
            </a:r>
          </a:p>
          <a:p>
            <a:pPr lvl="1"/>
            <a:r>
              <a:rPr lang="en-GB" dirty="0" smtClean="0">
                <a:solidFill>
                  <a:schemeClr val="bg2">
                    <a:lumMod val="25000"/>
                  </a:schemeClr>
                </a:solidFill>
              </a:rPr>
              <a:t>Non-financial assets (e.g. gold, land, housing)?</a:t>
            </a:r>
          </a:p>
          <a:p>
            <a:r>
              <a:rPr lang="en-GB" dirty="0" smtClean="0">
                <a:solidFill>
                  <a:schemeClr val="bg2">
                    <a:lumMod val="25000"/>
                  </a:schemeClr>
                </a:solidFill>
              </a:rPr>
              <a:t>Estimate of annual flow of lost revenue (USD 19-38b, compared to </a:t>
            </a:r>
            <a:r>
              <a:rPr lang="en-GB" dirty="0" err="1" smtClean="0">
                <a:solidFill>
                  <a:schemeClr val="bg2">
                    <a:lumMod val="25000"/>
                  </a:schemeClr>
                </a:solidFill>
              </a:rPr>
              <a:t>Zucman</a:t>
            </a:r>
            <a:r>
              <a:rPr lang="en-GB" dirty="0" smtClean="0">
                <a:solidFill>
                  <a:schemeClr val="bg2">
                    <a:lumMod val="25000"/>
                  </a:schemeClr>
                </a:solidFill>
              </a:rPr>
              <a:t> USD 127b)</a:t>
            </a:r>
          </a:p>
          <a:p>
            <a:pPr lvl="1"/>
            <a:r>
              <a:rPr lang="en-GB" dirty="0" smtClean="0">
                <a:solidFill>
                  <a:schemeClr val="bg2">
                    <a:lumMod val="25000"/>
                  </a:schemeClr>
                </a:solidFill>
              </a:rPr>
              <a:t>Potentially USD 2T tax recovery from existing stock of hidden assets</a:t>
            </a:r>
          </a:p>
          <a:p>
            <a:r>
              <a:rPr lang="en-GB" dirty="0" smtClean="0">
                <a:solidFill>
                  <a:schemeClr val="bg2">
                    <a:lumMod val="25000"/>
                  </a:schemeClr>
                </a:solidFill>
              </a:rPr>
              <a:t>Is it just through tax havens?  Reducing tax from 35% to 15% is a lot.</a:t>
            </a:r>
          </a:p>
          <a:p>
            <a:r>
              <a:rPr lang="en-GB" dirty="0" smtClean="0">
                <a:solidFill>
                  <a:schemeClr val="bg2">
                    <a:lumMod val="25000"/>
                  </a:schemeClr>
                </a:solidFill>
              </a:rPr>
              <a:t>Allocate global loss to individual countries</a:t>
            </a:r>
          </a:p>
          <a:p>
            <a:pPr lvl="1"/>
            <a:r>
              <a:rPr lang="en-GB" dirty="0">
                <a:solidFill>
                  <a:schemeClr val="bg2">
                    <a:lumMod val="25000"/>
                  </a:schemeClr>
                </a:solidFill>
              </a:rPr>
              <a:t>F</a:t>
            </a:r>
            <a:r>
              <a:rPr lang="en-GB" dirty="0" smtClean="0">
                <a:solidFill>
                  <a:schemeClr val="bg2">
                    <a:lumMod val="25000"/>
                  </a:schemeClr>
                </a:solidFill>
              </a:rPr>
              <a:t>inancial “weight” of country, not tax rates, other tax system features, or other evasion propensities</a:t>
            </a:r>
          </a:p>
          <a:p>
            <a:pPr lvl="1"/>
            <a:r>
              <a:rPr lang="en-GB" dirty="0" smtClean="0">
                <a:solidFill>
                  <a:schemeClr val="bg2">
                    <a:lumMod val="25000"/>
                  </a:schemeClr>
                </a:solidFill>
              </a:rPr>
              <a:t>Affects estimate for developing countries</a:t>
            </a:r>
          </a:p>
          <a:p>
            <a:r>
              <a:rPr lang="en-GB" dirty="0" smtClean="0">
                <a:solidFill>
                  <a:schemeClr val="bg2">
                    <a:lumMod val="25000"/>
                  </a:schemeClr>
                </a:solidFill>
              </a:rPr>
              <a:t>Rate of return assumption (2-3% on equity?)</a:t>
            </a:r>
          </a:p>
          <a:p>
            <a:r>
              <a:rPr lang="en-GB" dirty="0" smtClean="0">
                <a:solidFill>
                  <a:schemeClr val="bg2">
                    <a:lumMod val="25000"/>
                  </a:schemeClr>
                </a:solidFill>
              </a:rPr>
              <a:t>Separation of BEPS (corporate tax avoidance) from hidden assets (personal tax evasion): </a:t>
            </a:r>
            <a:endParaRPr lang="en-GB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2DD2F6E-333D-481E-9231-A6633254ED07}" type="slidenum">
              <a:rPr lang="en-GB" smtClean="0"/>
              <a:t>7</a:t>
            </a:fld>
            <a:endParaRPr lang="en-GB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solidFill>
                  <a:schemeClr val="tx2"/>
                </a:solidFill>
              </a:rPr>
              <a:t>Undeclared assets held abroad and the role of taxation</a:t>
            </a:r>
            <a:endParaRPr lang="en-GB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66913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68000" y="1484784"/>
            <a:ext cx="8218800" cy="4824536"/>
          </a:xfrm>
        </p:spPr>
        <p:txBody>
          <a:bodyPr>
            <a:normAutofit fontScale="62500" lnSpcReduction="20000"/>
          </a:bodyPr>
          <a:lstStyle/>
          <a:p>
            <a:r>
              <a:rPr lang="en-GB" dirty="0" smtClean="0">
                <a:solidFill>
                  <a:schemeClr val="bg2">
                    <a:lumMod val="25000"/>
                  </a:schemeClr>
                </a:solidFill>
              </a:rPr>
              <a:t>Countries have had concerns about high tax rates on capital income due to geographic mobility of capital (e.g. evasion)</a:t>
            </a:r>
          </a:p>
          <a:p>
            <a:r>
              <a:rPr lang="en-GB" dirty="0" smtClean="0">
                <a:solidFill>
                  <a:schemeClr val="bg2">
                    <a:lumMod val="25000"/>
                  </a:schemeClr>
                </a:solidFill>
              </a:rPr>
              <a:t>AEOI and BEPS Actions will reduce the “mobility” and tax evasion/avoidance of capital income</a:t>
            </a:r>
          </a:p>
          <a:p>
            <a:pPr lvl="1"/>
            <a:r>
              <a:rPr lang="en-GB" dirty="0" smtClean="0">
                <a:solidFill>
                  <a:schemeClr val="bg2">
                    <a:lumMod val="25000"/>
                  </a:schemeClr>
                </a:solidFill>
              </a:rPr>
              <a:t>Elasticities are not “immutable” and are affected by broader tax bases and enforcement (Gruber and </a:t>
            </a:r>
            <a:r>
              <a:rPr lang="en-GB" dirty="0" err="1" smtClean="0">
                <a:solidFill>
                  <a:schemeClr val="bg2">
                    <a:lumMod val="25000"/>
                  </a:schemeClr>
                </a:solidFill>
              </a:rPr>
              <a:t>Saez</a:t>
            </a:r>
            <a:r>
              <a:rPr lang="en-GB" dirty="0" smtClean="0">
                <a:solidFill>
                  <a:schemeClr val="bg2">
                    <a:lumMod val="25000"/>
                  </a:schemeClr>
                </a:solidFill>
              </a:rPr>
              <a:t>, 2002) </a:t>
            </a:r>
          </a:p>
          <a:p>
            <a:r>
              <a:rPr lang="en-GB" dirty="0" smtClean="0">
                <a:solidFill>
                  <a:schemeClr val="bg2">
                    <a:lumMod val="25000"/>
                  </a:schemeClr>
                </a:solidFill>
              </a:rPr>
              <a:t>Taxation of capital income and wealth will be less susceptible to evasion in the future with more transparency, which will have positive efficiency and equity effects</a:t>
            </a:r>
          </a:p>
          <a:p>
            <a:r>
              <a:rPr lang="en-GB" dirty="0" smtClean="0">
                <a:solidFill>
                  <a:schemeClr val="bg2">
                    <a:lumMod val="25000"/>
                  </a:schemeClr>
                </a:solidFill>
              </a:rPr>
              <a:t>More work on sources and causes of tax evasion, and tax administrative risk assessment with better data and statistical techniques, will be even more important in the future</a:t>
            </a:r>
          </a:p>
          <a:p>
            <a:r>
              <a:rPr lang="en-GB" dirty="0" smtClean="0">
                <a:solidFill>
                  <a:schemeClr val="bg2">
                    <a:lumMod val="25000"/>
                  </a:schemeClr>
                </a:solidFill>
              </a:rPr>
              <a:t>Better data through AEOI and BEPS country-by-country reports will discourage taxpayers’ undesired behaviours and increase likelihood they will be detected</a:t>
            </a:r>
          </a:p>
          <a:p>
            <a:pPr lvl="1"/>
            <a:r>
              <a:rPr lang="en-GB" dirty="0" smtClean="0">
                <a:solidFill>
                  <a:schemeClr val="bg2">
                    <a:lumMod val="25000"/>
                  </a:schemeClr>
                </a:solidFill>
              </a:rPr>
              <a:t>More data only worthwhile if analysed for insights</a:t>
            </a:r>
          </a:p>
          <a:p>
            <a:endParaRPr lang="en-GB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2DD2F6E-333D-481E-9231-A6633254ED07}" type="slidenum">
              <a:rPr lang="en-GB" smtClean="0"/>
              <a:t>8</a:t>
            </a:fld>
            <a:endParaRPr lang="en-GB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solidFill>
                  <a:schemeClr val="tx2"/>
                </a:solidFill>
              </a:rPr>
              <a:t>Tax policy effects of AEOI</a:t>
            </a:r>
            <a:endParaRPr lang="en-GB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8426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solidFill>
                  <a:schemeClr val="tx2"/>
                </a:solidFill>
              </a:rPr>
              <a:t>Contact details</a:t>
            </a:r>
            <a:endParaRPr lang="en-GB" dirty="0">
              <a:solidFill>
                <a:schemeClr val="tx2"/>
              </a:solidFill>
            </a:endParaRPr>
          </a:p>
        </p:txBody>
      </p:sp>
      <p:pic>
        <p:nvPicPr>
          <p:cNvPr id="1025" name="Picture 17" descr="logo_mail_uk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8209" y="1700808"/>
            <a:ext cx="2709935" cy="11521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Content Placeholder 8"/>
          <p:cNvSpPr txBox="1">
            <a:spLocks noGrp="1"/>
          </p:cNvSpPr>
          <p:nvPr>
            <p:ph idx="1"/>
          </p:nvPr>
        </p:nvSpPr>
        <p:spPr>
          <a:xfrm>
            <a:off x="1619672" y="3284984"/>
            <a:ext cx="5760640" cy="25083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 algn="ctr">
              <a:spcBef>
                <a:spcPts val="600"/>
              </a:spcBef>
              <a:spcAft>
                <a:spcPts val="600"/>
              </a:spcAft>
              <a:buNone/>
            </a:pPr>
            <a:r>
              <a:rPr lang="en-GB" sz="2800" b="1" dirty="0" smtClean="0">
                <a:solidFill>
                  <a:schemeClr val="bg2">
                    <a:lumMod val="25000"/>
                  </a:schemeClr>
                </a:solidFill>
                <a:latin typeface="Calibri" panose="020F0502020204030204" pitchFamily="34" charset="0"/>
              </a:rPr>
              <a:t>Tom Neubig</a:t>
            </a:r>
          </a:p>
          <a:p>
            <a:pPr marL="0" indent="0" algn="ctr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2000" dirty="0" smtClean="0">
                <a:solidFill>
                  <a:schemeClr val="bg2">
                    <a:lumMod val="25000"/>
                  </a:schemeClr>
                </a:solidFill>
                <a:latin typeface="Calibri" panose="020F0502020204030204" pitchFamily="34" charset="0"/>
              </a:rPr>
              <a:t>Deputy Head </a:t>
            </a:r>
            <a:r>
              <a:rPr lang="en-US" sz="2000" dirty="0">
                <a:solidFill>
                  <a:schemeClr val="bg2">
                    <a:lumMod val="25000"/>
                  </a:schemeClr>
                </a:solidFill>
                <a:latin typeface="Calibri" panose="020F0502020204030204" pitchFamily="34" charset="0"/>
              </a:rPr>
              <a:t>of the Tax Policy and Statistics </a:t>
            </a:r>
            <a:r>
              <a:rPr lang="en-US" sz="2000" dirty="0" smtClean="0">
                <a:solidFill>
                  <a:schemeClr val="bg2">
                    <a:lumMod val="25000"/>
                  </a:schemeClr>
                </a:solidFill>
                <a:latin typeface="Calibri" panose="020F0502020204030204" pitchFamily="34" charset="0"/>
              </a:rPr>
              <a:t>Division</a:t>
            </a:r>
            <a:br>
              <a:rPr lang="en-US" sz="2000" dirty="0" smtClean="0">
                <a:solidFill>
                  <a:schemeClr val="bg2">
                    <a:lumMod val="25000"/>
                  </a:schemeClr>
                </a:solidFill>
                <a:latin typeface="Calibri" panose="020F0502020204030204" pitchFamily="34" charset="0"/>
              </a:rPr>
            </a:br>
            <a:r>
              <a:rPr lang="en-US" sz="2000" dirty="0" smtClean="0">
                <a:solidFill>
                  <a:schemeClr val="bg2">
                    <a:lumMod val="25000"/>
                  </a:schemeClr>
                </a:solidFill>
                <a:latin typeface="Calibri" panose="020F0502020204030204" pitchFamily="34" charset="0"/>
              </a:rPr>
              <a:t>Centre for Tax Policy and Administration</a:t>
            </a:r>
            <a:endParaRPr lang="en-GB" sz="2000" dirty="0">
              <a:solidFill>
                <a:schemeClr val="bg2">
                  <a:lumMod val="25000"/>
                </a:schemeClr>
              </a:solidFill>
              <a:latin typeface="Calibri" panose="020F0502020204030204" pitchFamily="34" charset="0"/>
            </a:endParaRPr>
          </a:p>
          <a:p>
            <a:pPr marL="0" lvl="0" indent="0" algn="ctr" fontAlgn="base">
              <a:spcBef>
                <a:spcPts val="1200"/>
              </a:spcBef>
              <a:spcAft>
                <a:spcPct val="0"/>
              </a:spcAft>
              <a:buNone/>
            </a:pPr>
            <a:r>
              <a:rPr lang="fr-FR" altLang="en-US" sz="1800" dirty="0" smtClean="0">
                <a:solidFill>
                  <a:schemeClr val="bg2">
                    <a:lumMod val="25000"/>
                  </a:schemeClr>
                </a:solidFill>
                <a:latin typeface="Calibri" panose="020F0502020204030204" pitchFamily="34" charset="0"/>
                <a:ea typeface="Calibri" pitchFamily="34" charset="0"/>
                <a:cs typeface="Arial" pitchFamily="34" charset="0"/>
              </a:rPr>
              <a:t>2</a:t>
            </a:r>
            <a:r>
              <a:rPr lang="fr-FR" altLang="en-US" sz="1800" dirty="0">
                <a:solidFill>
                  <a:schemeClr val="bg2">
                    <a:lumMod val="25000"/>
                  </a:schemeClr>
                </a:solidFill>
                <a:latin typeface="Calibri" panose="020F0502020204030204" pitchFamily="34" charset="0"/>
                <a:ea typeface="Calibri" pitchFamily="34" charset="0"/>
                <a:cs typeface="Arial" pitchFamily="34" charset="0"/>
              </a:rPr>
              <a:t>, rue André Pascal - 75775 Paris Cedex 16 </a:t>
            </a:r>
            <a:br>
              <a:rPr lang="fr-FR" altLang="en-US" sz="1800" dirty="0">
                <a:solidFill>
                  <a:schemeClr val="bg2">
                    <a:lumMod val="25000"/>
                  </a:schemeClr>
                </a:solidFill>
                <a:latin typeface="Calibri" panose="020F0502020204030204" pitchFamily="34" charset="0"/>
                <a:ea typeface="Calibri" pitchFamily="34" charset="0"/>
                <a:cs typeface="Arial" pitchFamily="34" charset="0"/>
              </a:rPr>
            </a:br>
            <a:r>
              <a:rPr lang="fr-FR" altLang="en-US" sz="1800" dirty="0">
                <a:solidFill>
                  <a:schemeClr val="bg2">
                    <a:lumMod val="25000"/>
                  </a:schemeClr>
                </a:solidFill>
                <a:latin typeface="Calibri" panose="020F0502020204030204" pitchFamily="34" charset="0"/>
                <a:ea typeface="Calibri" pitchFamily="34" charset="0"/>
                <a:cs typeface="Arial" pitchFamily="34" charset="0"/>
              </a:rPr>
              <a:t>Tel: +33 1 45 24 </a:t>
            </a:r>
            <a:r>
              <a:rPr lang="fr-FR" altLang="en-US" sz="1800" dirty="0" smtClean="0">
                <a:solidFill>
                  <a:schemeClr val="bg2">
                    <a:lumMod val="25000"/>
                  </a:schemeClr>
                </a:solidFill>
                <a:latin typeface="Calibri" panose="020F0502020204030204" pitchFamily="34" charset="0"/>
                <a:ea typeface="Calibri" pitchFamily="34" charset="0"/>
                <a:cs typeface="Arial" pitchFamily="34" charset="0"/>
              </a:rPr>
              <a:t>15 14</a:t>
            </a:r>
            <a:endParaRPr lang="en-GB" altLang="en-US" sz="1800" dirty="0">
              <a:solidFill>
                <a:schemeClr val="bg2">
                  <a:lumMod val="25000"/>
                </a:schemeClr>
              </a:solidFill>
              <a:latin typeface="Calibri" panose="020F0502020204030204" pitchFamily="34" charset="0"/>
              <a:cs typeface="Arial" pitchFamily="34" charset="0"/>
            </a:endParaRPr>
          </a:p>
          <a:p>
            <a:pPr marL="0" lvl="0" indent="0" algn="ctr" eaLnBrk="0" fontAlgn="base" hangingPunct="0">
              <a:spcBef>
                <a:spcPts val="1200"/>
              </a:spcBef>
              <a:spcAft>
                <a:spcPct val="0"/>
              </a:spcAft>
              <a:buNone/>
            </a:pPr>
            <a:r>
              <a:rPr lang="fr-FR" altLang="en-US" sz="1800" dirty="0" smtClean="0">
                <a:latin typeface="Calibri" panose="020F0502020204030204" pitchFamily="34" charset="0"/>
                <a:ea typeface="Calibri" pitchFamily="34" charset="0"/>
                <a:cs typeface="Arial" pitchFamily="34" charset="0"/>
                <a:hlinkClick r:id="rId4"/>
              </a:rPr>
              <a:t>Thomas.Neubig@oecd.org</a:t>
            </a:r>
            <a:r>
              <a:rPr lang="en-US" altLang="en-US" sz="1800" dirty="0" smtClean="0">
                <a:latin typeface="Calibri" panose="020F0502020204030204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lang="fr-FR" altLang="en-US" sz="1800" dirty="0">
                <a:latin typeface="Calibri" panose="020F0502020204030204" pitchFamily="34" charset="0"/>
                <a:ea typeface="Calibri" pitchFamily="34" charset="0"/>
                <a:cs typeface="Arial" pitchFamily="34" charset="0"/>
              </a:rPr>
              <a:t> </a:t>
            </a:r>
            <a:r>
              <a:rPr lang="fr-FR" altLang="en-US" sz="1800" b="1" dirty="0" smtClean="0">
                <a:latin typeface="Calibri" panose="020F0502020204030204" pitchFamily="34" charset="0"/>
                <a:ea typeface="Calibri" pitchFamily="34" charset="0"/>
                <a:cs typeface="Arial" pitchFamily="34" charset="0"/>
              </a:rPr>
              <a:t> ||   </a:t>
            </a:r>
            <a:r>
              <a:rPr lang="fr-FR" altLang="en-US" sz="1800" dirty="0" smtClean="0">
                <a:latin typeface="Calibri" panose="020F0502020204030204" pitchFamily="34" charset="0"/>
                <a:ea typeface="Calibri" pitchFamily="34" charset="0"/>
                <a:cs typeface="Arial" pitchFamily="34" charset="0"/>
                <a:hlinkClick r:id="rId5"/>
              </a:rPr>
              <a:t>www.oecd.org/tax</a:t>
            </a:r>
            <a:endParaRPr lang="fr-FR" altLang="en-US" sz="1800" dirty="0">
              <a:latin typeface="Calibri" panose="020F0502020204030204" pitchFamily="34" charset="0"/>
              <a:cs typeface="Arial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2DD2F6E-333D-481E-9231-A6633254ED07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8286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ECD_English_white">
  <a:themeElements>
    <a:clrScheme name="OECD white">
      <a:dk1>
        <a:srgbClr val="727272"/>
      </a:dk1>
      <a:lt1>
        <a:sysClr val="window" lastClr="FFFFFF"/>
      </a:lt1>
      <a:dk2>
        <a:srgbClr val="006299"/>
      </a:dk2>
      <a:lt2>
        <a:srgbClr val="E6E6E6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ECD">
      <a:majorFont>
        <a:latin typeface="Arial"/>
        <a:ea typeface=""/>
        <a:cs typeface=""/>
      </a:majorFont>
      <a:minorFont>
        <a:latin typeface="Georgia"/>
        <a:ea typeface=""/>
        <a:cs typeface="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OECD_English_white</Template>
  <TotalTime>4127</TotalTime>
  <Words>811</Words>
  <Application>Microsoft Office PowerPoint</Application>
  <PresentationFormat>On-screen Show (4:3)</PresentationFormat>
  <Paragraphs>100</Paragraphs>
  <Slides>9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OECD_English_white</vt:lpstr>
      <vt:lpstr>Hidden household wealth and tax havens:  Some Comments</vt:lpstr>
      <vt:lpstr>General comments</vt:lpstr>
      <vt:lpstr>Similarities to measuring and monitoring BEPS</vt:lpstr>
      <vt:lpstr>Estimates of global fiscal losses from BEPS</vt:lpstr>
      <vt:lpstr>SHIW measurement of unobserved economic activities</vt:lpstr>
      <vt:lpstr>Offshore tax evasion: new evidence from Norway and Sweden</vt:lpstr>
      <vt:lpstr>Undeclared assets held abroad and the role of taxation</vt:lpstr>
      <vt:lpstr>Tax policy effects of AEOI</vt:lpstr>
      <vt:lpstr>Contact details</vt:lpstr>
    </vt:vector>
  </TitlesOfParts>
  <Company>OECD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ETPF/IFS Conference International</dc:title>
  <dc:creator>SHARRATT Michael</dc:creator>
  <cp:lastModifiedBy>NEUBIG Thomas</cp:lastModifiedBy>
  <cp:revision>271</cp:revision>
  <cp:lastPrinted>2015-11-20T12:03:20Z</cp:lastPrinted>
  <dcterms:created xsi:type="dcterms:W3CDTF">2014-04-25T09:45:15Z</dcterms:created>
  <dcterms:modified xsi:type="dcterms:W3CDTF">2015-12-03T23:20:44Z</dcterms:modified>
</cp:coreProperties>
</file>