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5" r:id="rId3"/>
    <p:sldId id="359" r:id="rId4"/>
    <p:sldId id="360" r:id="rId5"/>
    <p:sldId id="356" r:id="rId6"/>
    <p:sldId id="357" r:id="rId7"/>
    <p:sldId id="358" r:id="rId8"/>
    <p:sldId id="361" r:id="rId9"/>
    <p:sldId id="263" r:id="rId1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A7FF"/>
    <a:srgbClr val="357A8F"/>
    <a:srgbClr val="87C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0" autoAdjust="0"/>
    <p:restoredTop sz="94494" autoAdjust="0"/>
  </p:normalViewPr>
  <p:slideViewPr>
    <p:cSldViewPr>
      <p:cViewPr>
        <p:scale>
          <a:sx n="89" d="100"/>
          <a:sy n="89" d="100"/>
        </p:scale>
        <p:origin x="-672" y="360"/>
      </p:cViewPr>
      <p:guideLst>
        <p:guide orient="horz" pos="179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3604-0F61-438E-94BF-9ED1B91FF8B1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53995-D72B-450E-80EC-510C6F249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99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11BDA-CD2A-4A18-A66D-873FA10965C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091C0-6DBE-4200-A9C4-412D8CC35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36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91C0-6DBE-4200-A9C4-412D8CC35E4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77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91C0-6DBE-4200-A9C4-412D8CC35E4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36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6A3891E-9756-4CD9-9770-6FC2FA6AEC2A}" type="datetime1">
              <a:rPr lang="en-GB" smtClean="0"/>
              <a:t>03/12/2015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757FD79-EDF5-417F-9900-7B0BAE7F34EB}" type="datetime1">
              <a:rPr lang="en-GB" smtClean="0"/>
              <a:t>03/12/2015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2DD2F6E-333D-481E-9231-A6633254ED0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67C344E-EA50-487D-8A14-B659E0FCDE4F}" type="datetime1">
              <a:rPr lang="en-GB" smtClean="0"/>
              <a:t>03/12/2015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62DD2F6E-333D-481E-9231-A6633254ED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4A9BF7D4-FFBD-4AAD-A710-D9DDBD171337}" type="datetime1">
              <a:rPr lang="en-GB" smtClean="0"/>
              <a:t>03/12/2015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2DD2F6E-333D-481E-9231-A6633254ED0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ecd.org/" TargetMode="External"/><Relationship Id="rId4" Type="http://schemas.openxmlformats.org/officeDocument/2006/relationships/hyperlink" Target="mailto:David.Bradbury@oec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1018471"/>
            <a:ext cx="6192688" cy="25545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4000" b="1" dirty="0" smtClean="0"/>
              <a:t>Hidden household wealth and tax havens: </a:t>
            </a:r>
            <a:br>
              <a:rPr lang="en-GB" sz="4000" b="1" dirty="0" smtClean="0"/>
            </a:br>
            <a:r>
              <a:rPr lang="en-GB" sz="4000" b="1" dirty="0" smtClean="0"/>
              <a:t>Some Comments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3987835"/>
            <a:ext cx="6336704" cy="87203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b="1" dirty="0" smtClean="0"/>
              <a:t>Bank of Italy</a:t>
            </a:r>
            <a:r>
              <a:rPr lang="en-GB" sz="2400" dirty="0"/>
              <a:t/>
            </a:r>
            <a:br>
              <a:rPr lang="en-GB" sz="2400" dirty="0"/>
            </a:br>
            <a:endParaRPr lang="en-GB" sz="1000" dirty="0" smtClean="0"/>
          </a:p>
          <a:p>
            <a:r>
              <a:rPr lang="en-GB" sz="1600" b="1" dirty="0" smtClean="0"/>
              <a:t>4 Decem</a:t>
            </a:r>
            <a:r>
              <a:rPr lang="en-GB" sz="1600" b="1" dirty="0" smtClean="0"/>
              <a:t>ber </a:t>
            </a:r>
            <a:r>
              <a:rPr lang="en-GB" sz="1600" b="1" dirty="0" smtClean="0"/>
              <a:t>2015</a:t>
            </a:r>
            <a:endParaRPr lang="en-GB" sz="16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35696" y="5589240"/>
            <a:ext cx="4536504" cy="892552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1600" b="1" dirty="0" smtClean="0"/>
              <a:t>Tom Neubig</a:t>
            </a:r>
          </a:p>
          <a:p>
            <a:pPr>
              <a:lnSpc>
                <a:spcPct val="100000"/>
              </a:lnSpc>
            </a:pPr>
            <a:r>
              <a:rPr lang="en-GB" sz="1400" dirty="0" smtClean="0"/>
              <a:t>Deputy Head of the Tax Policy and Statistics Division</a:t>
            </a:r>
          </a:p>
          <a:p>
            <a:pPr>
              <a:lnSpc>
                <a:spcPct val="100000"/>
              </a:lnSpc>
            </a:pPr>
            <a:r>
              <a:rPr lang="en-GB" sz="1400" dirty="0" smtClean="0"/>
              <a:t>OECD’s Centre for Tax Policy and Administration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643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Very important tax policy and administration issues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Improving tax compliance and reducing tax evasion are key elements of tax policies for inclusive growth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Enables lower tax rates with broader tax bases (improved efficiency) while increasing horizontal equity and likely vertical equity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Automatic Exchange of Information (AEOI) and Base Erosion and Profit Shifting (BEPS) have been major successes in international cooperation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Great to see new research on personal tax evasion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DD2F6E-333D-481E-9231-A6633254ED07}" type="slidenum">
              <a:rPr lang="en-GB" smtClean="0"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General comments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1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Use both micro and macro economic data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Requires estimation and lots of assumptions</a:t>
            </a: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Important to make estimates, describe assumptions, and refine the estimates over time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Separate avoidance/evasion from real economic activity and from non-BEPS tax incentives/factors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Estimates are what is lost, not what may be possible to collect (e.g. behavioural effects, administrative issues)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Argument to be conservative in estimation</a:t>
            </a:r>
          </a:p>
          <a:p>
            <a:pPr lvl="1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Don’t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want politicians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to spend estimated revenue before it is actually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collected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Much better future data, but not until 2018 or 2019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DD2F6E-333D-481E-9231-A6633254ED07}" type="slidenum">
              <a:rPr lang="en-GB" smtClean="0"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Similarities to measuring and monitoring BEPS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06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675265"/>
              </p:ext>
            </p:extLst>
          </p:nvPr>
        </p:nvGraphicFramePr>
        <p:xfrm>
          <a:off x="827584" y="1556791"/>
          <a:ext cx="7704857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0135"/>
                <a:gridCol w="1131139"/>
                <a:gridCol w="1622938"/>
                <a:gridCol w="1360645"/>
              </a:tblGrid>
              <a:tr h="5424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Fiscal estimate approach</a:t>
                      </a:r>
                      <a:endParaRPr lang="en-GB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Scope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Range USD (billions)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Year (level)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2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OECD aggregate tax rate differential 2015</a:t>
                      </a:r>
                      <a:endParaRPr lang="en-US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Global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100-240 (4-10% of CIT)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2014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23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IMF CIT efficiency 2014</a:t>
                      </a:r>
                      <a:endParaRPr lang="en-GB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Global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5% of CIT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2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IMF staff working paper tax haven spillover 2015</a:t>
                      </a:r>
                      <a:endParaRPr lang="en-US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Global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123 (6% of CIT)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2013 Short-term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2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UNCTAD offshore investment matrix 2015</a:t>
                      </a:r>
                      <a:endParaRPr lang="en-US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Global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200 (8% of CIT)*                       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2012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2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Clausing excess income in low tax countries 2015</a:t>
                      </a:r>
                      <a:endParaRPr lang="en-US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Global</a:t>
                      </a:r>
                      <a:endParaRPr lang="en-GB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280 (13% of CIT)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2012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2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IMF staff working paper tax haven spillover 2015</a:t>
                      </a:r>
                      <a:endParaRPr lang="en-US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Global</a:t>
                      </a:r>
                      <a:endParaRPr lang="en-GB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647 (32% of CIT)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2013 Long-term</a:t>
                      </a:r>
                      <a:endParaRPr lang="en-GB" sz="10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1590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* Only includes investment-related BEPS: not trade mispricing.</a:t>
                      </a:r>
                      <a:endParaRPr lang="en-US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DD2F6E-333D-481E-9231-A6633254ED07}" type="slidenum">
              <a:rPr lang="en-GB" smtClean="0"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Estimates of </a:t>
            </a:r>
            <a:r>
              <a:rPr lang="en-US" b="1" dirty="0" smtClean="0">
                <a:solidFill>
                  <a:schemeClr val="tx2"/>
                </a:solidFill>
              </a:rPr>
              <a:t>global fiscal losses </a:t>
            </a:r>
            <a:r>
              <a:rPr lang="en-US" b="1" dirty="0">
                <a:solidFill>
                  <a:schemeClr val="tx2"/>
                </a:solidFill>
              </a:rPr>
              <a:t>from BEPS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5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Tax gap from labour income (not capital income)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Irregularity, working underground, “informality”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ecent OECD report on Taxation of Small and Medium Sized Enterprises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Types of compliance measures, benefits from working in formal economy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Not sure SHIW is “”perfect” tool, but important one to have in the toolkit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DD2F6E-333D-481E-9231-A6633254ED07}" type="slidenum">
              <a:rPr lang="en-GB" smtClean="0"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SHIW measurement of unobserved economic activities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9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Hidden wealth highly concentrated among the rich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Analysis distinguishes taxpayers that participated in Norway’s off-shore asset voluntary disclosure program and other taxpayers (including those without hidden assets)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Would be interesting to distinguish between disclosers and non-disclosers (caught evaders): those with hidden assets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Tax risk assessment algorithms important for efficient tax </a:t>
            </a:r>
            <a:r>
              <a:rPr lang="en-GB" dirty="0" err="1" smtClean="0">
                <a:solidFill>
                  <a:schemeClr val="bg2">
                    <a:lumMod val="25000"/>
                  </a:schemeClr>
                </a:solidFill>
              </a:rPr>
              <a:t>administratoin</a:t>
            </a:r>
            <a:endParaRPr lang="en-GB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BEPS Action 11 recommended more collaboration with academic researchers  given scarce tax administration resources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Look forward to seeing final analysis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Future tax policy issues include whether bank transfers will be the main source of evasion (i.e. Bitcoins)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DD2F6E-333D-481E-9231-A6633254ED07}" type="slidenum">
              <a:rPr lang="en-GB" smtClean="0"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Offshore tax evasion: new evidence from Norway and Sweden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6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Estimate of global hidden net financial assets (USD 6-7T)</a:t>
            </a: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Continued improvement in global statistical data, particularly from tax havens, needed</a:t>
            </a: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Non-financial assets (e.g. gold, land, housing)?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Estimate of annual flow of lost revenue (USD 19-38b, compared to </a:t>
            </a:r>
            <a:r>
              <a:rPr lang="en-GB" dirty="0" err="1" smtClean="0">
                <a:solidFill>
                  <a:schemeClr val="bg2">
                    <a:lumMod val="25000"/>
                  </a:schemeClr>
                </a:solidFill>
              </a:rPr>
              <a:t>Zucman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 USD 127b)</a:t>
            </a: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Potentially USD 2T tax recovery from existing stock of hidden assets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Is it just through tax havens?  Reducing tax from 35% to 15% is a lot.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Allocate global loss to individual countries</a:t>
            </a:r>
          </a:p>
          <a:p>
            <a:pPr lvl="1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inancial “weight” of country, not tax rates, other tax system features, or other evasion propensities</a:t>
            </a: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Affects estimate for developing countries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Rate of return assumption (2-3% on equity?)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Separation of BEPS (corporate tax avoidance) from hidden assets (personal tax evasion): 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DD2F6E-333D-481E-9231-A6633254ED07}" type="slidenum">
              <a:rPr lang="en-GB" smtClean="0"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Undeclared assets held abroad and the role of taxation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691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484784"/>
            <a:ext cx="8218800" cy="482453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Countries have had concerns about high tax rates on capital income due to geographic mobility of capital (e.g. evasion)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AEOI and BEPS Actions will reduce the “mobility” and tax evasion/avoidance of capital income</a:t>
            </a: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Elasticities are not “immutable” and are affected by broader tax bases and enforcement (Gruber and </a:t>
            </a:r>
            <a:r>
              <a:rPr lang="en-GB" dirty="0" err="1" smtClean="0">
                <a:solidFill>
                  <a:schemeClr val="bg2">
                    <a:lumMod val="25000"/>
                  </a:schemeClr>
                </a:solidFill>
              </a:rPr>
              <a:t>Saez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, 2002) 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Taxation of capital income and wealth will be less susceptible to evasion in the future with more transparency, which will have positive efficiency and equity effects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More work on sources and causes of tax evasion, and tax administrative risk assessment with better data and statistical techniques, will be even more important in the future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Better data through AEOI and BEPS country-by-country reports will discourage taxpayers’ undesired behaviours and increase likelihood they will be detected</a:t>
            </a:r>
          </a:p>
          <a:p>
            <a:pPr lvl="1"/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More data only worthwhile if analysed for insights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DD2F6E-333D-481E-9231-A6633254ED07}" type="slidenum">
              <a:rPr lang="en-GB" smtClean="0"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Tax policy effects of AEOI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42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Contact details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025" name="Picture 17" descr="logo_mail_u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209" y="1700808"/>
            <a:ext cx="270993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/>
          <p:cNvSpPr txBox="1">
            <a:spLocks noGrp="1"/>
          </p:cNvSpPr>
          <p:nvPr>
            <p:ph idx="1"/>
          </p:nvPr>
        </p:nvSpPr>
        <p:spPr>
          <a:xfrm>
            <a:off x="1619672" y="3284984"/>
            <a:ext cx="576064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Tom Neubig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Deputy Head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of the Tax Policy and Statistics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Division</a:t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</a:b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Centre for Tax Policy and Administration</a:t>
            </a:r>
            <a:endParaRPr lang="en-GB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lvl="0" indent="0" algn="ctr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fr-FR" altLang="en-US" sz="18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fr-FR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, rue André Pascal - 75775 Paris Cedex 16 </a:t>
            </a:r>
            <a:br>
              <a:rPr lang="fr-FR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</a:br>
            <a:r>
              <a:rPr lang="fr-FR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Tel: +33 1 45 24 </a:t>
            </a:r>
            <a:r>
              <a:rPr lang="fr-FR" altLang="en-US" sz="18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15 14</a:t>
            </a:r>
            <a:endParaRPr lang="en-GB" altLang="en-US" sz="18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ts val="1200"/>
              </a:spcBef>
              <a:spcAft>
                <a:spcPct val="0"/>
              </a:spcAft>
              <a:buNone/>
            </a:pPr>
            <a:r>
              <a:rPr lang="fr-FR" altLang="en-US" sz="1800" dirty="0" smtClean="0">
                <a:latin typeface="Calibri" panose="020F0502020204030204" pitchFamily="34" charset="0"/>
                <a:ea typeface="Calibri" pitchFamily="34" charset="0"/>
                <a:cs typeface="Arial" pitchFamily="34" charset="0"/>
                <a:hlinkClick r:id="rId4"/>
              </a:rPr>
              <a:t>Thomas.Neubig@oecd.org</a:t>
            </a:r>
            <a:r>
              <a:rPr lang="en-US" altLang="en-US" sz="1800" dirty="0" smtClean="0"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altLang="en-US" sz="1800" dirty="0"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lang="fr-FR" altLang="en-US" sz="1800" b="1" dirty="0" smtClean="0"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 ||   </a:t>
            </a:r>
            <a:r>
              <a:rPr lang="fr-FR" altLang="en-US" sz="1800" dirty="0" smtClean="0">
                <a:latin typeface="Calibri" panose="020F0502020204030204" pitchFamily="34" charset="0"/>
                <a:ea typeface="Calibri" pitchFamily="34" charset="0"/>
                <a:cs typeface="Arial" pitchFamily="34" charset="0"/>
                <a:hlinkClick r:id="rId5"/>
              </a:rPr>
              <a:t>www.oecd.org/tax</a:t>
            </a:r>
            <a:endParaRPr lang="fr-FR" altLang="en-US" sz="18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DD2F6E-333D-481E-9231-A6633254ED0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8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4127</TotalTime>
  <Words>811</Words>
  <Application>Microsoft Office PowerPoint</Application>
  <PresentationFormat>On-screen Show (4:3)</PresentationFormat>
  <Paragraphs>100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OECD_English_white</vt:lpstr>
      <vt:lpstr>Hidden household wealth and tax havens:  Some Comments</vt:lpstr>
      <vt:lpstr>General comments</vt:lpstr>
      <vt:lpstr>Similarities to measuring and monitoring BEPS</vt:lpstr>
      <vt:lpstr>Estimates of global fiscal losses from BEPS</vt:lpstr>
      <vt:lpstr>SHIW measurement of unobserved economic activities</vt:lpstr>
      <vt:lpstr>Offshore tax evasion: new evidence from Norway and Sweden</vt:lpstr>
      <vt:lpstr>Undeclared assets held abroad and the role of taxation</vt:lpstr>
      <vt:lpstr>Tax policy effects of AEOI</vt:lpstr>
      <vt:lpstr>Contact details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ETPF/IFS Conference International</dc:title>
  <dc:creator>SHARRATT Michael</dc:creator>
  <cp:lastModifiedBy>NEUBIG Thomas</cp:lastModifiedBy>
  <cp:revision>271</cp:revision>
  <cp:lastPrinted>2015-11-20T12:03:20Z</cp:lastPrinted>
  <dcterms:created xsi:type="dcterms:W3CDTF">2014-04-25T09:45:15Z</dcterms:created>
  <dcterms:modified xsi:type="dcterms:W3CDTF">2015-12-03T23:20:44Z</dcterms:modified>
</cp:coreProperties>
</file>