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8" r:id="rId5"/>
    <p:sldId id="267" r:id="rId6"/>
    <p:sldId id="269" r:id="rId7"/>
    <p:sldId id="259" r:id="rId8"/>
    <p:sldId id="277" r:id="rId9"/>
    <p:sldId id="270" r:id="rId10"/>
    <p:sldId id="271" r:id="rId11"/>
    <p:sldId id="272" r:id="rId12"/>
    <p:sldId id="273" r:id="rId13"/>
    <p:sldId id="258" r:id="rId14"/>
    <p:sldId id="275" r:id="rId15"/>
    <p:sldId id="274" r:id="rId16"/>
    <p:sldId id="276" r:id="rId17"/>
    <p:sldId id="264" r:id="rId18"/>
    <p:sldId id="261" r:id="rId19"/>
    <p:sldId id="265" r:id="rId20"/>
    <p:sldId id="266" r:id="rId21"/>
    <p:sldId id="278" r:id="rId2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0F72-6183-7147-A324-A8678BDA537D}" type="datetimeFigureOut">
              <a:rPr lang="it-IT" smtClean="0"/>
              <a:t>12/4/15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1F9B-6691-EE42-ACBA-65269FE9A4B6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0F72-6183-7147-A324-A8678BDA537D}" type="datetimeFigureOut">
              <a:rPr lang="it-IT" smtClean="0"/>
              <a:t>12/4/15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1F9B-6691-EE42-ACBA-65269FE9A4B6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0F72-6183-7147-A324-A8678BDA537D}" type="datetimeFigureOut">
              <a:rPr lang="it-IT" smtClean="0"/>
              <a:t>12/4/15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1F9B-6691-EE42-ACBA-65269FE9A4B6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1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0F72-6183-7147-A324-A8678BDA537D}" type="datetimeFigureOut">
              <a:rPr lang="it-IT" smtClean="0"/>
              <a:t>12/4/15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1F9B-6691-EE42-ACBA-65269FE9A4B6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6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0F72-6183-7147-A324-A8678BDA537D}" type="datetimeFigureOut">
              <a:rPr lang="it-IT" smtClean="0"/>
              <a:t>12/4/15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1F9B-6691-EE42-ACBA-65269FE9A4B6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0F72-6183-7147-A324-A8678BDA537D}" type="datetimeFigureOut">
              <a:rPr lang="it-IT" smtClean="0"/>
              <a:t>12/4/15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1F9B-6691-EE42-ACBA-65269FE9A4B6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3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0F72-6183-7147-A324-A8678BDA537D}" type="datetimeFigureOut">
              <a:rPr lang="it-IT" smtClean="0"/>
              <a:t>12/4/15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1F9B-6691-EE42-ACBA-65269FE9A4B6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0F72-6183-7147-A324-A8678BDA537D}" type="datetimeFigureOut">
              <a:rPr lang="it-IT" smtClean="0"/>
              <a:t>12/4/15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1F9B-6691-EE42-ACBA-65269FE9A4B6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1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0F72-6183-7147-A324-A8678BDA537D}" type="datetimeFigureOut">
              <a:rPr lang="it-IT" smtClean="0"/>
              <a:t>12/4/15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1F9B-6691-EE42-ACBA-65269FE9A4B6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7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0F72-6183-7147-A324-A8678BDA537D}" type="datetimeFigureOut">
              <a:rPr lang="it-IT" smtClean="0"/>
              <a:t>12/4/15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1F9B-6691-EE42-ACBA-65269FE9A4B6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3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0F72-6183-7147-A324-A8678BDA537D}" type="datetimeFigureOut">
              <a:rPr lang="it-IT" smtClean="0"/>
              <a:t>12/4/15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1F9B-6691-EE42-ACBA-65269FE9A4B6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2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90F72-6183-7147-A324-A8678BDA537D}" type="datetimeFigureOut">
              <a:rPr lang="it-IT" smtClean="0"/>
              <a:t>12/4/15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01F9B-6691-EE42-ACBA-65269FE9A4B6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4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Income and Wealth Inequality</a:t>
            </a:r>
            <a:endParaRPr lang="en-US" sz="28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Giovanni Vecchi</a:t>
            </a:r>
          </a:p>
          <a:p>
            <a:r>
              <a:rPr lang="en-US" sz="2000" dirty="0" smtClean="0"/>
              <a:t>University of Rome “Tor Vergata”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The </a:t>
            </a:r>
            <a:r>
              <a:rPr lang="en-US" sz="2000" b="1" dirty="0"/>
              <a:t>Bank of Italy’s </a:t>
            </a:r>
            <a:r>
              <a:rPr lang="en-US" sz="2000" b="1" dirty="0" smtClean="0"/>
              <a:t>Analysis of </a:t>
            </a:r>
            <a:r>
              <a:rPr lang="en-US" sz="2000" b="1" dirty="0"/>
              <a:t>Household Finances</a:t>
            </a:r>
            <a:endParaRPr lang="en-US" sz="2000" dirty="0" smtClean="0"/>
          </a:p>
          <a:p>
            <a:r>
              <a:rPr lang="en-US" sz="2000" dirty="0" smtClean="0"/>
              <a:t>Rome – 3-4 December 2015</a:t>
            </a:r>
            <a:endParaRPr lang="en-US" sz="2000" dirty="0"/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1371600" y="1018441"/>
            <a:ext cx="6400800" cy="1111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Discussion of the papers presented 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265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Imputations and various adjustments</a:t>
            </a:r>
            <a:endParaRPr lang="en-US" sz="2800" b="1" dirty="0"/>
          </a:p>
        </p:txBody>
      </p:sp>
      <p:sp>
        <p:nvSpPr>
          <p:cNvPr id="8" name="Segnaposto contenuto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charset="2"/>
              <a:buChar char="§"/>
            </a:pPr>
            <a:r>
              <a:rPr lang="en-US" sz="2800" b="1" dirty="0" smtClean="0"/>
              <a:t>Predicted</a:t>
            </a:r>
            <a:r>
              <a:rPr lang="en-US" sz="2800" dirty="0" smtClean="0"/>
              <a:t> values cannot be treated as if they were </a:t>
            </a:r>
            <a:r>
              <a:rPr lang="en-US" sz="2800" b="1" dirty="0" smtClean="0"/>
              <a:t>genuinely observed </a:t>
            </a:r>
            <a:r>
              <a:rPr lang="en-US" sz="2800" dirty="0" smtClean="0"/>
              <a:t>values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Standard errors?</a:t>
            </a:r>
          </a:p>
          <a:p>
            <a:pPr>
              <a:buFont typeface="Wingdings" charset="2"/>
              <a:buChar char="§"/>
            </a:pPr>
            <a:r>
              <a:rPr lang="en-US" b="1" dirty="0" smtClean="0">
                <a:solidFill>
                  <a:srgbClr val="CC0000"/>
                </a:solidFill>
              </a:rPr>
              <a:t>Multiple imputation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Look at Fig. 5 (p. 18):</a:t>
            </a:r>
            <a:br>
              <a:rPr lang="en-US" dirty="0" smtClean="0"/>
            </a:br>
            <a:r>
              <a:rPr lang="en-US" dirty="0" smtClean="0"/>
              <a:t>“The overall effect on financial wealth inequality is to reduce it.”</a:t>
            </a:r>
          </a:p>
          <a:p>
            <a:pPr>
              <a:buFont typeface="Wingdings" charset="2"/>
              <a:buChar char="§"/>
            </a:pPr>
            <a:endParaRPr lang="en-US" sz="2800" dirty="0" smtClean="0"/>
          </a:p>
          <a:p>
            <a:pPr>
              <a:buFont typeface="Wingdings" charset="2"/>
              <a:buChar char="§"/>
            </a:pPr>
            <a:endParaRPr lang="en-US" sz="2800" dirty="0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1504" b="-315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8580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Conclusions</a:t>
            </a:r>
            <a:endParaRPr lang="en-US" sz="2800" b="1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§"/>
            </a:pPr>
            <a:r>
              <a:rPr lang="en-US" sz="2800" dirty="0" smtClean="0"/>
              <a:t>Current draft: clearly preliminary. </a:t>
            </a:r>
            <a:endParaRPr lang="en-US" sz="2800" dirty="0"/>
          </a:p>
          <a:p>
            <a:pPr>
              <a:buFont typeface="Wingdings" charset="2"/>
              <a:buChar char="§"/>
            </a:pPr>
            <a:r>
              <a:rPr lang="en-US" sz="2800" b="1" dirty="0" smtClean="0"/>
              <a:t>Cowell and Victoria-</a:t>
            </a:r>
            <a:r>
              <a:rPr lang="en-US" sz="2800" b="1" dirty="0" err="1" smtClean="0"/>
              <a:t>Feser</a:t>
            </a:r>
            <a:r>
              <a:rPr lang="en-US" sz="2800" b="1" dirty="0" smtClean="0"/>
              <a:t> (1996)</a:t>
            </a:r>
            <a:r>
              <a:rPr lang="en-US" sz="2800" dirty="0" smtClean="0"/>
              <a:t>: possible synergies.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Most interesting finding (p. 25): “while survey data are likely to underestimate the inequality at a given year, they are able to capture the main trends over time.”</a:t>
            </a:r>
            <a:endParaRPr lang="en-US" sz="2800" dirty="0" smtClean="0"/>
          </a:p>
          <a:p>
            <a:pPr>
              <a:buFont typeface="Wingdings" charset="2"/>
              <a:buChar char="§"/>
            </a:pPr>
            <a:endParaRPr lang="en-US" sz="2800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7070" r="-170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815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Beyond confidence intervals</a:t>
            </a:r>
            <a:endParaRPr lang="en-US" sz="2800" b="1" dirty="0"/>
          </a:p>
        </p:txBody>
      </p:sp>
      <p:pic>
        <p:nvPicPr>
          <p:cNvPr id="7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-16120" r="-161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322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19568" y="4406900"/>
            <a:ext cx="8391330" cy="1362075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Adermon</a:t>
            </a:r>
            <a:r>
              <a:rPr lang="en-US" sz="3600" dirty="0" smtClean="0"/>
              <a:t>, </a:t>
            </a:r>
            <a:r>
              <a:rPr lang="en-US" sz="3600" dirty="0" err="1" smtClean="0"/>
              <a:t>lindhal</a:t>
            </a:r>
            <a:r>
              <a:rPr lang="en-US" sz="3600" dirty="0" smtClean="0"/>
              <a:t> and </a:t>
            </a:r>
            <a:r>
              <a:rPr lang="en-US" sz="3600" dirty="0" err="1" smtClean="0"/>
              <a:t>waldensTröm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intergenerational wealth mobility</a:t>
            </a:r>
            <a:endParaRPr lang="en-US" sz="36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419568" y="2906713"/>
            <a:ext cx="7772400" cy="1500187"/>
          </a:xfrm>
        </p:spPr>
        <p:txBody>
          <a:bodyPr/>
          <a:lstStyle/>
          <a:p>
            <a:r>
              <a:rPr lang="en-US" dirty="0" smtClean="0"/>
              <a:t>PAPER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2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First reaction</a:t>
            </a:r>
            <a:endParaRPr lang="en-US" sz="2800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800" dirty="0" smtClean="0"/>
              <a:t>Impressive paper</a:t>
            </a:r>
          </a:p>
          <a:p>
            <a:pPr>
              <a:buFont typeface="Wingdings" charset="2"/>
              <a:buChar char="§"/>
            </a:pPr>
            <a:r>
              <a:rPr lang="en-US" sz="2800" dirty="0" smtClean="0"/>
              <a:t>Impressive data</a:t>
            </a:r>
          </a:p>
          <a:p>
            <a:pPr>
              <a:buFont typeface="Wingdings" charset="2"/>
              <a:buChar char="§"/>
            </a:pPr>
            <a:r>
              <a:rPr lang="en-US" sz="2800" dirty="0" smtClean="0"/>
              <a:t>Impressive goals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/>
              <a:t>Estimate persistence of wealth inequality across multiple generations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/>
              <a:t>Quantify the importance of intergenerational transfers in the level of wealth mobility.</a:t>
            </a:r>
          </a:p>
          <a:p>
            <a:pPr marL="914400" lvl="1" indent="-457200">
              <a:buFont typeface="+mj-lt"/>
              <a:buAutoNum type="arabicParenR"/>
            </a:pPr>
            <a:endParaRPr lang="en-US" sz="2400" dirty="0" smtClean="0"/>
          </a:p>
          <a:p>
            <a:pPr lvl="1">
              <a:buFont typeface="Wingdings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3348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Einaudi’s</a:t>
            </a:r>
            <a:r>
              <a:rPr lang="en-US" sz="2800" b="1" dirty="0" smtClean="0"/>
              <a:t> view</a:t>
            </a:r>
            <a:endParaRPr lang="en-US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2400" dirty="0" smtClean="0"/>
              <a:t>“Dovrebbe in primo luogo l’</a:t>
            </a:r>
            <a:r>
              <a:rPr lang="it-IT" sz="2400" b="1" dirty="0" smtClean="0"/>
              <a:t>imposta</a:t>
            </a:r>
            <a:r>
              <a:rPr lang="it-IT" sz="2400" dirty="0" smtClean="0"/>
              <a:t> ereditaria </a:t>
            </a:r>
            <a:r>
              <a:rPr lang="it-IT" sz="2400" b="1" dirty="0" smtClean="0"/>
              <a:t>falcidiare</a:t>
            </a:r>
            <a:r>
              <a:rPr lang="it-IT" sz="2400" dirty="0" smtClean="0"/>
              <a:t> alla morte di ogni uomo tutta l’eccedenza della sostanza che egli in vita ha saputo cumulare al di là di quanto basti a garantire la vita del coniuge superstite, la educazione e la istruzione dei figli sino alla maggiore età economica, la sussistenza dei figli inetti, per deficienze fisiche o mentali, a procacciarsi il sostentamento, il possesso della casa, provveduta di adiacenze, di mobilio, di libri e di oggetti vari, reputata bastevole alla famiglia sopravvivente; sicché la sostanza riservata sia mantenuta entro limiti atti a </a:t>
            </a:r>
            <a:r>
              <a:rPr lang="it-IT" sz="2400" b="1" dirty="0" smtClean="0"/>
              <a:t>impedire diseguaglianze apprezzabili nei punti di partenza</a:t>
            </a:r>
            <a:r>
              <a:rPr lang="it-IT" sz="2400" dirty="0" smtClean="0"/>
              <a:t>” </a:t>
            </a:r>
            <a:br>
              <a:rPr lang="it-IT" sz="2400" dirty="0" smtClean="0"/>
            </a:br>
            <a:endParaRPr lang="it-IT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2400" dirty="0" smtClean="0"/>
              <a:t>(Luigi Einaudi – Lezioni di politica sociale, 1949).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498299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Conclusions &amp; doubts</a:t>
            </a:r>
            <a:endParaRPr lang="en-US" sz="2800" b="1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2800" dirty="0" smtClean="0"/>
              <a:t>Current draft: clear </a:t>
            </a:r>
            <a:r>
              <a:rPr lang="en-US" sz="2800" dirty="0" err="1" smtClean="0"/>
              <a:t>pikettyan</a:t>
            </a:r>
            <a:r>
              <a:rPr lang="en-US" sz="2800" dirty="0" smtClean="0"/>
              <a:t> </a:t>
            </a:r>
            <a:r>
              <a:rPr lang="en-US" sz="2800" dirty="0" err="1" smtClean="0"/>
              <a:t>flavour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dirty="0" smtClean="0"/>
              <a:t>(p. 30-31): “we find that inheritances are very important for explaining wealth transmission. (</a:t>
            </a:r>
            <a:r>
              <a:rPr lang="is-IS" dirty="0" smtClean="0"/>
              <a:t>…) The extent to which economic success is inherited or self-made seems crucial (...) intergenerational persistence in the wealth distribution will grow even stronger in the years to come</a:t>
            </a:r>
            <a:r>
              <a:rPr lang="en-US" dirty="0" smtClean="0"/>
              <a:t>”</a:t>
            </a:r>
            <a:endParaRPr lang="en-US" sz="28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2800" b="1" dirty="0" smtClean="0"/>
              <a:t>Incentives? Economic growth?</a:t>
            </a:r>
            <a:endParaRPr lang="en-US" sz="2800" b="1" dirty="0"/>
          </a:p>
        </p:txBody>
      </p:sp>
      <p:pic>
        <p:nvPicPr>
          <p:cNvPr id="3" name="Segnaposto contenuto 2" descr="Capital_in_the_Twenty-First_Century_(front_cover)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20" r="-174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6624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My </a:t>
            </a:r>
            <a:r>
              <a:rPr lang="en-US" sz="2800" b="1" dirty="0" smtClean="0"/>
              <a:t>question</a:t>
            </a:r>
            <a:br>
              <a:rPr lang="en-US" sz="2800" b="1" dirty="0" smtClean="0"/>
            </a:b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measurement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§"/>
            </a:pPr>
            <a:r>
              <a:rPr lang="en-US" sz="2400" dirty="0" smtClean="0"/>
              <a:t>P. 9</a:t>
            </a:r>
            <a:br>
              <a:rPr lang="en-US" sz="2400" dirty="0" smtClean="0"/>
            </a:br>
            <a:r>
              <a:rPr lang="en-US" sz="2400" dirty="0" smtClean="0"/>
              <a:t>we compute an alternative wealth measure, “capitalized wealth” (</a:t>
            </a:r>
            <a:r>
              <a:rPr lang="is-IS" sz="2400" dirty="0" smtClean="0"/>
              <a:t>…) by an </a:t>
            </a:r>
            <a:r>
              <a:rPr lang="is-IS" sz="2400" b="1" dirty="0" smtClean="0"/>
              <a:t>assumed real rate of return</a:t>
            </a:r>
            <a:r>
              <a:rPr lang="is-IS" sz="2400" dirty="0" smtClean="0"/>
              <a:t> of three percent and then average across both years</a:t>
            </a:r>
          </a:p>
          <a:p>
            <a:pPr>
              <a:buFont typeface="Wingdings" charset="2"/>
              <a:buChar char="§"/>
            </a:pPr>
            <a:r>
              <a:rPr lang="is-IS" sz="2400" dirty="0" smtClean="0"/>
              <a:t>P. 10</a:t>
            </a:r>
            <a:br>
              <a:rPr lang="is-IS" sz="2400" dirty="0" smtClean="0"/>
            </a:br>
            <a:r>
              <a:rPr lang="is-IS" sz="2400" dirty="0" smtClean="0"/>
              <a:t>estate inventories are always filed individually, while we wish the joint parental wealth at death (...) suggested solution: “</a:t>
            </a:r>
            <a:r>
              <a:rPr lang="is-IS" sz="2400" b="1" i="1" dirty="0" smtClean="0"/>
              <a:t>peak midparent wealth</a:t>
            </a:r>
            <a:r>
              <a:rPr lang="is-IS" sz="2400" dirty="0" smtClean="0"/>
              <a:t>”</a:t>
            </a:r>
          </a:p>
          <a:p>
            <a:pPr>
              <a:buFont typeface="Wingdings" charset="2"/>
              <a:buChar char="§"/>
            </a:pPr>
            <a:r>
              <a:rPr lang="is-IS" sz="2400" dirty="0" smtClean="0"/>
              <a:t>P. 10</a:t>
            </a:r>
            <a:br>
              <a:rPr lang="is-IS" sz="2400" dirty="0" smtClean="0"/>
            </a:br>
            <a:r>
              <a:rPr lang="is-IS" sz="2400" dirty="0" smtClean="0"/>
              <a:t>“wealth in the first two years is </a:t>
            </a:r>
            <a:r>
              <a:rPr lang="is-IS" sz="2400" b="1" dirty="0" smtClean="0"/>
              <a:t>censored from below at zero</a:t>
            </a:r>
            <a:r>
              <a:rPr lang="is-IS" sz="2400" dirty="0" smtClean="0"/>
              <a:t> whereas this is not the case for te last year” (much more in footnote 12)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what is the </a:t>
            </a:r>
            <a:r>
              <a:rPr lang="en-US" sz="2400" b="1" dirty="0">
                <a:solidFill>
                  <a:srgbClr val="CC0000"/>
                </a:solidFill>
              </a:rPr>
              <a:t>combined potential impact</a:t>
            </a:r>
            <a:r>
              <a:rPr lang="en-US" sz="2400" b="1" dirty="0"/>
              <a:t> </a:t>
            </a:r>
            <a:r>
              <a:rPr lang="en-US" sz="2400" dirty="0"/>
              <a:t>of the many choices on the final estimates?</a:t>
            </a:r>
          </a:p>
          <a:p>
            <a:pPr>
              <a:buFont typeface="Wingdings" charset="2"/>
              <a:buChar char="§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425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Robustness</a:t>
            </a:r>
            <a:endParaRPr lang="en-US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800" dirty="0" smtClean="0"/>
              <a:t>Calculating </a:t>
            </a:r>
            <a:r>
              <a:rPr lang="en-US" sz="2800" dirty="0"/>
              <a:t>a </a:t>
            </a:r>
            <a:r>
              <a:rPr lang="en-US" sz="2800" b="1" dirty="0"/>
              <a:t>statistical level of confidence</a:t>
            </a:r>
            <a:r>
              <a:rPr lang="en-US" sz="2800" dirty="0"/>
              <a:t> in the conventional forms </a:t>
            </a:r>
            <a:r>
              <a:rPr lang="en-US" sz="2800" dirty="0" smtClean="0"/>
              <a:t>is clearly </a:t>
            </a:r>
            <a:r>
              <a:rPr lang="en-US" sz="2800" b="1" dirty="0" smtClean="0"/>
              <a:t>impracticable</a:t>
            </a:r>
            <a:r>
              <a:rPr lang="it-IT" sz="2800" dirty="0" smtClean="0"/>
              <a:t> </a:t>
            </a:r>
            <a:endParaRPr lang="en-US" sz="28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800" dirty="0" smtClean="0"/>
              <a:t>The </a:t>
            </a:r>
            <a:r>
              <a:rPr lang="en-US" sz="2800" dirty="0" smtClean="0"/>
              <a:t>Authors have </a:t>
            </a:r>
            <a:r>
              <a:rPr lang="en-US" sz="2800" dirty="0" smtClean="0"/>
              <a:t>devoted </a:t>
            </a:r>
            <a:r>
              <a:rPr lang="en-US" sz="2800" dirty="0" smtClean="0"/>
              <a:t>a lot of effort to </a:t>
            </a:r>
            <a:r>
              <a:rPr lang="en-US" sz="2800" dirty="0" smtClean="0"/>
              <a:t>explain, carry out </a:t>
            </a:r>
            <a:r>
              <a:rPr lang="en-US" sz="2800" b="1" dirty="0" smtClean="0"/>
              <a:t>sensitivity </a:t>
            </a:r>
            <a:r>
              <a:rPr lang="en-US" sz="2800" dirty="0" smtClean="0"/>
              <a:t>exercises, discuss pros and cons.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800" dirty="0" smtClean="0"/>
              <a:t>I really think I should be happy with that.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800" dirty="0" smtClean="0"/>
              <a:t>But I am not. </a:t>
            </a:r>
            <a:br>
              <a:rPr lang="en-US" sz="2800" dirty="0" smtClean="0"/>
            </a:br>
            <a:r>
              <a:rPr lang="en-US" sz="2800" dirty="0" smtClean="0"/>
              <a:t>My suggestion is to </a:t>
            </a:r>
            <a:r>
              <a:rPr lang="en-US" sz="2800" b="1" dirty="0" smtClean="0">
                <a:solidFill>
                  <a:srgbClr val="CC0000"/>
                </a:solidFill>
              </a:rPr>
              <a:t>cumulate the impacts of selected sensitivity exercises</a:t>
            </a:r>
            <a:r>
              <a:rPr lang="en-US" sz="2800" b="1" dirty="0" smtClean="0"/>
              <a:t> </a:t>
            </a:r>
            <a:r>
              <a:rPr lang="en-US" sz="2800" dirty="0" smtClean="0"/>
              <a:t>and let the reader know about the result.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sz="2800" dirty="0" smtClean="0"/>
              <a:t>In other words, I’d like to go back to the tunnel idea...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189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54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As I said, I am NOT asking for standard errors</a:t>
            </a:r>
            <a:br>
              <a:rPr lang="en-US" sz="2800" b="1" dirty="0" smtClean="0"/>
            </a:br>
            <a:r>
              <a:rPr lang="en-US" sz="2800" dirty="0" smtClean="0">
                <a:solidFill>
                  <a:srgbClr val="A6A6A6"/>
                </a:solidFill>
              </a:rPr>
              <a:t>(And this tunnel, or band, is NOT a confidence interval)</a:t>
            </a:r>
            <a:endParaRPr lang="en-US" sz="2800" dirty="0">
              <a:solidFill>
                <a:srgbClr val="A6A6A6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-16120" r="-161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676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Gambacorta</a:t>
            </a:r>
            <a:r>
              <a:rPr lang="en-US" dirty="0" smtClean="0"/>
              <a:t> and </a:t>
            </a:r>
            <a:r>
              <a:rPr lang="en-US" dirty="0" err="1" smtClean="0"/>
              <a:t>neri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wealth and its returns, 1995-2014</a:t>
            </a:r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PAPER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37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Minor issues</a:t>
            </a:r>
            <a:endParaRPr lang="en-US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Font typeface="Wingdings" charset="2"/>
              <a:buChar char="§"/>
            </a:pPr>
            <a:r>
              <a:rPr lang="en-US" sz="2800" i="1" dirty="0" smtClean="0"/>
              <a:t>Inter </a:t>
            </a:r>
            <a:r>
              <a:rPr lang="en-US" sz="2800" i="1" dirty="0" err="1" smtClean="0"/>
              <a:t>vivos</a:t>
            </a:r>
            <a:r>
              <a:rPr lang="en-US" sz="2800" dirty="0" smtClean="0"/>
              <a:t> </a:t>
            </a:r>
            <a:r>
              <a:rPr lang="en-US" sz="2800" dirty="0" smtClean="0"/>
              <a:t>transfers ?</a:t>
            </a:r>
            <a:endParaRPr lang="en-US" sz="2800" dirty="0" smtClean="0"/>
          </a:p>
          <a:p>
            <a:pPr>
              <a:spcBef>
                <a:spcPts val="0"/>
              </a:spcBef>
              <a:spcAft>
                <a:spcPts val="2400"/>
              </a:spcAft>
              <a:buFont typeface="Wingdings" charset="2"/>
              <a:buChar char="§"/>
            </a:pPr>
            <a:r>
              <a:rPr lang="is-IS" sz="2800" b="1" dirty="0" smtClean="0">
                <a:solidFill>
                  <a:srgbClr val="CC0000"/>
                </a:solidFill>
              </a:rPr>
              <a:t>Malm</a:t>
            </a:r>
            <a:r>
              <a:rPr lang="is-IS" sz="2800" b="1" dirty="0" smtClean="0">
                <a:solidFill>
                  <a:srgbClr val="CC0000"/>
                </a:solidFill>
              </a:rPr>
              <a:t>ö data</a:t>
            </a:r>
            <a:r>
              <a:rPr lang="is-IS" sz="2800" dirty="0" smtClean="0"/>
              <a:t/>
            </a:r>
            <a:br>
              <a:rPr lang="is-IS" sz="2800" dirty="0" smtClean="0"/>
            </a:br>
            <a:r>
              <a:rPr lang="is-IS" sz="2800" dirty="0" smtClean="0"/>
              <a:t>(see picture).</a:t>
            </a:r>
            <a:endParaRPr lang="is-IS" sz="2800" dirty="0" smtClean="0"/>
          </a:p>
          <a:p>
            <a:pPr>
              <a:spcBef>
                <a:spcPts val="0"/>
              </a:spcBef>
              <a:spcAft>
                <a:spcPts val="2400"/>
              </a:spcAft>
              <a:buFont typeface="Wingdings" charset="2"/>
              <a:buChar char="§"/>
            </a:pPr>
            <a:endParaRPr lang="en-US" sz="2800" b="1" dirty="0">
              <a:solidFill>
                <a:srgbClr val="CC0000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632" b="-36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152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As a way of conclusion</a:t>
            </a:r>
            <a:endParaRPr lang="en-US" sz="2800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Font typeface="Wingdings" charset="2"/>
              <a:buChar char="§"/>
            </a:pPr>
            <a:r>
              <a:rPr lang="en-US" sz="2800" b="1" dirty="0" smtClean="0">
                <a:solidFill>
                  <a:srgbClr val="008000"/>
                </a:solidFill>
              </a:rPr>
              <a:t>Excited about: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charset="2"/>
              <a:buChar char="§"/>
            </a:pPr>
            <a:r>
              <a:rPr lang="en-US" sz="2400" b="1" dirty="0" smtClean="0"/>
              <a:t>Nonlinearities in intergenerational associations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charset="2"/>
              <a:buChar char="§"/>
            </a:pPr>
            <a:r>
              <a:rPr lang="en-US" sz="2400" b="1" dirty="0" smtClean="0"/>
              <a:t>Mechanism </a:t>
            </a:r>
            <a:r>
              <a:rPr lang="en-US" sz="2400" b="1" dirty="0"/>
              <a:t>analysis: inheritance and human capital</a:t>
            </a:r>
            <a:r>
              <a:rPr lang="en-US" sz="2400" dirty="0"/>
              <a:t> </a:t>
            </a:r>
            <a:r>
              <a:rPr lang="en-US" sz="2400" dirty="0" smtClean="0"/>
              <a:t>(section 6, p</a:t>
            </a:r>
            <a:r>
              <a:rPr lang="en-US" sz="2400" dirty="0"/>
              <a:t>. 25): </a:t>
            </a:r>
            <a:r>
              <a:rPr lang="en-US" sz="2400" dirty="0" smtClean="0"/>
              <a:t>“</a:t>
            </a:r>
            <a:r>
              <a:rPr lang="en-US" sz="2400" dirty="0"/>
              <a:t>If death is exogenous, or unanticipated, </a:t>
            </a:r>
            <a:r>
              <a:rPr lang="is-IS" sz="2400" dirty="0"/>
              <a:t>…”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charset="2"/>
              <a:buChar char="§"/>
            </a:pPr>
            <a:r>
              <a:rPr lang="it-IT" sz="2800" b="1" dirty="0" err="1" smtClean="0">
                <a:solidFill>
                  <a:srgbClr val="CC0000"/>
                </a:solidFill>
              </a:rPr>
              <a:t>Worried</a:t>
            </a:r>
            <a:r>
              <a:rPr lang="it-IT" sz="2800" b="1" dirty="0" smtClean="0">
                <a:solidFill>
                  <a:srgbClr val="CC0000"/>
                </a:solidFill>
              </a:rPr>
              <a:t> </a:t>
            </a:r>
            <a:r>
              <a:rPr lang="it-IT" sz="2800" b="1" dirty="0" err="1" smtClean="0">
                <a:solidFill>
                  <a:srgbClr val="CC0000"/>
                </a:solidFill>
              </a:rPr>
              <a:t>about</a:t>
            </a:r>
            <a:r>
              <a:rPr lang="it-IT" sz="2800" dirty="0" smtClean="0"/>
              <a:t>: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Wingdings" charset="2"/>
              <a:buChar char="§"/>
            </a:pPr>
            <a:r>
              <a:rPr lang="it-IT" sz="2400" dirty="0" err="1" smtClean="0"/>
              <a:t>P</a:t>
            </a:r>
            <a:r>
              <a:rPr lang="en-US" sz="2400" dirty="0" smtClean="0"/>
              <a:t>. 30 (conclusions)</a:t>
            </a:r>
            <a:br>
              <a:rPr lang="en-US" sz="2400" dirty="0" smtClean="0"/>
            </a:br>
            <a:r>
              <a:rPr lang="en-US" sz="2400" dirty="0" smtClean="0"/>
              <a:t>“</a:t>
            </a:r>
            <a:r>
              <a:rPr lang="en-US" sz="2400" dirty="0" smtClean="0">
                <a:solidFill>
                  <a:srgbClr val="CC0000"/>
                </a:solidFill>
              </a:rPr>
              <a:t>We find positive but statistically </a:t>
            </a:r>
            <a:r>
              <a:rPr lang="en-US" sz="2400" u="sng" dirty="0" smtClean="0">
                <a:solidFill>
                  <a:srgbClr val="CC0000"/>
                </a:solidFill>
              </a:rPr>
              <a:t>insignificant </a:t>
            </a:r>
            <a:r>
              <a:rPr lang="en-US" sz="2400" dirty="0" smtClean="0">
                <a:solidFill>
                  <a:srgbClr val="CC0000"/>
                </a:solidFill>
              </a:rPr>
              <a:t>estimate of grandparents’ wealth in a three generation regression</a:t>
            </a:r>
            <a:r>
              <a:rPr lang="en-US" sz="2400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7485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On the choice of the time span</a:t>
            </a:r>
            <a:endParaRPr lang="en-US" sz="2800" b="1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rcRect t="-5300" b="-5300"/>
          <a:stretch>
            <a:fillRect/>
          </a:stretch>
        </p:blipFill>
        <p:spPr/>
      </p:pic>
      <p:sp>
        <p:nvSpPr>
          <p:cNvPr id="7" name="Ovale 6"/>
          <p:cNvSpPr/>
          <p:nvPr/>
        </p:nvSpPr>
        <p:spPr>
          <a:xfrm>
            <a:off x="6081660" y="2461742"/>
            <a:ext cx="1561256" cy="804242"/>
          </a:xfrm>
          <a:prstGeom prst="ellipse">
            <a:avLst/>
          </a:prstGeom>
          <a:noFill/>
          <a:ln>
            <a:solidFill>
              <a:srgbClr val="CC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Gini index of net disposable income and its components, 1995-2014</a:t>
            </a:r>
            <a:endParaRPr lang="en-US" sz="2800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-7934" r="-79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8754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Gini index, 1861-</a:t>
            </a:r>
            <a:r>
              <a:rPr lang="en-US" sz="2800" b="1" dirty="0" smtClean="0"/>
              <a:t>2012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Joint with N. Amendola (forthcoming)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Segnaposto contenuto 3" descr="Figure 8.2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20" r="-16120"/>
          <a:stretch>
            <a:fillRect/>
          </a:stretch>
        </p:blipFill>
        <p:spPr/>
      </p:pic>
      <p:sp>
        <p:nvSpPr>
          <p:cNvPr id="5" name="Ovale 4"/>
          <p:cNvSpPr/>
          <p:nvPr/>
        </p:nvSpPr>
        <p:spPr>
          <a:xfrm>
            <a:off x="6758423" y="4049374"/>
            <a:ext cx="850472" cy="543418"/>
          </a:xfrm>
          <a:prstGeom prst="ellipse">
            <a:avLst/>
          </a:prstGeom>
          <a:noFill/>
          <a:ln>
            <a:solidFill>
              <a:srgbClr val="CC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Why the Gini index?</a:t>
            </a:r>
            <a:endParaRPr lang="en-US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  <a:buFont typeface="Wingdings" charset="2"/>
              <a:buChar char="§"/>
            </a:pPr>
            <a:r>
              <a:rPr lang="en-US" sz="2800" dirty="0" smtClean="0"/>
              <a:t>Why not </a:t>
            </a:r>
            <a:r>
              <a:rPr lang="en-US" sz="2800" b="1" dirty="0" smtClean="0">
                <a:solidFill>
                  <a:srgbClr val="CC0000"/>
                </a:solidFill>
              </a:rPr>
              <a:t>quantile-based indicators</a:t>
            </a:r>
            <a:r>
              <a:rPr lang="en-US" sz="2800" dirty="0" smtClean="0"/>
              <a:t>? </a:t>
            </a:r>
            <a:br>
              <a:rPr lang="en-US" sz="2800" dirty="0" smtClean="0"/>
            </a:br>
            <a:r>
              <a:rPr lang="en-US" sz="2800" dirty="0" smtClean="0"/>
              <a:t>(quintile </a:t>
            </a:r>
            <a:r>
              <a:rPr lang="en-US" sz="2800" dirty="0" smtClean="0"/>
              <a:t>ratios, </a:t>
            </a:r>
            <a:r>
              <a:rPr lang="en-US" sz="2800" dirty="0" smtClean="0"/>
              <a:t>quintile share ratios, </a:t>
            </a:r>
            <a:r>
              <a:rPr lang="is-IS" sz="2800" dirty="0" smtClean="0"/>
              <a:t>…)</a:t>
            </a:r>
            <a:r>
              <a:rPr lang="is-IS" sz="2800" dirty="0" smtClean="0"/>
              <a:t>?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charset="2"/>
              <a:buChar char="§"/>
            </a:pPr>
            <a:r>
              <a:rPr lang="en-US" sz="2800" dirty="0" smtClean="0"/>
              <a:t>Why not </a:t>
            </a:r>
            <a:r>
              <a:rPr lang="en-US" sz="2800" b="1" dirty="0" smtClean="0">
                <a:solidFill>
                  <a:srgbClr val="CC0000"/>
                </a:solidFill>
              </a:rPr>
              <a:t>Lorenz curves</a:t>
            </a:r>
            <a:r>
              <a:rPr lang="en-US" sz="2800" dirty="0" smtClean="0"/>
              <a:t>?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charset="2"/>
              <a:buChar char="§"/>
            </a:pPr>
            <a:r>
              <a:rPr lang="is-IS" sz="2800" dirty="0" smtClean="0"/>
              <a:t>I am interested in how the </a:t>
            </a:r>
            <a:r>
              <a:rPr lang="is-IS" sz="2800" b="1" dirty="0" smtClean="0"/>
              <a:t>ratio of net worth to income </a:t>
            </a:r>
            <a:r>
              <a:rPr lang="is-IS" sz="2800" dirty="0" smtClean="0"/>
              <a:t>varies with income (Lorenz dominance)?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charset="2"/>
              <a:buChar char="§"/>
            </a:pPr>
            <a:r>
              <a:rPr lang="is-IS" sz="2800" dirty="0" smtClean="0"/>
              <a:t>Why not using </a:t>
            </a:r>
            <a:r>
              <a:rPr lang="is-IS" sz="2800" b="1" dirty="0" smtClean="0">
                <a:solidFill>
                  <a:srgbClr val="CC0000"/>
                </a:solidFill>
              </a:rPr>
              <a:t>cumulative distribution functions</a:t>
            </a:r>
            <a:r>
              <a:rPr lang="is-IS" sz="2800" dirty="0" smtClean="0"/>
              <a:t>?</a:t>
            </a:r>
            <a:br>
              <a:rPr lang="is-IS" sz="2800" dirty="0" smtClean="0"/>
            </a:br>
            <a:r>
              <a:rPr lang="is-IS" sz="2800" dirty="0" smtClean="0"/>
              <a:t>(compete with Brandolini et al. 2010)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5266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On the absence of standard errors</a:t>
            </a:r>
            <a:endParaRPr lang="en-US" sz="2800" b="1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rcRect l="-5889" r="-58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566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Yellow is ok, not yellow is not ok</a:t>
            </a:r>
            <a:endParaRPr lang="en-US" sz="2800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-27290" r="-272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025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Income net worth </a:t>
            </a:r>
            <a:endParaRPr lang="en-US" sz="2800" b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2000" dirty="0" err="1" smtClean="0">
                <a:solidFill>
                  <a:srgbClr val="CC0000"/>
                </a:solidFill>
              </a:rPr>
              <a:t>Weisbrod</a:t>
            </a:r>
            <a:r>
              <a:rPr lang="en-US" sz="2000" dirty="0" smtClean="0">
                <a:solidFill>
                  <a:srgbClr val="CC0000"/>
                </a:solidFill>
              </a:rPr>
              <a:t> and Hansen (1968, AER)</a:t>
            </a:r>
            <a:endParaRPr lang="en-US" sz="2000" dirty="0">
              <a:solidFill>
                <a:srgbClr val="CC0000"/>
              </a:solidFill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b="1" dirty="0" smtClean="0"/>
              <a:t>Theoretical vices</a:t>
            </a:r>
            <a:r>
              <a:rPr lang="en-US" dirty="0" smtClean="0"/>
              <a:t> and virtues </a:t>
            </a:r>
            <a:r>
              <a:rPr lang="en-US" dirty="0" smtClean="0"/>
              <a:t>masterly </a:t>
            </a:r>
            <a:r>
              <a:rPr lang="en-US" dirty="0" smtClean="0"/>
              <a:t>discussed (p. 11)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dirty="0" smtClean="0"/>
              <a:t>Role of untestable assumptions (</a:t>
            </a:r>
            <a:r>
              <a:rPr lang="en-US" b="1" dirty="0" smtClean="0"/>
              <a:t>interest rate</a:t>
            </a:r>
            <a:r>
              <a:rPr lang="en-US" dirty="0" smtClean="0"/>
              <a:t> and individual </a:t>
            </a:r>
            <a:r>
              <a:rPr lang="en-US" b="1" dirty="0" smtClean="0"/>
              <a:t>life expectancy</a:t>
            </a:r>
            <a:r>
              <a:rPr lang="en-US" dirty="0" smtClean="0"/>
              <a:t>)?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charset="2"/>
              <a:buChar char="§"/>
            </a:pPr>
            <a:r>
              <a:rPr lang="en-US" dirty="0" smtClean="0"/>
              <a:t>Role of </a:t>
            </a:r>
            <a:r>
              <a:rPr lang="en-US" b="1" dirty="0" smtClean="0"/>
              <a:t>demographic changes</a:t>
            </a:r>
            <a:r>
              <a:rPr lang="en-US" dirty="0" smtClean="0"/>
              <a:t> could be assessed (</a:t>
            </a:r>
            <a:r>
              <a:rPr lang="en-US" i="1" dirty="0" smtClean="0"/>
              <a:t>e.g.</a:t>
            </a:r>
            <a:r>
              <a:rPr lang="en-US" dirty="0" smtClean="0"/>
              <a:t> shift-share analysis).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39" y="3424230"/>
            <a:ext cx="3340100" cy="1003300"/>
          </a:xfrm>
          <a:prstGeom prst="rect">
            <a:avLst/>
          </a:prstGeom>
        </p:spPr>
      </p:pic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36708" b="-136708"/>
          <a:stretch>
            <a:fillRect/>
          </a:stretch>
        </p:blipFill>
        <p:spPr>
          <a:xfrm>
            <a:off x="457200" y="1106115"/>
            <a:ext cx="4040188" cy="3951288"/>
          </a:xfrm>
        </p:spPr>
      </p:pic>
    </p:spTree>
    <p:extLst>
      <p:ext uri="{BB962C8B-B14F-4D97-AF65-F5344CB8AC3E}">
        <p14:creationId xmlns:p14="http://schemas.microsoft.com/office/powerpoint/2010/main" val="3934750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579</Words>
  <Application>Microsoft Macintosh PowerPoint</Application>
  <PresentationFormat>Presentazione su schermo (4:3)</PresentationFormat>
  <Paragraphs>71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Income and Wealth Inequality</vt:lpstr>
      <vt:lpstr>Gambacorta and neri wealth and its returns, 1995-2014</vt:lpstr>
      <vt:lpstr>On the choice of the time span</vt:lpstr>
      <vt:lpstr>Gini index of net disposable income and its components, 1995-2014</vt:lpstr>
      <vt:lpstr>Gini index, 1861-2012 Joint with N. Amendola (forthcoming)</vt:lpstr>
      <vt:lpstr>Why the Gini index?</vt:lpstr>
      <vt:lpstr>On the absence of standard errors</vt:lpstr>
      <vt:lpstr>Yellow is ok, not yellow is not ok</vt:lpstr>
      <vt:lpstr>Income net worth </vt:lpstr>
      <vt:lpstr>Imputations and various adjustments</vt:lpstr>
      <vt:lpstr>Conclusions</vt:lpstr>
      <vt:lpstr>Beyond confidence intervals</vt:lpstr>
      <vt:lpstr>Adermon, lindhal and waldensTröm intergenerational wealth mobility</vt:lpstr>
      <vt:lpstr>First reaction</vt:lpstr>
      <vt:lpstr>Einaudi’s view</vt:lpstr>
      <vt:lpstr>Conclusions &amp; doubts</vt:lpstr>
      <vt:lpstr>My question measurement</vt:lpstr>
      <vt:lpstr>Robustness</vt:lpstr>
      <vt:lpstr>As I said, I am NOT asking for standard errors (And this tunnel, or band, is NOT a confidence interval)</vt:lpstr>
      <vt:lpstr>Minor issues</vt:lpstr>
      <vt:lpstr>As a way of conclusion</vt:lpstr>
    </vt:vector>
  </TitlesOfParts>
  <Company>U. Tor Vergata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Giovanni Vecchi</dc:creator>
  <cp:lastModifiedBy>Giovanni Vecchi</cp:lastModifiedBy>
  <cp:revision>66</cp:revision>
  <dcterms:created xsi:type="dcterms:W3CDTF">2015-12-03T07:04:10Z</dcterms:created>
  <dcterms:modified xsi:type="dcterms:W3CDTF">2015-12-04T11:41:28Z</dcterms:modified>
</cp:coreProperties>
</file>