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372" r:id="rId3"/>
    <p:sldId id="398" r:id="rId4"/>
    <p:sldId id="396" r:id="rId5"/>
    <p:sldId id="376" r:id="rId6"/>
    <p:sldId id="373" r:id="rId7"/>
    <p:sldId id="374" r:id="rId8"/>
    <p:sldId id="378" r:id="rId9"/>
    <p:sldId id="397" r:id="rId10"/>
    <p:sldId id="379" r:id="rId11"/>
    <p:sldId id="389" r:id="rId12"/>
    <p:sldId id="409" r:id="rId13"/>
    <p:sldId id="406" r:id="rId14"/>
    <p:sldId id="399" r:id="rId15"/>
    <p:sldId id="400" r:id="rId16"/>
    <p:sldId id="403" r:id="rId17"/>
    <p:sldId id="407" r:id="rId18"/>
    <p:sldId id="408" r:id="rId19"/>
    <p:sldId id="385" r:id="rId20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14D2"/>
    <a:srgbClr val="580000"/>
    <a:srgbClr val="660033"/>
    <a:srgbClr val="A7C2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7204" autoAdjust="0"/>
    <p:restoredTop sz="94723" autoAdjust="0"/>
  </p:normalViewPr>
  <p:slideViewPr>
    <p:cSldViewPr>
      <p:cViewPr>
        <p:scale>
          <a:sx n="100" d="100"/>
          <a:sy n="100" d="100"/>
        </p:scale>
        <p:origin x="-122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276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66D8354-9797-4D83-ABF4-2631D6611AF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3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564411-BAEA-480E-9309-A98DD0D9539A}" type="slidenum">
              <a:rPr lang="it-IT" smtClean="0"/>
              <a:pPr eaLnBrk="1" hangingPunct="1"/>
              <a:t>1</a:t>
            </a:fld>
            <a:endParaRPr lang="it-IT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1BF493-55BA-4085-8558-471403D7F4CD}" type="slidenum">
              <a:rPr lang="it-IT" smtClean="0"/>
              <a:pPr eaLnBrk="1" hangingPunct="1"/>
              <a:t>2</a:t>
            </a:fld>
            <a:endParaRPr lang="it-IT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632573-575F-4C86-B271-03AFFDA9F5A0}" type="slidenum">
              <a:rPr lang="it-IT" smtClean="0"/>
              <a:pPr eaLnBrk="1" hangingPunct="1"/>
              <a:t>3</a:t>
            </a:fld>
            <a:endParaRPr lang="it-IT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1BF493-55BA-4085-8558-471403D7F4CD}" type="slidenum">
              <a:rPr lang="it-IT" smtClean="0"/>
              <a:pPr eaLnBrk="1" hangingPunct="1"/>
              <a:t>6</a:t>
            </a:fld>
            <a:endParaRPr lang="it-IT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1BF493-55BA-4085-8558-471403D7F4CD}" type="slidenum">
              <a:rPr lang="it-IT" smtClean="0"/>
              <a:pPr eaLnBrk="1" hangingPunct="1"/>
              <a:t>7</a:t>
            </a:fld>
            <a:endParaRPr lang="it-IT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632573-575F-4C86-B271-03AFFDA9F5A0}" type="slidenum">
              <a:rPr lang="it-IT" smtClean="0"/>
              <a:pPr eaLnBrk="1" hangingPunct="1"/>
              <a:t>9</a:t>
            </a:fld>
            <a:endParaRPr lang="it-IT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C2BFE22-B587-4C3C-AEB7-BDA790E710C3}" type="slidenum">
              <a:rPr lang="it-IT" smtClean="0"/>
              <a:pPr eaLnBrk="1" hangingPunct="1"/>
              <a:t>16</a:t>
            </a:fld>
            <a:endParaRPr lang="it-IT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4D7E9-97F0-4C5F-8DDC-BB42AE82EC3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8926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57AE4-814F-4AAC-85AF-97DF84AE70E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3106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6EC21-E5D4-4096-9BEC-4F799A10048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7867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6A2B8-5D3B-4ED4-8263-1C68A4D40D9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4792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6664D-0FC7-41FC-B9D0-9A59A796126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4368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5FA24-34C7-463B-8872-174E93CA101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475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F8F7B-68FF-41E2-991E-75B1AB6FCF6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5154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06571-2187-4780-81CF-862D2A32B9B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4016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56E93-7607-4A90-8CAE-23CCD053A00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0445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4E60C-A0F6-4C3C-9CC4-5FFB496874F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0881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D7903-5664-4656-9A0F-FDEA9899826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112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F1F1E-CFCE-4571-975E-3F7A684A6CC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5574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0C12CB1-AE88-4167-8CBF-130B673A1E4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0.png"/><Relationship Id="rId4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6" descr="sfondob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75"/>
            <a:ext cx="9144000" cy="412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5" descr="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5908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550987" y="2070497"/>
            <a:ext cx="8136904" cy="158469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2800" b="1" dirty="0">
                <a:solidFill>
                  <a:srgbClr val="1414D2"/>
                </a:solidFill>
              </a:rPr>
              <a:t>The vulnerability of indebted households during the crisis</a:t>
            </a:r>
            <a:r>
              <a:rPr lang="en-US" sz="2800" b="1" dirty="0" smtClean="0">
                <a:solidFill>
                  <a:srgbClr val="1414D2"/>
                </a:solidFill>
              </a:rPr>
              <a:t>: </a:t>
            </a:r>
          </a:p>
          <a:p>
            <a:pPr algn="ctr"/>
            <a:r>
              <a:rPr lang="en-US" sz="2800" b="1" dirty="0" smtClean="0">
                <a:solidFill>
                  <a:srgbClr val="1414D2"/>
                </a:solidFill>
              </a:rPr>
              <a:t>evidence </a:t>
            </a:r>
            <a:r>
              <a:rPr lang="en-US" sz="2800" b="1" dirty="0">
                <a:solidFill>
                  <a:srgbClr val="1414D2"/>
                </a:solidFill>
              </a:rPr>
              <a:t>from</a:t>
            </a:r>
            <a:r>
              <a:rPr lang="en-GB" sz="2800" b="1" dirty="0">
                <a:solidFill>
                  <a:srgbClr val="1414D2"/>
                </a:solidFill>
              </a:rPr>
              <a:t> the euro area</a:t>
            </a:r>
            <a:endParaRPr lang="it-IT" sz="2800" dirty="0">
              <a:solidFill>
                <a:srgbClr val="1414D2"/>
              </a:solidFill>
            </a:endParaRPr>
          </a:p>
        </p:txBody>
      </p:sp>
      <p:sp>
        <p:nvSpPr>
          <p:cNvPr id="2053" name="Rectangle 18"/>
          <p:cNvSpPr>
            <a:spLocks noChangeArrowheads="1"/>
          </p:cNvSpPr>
          <p:nvPr/>
        </p:nvSpPr>
        <p:spPr bwMode="auto">
          <a:xfrm>
            <a:off x="4932040" y="5661025"/>
            <a:ext cx="3816424" cy="45719"/>
          </a:xfrm>
          <a:prstGeom prst="rect">
            <a:avLst/>
          </a:prstGeom>
          <a:solidFill>
            <a:srgbClr val="A7C2F7"/>
          </a:solidFill>
          <a:ln w="1270">
            <a:solidFill>
              <a:srgbClr val="A7C2F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054" name="Text Box 25"/>
          <p:cNvSpPr txBox="1">
            <a:spLocks noChangeArrowheads="1"/>
          </p:cNvSpPr>
          <p:nvPr/>
        </p:nvSpPr>
        <p:spPr bwMode="auto">
          <a:xfrm>
            <a:off x="5076056" y="5756275"/>
            <a:ext cx="367240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dirty="0" smtClean="0">
                <a:solidFill>
                  <a:srgbClr val="1414D2"/>
                </a:solidFill>
              </a:rPr>
              <a:t>“</a:t>
            </a:r>
            <a:r>
              <a:rPr lang="en-US" sz="1600" dirty="0">
                <a:solidFill>
                  <a:srgbClr val="1414D2"/>
                </a:solidFill>
              </a:rPr>
              <a:t>The Bank of Italy’s Analysis of Household Finances</a:t>
            </a:r>
            <a:r>
              <a:rPr lang="en-US" sz="1600" dirty="0" smtClean="0">
                <a:solidFill>
                  <a:srgbClr val="1414D2"/>
                </a:solidFill>
              </a:rPr>
              <a:t>”</a:t>
            </a:r>
            <a:endParaRPr lang="en-GB" sz="2000" dirty="0" smtClean="0">
              <a:solidFill>
                <a:srgbClr val="1414D2"/>
              </a:solidFill>
            </a:endParaRPr>
          </a:p>
          <a:p>
            <a:pPr eaLnBrk="1" hangingPunct="1"/>
            <a:r>
              <a:rPr lang="en-GB" sz="1600" dirty="0">
                <a:solidFill>
                  <a:srgbClr val="1414D2"/>
                </a:solidFill>
              </a:rPr>
              <a:t>Rome, December 4th 2015</a:t>
            </a:r>
          </a:p>
        </p:txBody>
      </p:sp>
      <p:sp>
        <p:nvSpPr>
          <p:cNvPr id="2055" name="Text Box 27"/>
          <p:cNvSpPr txBox="1">
            <a:spLocks noChangeArrowheads="1"/>
          </p:cNvSpPr>
          <p:nvPr/>
        </p:nvSpPr>
        <p:spPr bwMode="auto">
          <a:xfrm>
            <a:off x="1907704" y="4077072"/>
            <a:ext cx="504056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b="1" dirty="0" err="1" smtClean="0">
                <a:solidFill>
                  <a:srgbClr val="1414D2"/>
                </a:solidFill>
              </a:rPr>
              <a:t>L.Bartiloro</a:t>
            </a:r>
            <a:r>
              <a:rPr lang="it-IT" b="1" dirty="0" smtClean="0">
                <a:solidFill>
                  <a:srgbClr val="1414D2"/>
                </a:solidFill>
              </a:rPr>
              <a:t>, </a:t>
            </a:r>
            <a:r>
              <a:rPr lang="it-IT" b="1" dirty="0" err="1" smtClean="0">
                <a:solidFill>
                  <a:srgbClr val="1414D2"/>
                </a:solidFill>
              </a:rPr>
              <a:t>V.Michelangeli</a:t>
            </a:r>
            <a:r>
              <a:rPr lang="it-IT" b="1" dirty="0" smtClean="0">
                <a:solidFill>
                  <a:srgbClr val="1414D2"/>
                </a:solidFill>
              </a:rPr>
              <a:t> and </a:t>
            </a:r>
            <a:r>
              <a:rPr lang="it-IT" b="1" dirty="0" err="1" smtClean="0">
                <a:solidFill>
                  <a:srgbClr val="1414D2"/>
                </a:solidFill>
              </a:rPr>
              <a:t>C.Rampazzi</a:t>
            </a:r>
            <a:endParaRPr lang="it-IT" b="1" dirty="0">
              <a:solidFill>
                <a:srgbClr val="1414D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 kern="1200" dirty="0" err="1" smtClean="0">
                <a:solidFill>
                  <a:srgbClr val="0070C0"/>
                </a:solidFill>
                <a:latin typeface="Arial" charset="0"/>
                <a:ea typeface="+mn-ea"/>
                <a:cs typeface="+mn-cs"/>
              </a:rPr>
              <a:t>Odds</a:t>
            </a:r>
            <a:r>
              <a:rPr lang="it-IT" sz="2800" b="1" kern="1200" dirty="0" smtClean="0">
                <a:solidFill>
                  <a:srgbClr val="0070C0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it-IT" sz="2800" b="1" kern="1200" dirty="0" err="1" smtClean="0">
                <a:solidFill>
                  <a:srgbClr val="0070C0"/>
                </a:solidFill>
                <a:latin typeface="Arial" charset="0"/>
                <a:ea typeface="+mn-ea"/>
                <a:cs typeface="+mn-cs"/>
              </a:rPr>
              <a:t>ratios</a:t>
            </a:r>
            <a:endParaRPr lang="it-IT" sz="2800" b="1" kern="1200" dirty="0">
              <a:solidFill>
                <a:srgbClr val="0070C0"/>
              </a:solidFill>
              <a:latin typeface="Arial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96752"/>
                <a:ext cx="8229600" cy="5328592"/>
              </a:xfrm>
            </p:spPr>
            <p:txBody>
              <a:bodyPr/>
              <a:lstStyle/>
              <a:p>
                <a:endParaRPr lang="en-GB" sz="2000" dirty="0" smtClean="0"/>
              </a:p>
              <a:p>
                <a:r>
                  <a:rPr lang="en-GB" sz="2000" dirty="0" smtClean="0"/>
                  <a:t>We estimate the odds of being vulnerable as a function of socio-demographics variables and mortgage characteristics.</a:t>
                </a:r>
              </a:p>
              <a:p>
                <a:endParaRPr lang="en-GB" sz="2000" dirty="0" smtClean="0"/>
              </a:p>
              <a:p>
                <a:r>
                  <a:rPr lang="en-GB" sz="2000" dirty="0" smtClean="0"/>
                  <a:t>Odds </a:t>
                </a:r>
                <a:r>
                  <a:rPr lang="en-GB" sz="2000" dirty="0"/>
                  <a:t>of being </a:t>
                </a:r>
                <a:r>
                  <a:rPr lang="en-GB" sz="2000" dirty="0" smtClean="0"/>
                  <a:t>vulnerable=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000" dirty="0"/>
                          <m:t>probability</m:t>
                        </m:r>
                        <m:r>
                          <m:rPr>
                            <m:nor/>
                          </m:rPr>
                          <a:rPr lang="en-GB" sz="2000" dirty="0"/>
                          <m:t> </m:t>
                        </m:r>
                        <m:r>
                          <m:rPr>
                            <m:nor/>
                          </m:rPr>
                          <a:rPr lang="en-GB" sz="2000" dirty="0"/>
                          <m:t>of</m:t>
                        </m:r>
                        <m:r>
                          <m:rPr>
                            <m:nor/>
                          </m:rPr>
                          <a:rPr lang="en-GB" sz="2000" dirty="0"/>
                          <m:t> </m:t>
                        </m:r>
                        <m:r>
                          <m:rPr>
                            <m:nor/>
                          </m:rPr>
                          <a:rPr lang="en-GB" sz="2000" dirty="0"/>
                          <m:t>being</m:t>
                        </m:r>
                        <m:r>
                          <m:rPr>
                            <m:nor/>
                          </m:rPr>
                          <a:rPr lang="en-GB" sz="2000" dirty="0"/>
                          <m:t> </m:t>
                        </m:r>
                        <m:r>
                          <m:rPr>
                            <m:nor/>
                          </m:rPr>
                          <a:rPr lang="en-GB" sz="2000" dirty="0"/>
                          <m:t>vulnerable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000" dirty="0"/>
                          <m:t>probability</m:t>
                        </m:r>
                        <m:r>
                          <m:rPr>
                            <m:nor/>
                          </m:rPr>
                          <a:rPr lang="en-GB" sz="2000" dirty="0"/>
                          <m:t> </m:t>
                        </m:r>
                        <m:r>
                          <m:rPr>
                            <m:nor/>
                          </m:rPr>
                          <a:rPr lang="en-GB" sz="2000" dirty="0"/>
                          <m:t>of</m:t>
                        </m:r>
                        <m:r>
                          <m:rPr>
                            <m:nor/>
                          </m:rPr>
                          <a:rPr lang="en-GB" sz="2000" dirty="0"/>
                          <m:t> </m:t>
                        </m:r>
                        <m:r>
                          <m:rPr>
                            <m:nor/>
                          </m:rPr>
                          <a:rPr lang="en-GB" sz="2000" dirty="0"/>
                          <m:t>not</m:t>
                        </m:r>
                        <m:r>
                          <m:rPr>
                            <m:nor/>
                          </m:rPr>
                          <a:rPr lang="en-GB" sz="2000" dirty="0"/>
                          <m:t> </m:t>
                        </m:r>
                        <m:r>
                          <m:rPr>
                            <m:nor/>
                          </m:rPr>
                          <a:rPr lang="en-GB" sz="2000" dirty="0"/>
                          <m:t>being</m:t>
                        </m:r>
                        <m:r>
                          <m:rPr>
                            <m:nor/>
                          </m:rPr>
                          <a:rPr lang="en-GB" sz="2000" dirty="0"/>
                          <m:t> </m:t>
                        </m:r>
                        <m:r>
                          <m:rPr>
                            <m:nor/>
                          </m:rPr>
                          <a:rPr lang="en-GB" sz="2000" dirty="0"/>
                          <m:t>vulnerable</m:t>
                        </m:r>
                      </m:den>
                    </m:f>
                  </m:oMath>
                </a14:m>
                <a:endParaRPr lang="en-GB" sz="2000" dirty="0" smtClean="0"/>
              </a:p>
              <a:p>
                <a:endParaRPr lang="en-GB" sz="2000" dirty="0" smtClean="0"/>
              </a:p>
              <a:p>
                <a:r>
                  <a:rPr lang="en-GB" sz="2000" dirty="0" smtClean="0"/>
                  <a:t>For any explanatory variable, an estimated coefficient higher </a:t>
                </a:r>
                <a:r>
                  <a:rPr lang="en-GB" sz="2000" dirty="0"/>
                  <a:t>than 1 </a:t>
                </a:r>
                <a:r>
                  <a:rPr lang="en-GB" sz="2000" dirty="0" smtClean="0"/>
                  <a:t>implies </a:t>
                </a:r>
                <a:r>
                  <a:rPr lang="en-GB" sz="2000" dirty="0"/>
                  <a:t>that the probability </a:t>
                </a:r>
                <a:r>
                  <a:rPr lang="en-GB" sz="2000" dirty="0" smtClean="0"/>
                  <a:t>of being vulnerable is higher </a:t>
                </a:r>
                <a:r>
                  <a:rPr lang="en-GB" sz="2000" dirty="0"/>
                  <a:t>for the category defined by the explanatory variable</a:t>
                </a:r>
                <a:r>
                  <a:rPr lang="en-GB" sz="2000" dirty="0" smtClean="0"/>
                  <a:t> with respect to the baseline </a:t>
                </a:r>
                <a:r>
                  <a:rPr lang="en-GB" sz="2000" dirty="0"/>
                  <a:t>household</a:t>
                </a:r>
                <a:r>
                  <a:rPr lang="en-GB" sz="2000" dirty="0" smtClean="0"/>
                  <a:t>; while a coefficient smaller than 1 implies that the probability of being vulnerable is lower than for the </a:t>
                </a:r>
                <a:r>
                  <a:rPr lang="en-GB" sz="2000" smtClean="0"/>
                  <a:t>baseline household.</a:t>
                </a:r>
                <a:endParaRPr lang="en-GB" sz="2000" dirty="0" smtClean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96752"/>
                <a:ext cx="8229600" cy="5328592"/>
              </a:xfrm>
              <a:blipFill rotWithShape="1">
                <a:blip r:embed="rId2"/>
                <a:stretch>
                  <a:fillRect l="-59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86664D-0FC7-41FC-B9D0-9A59A7961262}" type="slidenum">
              <a:rPr lang="it-IT" smtClean="0"/>
              <a:pPr>
                <a:defRPr/>
              </a:pPr>
              <a:t>10</a:t>
            </a:fld>
            <a:endParaRPr lang="it-IT" dirty="0"/>
          </a:p>
        </p:txBody>
      </p:sp>
      <p:sp>
        <p:nvSpPr>
          <p:cNvPr id="5" name="Line 18"/>
          <p:cNvSpPr>
            <a:spLocks noChangeShapeType="1"/>
          </p:cNvSpPr>
          <p:nvPr/>
        </p:nvSpPr>
        <p:spPr bwMode="auto">
          <a:xfrm flipV="1">
            <a:off x="468313" y="1052736"/>
            <a:ext cx="8351837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342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kern="1200" dirty="0">
                <a:solidFill>
                  <a:srgbClr val="0070C0"/>
                </a:solidFill>
                <a:latin typeface="Arial" charset="0"/>
                <a:ea typeface="+mn-ea"/>
                <a:cs typeface="+mn-cs"/>
              </a:rPr>
              <a:t>B</a:t>
            </a:r>
            <a:r>
              <a:rPr lang="en-GB" sz="2800" b="1" kern="1200" dirty="0" smtClean="0">
                <a:solidFill>
                  <a:srgbClr val="0070C0"/>
                </a:solidFill>
                <a:latin typeface="Arial" charset="0"/>
                <a:ea typeface="+mn-ea"/>
                <a:cs typeface="+mn-cs"/>
              </a:rPr>
              <a:t>aseline household</a:t>
            </a:r>
            <a:r>
              <a:rPr lang="it-IT" sz="2800" b="1" kern="1200" dirty="0">
                <a:solidFill>
                  <a:srgbClr val="0070C0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it-IT" sz="2800" b="1" kern="1200" dirty="0">
                <a:solidFill>
                  <a:srgbClr val="0070C0"/>
                </a:solidFill>
                <a:latin typeface="Arial" charset="0"/>
                <a:ea typeface="+mn-ea"/>
                <a:cs typeface="+mn-cs"/>
              </a:rPr>
            </a:br>
            <a:endParaRPr lang="it-IT" sz="2800" b="1" kern="1200" dirty="0">
              <a:solidFill>
                <a:srgbClr val="0070C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the </a:t>
            </a:r>
            <a:r>
              <a:rPr lang="en-GB" sz="2000" dirty="0"/>
              <a:t>head of the household is aged between 35 and </a:t>
            </a:r>
            <a:r>
              <a:rPr lang="en-GB" sz="2000" dirty="0" smtClean="0"/>
              <a:t>44</a:t>
            </a:r>
          </a:p>
          <a:p>
            <a:r>
              <a:rPr lang="en-GB" sz="2000" dirty="0" smtClean="0"/>
              <a:t>employee</a:t>
            </a:r>
          </a:p>
          <a:p>
            <a:r>
              <a:rPr lang="en-GB" sz="2000" dirty="0" smtClean="0"/>
              <a:t>medium level </a:t>
            </a:r>
            <a:r>
              <a:rPr lang="en-GB" sz="2000" dirty="0"/>
              <a:t>of education </a:t>
            </a:r>
            <a:endParaRPr lang="en-GB" sz="2000" dirty="0" smtClean="0"/>
          </a:p>
          <a:p>
            <a:r>
              <a:rPr lang="en-GB" sz="2000" dirty="0" smtClean="0"/>
              <a:t>two members in employment</a:t>
            </a:r>
          </a:p>
          <a:p>
            <a:r>
              <a:rPr lang="en-GB" sz="2000" dirty="0" smtClean="0"/>
              <a:t>no </a:t>
            </a:r>
            <a:r>
              <a:rPr lang="en-GB" sz="2000" dirty="0"/>
              <a:t>dependent </a:t>
            </a:r>
            <a:r>
              <a:rPr lang="en-GB" sz="2000" dirty="0" smtClean="0"/>
              <a:t>children</a:t>
            </a:r>
          </a:p>
          <a:p>
            <a:r>
              <a:rPr lang="en-GB" sz="2000" dirty="0" smtClean="0"/>
              <a:t>first </a:t>
            </a:r>
            <a:r>
              <a:rPr lang="en-GB" sz="2000" dirty="0"/>
              <a:t>quintile of financial assets </a:t>
            </a:r>
            <a:endParaRPr lang="en-GB" sz="2000" dirty="0" smtClean="0"/>
          </a:p>
          <a:p>
            <a:r>
              <a:rPr lang="en-GB" sz="2000" dirty="0" smtClean="0"/>
              <a:t>both </a:t>
            </a:r>
            <a:r>
              <a:rPr lang="en-GB" sz="2000" dirty="0"/>
              <a:t>a mortgage and loans for consumption purposes. </a:t>
            </a:r>
          </a:p>
          <a:p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86664D-0FC7-41FC-B9D0-9A59A7961262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  <p:sp>
        <p:nvSpPr>
          <p:cNvPr id="5" name="Line 18"/>
          <p:cNvSpPr>
            <a:spLocks noChangeShapeType="1"/>
          </p:cNvSpPr>
          <p:nvPr/>
        </p:nvSpPr>
        <p:spPr bwMode="auto">
          <a:xfrm flipV="1">
            <a:off x="468313" y="1052736"/>
            <a:ext cx="8351837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662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1143000"/>
          </a:xfrm>
        </p:spPr>
        <p:txBody>
          <a:bodyPr/>
          <a:lstStyle/>
          <a:p>
            <a:r>
              <a:rPr lang="it-IT" sz="2800" b="1" kern="1200" dirty="0">
                <a:solidFill>
                  <a:srgbClr val="0070C0"/>
                </a:solidFill>
                <a:latin typeface="Arial" charset="0"/>
              </a:rPr>
              <a:t>Benchmark </a:t>
            </a:r>
            <a:r>
              <a:rPr lang="it-IT" sz="2800" b="1" kern="1200" dirty="0" err="1">
                <a:solidFill>
                  <a:srgbClr val="0070C0"/>
                </a:solidFill>
                <a:latin typeface="Arial" charset="0"/>
              </a:rPr>
              <a:t>logistic</a:t>
            </a:r>
            <a:r>
              <a:rPr lang="it-IT" sz="2800" b="1" kern="1200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it-IT" sz="2800" b="1" kern="1200" dirty="0" err="1" smtClean="0">
                <a:solidFill>
                  <a:srgbClr val="0070C0"/>
                </a:solidFill>
                <a:latin typeface="Arial" charset="0"/>
              </a:rPr>
              <a:t>regressions</a:t>
            </a:r>
            <a:endParaRPr lang="it-IT" sz="2800" dirty="0">
              <a:solidFill>
                <a:srgbClr val="0070C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86664D-0FC7-41FC-B9D0-9A59A7961262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504" y="1340768"/>
            <a:ext cx="771525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948" y="1340768"/>
            <a:ext cx="771525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340768"/>
            <a:ext cx="771525" cy="5400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1" name="Line 18"/>
          <p:cNvSpPr>
            <a:spLocks noChangeShapeType="1"/>
          </p:cNvSpPr>
          <p:nvPr/>
        </p:nvSpPr>
        <p:spPr bwMode="auto">
          <a:xfrm flipV="1">
            <a:off x="468313" y="1196752"/>
            <a:ext cx="8351837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653" y="3848390"/>
            <a:ext cx="708820" cy="18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vale 10"/>
          <p:cNvSpPr/>
          <p:nvPr/>
        </p:nvSpPr>
        <p:spPr>
          <a:xfrm>
            <a:off x="4721721" y="3865030"/>
            <a:ext cx="640308" cy="1642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Ovale 11"/>
          <p:cNvSpPr/>
          <p:nvPr/>
        </p:nvSpPr>
        <p:spPr>
          <a:xfrm>
            <a:off x="6593929" y="3848390"/>
            <a:ext cx="621804" cy="1880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332063"/>
            <a:ext cx="2495550" cy="5409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Ovale 14"/>
          <p:cNvSpPr/>
          <p:nvPr/>
        </p:nvSpPr>
        <p:spPr>
          <a:xfrm>
            <a:off x="3709442" y="3865030"/>
            <a:ext cx="621804" cy="1714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7903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it-IT" sz="2800" b="1" kern="1200" dirty="0">
                <a:solidFill>
                  <a:srgbClr val="0070C0"/>
                </a:solidFill>
                <a:latin typeface="Arial" charset="0"/>
              </a:rPr>
              <a:t>Benchmark </a:t>
            </a:r>
            <a:r>
              <a:rPr lang="it-IT" sz="2800" b="1" kern="1200" dirty="0" err="1">
                <a:solidFill>
                  <a:srgbClr val="0070C0"/>
                </a:solidFill>
                <a:latin typeface="Arial" charset="0"/>
              </a:rPr>
              <a:t>logistic</a:t>
            </a:r>
            <a:r>
              <a:rPr lang="it-IT" sz="2800" b="1" kern="1200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it-IT" sz="2800" b="1" kern="1200" dirty="0" err="1" smtClean="0">
                <a:solidFill>
                  <a:srgbClr val="0070C0"/>
                </a:solidFill>
                <a:latin typeface="Arial" charset="0"/>
              </a:rPr>
              <a:t>regressions</a:t>
            </a:r>
            <a:r>
              <a:rPr lang="it-IT" sz="2800" b="1" kern="1200" dirty="0" smtClean="0">
                <a:solidFill>
                  <a:srgbClr val="0070C0"/>
                </a:solidFill>
                <a:latin typeface="Arial" charset="0"/>
              </a:rPr>
              <a:t/>
            </a:r>
            <a:br>
              <a:rPr lang="it-IT" sz="2800" b="1" kern="1200" dirty="0" smtClean="0">
                <a:solidFill>
                  <a:srgbClr val="0070C0"/>
                </a:solidFill>
                <a:latin typeface="Arial" charset="0"/>
              </a:rPr>
            </a:br>
            <a:r>
              <a:rPr lang="it-IT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it-IT" sz="2800" b="1" dirty="0" err="1">
                <a:solidFill>
                  <a:srgbClr val="0070C0"/>
                </a:solidFill>
                <a:latin typeface="Arial" charset="0"/>
              </a:rPr>
              <a:t>only</a:t>
            </a:r>
            <a:r>
              <a:rPr lang="it-IT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it-IT" sz="2800" b="1" dirty="0" err="1">
                <a:solidFill>
                  <a:srgbClr val="0070C0"/>
                </a:solidFill>
                <a:latin typeface="Arial" charset="0"/>
              </a:rPr>
              <a:t>hh</a:t>
            </a:r>
            <a:r>
              <a:rPr lang="it-IT" sz="2800" b="1" dirty="0">
                <a:solidFill>
                  <a:srgbClr val="0070C0"/>
                </a:solidFill>
                <a:latin typeface="Arial" charset="0"/>
              </a:rPr>
              <a:t> with </a:t>
            </a:r>
            <a:r>
              <a:rPr lang="it-IT" sz="2800" b="1" dirty="0" err="1">
                <a:solidFill>
                  <a:srgbClr val="0070C0"/>
                </a:solidFill>
                <a:latin typeface="Arial" charset="0"/>
              </a:rPr>
              <a:t>mortgage</a:t>
            </a:r>
            <a:endParaRPr lang="it-IT" sz="2800" dirty="0">
              <a:solidFill>
                <a:srgbClr val="0070C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86664D-0FC7-41FC-B9D0-9A59A7961262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  <p:sp>
        <p:nvSpPr>
          <p:cNvPr id="121" name="Line 18"/>
          <p:cNvSpPr>
            <a:spLocks noChangeShapeType="1"/>
          </p:cNvSpPr>
          <p:nvPr/>
        </p:nvSpPr>
        <p:spPr bwMode="auto">
          <a:xfrm flipV="1">
            <a:off x="468313" y="1196752"/>
            <a:ext cx="8351837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916" y="1340769"/>
            <a:ext cx="3495675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37" name="Ovale 1136"/>
          <p:cNvSpPr/>
          <p:nvPr/>
        </p:nvSpPr>
        <p:spPr>
          <a:xfrm>
            <a:off x="2915816" y="2823603"/>
            <a:ext cx="79208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105" y="1340767"/>
            <a:ext cx="1409700" cy="475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1" name="Ovale 170"/>
          <p:cNvSpPr/>
          <p:nvPr/>
        </p:nvSpPr>
        <p:spPr>
          <a:xfrm>
            <a:off x="4186860" y="2823603"/>
            <a:ext cx="79208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8034" y="1340767"/>
            <a:ext cx="1409700" cy="475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2" name="Ovale 171"/>
          <p:cNvSpPr/>
          <p:nvPr/>
        </p:nvSpPr>
        <p:spPr>
          <a:xfrm>
            <a:off x="5526840" y="2823603"/>
            <a:ext cx="79208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734" y="1340769"/>
            <a:ext cx="1409700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3" name="Ovale 172"/>
          <p:cNvSpPr/>
          <p:nvPr/>
        </p:nvSpPr>
        <p:spPr>
          <a:xfrm>
            <a:off x="6936540" y="2808373"/>
            <a:ext cx="79208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251520" y="6237312"/>
            <a:ext cx="85686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 smtClean="0"/>
              <a:t>All</a:t>
            </a:r>
            <a:r>
              <a:rPr lang="it-IT" dirty="0" smtClean="0"/>
              <a:t> the </a:t>
            </a:r>
            <a:r>
              <a:rPr lang="it-IT" dirty="0" err="1" smtClean="0"/>
              <a:t>results</a:t>
            </a:r>
            <a:r>
              <a:rPr lang="it-IT" dirty="0" smtClean="0"/>
              <a:t> with </a:t>
            </a:r>
            <a:r>
              <a:rPr lang="it-IT" dirty="0" err="1" smtClean="0"/>
              <a:t>respect</a:t>
            </a:r>
            <a:r>
              <a:rPr lang="it-IT" dirty="0" smtClean="0"/>
              <a:t> to the </a:t>
            </a:r>
            <a:r>
              <a:rPr lang="it-IT" dirty="0" err="1" smtClean="0"/>
              <a:t>demographics</a:t>
            </a:r>
            <a:r>
              <a:rPr lang="it-IT" dirty="0" smtClean="0"/>
              <a:t> are </a:t>
            </a:r>
            <a:r>
              <a:rPr lang="it-IT" dirty="0" err="1" smtClean="0"/>
              <a:t>confirmed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8911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7" grpId="0" animBg="1"/>
      <p:bldP spid="171" grpId="0" animBg="1"/>
      <p:bldP spid="172" grpId="0" animBg="1"/>
      <p:bldP spid="17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b="1" kern="1200" dirty="0">
                <a:solidFill>
                  <a:srgbClr val="0070C0"/>
                </a:solidFill>
                <a:latin typeface="Arial" charset="0"/>
              </a:rPr>
              <a:t>Other indicators of vulnerability</a:t>
            </a:r>
            <a:endParaRPr lang="it-IT" sz="2800" b="1" kern="12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000" dirty="0">
                <a:solidFill>
                  <a:srgbClr val="FF0000"/>
                </a:solidFill>
              </a:rPr>
              <a:t>debt to income </a:t>
            </a:r>
            <a:r>
              <a:rPr lang="en-US" sz="2000" dirty="0">
                <a:solidFill>
                  <a:srgbClr val="FF0000"/>
                </a:solidFill>
              </a:rPr>
              <a:t>≥</a:t>
            </a:r>
            <a:r>
              <a:rPr lang="en-GB" sz="2000" dirty="0" smtClean="0">
                <a:solidFill>
                  <a:srgbClr val="FF0000"/>
                </a:solidFill>
              </a:rPr>
              <a:t>3</a:t>
            </a:r>
            <a:r>
              <a:rPr lang="en-GB" sz="2000" dirty="0" smtClean="0"/>
              <a:t>: long-run ability of repaying accumulated debt given the future stream of income </a:t>
            </a:r>
          </a:p>
          <a:p>
            <a:pPr lvl="0"/>
            <a:endParaRPr lang="it-IT" sz="2000" dirty="0"/>
          </a:p>
          <a:p>
            <a:pPr lvl="0"/>
            <a:r>
              <a:rPr lang="en-GB" sz="2000" dirty="0" smtClean="0">
                <a:solidFill>
                  <a:srgbClr val="FF0000"/>
                </a:solidFill>
              </a:rPr>
              <a:t>net </a:t>
            </a:r>
            <a:r>
              <a:rPr lang="en-GB" sz="2000" dirty="0">
                <a:solidFill>
                  <a:srgbClr val="FF0000"/>
                </a:solidFill>
              </a:rPr>
              <a:t>wealth &lt; </a:t>
            </a:r>
            <a:r>
              <a:rPr lang="en-GB" sz="2000" dirty="0" smtClean="0">
                <a:solidFill>
                  <a:srgbClr val="FF0000"/>
                </a:solidFill>
              </a:rPr>
              <a:t>0</a:t>
            </a:r>
            <a:r>
              <a:rPr lang="en-GB" sz="2000" dirty="0" smtClean="0"/>
              <a:t>: </a:t>
            </a:r>
            <a:r>
              <a:rPr lang="en-GB" sz="2000" dirty="0"/>
              <a:t>long-run ability of repaying accumulated debt given </a:t>
            </a:r>
            <a:r>
              <a:rPr lang="en-GB" sz="2000" dirty="0" smtClean="0"/>
              <a:t>the accumulated savings</a:t>
            </a:r>
          </a:p>
          <a:p>
            <a:pPr lvl="0"/>
            <a:endParaRPr lang="it-IT" sz="2000" dirty="0"/>
          </a:p>
          <a:p>
            <a:pPr lvl="0"/>
            <a:r>
              <a:rPr lang="en-GB" sz="2000" dirty="0">
                <a:solidFill>
                  <a:srgbClr val="FF0000"/>
                </a:solidFill>
              </a:rPr>
              <a:t>income - debt payments &lt; food </a:t>
            </a:r>
            <a:r>
              <a:rPr lang="en-GB" sz="2000" dirty="0" smtClean="0">
                <a:solidFill>
                  <a:srgbClr val="FF0000"/>
                </a:solidFill>
              </a:rPr>
              <a:t>expenses</a:t>
            </a:r>
            <a:r>
              <a:rPr lang="en-GB" sz="2000" dirty="0" smtClean="0"/>
              <a:t>: short-run ability to face expected expenses</a:t>
            </a:r>
          </a:p>
          <a:p>
            <a:pPr marL="0" lvl="0" indent="0">
              <a:buNone/>
            </a:pPr>
            <a:r>
              <a:rPr lang="en-GB" sz="2000" dirty="0" smtClean="0"/>
              <a:t> </a:t>
            </a:r>
            <a:endParaRPr lang="it-IT" sz="2000" dirty="0"/>
          </a:p>
          <a:p>
            <a:r>
              <a:rPr lang="en-GB" sz="2000" dirty="0">
                <a:solidFill>
                  <a:srgbClr val="FF0000"/>
                </a:solidFill>
              </a:rPr>
              <a:t>financial assets &lt; 2 months of </a:t>
            </a:r>
            <a:r>
              <a:rPr lang="en-GB" sz="2000" dirty="0" smtClean="0">
                <a:solidFill>
                  <a:srgbClr val="FF0000"/>
                </a:solidFill>
              </a:rPr>
              <a:t>income</a:t>
            </a:r>
            <a:r>
              <a:rPr lang="en-GB" sz="2000" dirty="0" smtClean="0"/>
              <a:t>: </a:t>
            </a:r>
            <a:r>
              <a:rPr lang="en-GB" sz="2000" dirty="0"/>
              <a:t>short-run ability to face </a:t>
            </a:r>
            <a:r>
              <a:rPr lang="en-GB" sz="2000" dirty="0" smtClean="0"/>
              <a:t>unexpected expenses </a:t>
            </a:r>
            <a:endParaRPr lang="it-IT" sz="2000" dirty="0" smtClean="0"/>
          </a:p>
          <a:p>
            <a:pPr marL="0" indent="0">
              <a:buNone/>
            </a:pPr>
            <a:endParaRPr lang="it-IT" sz="200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86664D-0FC7-41FC-B9D0-9A59A7961262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  <p:sp>
        <p:nvSpPr>
          <p:cNvPr id="5" name="Line 18"/>
          <p:cNvSpPr>
            <a:spLocks noChangeShapeType="1"/>
          </p:cNvSpPr>
          <p:nvPr/>
        </p:nvSpPr>
        <p:spPr bwMode="auto">
          <a:xfrm flipV="1">
            <a:off x="468313" y="1052736"/>
            <a:ext cx="8351837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79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kern="1200" dirty="0">
                <a:solidFill>
                  <a:srgbClr val="0070C0"/>
                </a:solidFill>
                <a:latin typeface="Arial" charset="0"/>
              </a:rPr>
              <a:t>Other indicators of </a:t>
            </a:r>
            <a:r>
              <a:rPr lang="en-US" sz="2800" b="1" kern="1200" dirty="0" smtClean="0">
                <a:solidFill>
                  <a:srgbClr val="0070C0"/>
                </a:solidFill>
                <a:latin typeface="Arial" charset="0"/>
              </a:rPr>
              <a:t>vulnerability (Cont.)</a:t>
            </a:r>
            <a:endParaRPr lang="it-IT" sz="2800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2999115"/>
              </p:ext>
            </p:extLst>
          </p:nvPr>
        </p:nvGraphicFramePr>
        <p:xfrm>
          <a:off x="895350" y="1628800"/>
          <a:ext cx="7353299" cy="3773805"/>
        </p:xfrm>
        <a:graphic>
          <a:graphicData uri="http://schemas.openxmlformats.org/drawingml/2006/table">
            <a:tbl>
              <a:tblPr/>
              <a:tblGrid>
                <a:gridCol w="1026926"/>
                <a:gridCol w="633905"/>
                <a:gridCol w="1055452"/>
                <a:gridCol w="827246"/>
                <a:gridCol w="1001570"/>
                <a:gridCol w="1055452"/>
                <a:gridCol w="925502"/>
                <a:gridCol w="827246"/>
              </a:tblGrid>
              <a:tr h="4857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memo:</a:t>
                      </a:r>
                      <a:b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hh with</a:t>
                      </a:r>
                      <a:b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any debt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DSR&gt;=40% &amp; </a:t>
                      </a:r>
                      <a:r>
                        <a:rPr lang="it-IT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income</a:t>
                      </a:r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</a:t>
                      </a:r>
                      <a:r>
                        <a:rPr lang="it-IT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median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Debt/income&gt;=3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Net wealth&lt;0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Income-debt payments&lt;food expenses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Liquid asset&lt; 2 months of income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N° indicators &gt;Euro area mean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35.6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Belgium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Cyprus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France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46.9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Germany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Greece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36.6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Italy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Luxembourg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20.6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Malta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Netherland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42.9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Portugal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Slovakia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Spain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EURO AREA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49.9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0477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5250">
                <a:tc gridSpan="3"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86664D-0FC7-41FC-B9D0-9A59A7961262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 bwMode="auto">
          <a:xfrm>
            <a:off x="457200" y="5661248"/>
            <a:ext cx="822960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it-IT" sz="2000" dirty="0" smtClean="0"/>
              <a:t> … </a:t>
            </a:r>
            <a:r>
              <a:rPr lang="it-IT" sz="2000" dirty="0" err="1" smtClean="0"/>
              <a:t>but</a:t>
            </a:r>
            <a:r>
              <a:rPr lang="it-IT" sz="2000" dirty="0" smtClean="0"/>
              <a:t> the </a:t>
            </a:r>
            <a:r>
              <a:rPr lang="it-IT" sz="2000" dirty="0" err="1" smtClean="0"/>
              <a:t>main</a:t>
            </a:r>
            <a:r>
              <a:rPr lang="it-IT" sz="2000" dirty="0" smtClean="0"/>
              <a:t> </a:t>
            </a:r>
            <a:r>
              <a:rPr lang="it-IT" sz="2000" dirty="0" err="1" smtClean="0"/>
              <a:t>results</a:t>
            </a:r>
            <a:r>
              <a:rPr lang="it-IT" sz="2000" dirty="0" smtClean="0"/>
              <a:t> are </a:t>
            </a:r>
            <a:r>
              <a:rPr lang="it-IT" sz="2000" dirty="0" err="1" smtClean="0"/>
              <a:t>confirmed</a:t>
            </a:r>
            <a:r>
              <a:rPr lang="it-IT" sz="2000" dirty="0" smtClean="0"/>
              <a:t>: </a:t>
            </a:r>
            <a:r>
              <a:rPr lang="it-IT" sz="2000" dirty="0" err="1" smtClean="0"/>
              <a:t>being</a:t>
            </a:r>
            <a:r>
              <a:rPr lang="it-IT" sz="2000" dirty="0" smtClean="0"/>
              <a:t> self-</a:t>
            </a:r>
            <a:r>
              <a:rPr lang="it-IT" sz="2000" dirty="0" err="1" smtClean="0"/>
              <a:t>employed</a:t>
            </a:r>
            <a:r>
              <a:rPr lang="it-IT" sz="2000" dirty="0" smtClean="0"/>
              <a:t>, a </a:t>
            </a:r>
            <a:r>
              <a:rPr lang="it-IT" sz="2000" dirty="0" err="1" smtClean="0"/>
              <a:t>reduction</a:t>
            </a:r>
            <a:r>
              <a:rPr lang="it-IT" sz="2000" dirty="0" smtClean="0"/>
              <a:t> in the n. of </a:t>
            </a:r>
            <a:r>
              <a:rPr lang="it-IT" sz="2000" dirty="0" err="1" smtClean="0"/>
              <a:t>employed</a:t>
            </a:r>
            <a:r>
              <a:rPr lang="it-IT" sz="2000" dirty="0" smtClean="0"/>
              <a:t> </a:t>
            </a:r>
            <a:r>
              <a:rPr lang="it-IT" sz="2000" dirty="0" err="1" smtClean="0"/>
              <a:t>members</a:t>
            </a:r>
            <a:r>
              <a:rPr lang="it-IT" sz="2000" dirty="0" smtClean="0"/>
              <a:t>, </a:t>
            </a:r>
            <a:r>
              <a:rPr lang="it-IT" sz="2000" dirty="0" err="1" smtClean="0"/>
              <a:t>lower</a:t>
            </a:r>
            <a:r>
              <a:rPr lang="it-IT" sz="2000" dirty="0" smtClean="0"/>
              <a:t> </a:t>
            </a:r>
            <a:r>
              <a:rPr lang="it-IT" sz="2000" dirty="0" err="1" smtClean="0"/>
              <a:t>financial</a:t>
            </a:r>
            <a:r>
              <a:rPr lang="it-IT" sz="2000" dirty="0" smtClean="0"/>
              <a:t> </a:t>
            </a:r>
            <a:r>
              <a:rPr lang="it-IT" sz="2000" dirty="0" err="1" smtClean="0"/>
              <a:t>assets</a:t>
            </a:r>
            <a:r>
              <a:rPr lang="it-IT" sz="2000" dirty="0" smtClean="0"/>
              <a:t> </a:t>
            </a:r>
            <a:r>
              <a:rPr lang="it-IT" sz="2000" dirty="0" err="1" smtClean="0"/>
              <a:t>increase</a:t>
            </a:r>
            <a:r>
              <a:rPr lang="it-IT" sz="2000" dirty="0" smtClean="0"/>
              <a:t> the </a:t>
            </a:r>
            <a:r>
              <a:rPr lang="it-IT" sz="2000" dirty="0" err="1" smtClean="0"/>
              <a:t>odds</a:t>
            </a:r>
            <a:r>
              <a:rPr lang="it-IT" sz="2000" dirty="0" smtClean="0"/>
              <a:t> of </a:t>
            </a:r>
            <a:r>
              <a:rPr lang="it-IT" sz="2000" dirty="0" err="1" smtClean="0"/>
              <a:t>vulnerability</a:t>
            </a:r>
            <a:r>
              <a:rPr lang="it-IT" sz="2000" dirty="0" smtClean="0"/>
              <a:t> in a </a:t>
            </a:r>
            <a:r>
              <a:rPr lang="it-IT" sz="2000" dirty="0" err="1" smtClean="0"/>
              <a:t>significant</a:t>
            </a:r>
            <a:r>
              <a:rPr lang="it-IT" sz="2000" dirty="0" smtClean="0"/>
              <a:t> way.</a:t>
            </a:r>
          </a:p>
        </p:txBody>
      </p:sp>
      <p:sp>
        <p:nvSpPr>
          <p:cNvPr id="7" name="Segnaposto contenuto 2"/>
          <p:cNvSpPr txBox="1">
            <a:spLocks/>
          </p:cNvSpPr>
          <p:nvPr/>
        </p:nvSpPr>
        <p:spPr bwMode="auto">
          <a:xfrm>
            <a:off x="457200" y="1052736"/>
            <a:ext cx="822960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it-IT" sz="2000" dirty="0" smtClean="0"/>
              <a:t> </a:t>
            </a:r>
            <a:r>
              <a:rPr lang="it-IT" sz="2000" dirty="0" err="1" smtClean="0"/>
              <a:t>Heterogeneity</a:t>
            </a:r>
            <a:r>
              <a:rPr lang="it-IT" sz="2000" dirty="0" smtClean="0"/>
              <a:t> </a:t>
            </a:r>
            <a:r>
              <a:rPr lang="it-IT" sz="2000" dirty="0" err="1" smtClean="0"/>
              <a:t>across</a:t>
            </a:r>
            <a:r>
              <a:rPr lang="it-IT" sz="2000" dirty="0" smtClean="0"/>
              <a:t> euro area </a:t>
            </a:r>
            <a:r>
              <a:rPr lang="it-IT" sz="2000" dirty="0" err="1" smtClean="0"/>
              <a:t>countries</a:t>
            </a:r>
            <a:r>
              <a:rPr lang="it-IT" sz="2000" dirty="0" smtClean="0"/>
              <a:t> ….</a:t>
            </a:r>
          </a:p>
        </p:txBody>
      </p:sp>
      <p:sp>
        <p:nvSpPr>
          <p:cNvPr id="8" name="Line 18"/>
          <p:cNvSpPr>
            <a:spLocks noChangeShapeType="1"/>
          </p:cNvSpPr>
          <p:nvPr/>
        </p:nvSpPr>
        <p:spPr bwMode="auto">
          <a:xfrm flipV="1">
            <a:off x="468313" y="1052736"/>
            <a:ext cx="8351837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82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3"/>
          <p:cNvSpPr>
            <a:spLocks noChangeArrowheads="1"/>
          </p:cNvSpPr>
          <p:nvPr/>
        </p:nvSpPr>
        <p:spPr bwMode="auto">
          <a:xfrm>
            <a:off x="468313" y="1412875"/>
            <a:ext cx="8064500" cy="4222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542925" indent="-542925" eaLnBrk="0" hangingPunct="0">
              <a:defRPr/>
            </a:pPr>
            <a:endParaRPr lang="en-GB" sz="2000" dirty="0"/>
          </a:p>
          <a:p>
            <a:pPr marL="285750" indent="-285750" eaLnBrk="0" hangingPunct="0">
              <a:buFont typeface="Arial" panose="020B0604020202020204" pitchFamily="34" charset="0"/>
              <a:buChar char="•"/>
              <a:defRPr/>
            </a:pPr>
            <a:r>
              <a:rPr lang="en-GB" sz="2000" dirty="0" smtClean="0"/>
              <a:t>    Combine the different indicators of vulnerability</a:t>
            </a:r>
          </a:p>
          <a:p>
            <a:pPr marL="542925" indent="-542925" eaLnBrk="0" hangingPunct="0">
              <a:defRPr/>
            </a:pPr>
            <a:endParaRPr lang="en-GB" sz="2000" dirty="0" smtClean="0"/>
          </a:p>
          <a:p>
            <a:pPr marL="542925" indent="-542925" eaLnBrk="0" hangingPunct="0">
              <a:buFont typeface="Arial" panose="020B0604020202020204" pitchFamily="34" charset="0"/>
              <a:buChar char="•"/>
              <a:defRPr/>
            </a:pPr>
            <a:r>
              <a:rPr lang="it-IT" sz="2000" dirty="0" err="1" smtClean="0"/>
              <a:t>Weights</a:t>
            </a:r>
            <a:r>
              <a:rPr lang="it-IT" sz="2000" dirty="0" smtClean="0"/>
              <a:t> </a:t>
            </a:r>
            <a:r>
              <a:rPr lang="it-IT" sz="2000" dirty="0" err="1" smtClean="0"/>
              <a:t>obtained</a:t>
            </a:r>
            <a:r>
              <a:rPr lang="it-IT" sz="2000" dirty="0" smtClean="0"/>
              <a:t> </a:t>
            </a:r>
            <a:r>
              <a:rPr lang="it-IT" sz="2000" dirty="0" err="1" smtClean="0"/>
              <a:t>using</a:t>
            </a:r>
            <a:r>
              <a:rPr lang="it-IT" sz="2000" dirty="0" smtClean="0"/>
              <a:t> the </a:t>
            </a:r>
            <a:r>
              <a:rPr lang="it-IT" sz="2000" dirty="0" err="1"/>
              <a:t>principal</a:t>
            </a:r>
            <a:r>
              <a:rPr lang="it-IT" sz="2000" dirty="0"/>
              <a:t> component </a:t>
            </a:r>
            <a:r>
              <a:rPr lang="it-IT" sz="2000" dirty="0" err="1"/>
              <a:t>analysis</a:t>
            </a:r>
            <a:r>
              <a:rPr lang="it-IT" sz="2000" dirty="0"/>
              <a:t> (First </a:t>
            </a:r>
            <a:r>
              <a:rPr lang="it-IT" sz="2000" dirty="0" smtClean="0"/>
              <a:t>component)</a:t>
            </a:r>
          </a:p>
          <a:p>
            <a:pPr marL="542925" indent="-542925" eaLnBrk="0" hangingPunct="0">
              <a:buFont typeface="Arial" panose="020B0604020202020204" pitchFamily="34" charset="0"/>
              <a:buChar char="•"/>
              <a:defRPr/>
            </a:pPr>
            <a:endParaRPr lang="it-IT" sz="2000" dirty="0"/>
          </a:p>
          <a:p>
            <a:pPr marL="542925" indent="-542925" eaLnBrk="0" hangingPunct="0">
              <a:buFont typeface="Arial" panose="020B0604020202020204" pitchFamily="34" charset="0"/>
              <a:buChar char="•"/>
              <a:defRPr/>
            </a:pPr>
            <a:r>
              <a:rPr lang="en-GB" sz="2000" dirty="0" smtClean="0"/>
              <a:t>We obtain a continuous variable (OLS regression)</a:t>
            </a:r>
            <a:endParaRPr lang="en-GB" sz="2000" dirty="0"/>
          </a:p>
          <a:p>
            <a:pPr marL="542925" indent="-542925" eaLnBrk="0" hangingPunct="0">
              <a:buFont typeface="Arial" panose="020B0604020202020204" pitchFamily="34" charset="0"/>
              <a:buChar char="•"/>
              <a:defRPr/>
            </a:pPr>
            <a:endParaRPr lang="en-GB" sz="2000" dirty="0" smtClean="0"/>
          </a:p>
          <a:p>
            <a:pPr marL="542925" indent="-542925" eaLnBrk="0" hangingPunct="0">
              <a:buFont typeface="Arial" panose="020B0604020202020204" pitchFamily="34" charset="0"/>
              <a:buChar char="•"/>
              <a:defRPr/>
            </a:pPr>
            <a:r>
              <a:rPr lang="en-GB" sz="2000" dirty="0" smtClean="0"/>
              <a:t>Provide </a:t>
            </a:r>
            <a:r>
              <a:rPr lang="en-GB" sz="2000" dirty="0"/>
              <a:t>a synthetic representation of vulnerability</a:t>
            </a:r>
          </a:p>
          <a:p>
            <a:pPr marL="542925" indent="-542925" eaLnBrk="0" hangingPunct="0">
              <a:buFont typeface="+mj-lt"/>
              <a:buAutoNum type="arabicPeriod"/>
              <a:defRPr/>
            </a:pPr>
            <a:endParaRPr lang="en-GB" sz="2000" dirty="0"/>
          </a:p>
          <a:p>
            <a:pPr>
              <a:lnSpc>
                <a:spcPct val="90000"/>
              </a:lnSpc>
              <a:defRPr/>
            </a:pPr>
            <a:r>
              <a:rPr lang="it-IT" sz="2000" dirty="0" smtClean="0"/>
              <a:t> </a:t>
            </a:r>
            <a:endParaRPr lang="it-IT" sz="2000" i="1" dirty="0"/>
          </a:p>
          <a:p>
            <a:pPr>
              <a:lnSpc>
                <a:spcPct val="90000"/>
              </a:lnSpc>
              <a:defRPr/>
            </a:pPr>
            <a:endParaRPr lang="it-IT" dirty="0"/>
          </a:p>
          <a:p>
            <a:pPr>
              <a:lnSpc>
                <a:spcPct val="90000"/>
              </a:lnSpc>
              <a:defRPr/>
            </a:pPr>
            <a:endParaRPr lang="it-IT" dirty="0"/>
          </a:p>
          <a:p>
            <a:pPr marL="542925" indent="-542925" eaLnBrk="0" hangingPunct="0">
              <a:buFont typeface="+mj-lt"/>
              <a:buAutoNum type="arabicPeriod"/>
              <a:defRPr/>
            </a:pPr>
            <a:endParaRPr lang="en-GB" dirty="0">
              <a:solidFill>
                <a:srgbClr val="1414D2"/>
              </a:solidFill>
            </a:endParaRPr>
          </a:p>
        </p:txBody>
      </p:sp>
      <p:sp>
        <p:nvSpPr>
          <p:cNvPr id="20483" name="Line 18"/>
          <p:cNvSpPr>
            <a:spLocks noChangeShapeType="1"/>
          </p:cNvSpPr>
          <p:nvPr/>
        </p:nvSpPr>
        <p:spPr bwMode="auto">
          <a:xfrm flipV="1">
            <a:off x="468313" y="981075"/>
            <a:ext cx="8351837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0484" name="Rectangle 9"/>
          <p:cNvSpPr>
            <a:spLocks noChangeArrowheads="1"/>
          </p:cNvSpPr>
          <p:nvPr/>
        </p:nvSpPr>
        <p:spPr bwMode="auto">
          <a:xfrm>
            <a:off x="468313" y="477838"/>
            <a:ext cx="747191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ea typeface="+mj-ea"/>
                <a:cs typeface="+mj-cs"/>
              </a:rPr>
              <a:t>Building a unique </a:t>
            </a:r>
            <a:r>
              <a:rPr lang="en-GB" sz="2800" b="1" dirty="0" smtClean="0">
                <a:solidFill>
                  <a:srgbClr val="0070C0"/>
                </a:solidFill>
                <a:ea typeface="+mj-ea"/>
                <a:cs typeface="+mj-cs"/>
              </a:rPr>
              <a:t>indicator of vulnerability</a:t>
            </a:r>
            <a:endParaRPr lang="it-IT" sz="2800" b="1" dirty="0">
              <a:solidFill>
                <a:srgbClr val="0070C0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0624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it-IT" sz="2800" b="1" dirty="0" err="1">
                <a:solidFill>
                  <a:srgbClr val="0070C0"/>
                </a:solidFill>
                <a:latin typeface="Arial" charset="0"/>
              </a:rPr>
              <a:t>Vulnerability</a:t>
            </a:r>
            <a:r>
              <a:rPr lang="it-IT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it-IT" sz="2800" b="1" dirty="0" err="1" smtClean="0">
                <a:solidFill>
                  <a:srgbClr val="0070C0"/>
                </a:solidFill>
                <a:latin typeface="Arial" charset="0"/>
              </a:rPr>
              <a:t>index</a:t>
            </a:r>
            <a:r>
              <a:rPr lang="it-IT" sz="2800" b="1" dirty="0" smtClean="0">
                <a:solidFill>
                  <a:srgbClr val="0070C0"/>
                </a:solidFill>
                <a:latin typeface="Arial" charset="0"/>
              </a:rPr>
              <a:t> (PCA </a:t>
            </a:r>
            <a:r>
              <a:rPr lang="it-IT" sz="2800" b="1" dirty="0" err="1" smtClean="0">
                <a:solidFill>
                  <a:srgbClr val="0070C0"/>
                </a:solidFill>
                <a:latin typeface="Arial" charset="0"/>
              </a:rPr>
              <a:t>weights</a:t>
            </a:r>
            <a:r>
              <a:rPr lang="it-IT" sz="2800" b="1" dirty="0" smtClean="0">
                <a:solidFill>
                  <a:srgbClr val="0070C0"/>
                </a:solidFill>
                <a:latin typeface="Arial" charset="0"/>
              </a:rPr>
              <a:t>):</a:t>
            </a:r>
            <a:r>
              <a:rPr lang="it-IT" sz="2800" b="1" dirty="0">
                <a:solidFill>
                  <a:srgbClr val="0070C0"/>
                </a:solidFill>
                <a:latin typeface="Arial" charset="0"/>
              </a:rPr>
              <a:t/>
            </a:r>
            <a:br>
              <a:rPr lang="it-IT" sz="2800" b="1" dirty="0">
                <a:solidFill>
                  <a:srgbClr val="0070C0"/>
                </a:solidFill>
                <a:latin typeface="Arial" charset="0"/>
              </a:rPr>
            </a:br>
            <a:r>
              <a:rPr lang="it-IT" sz="2800" b="1" dirty="0">
                <a:solidFill>
                  <a:srgbClr val="0070C0"/>
                </a:solidFill>
                <a:latin typeface="Arial" charset="0"/>
              </a:rPr>
              <a:t> OLS </a:t>
            </a:r>
            <a:r>
              <a:rPr lang="it-IT" sz="2800" b="1" dirty="0" err="1">
                <a:solidFill>
                  <a:srgbClr val="0070C0"/>
                </a:solidFill>
                <a:latin typeface="Arial" charset="0"/>
              </a:rPr>
              <a:t>regression</a:t>
            </a:r>
            <a:endParaRPr lang="it-IT" sz="2800" dirty="0">
              <a:solidFill>
                <a:srgbClr val="0070C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86664D-0FC7-41FC-B9D0-9A59A7961262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  <p:sp>
        <p:nvSpPr>
          <p:cNvPr id="121" name="Line 18"/>
          <p:cNvSpPr>
            <a:spLocks noChangeShapeType="1"/>
          </p:cNvSpPr>
          <p:nvPr/>
        </p:nvSpPr>
        <p:spPr bwMode="auto">
          <a:xfrm flipV="1">
            <a:off x="468313" y="1196752"/>
            <a:ext cx="8351837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136" y="1306934"/>
            <a:ext cx="5057775" cy="5544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vale 10"/>
          <p:cNvSpPr/>
          <p:nvPr/>
        </p:nvSpPr>
        <p:spPr>
          <a:xfrm>
            <a:off x="3638454" y="3869323"/>
            <a:ext cx="658127" cy="2099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Ovale 12"/>
          <p:cNvSpPr/>
          <p:nvPr/>
        </p:nvSpPr>
        <p:spPr>
          <a:xfrm>
            <a:off x="4446422" y="3858459"/>
            <a:ext cx="658127" cy="22078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Ovale 13"/>
          <p:cNvSpPr/>
          <p:nvPr/>
        </p:nvSpPr>
        <p:spPr>
          <a:xfrm>
            <a:off x="5256949" y="3882251"/>
            <a:ext cx="658127" cy="22078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Ovale 14"/>
          <p:cNvSpPr/>
          <p:nvPr/>
        </p:nvSpPr>
        <p:spPr>
          <a:xfrm>
            <a:off x="6164784" y="3858459"/>
            <a:ext cx="658127" cy="22078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09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it-IT" sz="2800" b="1" dirty="0" err="1">
                <a:solidFill>
                  <a:srgbClr val="0070C0"/>
                </a:solidFill>
                <a:latin typeface="Arial" charset="0"/>
              </a:rPr>
              <a:t>Vulnerability</a:t>
            </a:r>
            <a:r>
              <a:rPr lang="it-IT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it-IT" sz="2800" b="1" dirty="0" err="1">
                <a:solidFill>
                  <a:srgbClr val="0070C0"/>
                </a:solidFill>
                <a:latin typeface="Arial" charset="0"/>
              </a:rPr>
              <a:t>index</a:t>
            </a:r>
            <a:r>
              <a:rPr lang="it-IT" sz="2800" b="1" dirty="0">
                <a:solidFill>
                  <a:srgbClr val="0070C0"/>
                </a:solidFill>
                <a:latin typeface="Arial" charset="0"/>
              </a:rPr>
              <a:t> (PCA </a:t>
            </a:r>
            <a:r>
              <a:rPr lang="it-IT" sz="2800" b="1" dirty="0" err="1">
                <a:solidFill>
                  <a:srgbClr val="0070C0"/>
                </a:solidFill>
                <a:latin typeface="Arial" charset="0"/>
              </a:rPr>
              <a:t>weights</a:t>
            </a:r>
            <a:r>
              <a:rPr lang="it-IT" sz="2800" b="1" dirty="0">
                <a:solidFill>
                  <a:srgbClr val="0070C0"/>
                </a:solidFill>
                <a:latin typeface="Arial" charset="0"/>
              </a:rPr>
              <a:t>): </a:t>
            </a:r>
            <a:br>
              <a:rPr lang="it-IT" sz="2800" b="1" dirty="0">
                <a:solidFill>
                  <a:srgbClr val="0070C0"/>
                </a:solidFill>
                <a:latin typeface="Arial" charset="0"/>
              </a:rPr>
            </a:br>
            <a:r>
              <a:rPr lang="it-IT" sz="2800" b="1" dirty="0">
                <a:solidFill>
                  <a:srgbClr val="0070C0"/>
                </a:solidFill>
                <a:latin typeface="Arial" charset="0"/>
              </a:rPr>
              <a:t> OLS </a:t>
            </a:r>
            <a:r>
              <a:rPr lang="it-IT" sz="2800" b="1" dirty="0" err="1" smtClean="0">
                <a:solidFill>
                  <a:srgbClr val="0070C0"/>
                </a:solidFill>
                <a:latin typeface="Arial" charset="0"/>
              </a:rPr>
              <a:t>regression</a:t>
            </a:r>
            <a:r>
              <a:rPr lang="it-IT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it-IT" sz="2800" b="1" dirty="0" smtClean="0">
                <a:solidFill>
                  <a:srgbClr val="0070C0"/>
                </a:solidFill>
                <a:latin typeface="Arial" charset="0"/>
              </a:rPr>
              <a:t>- </a:t>
            </a:r>
            <a:r>
              <a:rPr lang="it-IT" sz="2800" b="1" dirty="0" err="1" smtClean="0">
                <a:solidFill>
                  <a:srgbClr val="0070C0"/>
                </a:solidFill>
                <a:latin typeface="Arial" charset="0"/>
              </a:rPr>
              <a:t>only</a:t>
            </a:r>
            <a:r>
              <a:rPr lang="it-IT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it-IT" sz="2800" b="1" dirty="0" err="1">
                <a:solidFill>
                  <a:srgbClr val="0070C0"/>
                </a:solidFill>
                <a:latin typeface="Arial" charset="0"/>
              </a:rPr>
              <a:t>hh</a:t>
            </a:r>
            <a:r>
              <a:rPr lang="it-IT" sz="2800" b="1" dirty="0">
                <a:solidFill>
                  <a:srgbClr val="0070C0"/>
                </a:solidFill>
                <a:latin typeface="Arial" charset="0"/>
              </a:rPr>
              <a:t> with </a:t>
            </a:r>
            <a:r>
              <a:rPr lang="it-IT" sz="2800" b="1" dirty="0" err="1">
                <a:solidFill>
                  <a:srgbClr val="0070C0"/>
                </a:solidFill>
                <a:latin typeface="Arial" charset="0"/>
              </a:rPr>
              <a:t>mortgage</a:t>
            </a:r>
            <a:endParaRPr lang="it-IT" sz="2800" dirty="0">
              <a:solidFill>
                <a:srgbClr val="0070C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86664D-0FC7-41FC-B9D0-9A59A7961262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  <p:sp>
        <p:nvSpPr>
          <p:cNvPr id="121" name="Line 18"/>
          <p:cNvSpPr>
            <a:spLocks noChangeShapeType="1"/>
          </p:cNvSpPr>
          <p:nvPr/>
        </p:nvSpPr>
        <p:spPr bwMode="auto">
          <a:xfrm flipV="1">
            <a:off x="468313" y="1196752"/>
            <a:ext cx="8351837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398" y="1333701"/>
            <a:ext cx="7010400" cy="475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Ovale 16"/>
          <p:cNvSpPr/>
          <p:nvPr/>
        </p:nvSpPr>
        <p:spPr>
          <a:xfrm>
            <a:off x="3215273" y="2708920"/>
            <a:ext cx="79208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Ovale 17"/>
          <p:cNvSpPr/>
          <p:nvPr/>
        </p:nvSpPr>
        <p:spPr>
          <a:xfrm>
            <a:off x="4499992" y="2708920"/>
            <a:ext cx="79208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Ovale 18"/>
          <p:cNvSpPr/>
          <p:nvPr/>
        </p:nvSpPr>
        <p:spPr>
          <a:xfrm>
            <a:off x="5796136" y="2708920"/>
            <a:ext cx="79208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Ovale 19"/>
          <p:cNvSpPr/>
          <p:nvPr/>
        </p:nvSpPr>
        <p:spPr>
          <a:xfrm>
            <a:off x="7092280" y="2681815"/>
            <a:ext cx="79208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251520" y="6237312"/>
            <a:ext cx="85686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 smtClean="0"/>
              <a:t>All</a:t>
            </a:r>
            <a:r>
              <a:rPr lang="it-IT" dirty="0" smtClean="0"/>
              <a:t> the </a:t>
            </a:r>
            <a:r>
              <a:rPr lang="it-IT" dirty="0" err="1" smtClean="0"/>
              <a:t>results</a:t>
            </a:r>
            <a:r>
              <a:rPr lang="it-IT" dirty="0" smtClean="0"/>
              <a:t> with </a:t>
            </a:r>
            <a:r>
              <a:rPr lang="it-IT" dirty="0" err="1" smtClean="0"/>
              <a:t>respect</a:t>
            </a:r>
            <a:r>
              <a:rPr lang="it-IT" dirty="0" smtClean="0"/>
              <a:t> to the </a:t>
            </a:r>
            <a:r>
              <a:rPr lang="it-IT" dirty="0" err="1" smtClean="0"/>
              <a:t>demographics</a:t>
            </a:r>
            <a:r>
              <a:rPr lang="it-IT" dirty="0" smtClean="0"/>
              <a:t> are </a:t>
            </a:r>
            <a:r>
              <a:rPr lang="it-IT" dirty="0" err="1" smtClean="0"/>
              <a:t>confirmed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227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kern="1200" dirty="0" err="1" smtClean="0">
                <a:solidFill>
                  <a:srgbClr val="0070C0"/>
                </a:solidFill>
                <a:latin typeface="Arial" charset="0"/>
              </a:rPr>
              <a:t>Conclusion</a:t>
            </a:r>
            <a:endParaRPr lang="it-IT" sz="3200" b="1" kern="12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/>
          <a:lstStyle/>
          <a:p>
            <a:r>
              <a:rPr lang="en-GB" sz="2000" u="sng" dirty="0" smtClean="0"/>
              <a:t>Large heterogeneity </a:t>
            </a:r>
            <a:r>
              <a:rPr lang="en-GB" sz="2000" u="sng" dirty="0"/>
              <a:t>in the euro </a:t>
            </a:r>
            <a:r>
              <a:rPr lang="en-GB" sz="2000" u="sng" dirty="0" smtClean="0"/>
              <a:t>area</a:t>
            </a:r>
            <a:r>
              <a:rPr lang="en-GB" sz="2000" u="sng" dirty="0"/>
              <a:t> </a:t>
            </a:r>
            <a:r>
              <a:rPr lang="en-GB" sz="2000" dirty="0" smtClean="0"/>
              <a:t>with respect to the share of indebted households and of the debt at risk.</a:t>
            </a:r>
          </a:p>
          <a:p>
            <a:r>
              <a:rPr lang="en-GB" sz="2000" u="sng" dirty="0" smtClean="0"/>
              <a:t>Some common aspects </a:t>
            </a:r>
            <a:r>
              <a:rPr lang="en-GB" sz="2000" dirty="0" smtClean="0"/>
              <a:t>relevant for </a:t>
            </a:r>
            <a:r>
              <a:rPr lang="en-GB" sz="2000" dirty="0"/>
              <a:t>financial </a:t>
            </a:r>
            <a:r>
              <a:rPr lang="en-GB" sz="2000" dirty="0" smtClean="0"/>
              <a:t>stability:</a:t>
            </a:r>
          </a:p>
          <a:p>
            <a:pPr marL="457200" indent="-457200">
              <a:buFontTx/>
              <a:buAutoNum type="arabicParenR"/>
            </a:pPr>
            <a:r>
              <a:rPr lang="en-GB" sz="2000" dirty="0"/>
              <a:t>Strong correlation between </a:t>
            </a:r>
            <a:r>
              <a:rPr lang="en-GB" sz="2000" b="1" dirty="0"/>
              <a:t>self-employment</a:t>
            </a:r>
            <a:r>
              <a:rPr lang="en-GB" sz="2000" dirty="0"/>
              <a:t> and vulnerability, which may suggest the implementation of some policy initiatives to support the liquidity of </a:t>
            </a:r>
            <a:r>
              <a:rPr lang="en-GB" sz="2000" dirty="0" smtClean="0"/>
              <a:t>self-employers (financial education, efficient mortgage insurance market)</a:t>
            </a:r>
            <a:endParaRPr lang="en-GB" sz="2000" dirty="0"/>
          </a:p>
          <a:p>
            <a:pPr marL="457200" indent="-457200">
              <a:buAutoNum type="arabicParenR"/>
            </a:pPr>
            <a:r>
              <a:rPr lang="en-GB" sz="2000" dirty="0" smtClean="0"/>
              <a:t>Higher </a:t>
            </a:r>
            <a:r>
              <a:rPr lang="en-GB" sz="2000" b="1" dirty="0" smtClean="0"/>
              <a:t>LTV</a:t>
            </a:r>
            <a:r>
              <a:rPr lang="en-GB" sz="2000" dirty="0" smtClean="0"/>
              <a:t> is associated with higher vulnerability, </a:t>
            </a:r>
            <a:r>
              <a:rPr lang="en-GB" sz="2000" dirty="0"/>
              <a:t>while no effect has been detected for </a:t>
            </a:r>
            <a:r>
              <a:rPr lang="en-GB" sz="2000" dirty="0" smtClean="0"/>
              <a:t>the </a:t>
            </a:r>
            <a:r>
              <a:rPr lang="en-GB" sz="2000" dirty="0"/>
              <a:t>number of mortgages or their </a:t>
            </a:r>
            <a:r>
              <a:rPr lang="en-GB" sz="2000" dirty="0" smtClean="0"/>
              <a:t>duration.</a:t>
            </a:r>
          </a:p>
          <a:p>
            <a:pPr marL="0" indent="0">
              <a:buNone/>
            </a:pPr>
            <a:r>
              <a:rPr lang="it-IT" sz="2000" dirty="0">
                <a:solidFill>
                  <a:srgbClr val="FF0000"/>
                </a:solidFill>
              </a:rPr>
              <a:t> </a:t>
            </a:r>
            <a:r>
              <a:rPr lang="it-IT" sz="2000" dirty="0" smtClean="0">
                <a:solidFill>
                  <a:srgbClr val="FF0000"/>
                </a:solidFill>
              </a:rPr>
              <a:t>      	</a:t>
            </a:r>
            <a:r>
              <a:rPr lang="it-IT" sz="2000" dirty="0" err="1" smtClean="0">
                <a:solidFill>
                  <a:srgbClr val="FF0000"/>
                </a:solidFill>
              </a:rPr>
              <a:t>Main</a:t>
            </a:r>
            <a:r>
              <a:rPr lang="it-IT" sz="2000" dirty="0" smtClean="0">
                <a:solidFill>
                  <a:srgbClr val="FF0000"/>
                </a:solidFill>
              </a:rPr>
              <a:t> </a:t>
            </a:r>
            <a:r>
              <a:rPr lang="it-IT" sz="2000" dirty="0">
                <a:solidFill>
                  <a:srgbClr val="FF0000"/>
                </a:solidFill>
              </a:rPr>
              <a:t>policy </a:t>
            </a:r>
            <a:r>
              <a:rPr lang="it-IT" sz="2000" dirty="0" err="1">
                <a:solidFill>
                  <a:srgbClr val="FF0000"/>
                </a:solidFill>
              </a:rPr>
              <a:t>implication</a:t>
            </a:r>
            <a:r>
              <a:rPr lang="it-IT" sz="2000" dirty="0">
                <a:solidFill>
                  <a:srgbClr val="FF0000"/>
                </a:solidFill>
              </a:rPr>
              <a:t>: </a:t>
            </a:r>
            <a:r>
              <a:rPr lang="it-IT" sz="2000" dirty="0" err="1">
                <a:solidFill>
                  <a:srgbClr val="FF0000"/>
                </a:solidFill>
              </a:rPr>
              <a:t>this</a:t>
            </a:r>
            <a:r>
              <a:rPr lang="it-IT" sz="2000" dirty="0">
                <a:solidFill>
                  <a:srgbClr val="FF0000"/>
                </a:solidFill>
              </a:rPr>
              <a:t> </a:t>
            </a:r>
            <a:r>
              <a:rPr lang="it-IT" sz="2000" dirty="0" err="1">
                <a:solidFill>
                  <a:srgbClr val="FF0000"/>
                </a:solidFill>
              </a:rPr>
              <a:t>analysis</a:t>
            </a:r>
            <a:r>
              <a:rPr lang="it-IT" sz="2000" dirty="0">
                <a:solidFill>
                  <a:srgbClr val="FF0000"/>
                </a:solidFill>
              </a:rPr>
              <a:t> </a:t>
            </a:r>
            <a:r>
              <a:rPr lang="it-IT" sz="2000" dirty="0" err="1">
                <a:solidFill>
                  <a:srgbClr val="FF0000"/>
                </a:solidFill>
              </a:rPr>
              <a:t>provides</a:t>
            </a:r>
            <a:r>
              <a:rPr lang="it-IT" sz="2000" dirty="0">
                <a:solidFill>
                  <a:srgbClr val="FF0000"/>
                </a:solidFill>
              </a:rPr>
              <a:t> </a:t>
            </a:r>
            <a:r>
              <a:rPr lang="it-IT" sz="2000" dirty="0" err="1">
                <a:solidFill>
                  <a:srgbClr val="FF0000"/>
                </a:solidFill>
              </a:rPr>
              <a:t>support</a:t>
            </a:r>
            <a:r>
              <a:rPr lang="it-IT" sz="2000" dirty="0">
                <a:solidFill>
                  <a:srgbClr val="FF0000"/>
                </a:solidFill>
              </a:rPr>
              <a:t> for the </a:t>
            </a:r>
            <a:r>
              <a:rPr lang="it-IT" sz="2000" dirty="0" smtClean="0">
                <a:solidFill>
                  <a:srgbClr val="FF0000"/>
                </a:solidFill>
              </a:rPr>
              <a:t>     	</a:t>
            </a:r>
            <a:r>
              <a:rPr lang="it-IT" sz="2000" dirty="0" err="1" smtClean="0">
                <a:solidFill>
                  <a:srgbClr val="FF0000"/>
                </a:solidFill>
              </a:rPr>
              <a:t>introduction</a:t>
            </a:r>
            <a:r>
              <a:rPr lang="it-IT" sz="2000" dirty="0" smtClean="0">
                <a:solidFill>
                  <a:srgbClr val="FF0000"/>
                </a:solidFill>
              </a:rPr>
              <a:t> </a:t>
            </a:r>
            <a:r>
              <a:rPr lang="it-IT" sz="2000" dirty="0">
                <a:solidFill>
                  <a:srgbClr val="FF0000"/>
                </a:solidFill>
              </a:rPr>
              <a:t>of </a:t>
            </a:r>
            <a:r>
              <a:rPr lang="it-IT" sz="2000" dirty="0" err="1">
                <a:solidFill>
                  <a:srgbClr val="FF0000"/>
                </a:solidFill>
              </a:rPr>
              <a:t>limits</a:t>
            </a:r>
            <a:r>
              <a:rPr lang="it-IT" sz="2000" dirty="0">
                <a:solidFill>
                  <a:srgbClr val="FF0000"/>
                </a:solidFill>
              </a:rPr>
              <a:t> to LTV </a:t>
            </a:r>
            <a:r>
              <a:rPr lang="it-IT" sz="2000" dirty="0" err="1">
                <a:solidFill>
                  <a:srgbClr val="FF0000"/>
                </a:solidFill>
              </a:rPr>
              <a:t>ratios</a:t>
            </a:r>
            <a:r>
              <a:rPr lang="it-IT" sz="2000" dirty="0">
                <a:solidFill>
                  <a:srgbClr val="FF0000"/>
                </a:solidFill>
              </a:rPr>
              <a:t> for </a:t>
            </a:r>
            <a:r>
              <a:rPr lang="it-IT" sz="2000" dirty="0" err="1">
                <a:solidFill>
                  <a:srgbClr val="FF0000"/>
                </a:solidFill>
              </a:rPr>
              <a:t>macroprudential</a:t>
            </a:r>
            <a:r>
              <a:rPr lang="it-IT" sz="2000" dirty="0">
                <a:solidFill>
                  <a:srgbClr val="FF0000"/>
                </a:solidFill>
              </a:rPr>
              <a:t> </a:t>
            </a:r>
            <a:r>
              <a:rPr lang="it-IT" sz="2000" dirty="0" smtClean="0">
                <a:solidFill>
                  <a:srgbClr val="FF0000"/>
                </a:solidFill>
              </a:rPr>
              <a:t>	</a:t>
            </a:r>
            <a:r>
              <a:rPr lang="it-IT" sz="2000" dirty="0" err="1" smtClean="0">
                <a:solidFill>
                  <a:srgbClr val="FF0000"/>
                </a:solidFill>
              </a:rPr>
              <a:t>purposes</a:t>
            </a:r>
            <a:r>
              <a:rPr lang="it-IT" sz="2000" dirty="0" smtClean="0">
                <a:solidFill>
                  <a:srgbClr val="FF0000"/>
                </a:solidFill>
              </a:rPr>
              <a:t>.</a:t>
            </a:r>
            <a:endParaRPr lang="en-GB" sz="2000" dirty="0" smtClean="0"/>
          </a:p>
          <a:p>
            <a:r>
              <a:rPr lang="en-GB" sz="2000" dirty="0" smtClean="0"/>
              <a:t>Our benchmark indicator is </a:t>
            </a:r>
            <a:r>
              <a:rPr lang="en-GB" sz="2000" dirty="0"/>
              <a:t>a good measure of financial distress in the household </a:t>
            </a:r>
            <a:r>
              <a:rPr lang="en-GB" sz="2000" dirty="0" smtClean="0"/>
              <a:t>sector. </a:t>
            </a:r>
            <a:r>
              <a:rPr lang="en-GB" sz="2000" dirty="0"/>
              <a:t>It is therefore crucial that macro-prudential authorities work on a unique, correct and exhaustive way of using the DSR in order to identify vulnerable households. </a:t>
            </a:r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it-IT" dirty="0" err="1" smtClean="0"/>
              <a:t>Thank</a:t>
            </a:r>
            <a:r>
              <a:rPr lang="it-IT" dirty="0" smtClean="0"/>
              <a:t> </a:t>
            </a:r>
            <a:r>
              <a:rPr lang="it-IT" dirty="0" err="1" smtClean="0"/>
              <a:t>you</a:t>
            </a:r>
            <a:r>
              <a:rPr lang="it-IT" dirty="0" smtClean="0"/>
              <a:t>         </a:t>
            </a:r>
          </a:p>
          <a:p>
            <a:pPr>
              <a:defRPr/>
            </a:pPr>
            <a:fld id="{D986664D-0FC7-41FC-B9D0-9A59A7961262}" type="slidenum">
              <a:rPr lang="it-IT" smtClean="0"/>
              <a:pPr>
                <a:defRPr/>
              </a:pPr>
              <a:t>19</a:t>
            </a:fld>
            <a:endParaRPr lang="it-IT" dirty="0"/>
          </a:p>
        </p:txBody>
      </p:sp>
      <p:sp>
        <p:nvSpPr>
          <p:cNvPr id="5" name="Line 18"/>
          <p:cNvSpPr>
            <a:spLocks noChangeShapeType="1"/>
          </p:cNvSpPr>
          <p:nvPr/>
        </p:nvSpPr>
        <p:spPr bwMode="auto">
          <a:xfrm flipV="1">
            <a:off x="468313" y="1052736"/>
            <a:ext cx="8351837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62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3"/>
          <p:cNvSpPr>
            <a:spLocks noChangeArrowheads="1"/>
          </p:cNvSpPr>
          <p:nvPr/>
        </p:nvSpPr>
        <p:spPr bwMode="auto">
          <a:xfrm>
            <a:off x="470992" y="1340768"/>
            <a:ext cx="80645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542925" indent="-542925" eaLnBrk="0" hangingPunct="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The financial crisis has shown that households’ </a:t>
            </a:r>
            <a:r>
              <a:rPr lang="en-US" sz="2000" dirty="0" smtClean="0"/>
              <a:t>financial vulnerability </a:t>
            </a:r>
            <a:r>
              <a:rPr lang="en-US" sz="2000" dirty="0"/>
              <a:t>plays a </a:t>
            </a:r>
            <a:r>
              <a:rPr lang="en-US" sz="2000" dirty="0" smtClean="0"/>
              <a:t>pivotal role </a:t>
            </a:r>
            <a:r>
              <a:rPr lang="en-US" sz="2000" dirty="0"/>
              <a:t>for </a:t>
            </a:r>
            <a:r>
              <a:rPr lang="en-US" sz="2000" dirty="0">
                <a:solidFill>
                  <a:srgbClr val="FF0000"/>
                </a:solidFill>
              </a:rPr>
              <a:t>financial </a:t>
            </a:r>
            <a:r>
              <a:rPr lang="en-US" sz="2000" dirty="0" smtClean="0">
                <a:solidFill>
                  <a:srgbClr val="FF0000"/>
                </a:solidFill>
              </a:rPr>
              <a:t>stability.</a:t>
            </a:r>
          </a:p>
          <a:p>
            <a:pPr eaLnBrk="0" hangingPunct="0">
              <a:defRPr/>
            </a:pPr>
            <a:endParaRPr lang="en-US" sz="2000" u="sng" dirty="0" smtClean="0"/>
          </a:p>
          <a:p>
            <a:pPr marL="542925" indent="-542925" eaLnBrk="0" hangingPunct="0"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We </a:t>
            </a:r>
            <a:r>
              <a:rPr lang="en-US" sz="2000" dirty="0" err="1" smtClean="0"/>
              <a:t>analyse</a:t>
            </a:r>
            <a:r>
              <a:rPr lang="en-US" sz="2000" dirty="0" smtClean="0"/>
              <a:t> the </a:t>
            </a:r>
            <a:r>
              <a:rPr lang="en-US" sz="2000" dirty="0" smtClean="0">
                <a:solidFill>
                  <a:srgbClr val="FF0000"/>
                </a:solidFill>
              </a:rPr>
              <a:t>characteristics </a:t>
            </a:r>
            <a:r>
              <a:rPr lang="en-US" sz="2000" dirty="0" smtClean="0"/>
              <a:t>that are correlated with vulnerability for the euro area households.</a:t>
            </a:r>
          </a:p>
          <a:p>
            <a:pPr marL="542925" indent="-542925" eaLnBrk="0" hangingPunct="0">
              <a:buFont typeface="Arial" panose="020B0604020202020204" pitchFamily="34" charset="0"/>
              <a:buChar char="•"/>
              <a:defRPr/>
            </a:pPr>
            <a:endParaRPr lang="en-US" sz="2000" dirty="0" smtClean="0"/>
          </a:p>
          <a:p>
            <a:pPr marL="542925" indent="-542925" eaLnBrk="0" hangingPunct="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We </a:t>
            </a:r>
            <a:r>
              <a:rPr lang="en-US" sz="2000" dirty="0" smtClean="0"/>
              <a:t>focus a </a:t>
            </a:r>
            <a:r>
              <a:rPr lang="en-US" sz="2000" dirty="0"/>
              <a:t>standard indicator of financial </a:t>
            </a:r>
            <a:r>
              <a:rPr lang="en-US" sz="2000" dirty="0" smtClean="0"/>
              <a:t>vulnerability and we also </a:t>
            </a:r>
            <a:r>
              <a:rPr lang="en-US" sz="2000" dirty="0"/>
              <a:t>compare </a:t>
            </a:r>
            <a:r>
              <a:rPr lang="en-US" sz="2000" dirty="0" smtClean="0"/>
              <a:t>our findings with those obtained using with the other indicators. </a:t>
            </a:r>
          </a:p>
          <a:p>
            <a:pPr marL="542925" indent="-542925" eaLnBrk="0" hangingPunct="0"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srgbClr val="FF0000"/>
              </a:solidFill>
            </a:endParaRPr>
          </a:p>
          <a:p>
            <a:pPr marL="542925" indent="-542925" eaLnBrk="0" hangingPunct="0"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Policy implications </a:t>
            </a:r>
            <a:r>
              <a:rPr lang="en-US" sz="2000" dirty="0" smtClean="0"/>
              <a:t>of our results</a:t>
            </a:r>
          </a:p>
          <a:p>
            <a:pPr marL="542925" indent="-542925" eaLnBrk="0" hangingPunct="0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 marL="542925" indent="-542925" eaLnBrk="0" hangingPunct="0">
              <a:defRPr/>
            </a:pPr>
            <a:endParaRPr lang="en-GB" dirty="0">
              <a:solidFill>
                <a:srgbClr val="1414D2"/>
              </a:solidFill>
            </a:endParaRPr>
          </a:p>
          <a:p>
            <a:pPr marL="542925" indent="-542925" eaLnBrk="0" hangingPunct="0">
              <a:defRPr/>
            </a:pPr>
            <a:endParaRPr lang="en-GB" dirty="0" smtClean="0">
              <a:solidFill>
                <a:srgbClr val="1414D2"/>
              </a:solidFill>
            </a:endParaRPr>
          </a:p>
          <a:p>
            <a:pPr marL="542925" indent="-542925" eaLnBrk="0" hangingPunct="0">
              <a:defRPr/>
            </a:pPr>
            <a:endParaRPr lang="en-GB" dirty="0">
              <a:solidFill>
                <a:srgbClr val="1414D2"/>
              </a:solidFill>
            </a:endParaRPr>
          </a:p>
          <a:p>
            <a:pPr marL="542925" indent="-542925" eaLnBrk="0" hangingPunct="0">
              <a:defRPr/>
            </a:pPr>
            <a:endParaRPr lang="en-GB" dirty="0" smtClean="0">
              <a:solidFill>
                <a:srgbClr val="1414D2"/>
              </a:solidFill>
            </a:endParaRPr>
          </a:p>
        </p:txBody>
      </p:sp>
      <p:sp>
        <p:nvSpPr>
          <p:cNvPr id="3075" name="Line 18"/>
          <p:cNvSpPr>
            <a:spLocks noChangeShapeType="1"/>
          </p:cNvSpPr>
          <p:nvPr/>
        </p:nvSpPr>
        <p:spPr bwMode="auto">
          <a:xfrm flipV="1">
            <a:off x="468313" y="981075"/>
            <a:ext cx="8351837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6" name="Rectangle 19"/>
          <p:cNvSpPr>
            <a:spLocks noChangeArrowheads="1"/>
          </p:cNvSpPr>
          <p:nvPr/>
        </p:nvSpPr>
        <p:spPr bwMode="auto">
          <a:xfrm>
            <a:off x="468313" y="404813"/>
            <a:ext cx="15953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Outline</a:t>
            </a:r>
            <a:endParaRPr lang="it-IT" sz="3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3"/>
          <p:cNvSpPr>
            <a:spLocks noChangeArrowheads="1"/>
          </p:cNvSpPr>
          <p:nvPr/>
        </p:nvSpPr>
        <p:spPr bwMode="auto">
          <a:xfrm>
            <a:off x="539948" y="1435998"/>
            <a:ext cx="8064500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dirty="0" smtClean="0"/>
              <a:t>Related literature:</a:t>
            </a:r>
          </a:p>
          <a:p>
            <a:pPr marL="542925" indent="-542925" eaLnBrk="0" hangingPunct="0">
              <a:buFont typeface="Arial" panose="020B0604020202020204" pitchFamily="34" charset="0"/>
              <a:buChar char="•"/>
            </a:pPr>
            <a:r>
              <a:rPr lang="en-GB" dirty="0" smtClean="0"/>
              <a:t>Household vulnerability </a:t>
            </a:r>
            <a:r>
              <a:rPr lang="en-GB" u="sng" dirty="0" smtClean="0"/>
              <a:t>in a country over time </a:t>
            </a:r>
            <a:r>
              <a:rPr lang="en-GB" dirty="0" smtClean="0"/>
              <a:t>(IMF</a:t>
            </a:r>
            <a:r>
              <a:rPr lang="en-GB" dirty="0"/>
              <a:t>, 2011, 2012, 2013; ECB 2013b; Magri and Pico, 2012; Michelangeli and Pietrunti, 2014</a:t>
            </a:r>
            <a:r>
              <a:rPr lang="en-GB" dirty="0" smtClean="0"/>
              <a:t>)</a:t>
            </a:r>
          </a:p>
          <a:p>
            <a:pPr marL="542925" indent="-542925" eaLnBrk="0" hangingPunct="0">
              <a:buFont typeface="Arial" panose="020B0604020202020204" pitchFamily="34" charset="0"/>
              <a:buChar char="•"/>
            </a:pPr>
            <a:r>
              <a:rPr lang="en-GB" dirty="0"/>
              <a:t>Household vulnerability </a:t>
            </a:r>
            <a:r>
              <a:rPr lang="en-GB" u="sng" dirty="0"/>
              <a:t>in a country </a:t>
            </a:r>
            <a:r>
              <a:rPr lang="en-GB" u="sng" dirty="0" smtClean="0"/>
              <a:t>with different </a:t>
            </a:r>
            <a:r>
              <a:rPr lang="en-GB" u="sng" dirty="0"/>
              <a:t>indicators </a:t>
            </a:r>
            <a:r>
              <a:rPr lang="en-GB" dirty="0"/>
              <a:t>of </a:t>
            </a:r>
            <a:r>
              <a:rPr lang="en-US" dirty="0"/>
              <a:t>financial fragility or over-indebtedness </a:t>
            </a:r>
            <a:r>
              <a:rPr lang="en-GB" dirty="0"/>
              <a:t>(Bartiloro and </a:t>
            </a:r>
            <a:r>
              <a:rPr lang="en-GB" dirty="0" smtClean="0"/>
              <a:t>Rampazzi, 2013; </a:t>
            </a:r>
            <a:r>
              <a:rPr lang="en-GB" dirty="0" err="1"/>
              <a:t>D’Alessio</a:t>
            </a:r>
            <a:r>
              <a:rPr lang="en-GB" dirty="0"/>
              <a:t> et al., 2013, among others). </a:t>
            </a:r>
            <a:endParaRPr lang="en-GB" dirty="0" smtClean="0"/>
          </a:p>
          <a:p>
            <a:pPr marL="542925" indent="-542925" eaLnBrk="0" hangingPunct="0">
              <a:buFont typeface="Arial" panose="020B0604020202020204" pitchFamily="34" charset="0"/>
              <a:buChar char="•"/>
            </a:pPr>
            <a:r>
              <a:rPr lang="en-GB" dirty="0" smtClean="0"/>
              <a:t>Household </a:t>
            </a:r>
            <a:r>
              <a:rPr lang="en-GB" u="sng" dirty="0"/>
              <a:t>indebtedness</a:t>
            </a:r>
            <a:r>
              <a:rPr lang="en-GB" dirty="0"/>
              <a:t> </a:t>
            </a:r>
            <a:r>
              <a:rPr lang="en-GB" dirty="0" smtClean="0"/>
              <a:t> in the euro area (</a:t>
            </a:r>
            <a:r>
              <a:rPr lang="en-GB" dirty="0" err="1" smtClean="0"/>
              <a:t>Bover</a:t>
            </a:r>
            <a:r>
              <a:rPr lang="en-GB" dirty="0" smtClean="0"/>
              <a:t> </a:t>
            </a:r>
            <a:r>
              <a:rPr lang="en-GB" dirty="0"/>
              <a:t>et al</a:t>
            </a:r>
            <a:r>
              <a:rPr lang="en-GB" dirty="0" smtClean="0"/>
              <a:t>., 2013</a:t>
            </a:r>
            <a:r>
              <a:rPr lang="en-GB" dirty="0"/>
              <a:t>) </a:t>
            </a:r>
            <a:endParaRPr lang="en-GB" dirty="0" smtClean="0"/>
          </a:p>
          <a:p>
            <a:pPr marL="542925" indent="-542925" eaLnBrk="0" hangingPunct="0">
              <a:buFont typeface="Arial" panose="020B0604020202020204" pitchFamily="34" charset="0"/>
              <a:buChar char="•"/>
            </a:pPr>
            <a:r>
              <a:rPr lang="en-GB" dirty="0" smtClean="0"/>
              <a:t>Household </a:t>
            </a:r>
            <a:r>
              <a:rPr lang="en-GB" u="sng" dirty="0" smtClean="0"/>
              <a:t>mortgage choice </a:t>
            </a:r>
            <a:r>
              <a:rPr lang="en-GB" dirty="0" smtClean="0"/>
              <a:t>in the euro area controlling for </a:t>
            </a:r>
            <a:r>
              <a:rPr lang="en-GB" dirty="0"/>
              <a:t>macro and financial </a:t>
            </a:r>
            <a:r>
              <a:rPr lang="en-GB" dirty="0" smtClean="0"/>
              <a:t>variables (</a:t>
            </a:r>
            <a:r>
              <a:rPr lang="en-GB" dirty="0" err="1" smtClean="0"/>
              <a:t>Ehrmann</a:t>
            </a:r>
            <a:r>
              <a:rPr lang="en-GB" dirty="0" smtClean="0"/>
              <a:t> </a:t>
            </a:r>
            <a:r>
              <a:rPr lang="en-GB" dirty="0"/>
              <a:t>and </a:t>
            </a:r>
            <a:r>
              <a:rPr lang="en-GB" dirty="0" err="1" smtClean="0"/>
              <a:t>Ziegelmeyer</a:t>
            </a:r>
            <a:r>
              <a:rPr lang="en-GB" dirty="0" smtClean="0"/>
              <a:t>, 2013</a:t>
            </a:r>
            <a:r>
              <a:rPr lang="en-GB" dirty="0"/>
              <a:t>) </a:t>
            </a:r>
            <a:endParaRPr lang="en-GB" dirty="0" smtClean="0"/>
          </a:p>
          <a:p>
            <a:pPr marL="542925" indent="-542925" eaLnBrk="0" hangingPunct="0">
              <a:buFont typeface="Arial" panose="020B0604020202020204" pitchFamily="34" charset="0"/>
              <a:buChar char="•"/>
            </a:pPr>
            <a:endParaRPr lang="en-GB" dirty="0"/>
          </a:p>
          <a:p>
            <a:pPr eaLnBrk="0" hangingPunct="0"/>
            <a:r>
              <a:rPr lang="en-GB" dirty="0" smtClean="0"/>
              <a:t>In this paper:</a:t>
            </a:r>
          </a:p>
          <a:p>
            <a:pPr marL="542925" indent="-542925" eaLnBrk="0" hangingPunct="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FF0000"/>
                </a:solidFill>
              </a:rPr>
              <a:t>Focus </a:t>
            </a:r>
            <a:r>
              <a:rPr lang="en-GB" dirty="0">
                <a:solidFill>
                  <a:srgbClr val="FF0000"/>
                </a:solidFill>
              </a:rPr>
              <a:t>on household vulnerability in the euro area </a:t>
            </a:r>
            <a:r>
              <a:rPr lang="en-GB" dirty="0" smtClean="0">
                <a:solidFill>
                  <a:srgbClr val="FF0000"/>
                </a:solidFill>
              </a:rPr>
              <a:t>countries (Financial stability) </a:t>
            </a:r>
          </a:p>
          <a:p>
            <a:pPr marL="542925" indent="-542925" eaLnBrk="0" hangingPunct="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FF0000"/>
                </a:solidFill>
              </a:rPr>
              <a:t>We also evaluate how the main mortgage characteristics are related to household vulnerability (Policy implications)</a:t>
            </a:r>
          </a:p>
          <a:p>
            <a:pPr eaLnBrk="0" hangingPunct="0"/>
            <a:r>
              <a:rPr lang="en-GB" dirty="0" smtClean="0">
                <a:solidFill>
                  <a:srgbClr val="FF0000"/>
                </a:solidFill>
              </a:rPr>
              <a:t> </a:t>
            </a:r>
          </a:p>
          <a:p>
            <a:pPr marL="542925" indent="-542925" eaLnBrk="0" hangingPunct="0"/>
            <a:endParaRPr lang="en-GB" dirty="0">
              <a:solidFill>
                <a:srgbClr val="1414D2"/>
              </a:solidFill>
            </a:endParaRPr>
          </a:p>
        </p:txBody>
      </p:sp>
      <p:sp>
        <p:nvSpPr>
          <p:cNvPr id="4099" name="Line 18"/>
          <p:cNvSpPr>
            <a:spLocks noChangeShapeType="1"/>
          </p:cNvSpPr>
          <p:nvPr/>
        </p:nvSpPr>
        <p:spPr bwMode="auto">
          <a:xfrm flipV="1">
            <a:off x="468313" y="981075"/>
            <a:ext cx="8351837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0" name="Rectangle 19"/>
          <p:cNvSpPr>
            <a:spLocks noChangeArrowheads="1"/>
          </p:cNvSpPr>
          <p:nvPr/>
        </p:nvSpPr>
        <p:spPr bwMode="auto">
          <a:xfrm>
            <a:off x="468313" y="404813"/>
            <a:ext cx="81359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What’s new</a:t>
            </a:r>
            <a:endParaRPr lang="it-IT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39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kern="1200" dirty="0" smtClean="0">
                <a:solidFill>
                  <a:srgbClr val="0070C0"/>
                </a:solidFill>
                <a:latin typeface="Arial" charset="0"/>
              </a:rPr>
              <a:t>Household vulnerability</a:t>
            </a:r>
            <a:endParaRPr lang="it-IT" sz="2800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dirty="0" smtClean="0"/>
              <a:t>Standard </a:t>
            </a:r>
            <a:r>
              <a:rPr lang="it-IT" sz="2000" dirty="0" err="1" smtClean="0"/>
              <a:t>indicator</a:t>
            </a:r>
            <a:r>
              <a:rPr lang="it-IT" sz="2000" dirty="0" smtClean="0"/>
              <a:t> of </a:t>
            </a:r>
            <a:r>
              <a:rPr lang="it-IT" sz="2000" dirty="0" err="1" smtClean="0"/>
              <a:t>vulnerability</a:t>
            </a:r>
            <a:r>
              <a:rPr lang="it-IT" sz="2000" dirty="0" smtClean="0"/>
              <a:t>: </a:t>
            </a:r>
          </a:p>
          <a:p>
            <a:pPr marL="0" indent="0">
              <a:buNone/>
            </a:pPr>
            <a:r>
              <a:rPr lang="it-IT" sz="2000" dirty="0" smtClean="0"/>
              <a:t>	DSR=</a:t>
            </a:r>
            <a:r>
              <a:rPr lang="it-IT" sz="2000" dirty="0" err="1" smtClean="0"/>
              <a:t>Debt</a:t>
            </a:r>
            <a:r>
              <a:rPr lang="it-IT" sz="2000" dirty="0" smtClean="0"/>
              <a:t> service </a:t>
            </a:r>
            <a:r>
              <a:rPr lang="it-IT" sz="2000" dirty="0" err="1" smtClean="0"/>
              <a:t>payments</a:t>
            </a:r>
            <a:r>
              <a:rPr lang="it-IT" sz="2000" dirty="0" smtClean="0"/>
              <a:t>/</a:t>
            </a:r>
            <a:r>
              <a:rPr lang="it-IT" sz="2000" dirty="0" err="1"/>
              <a:t>I</a:t>
            </a:r>
            <a:r>
              <a:rPr lang="it-IT" sz="2000" dirty="0" err="1" smtClean="0"/>
              <a:t>ncome</a:t>
            </a:r>
            <a:endParaRPr lang="it-IT" sz="2000" dirty="0" smtClean="0"/>
          </a:p>
          <a:p>
            <a:endParaRPr lang="it-IT" sz="2000" dirty="0" smtClean="0"/>
          </a:p>
          <a:p>
            <a:r>
              <a:rPr lang="en-GB" sz="2000" dirty="0" smtClean="0"/>
              <a:t>Low </a:t>
            </a:r>
            <a:r>
              <a:rPr lang="en-GB" sz="2000" dirty="0"/>
              <a:t>income households may find it difficult to face other general expenses and to accumulate savings in order to offset unexpected negative economic </a:t>
            </a:r>
            <a:r>
              <a:rPr lang="en-GB" sz="2000" dirty="0" smtClean="0"/>
              <a:t>shocks</a:t>
            </a:r>
          </a:p>
          <a:p>
            <a:endParaRPr lang="it-IT" sz="2000" dirty="0" smtClean="0"/>
          </a:p>
          <a:p>
            <a:r>
              <a:rPr lang="it-IT" sz="2000" dirty="0" smtClean="0"/>
              <a:t>A </a:t>
            </a:r>
            <a:r>
              <a:rPr lang="it-IT" sz="2000" dirty="0" err="1" smtClean="0"/>
              <a:t>household</a:t>
            </a:r>
            <a:r>
              <a:rPr lang="it-IT" sz="2000" dirty="0" smtClean="0"/>
              <a:t> </a:t>
            </a:r>
            <a:r>
              <a:rPr lang="it-IT" sz="2000" dirty="0" err="1" smtClean="0"/>
              <a:t>is</a:t>
            </a:r>
            <a:r>
              <a:rPr lang="it-IT" sz="2000" dirty="0" smtClean="0"/>
              <a:t> </a:t>
            </a:r>
            <a:r>
              <a:rPr lang="it-IT" sz="2000" dirty="0" err="1" smtClean="0"/>
              <a:t>vulnerable</a:t>
            </a:r>
            <a:r>
              <a:rPr lang="it-IT" sz="2000" dirty="0"/>
              <a:t> </a:t>
            </a:r>
            <a:r>
              <a:rPr lang="it-IT" sz="2000" dirty="0" err="1" smtClean="0"/>
              <a:t>if</a:t>
            </a:r>
            <a:endParaRPr lang="it-IT" sz="2000" dirty="0" smtClean="0"/>
          </a:p>
          <a:p>
            <a:pPr marL="457200" indent="-457200">
              <a:buAutoNum type="arabicParenR"/>
            </a:pPr>
            <a:r>
              <a:rPr lang="en-GB" sz="2000" dirty="0" smtClean="0"/>
              <a:t>its DSR </a:t>
            </a:r>
            <a:r>
              <a:rPr lang="en-GB" sz="2000" dirty="0"/>
              <a:t>≥ 40 per cent </a:t>
            </a:r>
            <a:r>
              <a:rPr lang="en-GB" sz="2000" dirty="0" smtClean="0"/>
              <a:t>and</a:t>
            </a:r>
          </a:p>
          <a:p>
            <a:pPr marL="457200" indent="-457200">
              <a:buAutoNum type="arabicParenR"/>
            </a:pPr>
            <a:r>
              <a:rPr lang="en-GB" sz="2000" dirty="0" smtClean="0"/>
              <a:t> </a:t>
            </a:r>
            <a:r>
              <a:rPr lang="en-GB" sz="2000" dirty="0"/>
              <a:t>its income is below the median of the population</a:t>
            </a:r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86664D-0FC7-41FC-B9D0-9A59A7961262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  <p:sp>
        <p:nvSpPr>
          <p:cNvPr id="5" name="Line 18"/>
          <p:cNvSpPr>
            <a:spLocks noChangeShapeType="1"/>
          </p:cNvSpPr>
          <p:nvPr/>
        </p:nvSpPr>
        <p:spPr bwMode="auto">
          <a:xfrm flipV="1">
            <a:off x="468313" y="1052736"/>
            <a:ext cx="8351837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695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kern="1200" dirty="0">
                <a:solidFill>
                  <a:srgbClr val="0070C0"/>
                </a:solidFill>
                <a:latin typeface="Arial" charset="0"/>
                <a:ea typeface="+mn-ea"/>
                <a:cs typeface="+mn-cs"/>
              </a:rPr>
              <a:t>Household Finance and Consumption Survey</a:t>
            </a:r>
            <a:endParaRPr lang="it-IT" sz="2800" b="1" kern="1200" dirty="0">
              <a:solidFill>
                <a:srgbClr val="0070C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Fist harmonized </a:t>
            </a:r>
            <a:r>
              <a:rPr lang="en-GB" sz="2000" dirty="0"/>
              <a:t>survey on households’ wealth, debt, income and consumption in the euro </a:t>
            </a:r>
            <a:r>
              <a:rPr lang="en-GB" sz="2000" dirty="0" smtClean="0"/>
              <a:t>area</a:t>
            </a:r>
          </a:p>
          <a:p>
            <a:r>
              <a:rPr lang="en-GB" sz="2000" dirty="0" smtClean="0"/>
              <a:t>It is voluntary </a:t>
            </a:r>
            <a:r>
              <a:rPr lang="en-GB" sz="2000" dirty="0"/>
              <a:t>conducted by national central banks of the euro area member states and coordinated by the </a:t>
            </a:r>
            <a:r>
              <a:rPr lang="en-GB" sz="2000" dirty="0" smtClean="0"/>
              <a:t>ECB</a:t>
            </a:r>
          </a:p>
          <a:p>
            <a:r>
              <a:rPr lang="en-GB" sz="2000" dirty="0"/>
              <a:t>Data are so far available for just one wave and they mostly refer to year 2010</a:t>
            </a:r>
            <a:r>
              <a:rPr lang="en-GB" sz="2000" dirty="0" smtClean="0"/>
              <a:t>.</a:t>
            </a:r>
          </a:p>
          <a:p>
            <a:r>
              <a:rPr lang="en-GB" sz="2000" dirty="0" smtClean="0"/>
              <a:t>The </a:t>
            </a:r>
            <a:r>
              <a:rPr lang="en-GB" sz="2000" dirty="0"/>
              <a:t>total sample of the first edition consists of about 62,000 households and covers 15 euro area </a:t>
            </a:r>
            <a:r>
              <a:rPr lang="en-GB" sz="2000" dirty="0" smtClean="0"/>
              <a:t>countries</a:t>
            </a:r>
          </a:p>
          <a:p>
            <a:r>
              <a:rPr lang="en-GB" sz="2000" dirty="0" smtClean="0"/>
              <a:t>We </a:t>
            </a:r>
            <a:r>
              <a:rPr lang="en-GB" sz="2000" dirty="0"/>
              <a:t>excluded Finland from our sample because of lack of information on debt service and Slovenia because of the very limited sample size. Therefore, our euro area aggregate includes 13 </a:t>
            </a:r>
            <a:r>
              <a:rPr lang="en-GB" sz="2000" dirty="0" smtClean="0"/>
              <a:t>countries.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86664D-0FC7-41FC-B9D0-9A59A7961262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29" y="1196752"/>
            <a:ext cx="8351837" cy="1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021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3"/>
          <p:cNvSpPr>
            <a:spLocks noChangeArrowheads="1"/>
          </p:cNvSpPr>
          <p:nvPr/>
        </p:nvSpPr>
        <p:spPr bwMode="auto">
          <a:xfrm>
            <a:off x="783853" y="5085184"/>
            <a:ext cx="80645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542925" indent="-542925" eaLnBrk="0" hangingPunct="0">
              <a:defRPr/>
            </a:pPr>
            <a:endParaRPr lang="en-GB" dirty="0">
              <a:solidFill>
                <a:srgbClr val="1414D2"/>
              </a:solidFill>
            </a:endParaRPr>
          </a:p>
          <a:p>
            <a:pPr marL="542925" indent="-542925" eaLnBrk="0" hangingPunct="0">
              <a:defRPr/>
            </a:pPr>
            <a:endParaRPr lang="en-GB" dirty="0">
              <a:solidFill>
                <a:srgbClr val="1414D2"/>
              </a:solidFill>
            </a:endParaRPr>
          </a:p>
        </p:txBody>
      </p:sp>
      <p:sp>
        <p:nvSpPr>
          <p:cNvPr id="3075" name="Line 18"/>
          <p:cNvSpPr>
            <a:spLocks noChangeShapeType="1"/>
          </p:cNvSpPr>
          <p:nvPr/>
        </p:nvSpPr>
        <p:spPr bwMode="auto">
          <a:xfrm flipV="1">
            <a:off x="468313" y="981075"/>
            <a:ext cx="8351837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6" name="Rectangle 19"/>
          <p:cNvSpPr>
            <a:spLocks noChangeArrowheads="1"/>
          </p:cNvSpPr>
          <p:nvPr/>
        </p:nvSpPr>
        <p:spPr bwMode="auto">
          <a:xfrm>
            <a:off x="180355" y="438152"/>
            <a:ext cx="849303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600" b="1" dirty="0" smtClean="0">
                <a:solidFill>
                  <a:srgbClr val="0070C0"/>
                </a:solidFill>
              </a:rPr>
              <a:t>Indebted households: a comparison in the euro area</a:t>
            </a:r>
            <a:endParaRPr lang="it-IT" sz="2600" b="1" dirty="0">
              <a:solidFill>
                <a:srgbClr val="0070C0"/>
              </a:solidFill>
            </a:endParaRPr>
          </a:p>
        </p:txBody>
      </p:sp>
      <p:pic>
        <p:nvPicPr>
          <p:cNvPr id="5" name="Immagin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628800"/>
            <a:ext cx="7119694" cy="36724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1282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3"/>
          <p:cNvSpPr>
            <a:spLocks noChangeArrowheads="1"/>
          </p:cNvSpPr>
          <p:nvPr/>
        </p:nvSpPr>
        <p:spPr bwMode="auto">
          <a:xfrm>
            <a:off x="783853" y="5085184"/>
            <a:ext cx="80645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542925" indent="-542925" eaLnBrk="0" hangingPunct="0">
              <a:defRPr/>
            </a:pPr>
            <a:endParaRPr lang="en-GB" dirty="0">
              <a:solidFill>
                <a:srgbClr val="1414D2"/>
              </a:solidFill>
            </a:endParaRPr>
          </a:p>
          <a:p>
            <a:pPr marL="542925" indent="-542925" eaLnBrk="0" hangingPunct="0">
              <a:defRPr/>
            </a:pPr>
            <a:endParaRPr lang="en-GB" dirty="0">
              <a:solidFill>
                <a:srgbClr val="1414D2"/>
              </a:solidFill>
            </a:endParaRPr>
          </a:p>
        </p:txBody>
      </p:sp>
      <p:sp>
        <p:nvSpPr>
          <p:cNvPr id="3075" name="Line 18"/>
          <p:cNvSpPr>
            <a:spLocks noChangeShapeType="1"/>
          </p:cNvSpPr>
          <p:nvPr/>
        </p:nvSpPr>
        <p:spPr bwMode="auto">
          <a:xfrm flipV="1">
            <a:off x="468313" y="981075"/>
            <a:ext cx="8351837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6" name="Rectangle 19"/>
          <p:cNvSpPr>
            <a:spLocks noChangeArrowheads="1"/>
          </p:cNvSpPr>
          <p:nvPr/>
        </p:nvSpPr>
        <p:spPr bwMode="auto">
          <a:xfrm>
            <a:off x="245206" y="404812"/>
            <a:ext cx="87980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600" b="1" dirty="0" smtClean="0">
                <a:solidFill>
                  <a:srgbClr val="0070C0"/>
                </a:solidFill>
              </a:rPr>
              <a:t>Vulnerable households: a comparison in the euro area</a:t>
            </a:r>
            <a:endParaRPr lang="it-IT" sz="2600" b="1" dirty="0">
              <a:solidFill>
                <a:srgbClr val="0070C0"/>
              </a:solidFill>
            </a:endParaRPr>
          </a:p>
        </p:txBody>
      </p:sp>
      <p:pic>
        <p:nvPicPr>
          <p:cNvPr id="6" name="Immagin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474" y="1484782"/>
            <a:ext cx="7127513" cy="43204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7524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kern="1200" dirty="0">
                <a:solidFill>
                  <a:srgbClr val="0070C0"/>
                </a:solidFill>
                <a:latin typeface="Arial" charset="0"/>
                <a:ea typeface="+mn-ea"/>
                <a:cs typeface="+mn-cs"/>
              </a:rPr>
              <a:t>Share of debt held by vulnerable households</a:t>
            </a:r>
            <a:endParaRPr lang="it-IT" sz="2800" b="1" kern="1200" dirty="0">
              <a:solidFill>
                <a:srgbClr val="0070C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86664D-0FC7-41FC-B9D0-9A59A7961262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  <p:pic>
        <p:nvPicPr>
          <p:cNvPr id="5" name="Segnaposto contenuto 4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2880" y="2177491"/>
            <a:ext cx="6078239" cy="3371380"/>
          </a:xfrm>
          <a:prstGeom prst="rect">
            <a:avLst/>
          </a:prstGeom>
          <a:noFill/>
        </p:spPr>
      </p:pic>
      <p:sp>
        <p:nvSpPr>
          <p:cNvPr id="6" name="Line 18"/>
          <p:cNvSpPr>
            <a:spLocks noChangeShapeType="1"/>
          </p:cNvSpPr>
          <p:nvPr/>
        </p:nvSpPr>
        <p:spPr bwMode="auto">
          <a:xfrm flipV="1">
            <a:off x="468313" y="1052736"/>
            <a:ext cx="8351837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068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098" name="Rectangle 13"/>
              <p:cNvSpPr>
                <a:spLocks noChangeArrowheads="1"/>
              </p:cNvSpPr>
              <p:nvPr/>
            </p:nvSpPr>
            <p:spPr bwMode="auto">
              <a:xfrm>
                <a:off x="504031" y="1196752"/>
                <a:ext cx="8064500" cy="62800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dirty="0" err="1" smtClean="0"/>
                  <a:t>Main</a:t>
                </a:r>
                <a:r>
                  <a:rPr lang="it-IT" dirty="0" smtClean="0"/>
                  <a:t> </a:t>
                </a:r>
                <a:r>
                  <a:rPr lang="it-IT" dirty="0" err="1" smtClean="0"/>
                  <a:t>regression</a:t>
                </a:r>
                <a:r>
                  <a:rPr lang="it-IT" dirty="0" smtClean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it-IT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ctrlPr>
                                <a:rPr lang="it-IT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/>
                                </a:rPr>
                                <m:t>vuln</m:t>
                              </m:r>
                              <m:r>
                                <a:rPr lang="en-GB">
                                  <a:latin typeface="Cambria Math"/>
                                </a:rPr>
                                <m:t>=1</m:t>
                              </m:r>
                            </m:e>
                          </m:d>
                        </m:e>
                      </m:func>
                      <m:r>
                        <a:rPr lang="en-GB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it-IT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β</m:t>
                          </m:r>
                        </m:e>
                        <m:sub>
                          <m:r>
                            <a:rPr lang="en-US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it-IT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β</m:t>
                          </m:r>
                        </m:e>
                        <m:sub>
                          <m:r>
                            <a:rPr lang="en-US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i="1">
                          <a:latin typeface="Cambria Math"/>
                        </a:rPr>
                        <m:t>𝑠𝑒𝑥</m:t>
                      </m:r>
                      <m:r>
                        <a:rPr lang="en-GB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it-IT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β</m:t>
                          </m:r>
                        </m:e>
                        <m:sub>
                          <m:r>
                            <a:rPr lang="en-US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i="1">
                          <a:latin typeface="Cambria Math"/>
                        </a:rPr>
                        <m:t>𝐻𝑀𝑅</m:t>
                      </m:r>
                      <m:r>
                        <a:rPr lang="en-GB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it-IT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β</m:t>
                          </m:r>
                        </m:e>
                        <m:sub>
                          <m:r>
                            <a:rPr lang="en-US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i="1">
                          <a:latin typeface="Cambria Math"/>
                        </a:rPr>
                        <m:t> </m:t>
                      </m:r>
                      <m:r>
                        <a:rPr lang="en-GB" i="1">
                          <a:latin typeface="Cambria Math"/>
                        </a:rPr>
                        <m:t>𝑎𝑔𝑒</m:t>
                      </m:r>
                      <m:r>
                        <a:rPr lang="en-GB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it-IT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β</m:t>
                          </m:r>
                        </m:e>
                        <m:sub>
                          <m:r>
                            <a:rPr lang="en-US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GB" i="1">
                          <a:latin typeface="Cambria Math"/>
                        </a:rPr>
                        <m:t>𝑒𝑑𝑢𝑐</m:t>
                      </m:r>
                      <m:r>
                        <a:rPr lang="en-GB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it-IT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β</m:t>
                          </m:r>
                        </m:e>
                        <m:sub>
                          <m:r>
                            <a:rPr lang="en-US">
                              <a:latin typeface="Cambria Math"/>
                            </a:rPr>
                            <m:t>5</m:t>
                          </m:r>
                        </m:sub>
                      </m:sSub>
                      <m:r>
                        <a:rPr lang="en-GB" i="1">
                          <a:latin typeface="Cambria Math"/>
                        </a:rPr>
                        <m:t>𝑁𝑐h𝑖𝑙𝑑</m:t>
                      </m:r>
                      <m:r>
                        <a:rPr lang="en-GB" i="1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dirty="0">
                  <a:solidFill>
                    <a:srgbClr val="1414D2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it-IT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β</m:t>
                              </m:r>
                            </m:e>
                            <m:sub>
                              <m:r>
                                <a:rPr lang="en-US">
                                  <a:latin typeface="Cambria Math"/>
                                </a:rPr>
                                <m:t>6</m:t>
                              </m:r>
                            </m:sub>
                          </m:sSub>
                          <m:r>
                            <a:rPr lang="en-GB" i="1">
                              <a:latin typeface="Cambria Math"/>
                            </a:rPr>
                            <m:t> </m:t>
                          </m:r>
                          <m:r>
                            <a:rPr lang="en-GB" i="1">
                              <a:latin typeface="Cambria Math"/>
                            </a:rPr>
                            <m:t>𝑁𝑒𝑚</m:t>
                          </m:r>
                          <m:r>
                            <a:rPr lang="it-IT" b="0" i="1" smtClean="0">
                              <a:latin typeface="Cambria Math"/>
                            </a:rPr>
                            <m:t>𝑝𝑙</m:t>
                          </m:r>
                          <m:r>
                            <a:rPr lang="en-GB">
                              <a:latin typeface="Cambria Math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β</m:t>
                          </m:r>
                        </m:e>
                        <m:sub>
                          <m:r>
                            <a:rPr lang="en-US">
                              <a:latin typeface="Cambria Math"/>
                            </a:rPr>
                            <m:t>7</m:t>
                          </m:r>
                        </m:sub>
                      </m:sSub>
                      <m:r>
                        <a:rPr lang="en-GB" i="1">
                          <a:latin typeface="Cambria Math"/>
                        </a:rPr>
                        <m:t>𝑤𝑜𝑟𝑘</m:t>
                      </m:r>
                      <m:r>
                        <a:rPr lang="en-GB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it-IT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β</m:t>
                          </m:r>
                        </m:e>
                        <m:sub>
                          <m:r>
                            <a:rPr lang="en-US">
                              <a:latin typeface="Cambria Math"/>
                            </a:rPr>
                            <m:t>8</m:t>
                          </m:r>
                        </m:sub>
                      </m:sSub>
                      <m:r>
                        <a:rPr lang="en-GB" i="1">
                          <a:latin typeface="Cambria Math"/>
                        </a:rPr>
                        <m:t>𝑓𝑖𝑛𝑎𝑠𝑠</m:t>
                      </m:r>
                      <m:r>
                        <a:rPr lang="en-GB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it-IT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β</m:t>
                          </m:r>
                        </m:e>
                        <m:sub>
                          <m:r>
                            <a:rPr lang="en-US">
                              <a:latin typeface="Cambria Math"/>
                            </a:rPr>
                            <m:t>9</m:t>
                          </m:r>
                        </m:sub>
                      </m:sSub>
                      <m:r>
                        <a:rPr lang="en-GB" i="1">
                          <a:latin typeface="Cambria Math"/>
                        </a:rPr>
                        <m:t>𝑚𝑜𝑟𝑡𝑔</m:t>
                      </m:r>
                      <m:r>
                        <a:rPr lang="en-GB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it-IT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β</m:t>
                          </m:r>
                        </m:e>
                        <m:sub>
                          <m:r>
                            <a:rPr lang="en-US">
                              <a:latin typeface="Cambria Math"/>
                            </a:rPr>
                            <m:t>10</m:t>
                          </m:r>
                        </m:sub>
                      </m:sSub>
                      <m:r>
                        <a:rPr lang="en-GB" i="1">
                          <a:latin typeface="Cambria Math"/>
                        </a:rPr>
                        <m:t>𝑐𝑜𝑛𝑠𝑐𝑟𝑒𝑑</m:t>
                      </m:r>
                      <m:r>
                        <a:rPr lang="en-GB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it-IT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β</m:t>
                          </m:r>
                        </m:e>
                        <m:sub>
                          <m:r>
                            <a:rPr lang="en-US">
                              <a:latin typeface="Cambria Math"/>
                            </a:rPr>
                            <m:t>11</m:t>
                          </m:r>
                        </m:sub>
                      </m:sSub>
                      <m:sSub>
                        <m:sSubPr>
                          <m:ctrlPr>
                            <a:rPr lang="it-IT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Y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j</m:t>
                          </m:r>
                        </m:sub>
                      </m:sSub>
                      <m:r>
                        <a:rPr lang="en-GB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it-IT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β</m:t>
                          </m:r>
                        </m:e>
                        <m:sub>
                          <m:r>
                            <a:rPr lang="en-US">
                              <a:latin typeface="Cambria Math"/>
                            </a:rPr>
                            <m:t>12</m:t>
                          </m:r>
                        </m:sub>
                      </m:sSub>
                      <m:sSub>
                        <m:sSubPr>
                          <m:ctrlPr>
                            <a:rPr lang="it-IT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L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ij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  <a:p>
                <a:pPr marL="542925" indent="-542925" eaLnBrk="0" hangingPunct="0"/>
                <a:endParaRPr lang="en-US" i="1" dirty="0" smtClean="0"/>
              </a:p>
              <a:p>
                <a:pPr marL="542925" indent="-542925" eaLnBrk="0" hangingPunct="0"/>
                <a:r>
                  <a:rPr lang="en-US" i="1" dirty="0" smtClean="0"/>
                  <a:t>Where:</a:t>
                </a:r>
              </a:p>
              <a:p>
                <a:pPr marL="542925" indent="-542925" eaLnBrk="0" hangingPunct="0"/>
                <a:r>
                  <a:rPr lang="en-US" i="1" dirty="0" smtClean="0"/>
                  <a:t>sex: </a:t>
                </a:r>
                <a:r>
                  <a:rPr lang="en-US" dirty="0" smtClean="0"/>
                  <a:t>gender </a:t>
                </a:r>
                <a:r>
                  <a:rPr lang="en-US" dirty="0"/>
                  <a:t>of the head of the </a:t>
                </a:r>
                <a:r>
                  <a:rPr lang="en-US" dirty="0" smtClean="0"/>
                  <a:t>household</a:t>
                </a:r>
              </a:p>
              <a:p>
                <a:pPr marL="542925" indent="-542925" eaLnBrk="0" hangingPunct="0"/>
                <a:r>
                  <a:rPr lang="en-US" i="1" dirty="0" smtClean="0"/>
                  <a:t>HMR:</a:t>
                </a:r>
                <a:r>
                  <a:rPr lang="en-US" dirty="0" smtClean="0"/>
                  <a:t> </a:t>
                </a:r>
                <a:r>
                  <a:rPr lang="en-US" dirty="0"/>
                  <a:t>dummy variable equal to 1 if the household owns her main </a:t>
                </a:r>
                <a:r>
                  <a:rPr lang="en-US" dirty="0" smtClean="0"/>
                  <a:t>residence</a:t>
                </a:r>
              </a:p>
              <a:p>
                <a:pPr marL="542925" indent="-542925" eaLnBrk="0" hangingPunct="0"/>
                <a:r>
                  <a:rPr lang="en-US" i="1" dirty="0"/>
                  <a:t>a</a:t>
                </a:r>
                <a:r>
                  <a:rPr lang="en-US" i="1" dirty="0" smtClean="0"/>
                  <a:t>ge: </a:t>
                </a:r>
                <a:r>
                  <a:rPr lang="en-US" dirty="0" smtClean="0"/>
                  <a:t>age </a:t>
                </a:r>
                <a:r>
                  <a:rPr lang="en-US" dirty="0"/>
                  <a:t>class </a:t>
                </a:r>
                <a:r>
                  <a:rPr lang="en-US" dirty="0" smtClean="0"/>
                  <a:t>of </a:t>
                </a:r>
                <a:r>
                  <a:rPr lang="en-US" dirty="0"/>
                  <a:t>the head of the </a:t>
                </a:r>
                <a:r>
                  <a:rPr lang="en-US" dirty="0" smtClean="0"/>
                  <a:t>household </a:t>
                </a:r>
                <a:r>
                  <a:rPr lang="en-US" dirty="0"/>
                  <a:t>(&lt;35, 35-44, 45-54, 55-64, &gt;=65) </a:t>
                </a:r>
                <a:endParaRPr lang="en-US" dirty="0" smtClean="0"/>
              </a:p>
              <a:p>
                <a:pPr marL="542925" indent="-542925" eaLnBrk="0" hangingPunct="0"/>
                <a:r>
                  <a:rPr lang="en-US" i="1" dirty="0" err="1" smtClean="0"/>
                  <a:t>educ</a:t>
                </a:r>
                <a:r>
                  <a:rPr lang="en-US" i="1" dirty="0" smtClean="0"/>
                  <a:t>:</a:t>
                </a:r>
                <a:r>
                  <a:rPr lang="en-US" dirty="0" smtClean="0"/>
                  <a:t> </a:t>
                </a:r>
                <a:r>
                  <a:rPr lang="en-US" dirty="0"/>
                  <a:t>education level </a:t>
                </a:r>
                <a:r>
                  <a:rPr lang="en-US" dirty="0" smtClean="0"/>
                  <a:t>of </a:t>
                </a:r>
                <a:r>
                  <a:rPr lang="en-US" dirty="0"/>
                  <a:t>the head of the </a:t>
                </a:r>
                <a:r>
                  <a:rPr lang="en-US" dirty="0" smtClean="0"/>
                  <a:t>household </a:t>
                </a:r>
                <a:r>
                  <a:rPr lang="en-US" dirty="0"/>
                  <a:t>(low, middle, high) </a:t>
                </a:r>
                <a:endParaRPr lang="en-US" dirty="0" smtClean="0"/>
              </a:p>
              <a:p>
                <a:pPr marL="542925" indent="-542925" eaLnBrk="0" hangingPunct="0"/>
                <a:r>
                  <a:rPr lang="en-US" i="1" dirty="0" err="1" smtClean="0"/>
                  <a:t>Nchild</a:t>
                </a:r>
                <a:r>
                  <a:rPr lang="en-US" i="1" dirty="0" smtClean="0"/>
                  <a:t>: n.</a:t>
                </a:r>
                <a:r>
                  <a:rPr lang="en-US" dirty="0" smtClean="0"/>
                  <a:t> </a:t>
                </a:r>
                <a:r>
                  <a:rPr lang="en-US" dirty="0"/>
                  <a:t>of </a:t>
                </a:r>
                <a:r>
                  <a:rPr lang="en-US" dirty="0" smtClean="0"/>
                  <a:t>dependent </a:t>
                </a:r>
                <a:r>
                  <a:rPr lang="en-US" dirty="0"/>
                  <a:t>children </a:t>
                </a:r>
                <a:r>
                  <a:rPr lang="en-US" dirty="0" smtClean="0"/>
                  <a:t>(0</a:t>
                </a:r>
                <a:r>
                  <a:rPr lang="en-US" dirty="0"/>
                  <a:t>, 1, 2, or greater than </a:t>
                </a:r>
                <a:r>
                  <a:rPr lang="en-US" dirty="0" smtClean="0"/>
                  <a:t>2)</a:t>
                </a:r>
              </a:p>
              <a:p>
                <a:pPr marL="542925" indent="-542925" eaLnBrk="0" hangingPunct="0"/>
                <a:r>
                  <a:rPr lang="en-US" i="1" dirty="0" err="1" smtClean="0"/>
                  <a:t>Nempl</a:t>
                </a:r>
                <a:r>
                  <a:rPr lang="en-US" i="1" dirty="0" smtClean="0"/>
                  <a:t>:</a:t>
                </a:r>
                <a:r>
                  <a:rPr lang="en-US" dirty="0" smtClean="0"/>
                  <a:t> n. </a:t>
                </a:r>
                <a:r>
                  <a:rPr lang="en-US" dirty="0"/>
                  <a:t>of </a:t>
                </a:r>
                <a:r>
                  <a:rPr lang="en-US" dirty="0" err="1" smtClean="0"/>
                  <a:t>hh</a:t>
                </a:r>
                <a:r>
                  <a:rPr lang="en-US" dirty="0" smtClean="0"/>
                  <a:t> members in employment (0</a:t>
                </a:r>
                <a:r>
                  <a:rPr lang="en-US" dirty="0"/>
                  <a:t>, 1, 2, or greater than 2</a:t>
                </a:r>
                <a:r>
                  <a:rPr lang="en-US" dirty="0" smtClean="0"/>
                  <a:t>)</a:t>
                </a:r>
              </a:p>
              <a:p>
                <a:pPr marL="542925" indent="-542925" eaLnBrk="0" hangingPunct="0"/>
                <a:r>
                  <a:rPr lang="en-US" i="1" dirty="0" smtClean="0"/>
                  <a:t>work: </a:t>
                </a:r>
                <a:r>
                  <a:rPr lang="en-US" dirty="0" smtClean="0"/>
                  <a:t>work </a:t>
                </a:r>
                <a:r>
                  <a:rPr lang="en-US" dirty="0"/>
                  <a:t>status (employee, self-employed, unemployed, retired, </a:t>
                </a:r>
                <a:r>
                  <a:rPr lang="en-US" dirty="0" smtClean="0"/>
                  <a:t>other)</a:t>
                </a:r>
              </a:p>
              <a:p>
                <a:pPr marL="542925" indent="-542925" eaLnBrk="0" hangingPunct="0"/>
                <a:r>
                  <a:rPr lang="en-US" i="1" dirty="0" err="1" smtClean="0"/>
                  <a:t>finass</a:t>
                </a:r>
                <a:r>
                  <a:rPr lang="en-US" i="1" dirty="0" smtClean="0"/>
                  <a:t>: </a:t>
                </a:r>
                <a:r>
                  <a:rPr lang="en-US" dirty="0" smtClean="0"/>
                  <a:t>quintile </a:t>
                </a:r>
                <a:r>
                  <a:rPr lang="en-US" dirty="0"/>
                  <a:t>of financial assets based on each country </a:t>
                </a:r>
                <a:r>
                  <a:rPr lang="en-US" dirty="0" smtClean="0"/>
                  <a:t>distribution</a:t>
                </a:r>
              </a:p>
              <a:p>
                <a:pPr marL="542925" indent="-542925" eaLnBrk="0" hangingPunct="0"/>
                <a:r>
                  <a:rPr lang="en-US" i="1" dirty="0" err="1" smtClean="0"/>
                  <a:t>mortg</a:t>
                </a:r>
                <a:r>
                  <a:rPr lang="en-US" i="1" dirty="0" smtClean="0"/>
                  <a:t>:</a:t>
                </a:r>
                <a:r>
                  <a:rPr lang="en-US" dirty="0" smtClean="0"/>
                  <a:t> dummy </a:t>
                </a:r>
                <a:r>
                  <a:rPr lang="en-US" dirty="0"/>
                  <a:t>equal to 1 if the household has only mortgage debt </a:t>
                </a:r>
                <a:endParaRPr lang="en-US" dirty="0" smtClean="0"/>
              </a:p>
              <a:p>
                <a:pPr marL="542925" indent="-542925" eaLnBrk="0" hangingPunct="0"/>
                <a:r>
                  <a:rPr lang="en-US" i="1" dirty="0" err="1" smtClean="0"/>
                  <a:t>conscred</a:t>
                </a:r>
                <a:r>
                  <a:rPr lang="en-US" i="1" dirty="0" smtClean="0"/>
                  <a:t>:</a:t>
                </a:r>
                <a:r>
                  <a:rPr lang="en-US" dirty="0" smtClean="0"/>
                  <a:t> </a:t>
                </a:r>
                <a:r>
                  <a:rPr lang="en-US" dirty="0"/>
                  <a:t>dummy equal to 1 if the household has only </a:t>
                </a:r>
                <a:r>
                  <a:rPr lang="en-US" dirty="0" smtClean="0"/>
                  <a:t>consumer credit</a:t>
                </a:r>
              </a:p>
              <a:p>
                <a:pPr marL="542925" indent="-542925" eaLnBrk="0" hangingPunct="0"/>
                <a:r>
                  <a:rPr lang="en-US" i="1" dirty="0" err="1" smtClean="0"/>
                  <a:t>Y</a:t>
                </a:r>
                <a:r>
                  <a:rPr lang="en-US" i="1" baseline="-25000" dirty="0" err="1" smtClean="0"/>
                  <a:t>j</a:t>
                </a:r>
                <a:r>
                  <a:rPr lang="en-US" dirty="0" smtClean="0"/>
                  <a:t> : controls (Model1: country </a:t>
                </a:r>
                <a:r>
                  <a:rPr lang="en-US" dirty="0"/>
                  <a:t>dummies</a:t>
                </a:r>
                <a:r>
                  <a:rPr lang="en-US" dirty="0" smtClean="0"/>
                  <a:t>, Model 2: macro variables, Model 3: banking variables, Model 4: macro and banking)</a:t>
                </a:r>
              </a:p>
              <a:p>
                <a:pPr marL="542925" indent="-542925" eaLnBrk="0" hangingPunct="0"/>
                <a:r>
                  <a:rPr lang="en-US" dirty="0" smtClean="0"/>
                  <a:t> </a:t>
                </a:r>
                <a:r>
                  <a:rPr lang="en-GB" dirty="0" err="1"/>
                  <a:t>L</a:t>
                </a:r>
                <a:r>
                  <a:rPr lang="en-GB" baseline="-25000" dirty="0" err="1"/>
                  <a:t>ji</a:t>
                </a:r>
                <a:r>
                  <a:rPr lang="en-GB" baseline="-25000" dirty="0"/>
                  <a:t> </a:t>
                </a:r>
                <a:r>
                  <a:rPr lang="en-GB" dirty="0" smtClean="0"/>
                  <a:t>:variables </a:t>
                </a:r>
                <a:r>
                  <a:rPr lang="en-GB" dirty="0"/>
                  <a:t>related to mortgages on the home main residence (LTV, number of mortgage loans, refinancing, mortgage length, type of interest rate</a:t>
                </a:r>
                <a:r>
                  <a:rPr lang="en-GB" dirty="0" smtClean="0"/>
                  <a:t>)</a:t>
                </a:r>
                <a:endParaRPr lang="it-IT" dirty="0"/>
              </a:p>
              <a:p>
                <a:pPr marL="542925" indent="-542925" eaLnBrk="0" hangingPunct="0"/>
                <a:endParaRPr lang="en-GB" dirty="0" smtClean="0">
                  <a:solidFill>
                    <a:srgbClr val="1414D2"/>
                  </a:solidFill>
                </a:endParaRPr>
              </a:p>
              <a:p>
                <a:pPr marL="542925" indent="-542925" eaLnBrk="0" hangingPunct="0"/>
                <a:endParaRPr lang="en-GB" dirty="0">
                  <a:solidFill>
                    <a:srgbClr val="1414D2"/>
                  </a:solidFill>
                </a:endParaRPr>
              </a:p>
              <a:p>
                <a:pPr marL="542925" indent="-542925" eaLnBrk="0" hangingPunct="0"/>
                <a:endParaRPr lang="en-GB" dirty="0">
                  <a:solidFill>
                    <a:srgbClr val="1414D2"/>
                  </a:solidFill>
                </a:endParaRPr>
              </a:p>
            </p:txBody>
          </p:sp>
        </mc:Choice>
        <mc:Fallback xmlns="">
          <p:sp>
            <p:nvSpPr>
              <p:cNvPr id="4098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4031" y="1196752"/>
                <a:ext cx="8064500" cy="6280053"/>
              </a:xfrm>
              <a:prstGeom prst="rect">
                <a:avLst/>
              </a:prstGeom>
              <a:blipFill rotWithShape="1">
                <a:blip r:embed="rId3"/>
                <a:stretch>
                  <a:fillRect l="-680" t="-485" r="-60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99" name="Line 18"/>
          <p:cNvSpPr>
            <a:spLocks noChangeShapeType="1"/>
          </p:cNvSpPr>
          <p:nvPr/>
        </p:nvSpPr>
        <p:spPr bwMode="auto">
          <a:xfrm flipV="1">
            <a:off x="468313" y="981075"/>
            <a:ext cx="8351837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0" name="Rectangle 19"/>
          <p:cNvSpPr>
            <a:spLocks noChangeArrowheads="1"/>
          </p:cNvSpPr>
          <p:nvPr/>
        </p:nvSpPr>
        <p:spPr bwMode="auto">
          <a:xfrm>
            <a:off x="468313" y="404813"/>
            <a:ext cx="81359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</a:rPr>
              <a:t>The model</a:t>
            </a:r>
            <a:endParaRPr lang="it-IT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59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9209</TotalTime>
  <Words>1266</Words>
  <PresentationFormat>Presentazione su schermo (4:3)</PresentationFormat>
  <Paragraphs>269</Paragraphs>
  <Slides>19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Struttura predefinita</vt:lpstr>
      <vt:lpstr>Presentazione standard di PowerPoint</vt:lpstr>
      <vt:lpstr>Presentazione standard di PowerPoint</vt:lpstr>
      <vt:lpstr>Presentazione standard di PowerPoint</vt:lpstr>
      <vt:lpstr>Household vulnerability</vt:lpstr>
      <vt:lpstr>Household Finance and Consumption Survey</vt:lpstr>
      <vt:lpstr>Presentazione standard di PowerPoint</vt:lpstr>
      <vt:lpstr>Presentazione standard di PowerPoint</vt:lpstr>
      <vt:lpstr>Share of debt held by vulnerable households</vt:lpstr>
      <vt:lpstr>Presentazione standard di PowerPoint</vt:lpstr>
      <vt:lpstr>Odds ratios</vt:lpstr>
      <vt:lpstr>Baseline household </vt:lpstr>
      <vt:lpstr>Benchmark logistic regressions</vt:lpstr>
      <vt:lpstr>Benchmark logistic regressions  only hh with mortgage</vt:lpstr>
      <vt:lpstr>Other indicators of vulnerability</vt:lpstr>
      <vt:lpstr>Other indicators of vulnerability (Cont.)</vt:lpstr>
      <vt:lpstr>Presentazione standard di PowerPoint</vt:lpstr>
      <vt:lpstr>Vulnerability index (PCA weights):  OLS regression</vt:lpstr>
      <vt:lpstr>Vulnerability index (PCA weights):   OLS regression - only hh with mortgage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2015-12-03T12:26:53Z</cp:lastPrinted>
  <dcterms:created xsi:type="dcterms:W3CDTF">2008-05-12T14:59:47Z</dcterms:created>
  <dcterms:modified xsi:type="dcterms:W3CDTF">2015-12-03T17:39:04Z</dcterms:modified>
</cp:coreProperties>
</file>