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7"/>
  </p:notesMasterIdLst>
  <p:handoutMasterIdLst>
    <p:handoutMasterId r:id="rId18"/>
  </p:handoutMasterIdLst>
  <p:sldIdLst>
    <p:sldId id="324" r:id="rId2"/>
    <p:sldId id="339" r:id="rId3"/>
    <p:sldId id="416" r:id="rId4"/>
    <p:sldId id="418" r:id="rId5"/>
    <p:sldId id="419" r:id="rId6"/>
    <p:sldId id="420" r:id="rId7"/>
    <p:sldId id="421" r:id="rId8"/>
    <p:sldId id="378" r:id="rId9"/>
    <p:sldId id="424" r:id="rId10"/>
    <p:sldId id="423" r:id="rId11"/>
    <p:sldId id="426" r:id="rId12"/>
    <p:sldId id="427" r:id="rId13"/>
    <p:sldId id="377" r:id="rId14"/>
    <p:sldId id="428" r:id="rId15"/>
    <p:sldId id="354" r:id="rId16"/>
  </p:sldIdLst>
  <p:sldSz cx="9144000" cy="6858000" type="screen4x3"/>
  <p:notesSz cx="6797675" cy="9926638"/>
  <p:defaultTextStyle>
    <a:defPPr>
      <a:defRPr lang="it-IT"/>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7D"/>
    <a:srgbClr val="6600FF"/>
    <a:srgbClr val="CCFFFF"/>
    <a:srgbClr val="99CC00"/>
    <a:srgbClr val="0062AC"/>
    <a:srgbClr val="333399"/>
    <a:srgbClr val="FF0000"/>
    <a:srgbClr val="0000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Stile scuro 2 - Colore 1/Color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5758FB7-9AC5-4552-8A53-C91805E547FA}" styleName="Stile con tema 1 - Color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6" autoAdjust="0"/>
    <p:restoredTop sz="94660" autoAdjust="0"/>
  </p:normalViewPr>
  <p:slideViewPr>
    <p:cSldViewPr>
      <p:cViewPr varScale="1">
        <p:scale>
          <a:sx n="74" d="100"/>
          <a:sy n="74" d="100"/>
        </p:scale>
        <p:origin x="-4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3336"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1" y="0"/>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lvl1pPr>
              <a:defRPr sz="1200">
                <a:latin typeface="Verdana" pitchFamily="34" charset="0"/>
              </a:defRPr>
            </a:lvl1pPr>
          </a:lstStyle>
          <a:p>
            <a:pPr>
              <a:defRPr/>
            </a:pPr>
            <a:endParaRPr lang="it-IT"/>
          </a:p>
        </p:txBody>
      </p:sp>
      <p:sp>
        <p:nvSpPr>
          <p:cNvPr id="43011" name="Rectangle 3"/>
          <p:cNvSpPr>
            <a:spLocks noGrp="1" noChangeArrowheads="1"/>
          </p:cNvSpPr>
          <p:nvPr>
            <p:ph type="dt" sz="quarter" idx="1"/>
          </p:nvPr>
        </p:nvSpPr>
        <p:spPr bwMode="auto">
          <a:xfrm>
            <a:off x="3850744" y="0"/>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lvl1pPr algn="r">
              <a:defRPr sz="1200">
                <a:latin typeface="Verdana" pitchFamily="34" charset="0"/>
              </a:defRPr>
            </a:lvl1pPr>
          </a:lstStyle>
          <a:p>
            <a:pPr>
              <a:defRPr/>
            </a:pPr>
            <a:endParaRPr lang="it-IT"/>
          </a:p>
        </p:txBody>
      </p:sp>
      <p:sp>
        <p:nvSpPr>
          <p:cNvPr id="43012" name="Rectangle 4"/>
          <p:cNvSpPr>
            <a:spLocks noGrp="1" noChangeArrowheads="1"/>
          </p:cNvSpPr>
          <p:nvPr>
            <p:ph type="ftr" sz="quarter" idx="2"/>
          </p:nvPr>
        </p:nvSpPr>
        <p:spPr bwMode="auto">
          <a:xfrm>
            <a:off x="1" y="9429354"/>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b" anchorCtr="0" compatLnSpc="1">
            <a:prstTxWarp prst="textNoShape">
              <a:avLst/>
            </a:prstTxWarp>
          </a:bodyPr>
          <a:lstStyle>
            <a:lvl1pPr>
              <a:defRPr sz="1200">
                <a:latin typeface="Verdana" pitchFamily="34" charset="0"/>
              </a:defRPr>
            </a:lvl1pPr>
          </a:lstStyle>
          <a:p>
            <a:pPr>
              <a:defRPr/>
            </a:pPr>
            <a:endParaRPr lang="it-IT"/>
          </a:p>
        </p:txBody>
      </p:sp>
      <p:sp>
        <p:nvSpPr>
          <p:cNvPr id="43013" name="Rectangle 5"/>
          <p:cNvSpPr>
            <a:spLocks noGrp="1" noChangeArrowheads="1"/>
          </p:cNvSpPr>
          <p:nvPr>
            <p:ph type="sldNum" sz="quarter" idx="3"/>
          </p:nvPr>
        </p:nvSpPr>
        <p:spPr bwMode="auto">
          <a:xfrm>
            <a:off x="3850744" y="9429354"/>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b" anchorCtr="0" compatLnSpc="1">
            <a:prstTxWarp prst="textNoShape">
              <a:avLst/>
            </a:prstTxWarp>
          </a:bodyPr>
          <a:lstStyle>
            <a:lvl1pPr algn="r">
              <a:defRPr sz="1200">
                <a:latin typeface="Verdana" pitchFamily="34" charset="0"/>
              </a:defRPr>
            </a:lvl1pPr>
          </a:lstStyle>
          <a:p>
            <a:pPr>
              <a:defRPr/>
            </a:pPr>
            <a:fld id="{CCC23A8A-E137-4E85-B108-DF2DB3D3E628}" type="slidenum">
              <a:rPr lang="it-IT"/>
              <a:pPr>
                <a:defRPr/>
              </a:pPr>
              <a:t>‹N›</a:t>
            </a:fld>
            <a:endParaRPr lang="it-IT"/>
          </a:p>
        </p:txBody>
      </p:sp>
    </p:spTree>
    <p:extLst>
      <p:ext uri="{BB962C8B-B14F-4D97-AF65-F5344CB8AC3E}">
        <p14:creationId xmlns:p14="http://schemas.microsoft.com/office/powerpoint/2010/main" val="2090640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lvl1pPr>
              <a:defRPr sz="1200">
                <a:latin typeface="Verdana" pitchFamily="34" charset="0"/>
              </a:defRPr>
            </a:lvl1pPr>
          </a:lstStyle>
          <a:p>
            <a:pPr>
              <a:defRPr/>
            </a:pPr>
            <a:endParaRPr lang="it-IT"/>
          </a:p>
        </p:txBody>
      </p:sp>
      <p:sp>
        <p:nvSpPr>
          <p:cNvPr id="4099" name="Rectangle 3"/>
          <p:cNvSpPr>
            <a:spLocks noGrp="1" noChangeArrowheads="1"/>
          </p:cNvSpPr>
          <p:nvPr>
            <p:ph type="dt" idx="1"/>
          </p:nvPr>
        </p:nvSpPr>
        <p:spPr bwMode="auto">
          <a:xfrm>
            <a:off x="3852335" y="0"/>
            <a:ext cx="2945340"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lvl1pPr algn="r">
              <a:defRPr sz="1200">
                <a:latin typeface="Verdana" pitchFamily="34" charset="0"/>
              </a:defRPr>
            </a:lvl1pPr>
          </a:lstStyle>
          <a:p>
            <a:pPr>
              <a:defRPr/>
            </a:pPr>
            <a:endParaRPr lang="it-IT"/>
          </a:p>
        </p:txBody>
      </p:sp>
      <p:sp>
        <p:nvSpPr>
          <p:cNvPr id="256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06993" y="4715471"/>
            <a:ext cx="4983689" cy="4466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4102" name="Rectangle 6"/>
          <p:cNvSpPr>
            <a:spLocks noGrp="1" noChangeArrowheads="1"/>
          </p:cNvSpPr>
          <p:nvPr>
            <p:ph type="ftr" sz="quarter" idx="4"/>
          </p:nvPr>
        </p:nvSpPr>
        <p:spPr bwMode="auto">
          <a:xfrm>
            <a:off x="1" y="9430942"/>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b" anchorCtr="0" compatLnSpc="1">
            <a:prstTxWarp prst="textNoShape">
              <a:avLst/>
            </a:prstTxWarp>
          </a:bodyPr>
          <a:lstStyle>
            <a:lvl1pPr>
              <a:defRPr sz="1200">
                <a:latin typeface="Verdana" pitchFamily="34" charset="0"/>
              </a:defRPr>
            </a:lvl1pPr>
          </a:lstStyle>
          <a:p>
            <a:pPr>
              <a:defRPr/>
            </a:pPr>
            <a:endParaRPr lang="it-IT"/>
          </a:p>
        </p:txBody>
      </p:sp>
      <p:sp>
        <p:nvSpPr>
          <p:cNvPr id="4103" name="Rectangle 7"/>
          <p:cNvSpPr>
            <a:spLocks noGrp="1" noChangeArrowheads="1"/>
          </p:cNvSpPr>
          <p:nvPr>
            <p:ph type="sldNum" sz="quarter" idx="5"/>
          </p:nvPr>
        </p:nvSpPr>
        <p:spPr bwMode="auto">
          <a:xfrm>
            <a:off x="3852335" y="9430942"/>
            <a:ext cx="2945340"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8" tIns="45784" rIns="91568" bIns="45784" numCol="1" anchor="b" anchorCtr="0" compatLnSpc="1">
            <a:prstTxWarp prst="textNoShape">
              <a:avLst/>
            </a:prstTxWarp>
          </a:bodyPr>
          <a:lstStyle>
            <a:lvl1pPr algn="r">
              <a:defRPr sz="1200">
                <a:latin typeface="Verdana" pitchFamily="34" charset="0"/>
              </a:defRPr>
            </a:lvl1pPr>
          </a:lstStyle>
          <a:p>
            <a:pPr>
              <a:defRPr/>
            </a:pPr>
            <a:fld id="{2D1BC6B5-79F7-404E-8384-DB6CBE0610B6}" type="slidenum">
              <a:rPr lang="it-IT"/>
              <a:pPr>
                <a:defRPr/>
              </a:pPr>
              <a:t>‹N›</a:t>
            </a:fld>
            <a:endParaRPr lang="it-IT"/>
          </a:p>
        </p:txBody>
      </p:sp>
    </p:spTree>
    <p:extLst>
      <p:ext uri="{BB962C8B-B14F-4D97-AF65-F5344CB8AC3E}">
        <p14:creationId xmlns:p14="http://schemas.microsoft.com/office/powerpoint/2010/main" val="3583209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1</a:t>
            </a:fld>
            <a:endParaRPr lang="it-IT"/>
          </a:p>
        </p:txBody>
      </p:sp>
    </p:spTree>
    <p:extLst>
      <p:ext uri="{BB962C8B-B14F-4D97-AF65-F5344CB8AC3E}">
        <p14:creationId xmlns:p14="http://schemas.microsoft.com/office/powerpoint/2010/main" val="2515982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10</a:t>
            </a:fld>
            <a:endParaRPr lang="it-IT"/>
          </a:p>
        </p:txBody>
      </p:sp>
    </p:spTree>
    <p:extLst>
      <p:ext uri="{BB962C8B-B14F-4D97-AF65-F5344CB8AC3E}">
        <p14:creationId xmlns:p14="http://schemas.microsoft.com/office/powerpoint/2010/main" val="2684299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11</a:t>
            </a:fld>
            <a:endParaRPr lang="it-IT"/>
          </a:p>
        </p:txBody>
      </p:sp>
    </p:spTree>
    <p:extLst>
      <p:ext uri="{BB962C8B-B14F-4D97-AF65-F5344CB8AC3E}">
        <p14:creationId xmlns:p14="http://schemas.microsoft.com/office/powerpoint/2010/main" val="2234671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12</a:t>
            </a:fld>
            <a:endParaRPr lang="it-IT"/>
          </a:p>
        </p:txBody>
      </p:sp>
    </p:spTree>
    <p:extLst>
      <p:ext uri="{BB962C8B-B14F-4D97-AF65-F5344CB8AC3E}">
        <p14:creationId xmlns:p14="http://schemas.microsoft.com/office/powerpoint/2010/main" val="12173767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13</a:t>
            </a:fld>
            <a:endParaRPr lang="it-IT"/>
          </a:p>
        </p:txBody>
      </p:sp>
    </p:spTree>
    <p:extLst>
      <p:ext uri="{BB962C8B-B14F-4D97-AF65-F5344CB8AC3E}">
        <p14:creationId xmlns:p14="http://schemas.microsoft.com/office/powerpoint/2010/main" val="25265480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14</a:t>
            </a:fld>
            <a:endParaRPr lang="it-IT"/>
          </a:p>
        </p:txBody>
      </p:sp>
    </p:spTree>
    <p:extLst>
      <p:ext uri="{BB962C8B-B14F-4D97-AF65-F5344CB8AC3E}">
        <p14:creationId xmlns:p14="http://schemas.microsoft.com/office/powerpoint/2010/main" val="1748268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15</a:t>
            </a:fld>
            <a:endParaRPr lang="it-IT"/>
          </a:p>
        </p:txBody>
      </p:sp>
    </p:spTree>
    <p:extLst>
      <p:ext uri="{BB962C8B-B14F-4D97-AF65-F5344CB8AC3E}">
        <p14:creationId xmlns:p14="http://schemas.microsoft.com/office/powerpoint/2010/main" val="752478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2</a:t>
            </a:fld>
            <a:endParaRPr lang="it-IT"/>
          </a:p>
        </p:txBody>
      </p:sp>
    </p:spTree>
    <p:extLst>
      <p:ext uri="{BB962C8B-B14F-4D97-AF65-F5344CB8AC3E}">
        <p14:creationId xmlns:p14="http://schemas.microsoft.com/office/powerpoint/2010/main" val="421835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3</a:t>
            </a:fld>
            <a:endParaRPr lang="it-IT"/>
          </a:p>
        </p:txBody>
      </p:sp>
    </p:spTree>
    <p:extLst>
      <p:ext uri="{BB962C8B-B14F-4D97-AF65-F5344CB8AC3E}">
        <p14:creationId xmlns:p14="http://schemas.microsoft.com/office/powerpoint/2010/main" val="1671217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4</a:t>
            </a:fld>
            <a:endParaRPr lang="it-IT"/>
          </a:p>
        </p:txBody>
      </p:sp>
    </p:spTree>
    <p:extLst>
      <p:ext uri="{BB962C8B-B14F-4D97-AF65-F5344CB8AC3E}">
        <p14:creationId xmlns:p14="http://schemas.microsoft.com/office/powerpoint/2010/main" val="953164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5</a:t>
            </a:fld>
            <a:endParaRPr lang="it-IT"/>
          </a:p>
        </p:txBody>
      </p:sp>
    </p:spTree>
    <p:extLst>
      <p:ext uri="{BB962C8B-B14F-4D97-AF65-F5344CB8AC3E}">
        <p14:creationId xmlns:p14="http://schemas.microsoft.com/office/powerpoint/2010/main" val="2479107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6</a:t>
            </a:fld>
            <a:endParaRPr lang="it-IT"/>
          </a:p>
        </p:txBody>
      </p:sp>
    </p:spTree>
    <p:extLst>
      <p:ext uri="{BB962C8B-B14F-4D97-AF65-F5344CB8AC3E}">
        <p14:creationId xmlns:p14="http://schemas.microsoft.com/office/powerpoint/2010/main" val="2245634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7</a:t>
            </a:fld>
            <a:endParaRPr lang="it-IT"/>
          </a:p>
        </p:txBody>
      </p:sp>
    </p:spTree>
    <p:extLst>
      <p:ext uri="{BB962C8B-B14F-4D97-AF65-F5344CB8AC3E}">
        <p14:creationId xmlns:p14="http://schemas.microsoft.com/office/powerpoint/2010/main" val="4167998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8</a:t>
            </a:fld>
            <a:endParaRPr lang="it-IT"/>
          </a:p>
        </p:txBody>
      </p:sp>
    </p:spTree>
    <p:extLst>
      <p:ext uri="{BB962C8B-B14F-4D97-AF65-F5344CB8AC3E}">
        <p14:creationId xmlns:p14="http://schemas.microsoft.com/office/powerpoint/2010/main" val="2912418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D1BC6B5-79F7-404E-8384-DB6CBE0610B6}" type="slidenum">
              <a:rPr lang="it-IT" smtClean="0"/>
              <a:pPr>
                <a:defRPr/>
              </a:pPr>
              <a:t>9</a:t>
            </a:fld>
            <a:endParaRPr lang="it-IT"/>
          </a:p>
        </p:txBody>
      </p:sp>
    </p:spTree>
    <p:extLst>
      <p:ext uri="{BB962C8B-B14F-4D97-AF65-F5344CB8AC3E}">
        <p14:creationId xmlns:p14="http://schemas.microsoft.com/office/powerpoint/2010/main" val="4166598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4" name="Rectangle 20"/>
          <p:cNvSpPr txBox="1">
            <a:spLocks noChangeArrowheads="1"/>
          </p:cNvSpPr>
          <p:nvPr userDrawn="1"/>
        </p:nvSpPr>
        <p:spPr bwMode="auto">
          <a:xfrm>
            <a:off x="2362200" y="4951413"/>
            <a:ext cx="6357938"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lgn="l" rtl="0" fontAlgn="base">
              <a:spcBef>
                <a:spcPct val="20000"/>
              </a:spcBef>
              <a:spcAft>
                <a:spcPct val="0"/>
              </a:spcAft>
              <a:buClr>
                <a:schemeClr val="bg2"/>
              </a:buClr>
              <a:buSzPct val="75000"/>
              <a:buFont typeface="Wingdings" pitchFamily="2" charset="2"/>
              <a:buNone/>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defRPr/>
            </a:pPr>
            <a:endParaRPr lang="it-IT" sz="2800" dirty="0" smtClean="0">
              <a:solidFill>
                <a:srgbClr val="002060"/>
              </a:solidFill>
            </a:endParaRPr>
          </a:p>
        </p:txBody>
      </p:sp>
      <p:pic>
        <p:nvPicPr>
          <p:cNvPr id="5" name="Picture 16" descr="sfondob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958" y="648916"/>
            <a:ext cx="9144000" cy="41211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Text Box 5"/>
          <p:cNvSpPr txBox="1">
            <a:spLocks noChangeArrowheads="1"/>
          </p:cNvSpPr>
          <p:nvPr userDrawn="1"/>
        </p:nvSpPr>
        <p:spPr bwMode="auto">
          <a:xfrm>
            <a:off x="63500" y="152400"/>
            <a:ext cx="4319588"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ts val="300"/>
              </a:spcBef>
              <a:defRPr/>
            </a:pPr>
            <a:r>
              <a:rPr lang="it-IT" sz="2400" dirty="0">
                <a:solidFill>
                  <a:srgbClr val="0062AC"/>
                </a:solidFill>
                <a:effectDag name="">
                  <a:cont type="tree" name="">
                    <a:effect ref="fillLine"/>
                    <a:outerShdw dist="38100" dir="13500000" algn="br">
                      <a:srgbClr val="339999"/>
                    </a:outerShdw>
                  </a:cont>
                  <a:cont type="tree" name="">
                    <a:effect ref="fillLine"/>
                    <a:outerShdw dist="38100" dir="2700000" algn="tl">
                      <a:srgbClr val="003D3D"/>
                    </a:outerShdw>
                  </a:cont>
                  <a:effect ref="fillLine"/>
                </a:effectDag>
                <a:latin typeface="Adobe Garamond Pro"/>
              </a:rPr>
              <a:t>BANCA D’ITALIA</a:t>
            </a:r>
          </a:p>
          <a:p>
            <a:pPr algn="ctr">
              <a:spcBef>
                <a:spcPts val="300"/>
              </a:spcBef>
              <a:defRPr/>
            </a:pPr>
            <a:r>
              <a:rPr lang="it-IT" sz="1200" dirty="0">
                <a:solidFill>
                  <a:srgbClr val="0062AC"/>
                </a:solidFill>
                <a:effectDag name="">
                  <a:cont type="tree" name="">
                    <a:effect ref="fillLine"/>
                    <a:outerShdw dist="38100" dir="13500000" algn="br">
                      <a:srgbClr val="339999"/>
                    </a:outerShdw>
                  </a:cont>
                  <a:cont type="tree" name="">
                    <a:effect ref="fillLine"/>
                    <a:outerShdw dist="38100" dir="2700000" algn="tl">
                      <a:srgbClr val="003D3D"/>
                    </a:outerShdw>
                  </a:cont>
                  <a:effect ref="fillLine"/>
                </a:effectDag>
                <a:latin typeface="Adobe Garamond Pro"/>
              </a:rPr>
              <a:t>E U R O S I S T E M A</a:t>
            </a:r>
          </a:p>
        </p:txBody>
      </p:sp>
      <p:pic>
        <p:nvPicPr>
          <p:cNvPr id="7" name="Picture 4"/>
          <p:cNvPicPr>
            <a:picLocks noChangeAspect="1" noChangeArrowheads="1"/>
          </p:cNvPicPr>
          <p:nvPr userDrawn="1"/>
        </p:nvPicPr>
        <p:blipFill>
          <a:blip r:embed="rId3" cstate="print">
            <a:clrChange>
              <a:clrFrom>
                <a:srgbClr val="FFFFFF"/>
              </a:clrFrom>
              <a:clrTo>
                <a:srgbClr val="FFFFFF">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299989" y="192947"/>
            <a:ext cx="637969" cy="656307"/>
          </a:xfrm>
          <a:prstGeom prst="rect">
            <a:avLst/>
          </a:prstGeom>
          <a:noFill/>
          <a:ln>
            <a:noFill/>
          </a:ln>
          <a:effectLst/>
        </p:spPr>
      </p:pic>
      <p:sp>
        <p:nvSpPr>
          <p:cNvPr id="6164" name="Rectangle 20"/>
          <p:cNvSpPr>
            <a:spLocks noGrp="1" noChangeArrowheads="1"/>
          </p:cNvSpPr>
          <p:nvPr>
            <p:ph type="subTitle" idx="1"/>
          </p:nvPr>
        </p:nvSpPr>
        <p:spPr>
          <a:xfrm>
            <a:off x="2051720" y="4005064"/>
            <a:ext cx="6855668" cy="1080120"/>
          </a:xfrm>
        </p:spPr>
        <p:txBody>
          <a:bodyPr/>
          <a:lstStyle>
            <a:lvl1pPr marL="0" indent="0">
              <a:buFont typeface="Wingdings" pitchFamily="2" charset="2"/>
              <a:buNone/>
              <a:defRPr sz="3200">
                <a:solidFill>
                  <a:srgbClr val="002060"/>
                </a:solidFill>
              </a:defRPr>
            </a:lvl1pPr>
          </a:lstStyle>
          <a:p>
            <a:pPr lvl="0"/>
            <a:r>
              <a:rPr lang="it-IT" dirty="0" smtClean="0"/>
              <a:t>Fare clic per modificare lo stile del sottotitolo dello schema</a:t>
            </a:r>
            <a:endParaRPr lang="it-IT" noProof="0" dirty="0" smtClean="0"/>
          </a:p>
        </p:txBody>
      </p:sp>
      <p:sp>
        <p:nvSpPr>
          <p:cNvPr id="9" name="Titolo 8"/>
          <p:cNvSpPr>
            <a:spLocks noGrp="1"/>
          </p:cNvSpPr>
          <p:nvPr>
            <p:ph type="title"/>
          </p:nvPr>
        </p:nvSpPr>
        <p:spPr>
          <a:xfrm>
            <a:off x="2051720" y="1412776"/>
            <a:ext cx="6768752" cy="2354362"/>
          </a:xfrm>
        </p:spPr>
        <p:txBody>
          <a:bodyPr/>
          <a:lstStyle>
            <a:lvl1pPr>
              <a:defRPr sz="4000">
                <a:solidFill>
                  <a:srgbClr val="002060"/>
                </a:solidFill>
              </a:defRPr>
            </a:lvl1pPr>
          </a:lstStyle>
          <a:p>
            <a:r>
              <a:rPr lang="it-IT" dirty="0" smtClean="0"/>
              <a:t>Fare clic per modificare lo stile del titolo</a:t>
            </a:r>
            <a:endParaRPr lang="it-IT" dirty="0"/>
          </a:p>
        </p:txBody>
      </p:sp>
      <p:sp>
        <p:nvSpPr>
          <p:cNvPr id="8" name="Rectangle 16"/>
          <p:cNvSpPr>
            <a:spLocks noGrp="1" noChangeArrowheads="1"/>
          </p:cNvSpPr>
          <p:nvPr>
            <p:ph type="dt" sz="half" idx="10"/>
          </p:nvPr>
        </p:nvSpPr>
        <p:spPr>
          <a:xfrm>
            <a:off x="336550" y="6237288"/>
            <a:ext cx="2362200" cy="457200"/>
          </a:xfrm>
        </p:spPr>
        <p:txBody>
          <a:bodyPr/>
          <a:lstStyle>
            <a:lvl1pPr>
              <a:defRPr>
                <a:solidFill>
                  <a:srgbClr val="002060"/>
                </a:solidFill>
              </a:defRPr>
            </a:lvl1pPr>
          </a:lstStyle>
          <a:p>
            <a:pPr>
              <a:defRPr/>
            </a:pPr>
            <a:r>
              <a:rPr lang="it-IT" dirty="0" smtClean="0"/>
              <a:t>  </a:t>
            </a:r>
            <a:endParaRPr lang="it-IT" dirty="0"/>
          </a:p>
        </p:txBody>
      </p:sp>
      <p:sp>
        <p:nvSpPr>
          <p:cNvPr id="10" name="Rectangle 17"/>
          <p:cNvSpPr>
            <a:spLocks noGrp="1" noChangeArrowheads="1"/>
          </p:cNvSpPr>
          <p:nvPr>
            <p:ph type="ftr" sz="quarter" idx="11"/>
          </p:nvPr>
        </p:nvSpPr>
        <p:spPr>
          <a:xfrm>
            <a:off x="2987675" y="6237288"/>
            <a:ext cx="3111500" cy="457200"/>
          </a:xfrm>
        </p:spPr>
        <p:txBody>
          <a:bodyPr/>
          <a:lstStyle>
            <a:lvl1pPr>
              <a:defRPr baseline="0">
                <a:solidFill>
                  <a:srgbClr val="002060"/>
                </a:solidFill>
              </a:defRPr>
            </a:lvl1pPr>
          </a:lstStyle>
          <a:p>
            <a:pPr>
              <a:defRPr/>
            </a:pPr>
            <a:r>
              <a:rPr lang="it-IT" dirty="0" smtClean="0"/>
              <a:t>  </a:t>
            </a:r>
            <a:endParaRPr lang="it-IT" dirty="0"/>
          </a:p>
        </p:txBody>
      </p:sp>
      <p:sp>
        <p:nvSpPr>
          <p:cNvPr id="11" name="Rectangle 18"/>
          <p:cNvSpPr>
            <a:spLocks noGrp="1" noChangeArrowheads="1"/>
          </p:cNvSpPr>
          <p:nvPr>
            <p:ph type="sldNum" sz="quarter" idx="12"/>
          </p:nvPr>
        </p:nvSpPr>
        <p:spPr>
          <a:xfrm>
            <a:off x="6588125" y="6237288"/>
            <a:ext cx="2133600" cy="457200"/>
          </a:xfrm>
        </p:spPr>
        <p:txBody>
          <a:bodyPr/>
          <a:lstStyle>
            <a:lvl1pPr>
              <a:defRPr/>
            </a:lvl1pPr>
          </a:lstStyle>
          <a:p>
            <a:pPr>
              <a:defRPr/>
            </a:pPr>
            <a:fld id="{5567E2B6-F28E-40A0-B12B-E291B3536130}" type="slidenum">
              <a:rPr lang="it-IT"/>
              <a:pPr>
                <a:defRPr/>
              </a:pPr>
              <a:t>‹N›</a:t>
            </a:fld>
            <a:endParaRPr lang="it-IT" dirty="0"/>
          </a:p>
        </p:txBody>
      </p:sp>
    </p:spTree>
    <p:extLst>
      <p:ext uri="{BB962C8B-B14F-4D97-AF65-F5344CB8AC3E}">
        <p14:creationId xmlns:p14="http://schemas.microsoft.com/office/powerpoint/2010/main" val="21656509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 name="Rectangle 2"/>
          <p:cNvSpPr txBox="1">
            <a:spLocks noChangeArrowheads="1"/>
          </p:cNvSpPr>
          <p:nvPr userDrawn="1"/>
        </p:nvSpPr>
        <p:spPr bwMode="auto">
          <a:xfrm>
            <a:off x="3270250"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defPPr>
              <a:defRPr lang="it-IT"/>
            </a:defPPr>
            <a:lvl1pPr algn="ctr" rtl="0" fontAlgn="base">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defRPr/>
            </a:pPr>
            <a:endParaRPr lang="it-IT" dirty="0" smtClean="0"/>
          </a:p>
          <a:p>
            <a:pPr>
              <a:defRPr/>
            </a:pPr>
            <a:r>
              <a:rPr lang="it-IT" dirty="0" smtClean="0">
                <a:solidFill>
                  <a:srgbClr val="002060"/>
                </a:solidFill>
              </a:rPr>
              <a:t>        </a:t>
            </a:r>
          </a:p>
          <a:p>
            <a:pPr>
              <a:defRPr/>
            </a:pPr>
            <a:endParaRPr lang="it-IT" dirty="0">
              <a:solidFill>
                <a:srgbClr val="002060"/>
              </a:solidFill>
            </a:endParaRPr>
          </a:p>
        </p:txBody>
      </p:sp>
      <p:pic>
        <p:nvPicPr>
          <p:cNvPr id="5" name="Immagine 1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1725" y="85725"/>
            <a:ext cx="15128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p:cNvSpPr>
            <a:spLocks noGrp="1"/>
          </p:cNvSpPr>
          <p:nvPr>
            <p:ph type="title"/>
          </p:nvPr>
        </p:nvSpPr>
        <p:spPr>
          <a:xfrm>
            <a:off x="395536" y="548680"/>
            <a:ext cx="8229600" cy="740246"/>
          </a:xfrm>
          <a:gradFill flip="none" rotWithShape="1">
            <a:gsLst>
              <a:gs pos="0">
                <a:schemeClr val="accent5">
                  <a:lumMod val="25000"/>
                </a:schemeClr>
              </a:gs>
              <a:gs pos="100000">
                <a:schemeClr val="bg1">
                  <a:lumMod val="0"/>
                  <a:lumOff val="100000"/>
                  <a:alpha val="60000"/>
                </a:schemeClr>
              </a:gs>
              <a:gs pos="100000">
                <a:schemeClr val="accent6">
                  <a:lumMod val="50000"/>
                </a:schemeClr>
              </a:gs>
              <a:gs pos="100000">
                <a:srgbClr val="96AB94"/>
              </a:gs>
            </a:gsLst>
            <a:lin ang="16200000" scaled="0"/>
            <a:tileRect/>
          </a:gradFill>
        </p:spPr>
        <p:txBody>
          <a:bodyPr/>
          <a:lstStyle>
            <a:lvl1pPr>
              <a:defRPr baseline="0">
                <a:solidFill>
                  <a:schemeClr val="bg1"/>
                </a:solidFill>
                <a:effectLst>
                  <a:outerShdw blurRad="38100" dist="38100" dir="2700000" algn="tl">
                    <a:srgbClr val="000000">
                      <a:alpha val="43137"/>
                    </a:srgbClr>
                  </a:outerShdw>
                </a:effectLst>
              </a:defRPr>
            </a:lvl1pPr>
          </a:lstStyle>
          <a:p>
            <a:r>
              <a:rPr lang="it-IT" dirty="0" smtClean="0"/>
              <a:t>Fare clic per modificare lo stile del titolo</a:t>
            </a:r>
            <a:endParaRPr lang="it-IT" dirty="0"/>
          </a:p>
        </p:txBody>
      </p:sp>
      <p:sp>
        <p:nvSpPr>
          <p:cNvPr id="3" name="Segnaposto contenuto 2"/>
          <p:cNvSpPr>
            <a:spLocks noGrp="1"/>
          </p:cNvSpPr>
          <p:nvPr>
            <p:ph idx="1"/>
          </p:nvPr>
        </p:nvSpPr>
        <p:spPr/>
        <p:txBody>
          <a:bodyPr/>
          <a:lstStyle>
            <a:lvl1pPr>
              <a:defRPr baseline="0">
                <a:solidFill>
                  <a:srgbClr val="002060"/>
                </a:solidFill>
              </a:defRPr>
            </a:lvl1pPr>
            <a:lvl2pPr>
              <a:defRPr baseline="0">
                <a:solidFill>
                  <a:srgbClr val="002060"/>
                </a:solidFill>
              </a:defRPr>
            </a:lvl2pPr>
            <a:lvl3pPr>
              <a:defRPr baseline="0">
                <a:solidFill>
                  <a:srgbClr val="002060"/>
                </a:solidFill>
              </a:defRPr>
            </a:lvl3pPr>
            <a:lvl4pPr>
              <a:defRPr baseline="0">
                <a:solidFill>
                  <a:srgbClr val="002060"/>
                </a:solidFill>
              </a:defRPr>
            </a:lvl4pPr>
            <a:lvl5pPr>
              <a:defRPr baseline="0">
                <a:solidFill>
                  <a:srgbClr val="002060"/>
                </a:solidFill>
              </a:defRPr>
            </a:lvl5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Rectangle 3"/>
          <p:cNvSpPr>
            <a:spLocks noGrp="1" noChangeArrowheads="1"/>
          </p:cNvSpPr>
          <p:nvPr>
            <p:ph type="sldNum" sz="quarter" idx="10"/>
          </p:nvPr>
        </p:nvSpPr>
        <p:spPr/>
        <p:txBody>
          <a:bodyPr/>
          <a:lstStyle>
            <a:lvl1pPr>
              <a:defRPr/>
            </a:lvl1pPr>
          </a:lstStyle>
          <a:p>
            <a:pPr>
              <a:defRPr/>
            </a:pPr>
            <a:fld id="{9E126448-CB7F-470B-B1D2-6E869CCC87C1}" type="slidenum">
              <a:rPr lang="it-IT"/>
              <a:pPr>
                <a:defRPr/>
              </a:pPr>
              <a:t>‹N›</a:t>
            </a:fld>
            <a:endParaRPr lang="it-IT" dirty="0"/>
          </a:p>
        </p:txBody>
      </p:sp>
      <p:sp>
        <p:nvSpPr>
          <p:cNvPr id="7" name="Rectangle 16"/>
          <p:cNvSpPr>
            <a:spLocks noGrp="1" noChangeArrowheads="1"/>
          </p:cNvSpPr>
          <p:nvPr>
            <p:ph type="dt" sz="half" idx="11"/>
          </p:nvPr>
        </p:nvSpPr>
        <p:spPr/>
        <p:txBody>
          <a:bodyPr/>
          <a:lstStyle>
            <a:lvl1pPr>
              <a:defRPr/>
            </a:lvl1pPr>
          </a:lstStyle>
          <a:p>
            <a:pPr>
              <a:defRPr/>
            </a:pPr>
            <a:r>
              <a:rPr lang="it-IT" dirty="0" smtClean="0"/>
              <a:t>  </a:t>
            </a:r>
            <a:endParaRPr lang="it-IT" dirty="0"/>
          </a:p>
        </p:txBody>
      </p:sp>
    </p:spTree>
    <p:extLst>
      <p:ext uri="{BB962C8B-B14F-4D97-AF65-F5344CB8AC3E}">
        <p14:creationId xmlns:p14="http://schemas.microsoft.com/office/powerpoint/2010/main" val="13161275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7" name="Rectangle 2"/>
          <p:cNvSpPr txBox="1">
            <a:spLocks noChangeArrowheads="1"/>
          </p:cNvSpPr>
          <p:nvPr userDrawn="1"/>
        </p:nvSpPr>
        <p:spPr bwMode="auto">
          <a:xfrm>
            <a:off x="2843213" y="6262688"/>
            <a:ext cx="41767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defPPr>
              <a:defRPr lang="it-IT"/>
            </a:defPPr>
            <a:lvl1pPr algn="ctr" rtl="0" fontAlgn="base">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defRPr/>
            </a:pPr>
            <a:endParaRPr lang="it-IT" dirty="0" smtClean="0"/>
          </a:p>
          <a:p>
            <a:pPr>
              <a:defRPr/>
            </a:pPr>
            <a:r>
              <a:rPr lang="it-IT" dirty="0" smtClean="0">
                <a:solidFill>
                  <a:srgbClr val="002060"/>
                </a:solidFill>
              </a:rPr>
              <a:t>   </a:t>
            </a:r>
            <a:endParaRPr lang="it-IT" dirty="0">
              <a:solidFill>
                <a:srgbClr val="002060"/>
              </a:solidFill>
            </a:endParaRPr>
          </a:p>
        </p:txBody>
      </p:sp>
      <p:sp>
        <p:nvSpPr>
          <p:cNvPr id="2" name="Titolo 1"/>
          <p:cNvSpPr>
            <a:spLocks noGrp="1"/>
          </p:cNvSpPr>
          <p:nvPr>
            <p:ph type="title"/>
          </p:nvPr>
        </p:nvSpPr>
        <p:spPr>
          <a:xfrm>
            <a:off x="457200" y="404664"/>
            <a:ext cx="8229600" cy="1012974"/>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9" name="Rectangle 3"/>
          <p:cNvSpPr>
            <a:spLocks noGrp="1" noChangeArrowheads="1"/>
          </p:cNvSpPr>
          <p:nvPr>
            <p:ph type="sldNum" sz="quarter" idx="10"/>
          </p:nvPr>
        </p:nvSpPr>
        <p:spPr/>
        <p:txBody>
          <a:bodyPr/>
          <a:lstStyle>
            <a:lvl1pPr>
              <a:defRPr/>
            </a:lvl1pPr>
          </a:lstStyle>
          <a:p>
            <a:pPr>
              <a:defRPr/>
            </a:pPr>
            <a:fld id="{E346FC4F-1AE3-4D79-9452-C021CDF93066}" type="slidenum">
              <a:rPr lang="it-IT"/>
              <a:pPr>
                <a:defRPr/>
              </a:pPr>
              <a:t>‹N›</a:t>
            </a:fld>
            <a:endParaRPr lang="it-IT"/>
          </a:p>
        </p:txBody>
      </p:sp>
    </p:spTree>
    <p:extLst>
      <p:ext uri="{BB962C8B-B14F-4D97-AF65-F5344CB8AC3E}">
        <p14:creationId xmlns:p14="http://schemas.microsoft.com/office/powerpoint/2010/main" val="4380223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070C0"/>
                </a:solidFill>
                <a:latin typeface="+mn-lt"/>
              </a:defRPr>
            </a:lvl1pPr>
          </a:lstStyle>
          <a:p>
            <a:pPr>
              <a:defRPr/>
            </a:pPr>
            <a:endParaRPr lang="it-IT" dirty="0"/>
          </a:p>
        </p:txBody>
      </p:sp>
      <p:sp>
        <p:nvSpPr>
          <p:cNvPr id="5123"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aseline="0">
                <a:solidFill>
                  <a:srgbClr val="002060"/>
                </a:solidFill>
                <a:latin typeface="Calibri" pitchFamily="34" charset="0"/>
              </a:defRPr>
            </a:lvl1pPr>
          </a:lstStyle>
          <a:p>
            <a:pPr>
              <a:defRPr/>
            </a:pPr>
            <a:fld id="{4FCB907C-1DE3-4024-9A0B-ABF5C39BD7A8}" type="slidenum">
              <a:rPr lang="it-IT"/>
              <a:pPr>
                <a:defRPr/>
              </a:pPr>
              <a:t>‹N›</a:t>
            </a:fld>
            <a:endParaRPr lang="it-IT" dirty="0"/>
          </a:p>
        </p:txBody>
      </p:sp>
      <p:grpSp>
        <p:nvGrpSpPr>
          <p:cNvPr id="1028" name="Group 4"/>
          <p:cNvGrpSpPr>
            <a:grpSpLocks/>
          </p:cNvGrpSpPr>
          <p:nvPr/>
        </p:nvGrpSpPr>
        <p:grpSpPr bwMode="auto">
          <a:xfrm>
            <a:off x="0" y="0"/>
            <a:ext cx="9144000" cy="546100"/>
            <a:chOff x="0" y="0"/>
            <a:chExt cx="5760" cy="344"/>
          </a:xfrm>
        </p:grpSpPr>
        <p:sp>
          <p:nvSpPr>
            <p:cNvPr id="103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it-IT" sz="2400"/>
            </a:p>
          </p:txBody>
        </p:sp>
        <p:sp>
          <p:nvSpPr>
            <p:cNvPr id="103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t-IT" sz="2400"/>
            </a:p>
          </p:txBody>
        </p:sp>
        <p:sp>
          <p:nvSpPr>
            <p:cNvPr id="1035"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t-IT">
                <a:solidFill>
                  <a:schemeClr val="hlink"/>
                </a:solidFill>
                <a:latin typeface="Arial" pitchFamily="34" charset="0"/>
              </a:endParaRPr>
            </a:p>
          </p:txBody>
        </p:sp>
        <p:sp>
          <p:nvSpPr>
            <p:cNvPr id="1036"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t-IT">
                <a:solidFill>
                  <a:schemeClr val="hlink"/>
                </a:solidFill>
                <a:latin typeface="Arial" pitchFamily="34" charset="0"/>
              </a:endParaRPr>
            </a:p>
          </p:txBody>
        </p:sp>
        <p:sp>
          <p:nvSpPr>
            <p:cNvPr id="1037"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t-IT">
                <a:solidFill>
                  <a:schemeClr val="accent2"/>
                </a:solidFill>
                <a:latin typeface="Arial" pitchFamily="34" charset="0"/>
              </a:endParaRPr>
            </a:p>
          </p:txBody>
        </p:sp>
        <p:sp>
          <p:nvSpPr>
            <p:cNvPr id="1038"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t-IT">
                <a:solidFill>
                  <a:schemeClr val="hlink"/>
                </a:solidFill>
                <a:latin typeface="Arial" pitchFamily="34" charset="0"/>
              </a:endParaRPr>
            </a:p>
          </p:txBody>
        </p:sp>
        <p:sp>
          <p:nvSpPr>
            <p:cNvPr id="1039"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t-IT" sz="2400"/>
            </a:p>
          </p:txBody>
        </p:sp>
        <p:sp>
          <p:nvSpPr>
            <p:cNvPr id="1040"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t-IT">
                <a:solidFill>
                  <a:schemeClr val="accent2"/>
                </a:solidFill>
                <a:latin typeface="Arial" pitchFamily="34" charset="0"/>
              </a:endParaRPr>
            </a:p>
          </p:txBody>
        </p:sp>
        <p:sp>
          <p:nvSpPr>
            <p:cNvPr id="1041"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t-IT">
                <a:solidFill>
                  <a:schemeClr val="accent2"/>
                </a:solidFill>
                <a:latin typeface="Arial" pitchFamily="34" charset="0"/>
              </a:endParaRPr>
            </a:p>
          </p:txBody>
        </p:sp>
      </p:grpSp>
      <p:sp>
        <p:nvSpPr>
          <p:cNvPr id="1029" name="Rectangle 14"/>
          <p:cNvSpPr>
            <a:spLocks noGrp="1" noChangeArrowheads="1"/>
          </p:cNvSpPr>
          <p:nvPr>
            <p:ph type="title"/>
          </p:nvPr>
        </p:nvSpPr>
        <p:spPr bwMode="auto">
          <a:xfrm>
            <a:off x="430213" y="546100"/>
            <a:ext cx="8229600" cy="95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dirty="0" smtClean="0"/>
              <a:t>Fare clic per modificare lo stile del titolo dello schema</a:t>
            </a:r>
          </a:p>
        </p:txBody>
      </p:sp>
      <p:sp>
        <p:nvSpPr>
          <p:cNvPr id="1030" name="Rectangle 15"/>
          <p:cNvSpPr>
            <a:spLocks noGrp="1" noChangeArrowheads="1"/>
          </p:cNvSpPr>
          <p:nvPr>
            <p:ph type="body" idx="1"/>
          </p:nvPr>
        </p:nvSpPr>
        <p:spPr bwMode="auto">
          <a:xfrm>
            <a:off x="417513" y="1557338"/>
            <a:ext cx="822960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5136"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aseline="0">
                <a:solidFill>
                  <a:srgbClr val="002060"/>
                </a:solidFill>
                <a:latin typeface="+mn-lt"/>
              </a:defRPr>
            </a:lvl1pPr>
          </a:lstStyle>
          <a:p>
            <a:pPr>
              <a:defRPr/>
            </a:pPr>
            <a:endParaRPr lang="it-IT" dirty="0"/>
          </a:p>
        </p:txBody>
      </p:sp>
      <p:sp>
        <p:nvSpPr>
          <p:cNvPr id="1032" name="Text Box 8"/>
          <p:cNvSpPr txBox="1">
            <a:spLocks noChangeArrowheads="1"/>
          </p:cNvSpPr>
          <p:nvPr userDrawn="1"/>
        </p:nvSpPr>
        <p:spPr bwMode="auto">
          <a:xfrm>
            <a:off x="611635" y="133350"/>
            <a:ext cx="8348662"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defRPr/>
            </a:pPr>
            <a:r>
              <a:rPr lang="en-GB" sz="1200" noProof="0" dirty="0" smtClean="0">
                <a:solidFill>
                  <a:schemeClr val="bg1"/>
                </a:solidFill>
                <a:latin typeface="Verdana" pitchFamily="34" charset="0"/>
              </a:rPr>
              <a:t>Wealth</a:t>
            </a:r>
            <a:r>
              <a:rPr lang="en-GB" sz="1200" baseline="0" noProof="0" dirty="0" smtClean="0">
                <a:solidFill>
                  <a:schemeClr val="bg1"/>
                </a:solidFill>
                <a:latin typeface="Verdana" pitchFamily="34" charset="0"/>
              </a:rPr>
              <a:t> and its returns: e</a:t>
            </a:r>
            <a:r>
              <a:rPr lang="en-GB" sz="1200" noProof="0" dirty="0" smtClean="0">
                <a:solidFill>
                  <a:schemeClr val="bg1"/>
                </a:solidFill>
                <a:latin typeface="Verdana" pitchFamily="34" charset="0"/>
              </a:rPr>
              <a:t>conomic inequality in</a:t>
            </a:r>
            <a:r>
              <a:rPr lang="en-GB" sz="1200" baseline="0" noProof="0" dirty="0" smtClean="0">
                <a:solidFill>
                  <a:schemeClr val="bg1"/>
                </a:solidFill>
                <a:latin typeface="Verdana" pitchFamily="34" charset="0"/>
              </a:rPr>
              <a:t> Italy, 1995-2014</a:t>
            </a:r>
            <a:r>
              <a:rPr lang="it-IT" sz="1200" dirty="0" smtClean="0">
                <a:solidFill>
                  <a:schemeClr val="bg1"/>
                </a:solidFill>
                <a:latin typeface="Verdana" pitchFamily="34" charset="0"/>
              </a:rPr>
              <a:t>	</a:t>
            </a:r>
          </a:p>
        </p:txBody>
      </p:sp>
      <p:pic>
        <p:nvPicPr>
          <p:cNvPr id="18" name="Immagine 17"/>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451725" y="85725"/>
            <a:ext cx="15128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Lst>
  <p:timing>
    <p:tnLst>
      <p:par>
        <p:cTn id="1" dur="indefinite" restart="never" nodeType="tmRoot"/>
      </p:par>
    </p:tnLst>
  </p:timing>
  <p:hf hdr="0" ftr="0"/>
  <p:txStyles>
    <p:titleStyle>
      <a:lvl1pPr algn="l" rtl="0" eaLnBrk="0" fontAlgn="base" hangingPunct="0">
        <a:spcBef>
          <a:spcPct val="0"/>
        </a:spcBef>
        <a:spcAft>
          <a:spcPct val="0"/>
        </a:spcAft>
        <a:defRPr sz="3800">
          <a:solidFill>
            <a:srgbClr val="002060"/>
          </a:solidFill>
          <a:latin typeface="+mj-lt"/>
          <a:ea typeface="+mj-ea"/>
          <a:cs typeface="+mj-cs"/>
        </a:defRPr>
      </a:lvl1pPr>
      <a:lvl2pPr algn="l" rtl="0" eaLnBrk="0" fontAlgn="base" hangingPunct="0">
        <a:spcBef>
          <a:spcPct val="0"/>
        </a:spcBef>
        <a:spcAft>
          <a:spcPct val="0"/>
        </a:spcAft>
        <a:defRPr sz="3800">
          <a:solidFill>
            <a:srgbClr val="002060"/>
          </a:solidFill>
          <a:latin typeface="Calibri" pitchFamily="34" charset="0"/>
        </a:defRPr>
      </a:lvl2pPr>
      <a:lvl3pPr algn="l" rtl="0" eaLnBrk="0" fontAlgn="base" hangingPunct="0">
        <a:spcBef>
          <a:spcPct val="0"/>
        </a:spcBef>
        <a:spcAft>
          <a:spcPct val="0"/>
        </a:spcAft>
        <a:defRPr sz="3800">
          <a:solidFill>
            <a:srgbClr val="002060"/>
          </a:solidFill>
          <a:latin typeface="Calibri" pitchFamily="34" charset="0"/>
        </a:defRPr>
      </a:lvl3pPr>
      <a:lvl4pPr algn="l" rtl="0" eaLnBrk="0" fontAlgn="base" hangingPunct="0">
        <a:spcBef>
          <a:spcPct val="0"/>
        </a:spcBef>
        <a:spcAft>
          <a:spcPct val="0"/>
        </a:spcAft>
        <a:defRPr sz="3800">
          <a:solidFill>
            <a:srgbClr val="002060"/>
          </a:solidFill>
          <a:latin typeface="Calibri" pitchFamily="34" charset="0"/>
        </a:defRPr>
      </a:lvl4pPr>
      <a:lvl5pPr algn="l" rtl="0" eaLnBrk="0" fontAlgn="base" hangingPunct="0">
        <a:spcBef>
          <a:spcPct val="0"/>
        </a:spcBef>
        <a:spcAft>
          <a:spcPct val="0"/>
        </a:spcAft>
        <a:defRPr sz="3800">
          <a:solidFill>
            <a:srgbClr val="002060"/>
          </a:solidFill>
          <a:latin typeface="Calibri" pitchFamily="34"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rgbClr val="002060"/>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rgbClr val="002060"/>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rgbClr val="002060"/>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rgbClr val="002060"/>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rgbClr val="002060"/>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ottotitolo 4"/>
          <p:cNvSpPr>
            <a:spLocks noGrp="1"/>
          </p:cNvSpPr>
          <p:nvPr>
            <p:ph type="subTitle" idx="1"/>
          </p:nvPr>
        </p:nvSpPr>
        <p:spPr>
          <a:xfrm>
            <a:off x="1835696" y="4357688"/>
            <a:ext cx="6856412" cy="1079500"/>
          </a:xfrm>
        </p:spPr>
        <p:txBody>
          <a:bodyPr/>
          <a:lstStyle/>
          <a:p>
            <a:r>
              <a:rPr lang="it-IT" sz="2800" dirty="0" smtClean="0"/>
              <a:t>by R. Gambacorta and A. Neri</a:t>
            </a:r>
          </a:p>
          <a:p>
            <a:r>
              <a:rPr lang="it-IT" sz="2000" dirty="0" err="1" smtClean="0"/>
              <a:t>Bank</a:t>
            </a:r>
            <a:r>
              <a:rPr lang="it-IT" sz="2000" dirty="0" smtClean="0"/>
              <a:t> of </a:t>
            </a:r>
            <a:r>
              <a:rPr lang="it-IT" sz="2000" dirty="0" err="1" smtClean="0"/>
              <a:t>Italy</a:t>
            </a:r>
            <a:r>
              <a:rPr lang="it-IT" sz="2000" dirty="0" smtClean="0"/>
              <a:t> - </a:t>
            </a:r>
            <a:r>
              <a:rPr lang="it-IT" sz="2000" dirty="0"/>
              <a:t>Statistical Analysis </a:t>
            </a:r>
            <a:r>
              <a:rPr lang="it-IT" sz="2000" dirty="0" err="1"/>
              <a:t>Directorate</a:t>
            </a:r>
            <a:r>
              <a:rPr lang="it-IT" sz="2000" dirty="0"/>
              <a:t> </a:t>
            </a:r>
            <a:endParaRPr lang="it-IT" sz="2000" dirty="0" smtClean="0"/>
          </a:p>
        </p:txBody>
      </p:sp>
      <p:sp>
        <p:nvSpPr>
          <p:cNvPr id="6147" name="Titolo 3"/>
          <p:cNvSpPr>
            <a:spLocks noGrp="1"/>
          </p:cNvSpPr>
          <p:nvPr>
            <p:ph type="title"/>
          </p:nvPr>
        </p:nvSpPr>
        <p:spPr>
          <a:xfrm>
            <a:off x="1835696" y="1916832"/>
            <a:ext cx="7129487" cy="2354262"/>
          </a:xfrm>
        </p:spPr>
        <p:txBody>
          <a:bodyPr/>
          <a:lstStyle/>
          <a:p>
            <a:pPr>
              <a:defRPr/>
            </a:pPr>
            <a:r>
              <a:rPr lang="en-US" b="1" dirty="0" smtClean="0">
                <a:effectLst>
                  <a:outerShdw blurRad="38100" dist="38100" dir="2700000" algn="tl">
                    <a:srgbClr val="000000">
                      <a:alpha val="43137"/>
                    </a:srgbClr>
                  </a:outerShdw>
                </a:effectLst>
              </a:rPr>
              <a:t>Wealth and its returns: </a:t>
            </a:r>
            <a:br>
              <a:rPr lang="en-US" b="1" dirty="0" smtClean="0">
                <a:effectLst>
                  <a:outerShdw blurRad="38100" dist="38100" dir="2700000" algn="tl">
                    <a:srgbClr val="000000">
                      <a:alpha val="43137"/>
                    </a:srgbClr>
                  </a:outerShdw>
                </a:effectLst>
              </a:rPr>
            </a:br>
            <a:r>
              <a:rPr lang="it-IT" b="1" dirty="0" err="1" smtClean="0">
                <a:effectLst>
                  <a:outerShdw blurRad="38100" dist="38100" dir="2700000" algn="tl">
                    <a:srgbClr val="000000">
                      <a:alpha val="43137"/>
                    </a:srgbClr>
                  </a:outerShdw>
                </a:effectLst>
              </a:rPr>
              <a:t>economic</a:t>
            </a:r>
            <a:r>
              <a:rPr lang="it-IT" b="1" dirty="0" smtClean="0">
                <a:effectLst>
                  <a:outerShdw blurRad="38100" dist="38100" dir="2700000" algn="tl">
                    <a:srgbClr val="000000">
                      <a:alpha val="43137"/>
                    </a:srgbClr>
                  </a:outerShdw>
                </a:effectLst>
              </a:rPr>
              <a:t> </a:t>
            </a:r>
            <a:r>
              <a:rPr lang="it-IT" b="1" dirty="0" err="1" smtClean="0">
                <a:effectLst>
                  <a:outerShdw blurRad="38100" dist="38100" dir="2700000" algn="tl">
                    <a:srgbClr val="000000">
                      <a:alpha val="43137"/>
                    </a:srgbClr>
                  </a:outerShdw>
                </a:effectLst>
              </a:rPr>
              <a:t>inequality</a:t>
            </a:r>
            <a:r>
              <a:rPr lang="it-IT" b="1" dirty="0" smtClean="0">
                <a:effectLst>
                  <a:outerShdw blurRad="38100" dist="38100" dir="2700000" algn="tl">
                    <a:srgbClr val="000000">
                      <a:alpha val="43137"/>
                    </a:srgbClr>
                  </a:outerShdw>
                </a:effectLst>
              </a:rPr>
              <a:t> in </a:t>
            </a:r>
            <a:r>
              <a:rPr lang="it-IT" b="1" dirty="0" err="1" smtClean="0">
                <a:effectLst>
                  <a:outerShdw blurRad="38100" dist="38100" dir="2700000" algn="tl">
                    <a:srgbClr val="000000">
                      <a:alpha val="43137"/>
                    </a:srgbClr>
                  </a:outerShdw>
                </a:effectLst>
              </a:rPr>
              <a:t>Italy</a:t>
            </a:r>
            <a:r>
              <a:rPr lang="it-IT" b="1" dirty="0" smtClean="0">
                <a:effectLst>
                  <a:outerShdw blurRad="38100" dist="38100" dir="2700000" algn="tl">
                    <a:srgbClr val="000000">
                      <a:alpha val="43137"/>
                    </a:srgbClr>
                  </a:outerShdw>
                </a:effectLst>
              </a:rPr>
              <a:t>, 1995-2014 </a:t>
            </a:r>
            <a:endParaRPr lang="it-IT" b="1" dirty="0">
              <a:effectLst>
                <a:outerShdw blurRad="38100" dist="38100" dir="2700000" algn="tl">
                  <a:srgbClr val="000000">
                    <a:alpha val="43137"/>
                  </a:srgbClr>
                </a:outerShdw>
              </a:effectLst>
            </a:endParaRPr>
          </a:p>
        </p:txBody>
      </p:sp>
      <p:sp>
        <p:nvSpPr>
          <p:cNvPr id="6" name="Rectangle 16"/>
          <p:cNvSpPr>
            <a:spLocks noGrp="1" noChangeArrowheads="1"/>
          </p:cNvSpPr>
          <p:nvPr>
            <p:ph type="dt" sz="quarter" idx="10"/>
          </p:nvPr>
        </p:nvSpPr>
        <p:spPr>
          <a:xfrm>
            <a:off x="251520" y="6165304"/>
            <a:ext cx="5543946" cy="529184"/>
          </a:xfrm>
        </p:spPr>
        <p:txBody>
          <a:bodyPr/>
          <a:lstStyle>
            <a:lvl1pPr>
              <a:defRPr dirty="0" smtClean="0">
                <a:solidFill>
                  <a:srgbClr val="002060"/>
                </a:solidFill>
              </a:defRPr>
            </a:lvl1pPr>
          </a:lstStyle>
          <a:p>
            <a:pPr>
              <a:defRPr/>
            </a:pPr>
            <a:r>
              <a:rPr lang="en-US" b="1" dirty="0"/>
              <a:t>The Bank of Italy’s Analysis of Household </a:t>
            </a:r>
            <a:r>
              <a:rPr lang="en-US" b="1" dirty="0" smtClean="0"/>
              <a:t>Finances</a:t>
            </a:r>
          </a:p>
          <a:p>
            <a:pPr>
              <a:defRPr/>
            </a:pPr>
            <a:r>
              <a:rPr lang="en-US" dirty="0"/>
              <a:t>Fifty Years of The Survey on Household Income and Wealth and the Financial Accounts</a:t>
            </a:r>
            <a:endParaRPr lang="it-IT" dirty="0"/>
          </a:p>
        </p:txBody>
      </p:sp>
      <p:sp>
        <p:nvSpPr>
          <p:cNvPr id="9" name="Rectangle 2"/>
          <p:cNvSpPr>
            <a:spLocks noGrp="1" noChangeArrowheads="1"/>
          </p:cNvSpPr>
          <p:nvPr>
            <p:ph type="ftr" sz="quarter" idx="11"/>
          </p:nvPr>
        </p:nvSpPr>
        <p:spPr>
          <a:xfrm>
            <a:off x="6300192" y="6381328"/>
            <a:ext cx="2751733" cy="313160"/>
          </a:xfrm>
        </p:spPr>
        <p:txBody>
          <a:bodyPr/>
          <a:lstStyle>
            <a:lvl1pPr>
              <a:defRPr>
                <a:solidFill>
                  <a:schemeClr val="tx1"/>
                </a:solidFill>
              </a:defRPr>
            </a:lvl1pPr>
          </a:lstStyle>
          <a:p>
            <a:pPr algn="l">
              <a:defRPr/>
            </a:pPr>
            <a:r>
              <a:rPr lang="it-IT" dirty="0" err="1">
                <a:solidFill>
                  <a:srgbClr val="002060"/>
                </a:solidFill>
              </a:rPr>
              <a:t>Bank</a:t>
            </a:r>
            <a:r>
              <a:rPr lang="it-IT" dirty="0">
                <a:solidFill>
                  <a:srgbClr val="002060"/>
                </a:solidFill>
              </a:rPr>
              <a:t> of </a:t>
            </a:r>
            <a:r>
              <a:rPr lang="it-IT" dirty="0" err="1">
                <a:solidFill>
                  <a:srgbClr val="002060"/>
                </a:solidFill>
              </a:rPr>
              <a:t>Italy</a:t>
            </a:r>
            <a:r>
              <a:rPr lang="it-IT" dirty="0">
                <a:solidFill>
                  <a:srgbClr val="002060"/>
                </a:solidFill>
              </a:rPr>
              <a:t>, Rome , 3-4 </a:t>
            </a:r>
            <a:r>
              <a:rPr lang="it-IT" dirty="0" err="1">
                <a:solidFill>
                  <a:srgbClr val="002060"/>
                </a:solidFill>
              </a:rPr>
              <a:t>December</a:t>
            </a:r>
            <a:r>
              <a:rPr lang="it-IT" dirty="0">
                <a:solidFill>
                  <a:srgbClr val="002060"/>
                </a:solidFill>
              </a:rPr>
              <a:t> 2015</a:t>
            </a:r>
          </a:p>
        </p:txBody>
      </p:sp>
      <p:sp>
        <p:nvSpPr>
          <p:cNvPr id="6150" name="Ovale 1"/>
          <p:cNvSpPr>
            <a:spLocks noChangeArrowheads="1"/>
          </p:cNvSpPr>
          <p:nvPr/>
        </p:nvSpPr>
        <p:spPr bwMode="auto">
          <a:xfrm>
            <a:off x="2268538" y="4652963"/>
            <a:ext cx="2087562" cy="79216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a:xfrm>
            <a:off x="395288" y="404813"/>
            <a:ext cx="8569325" cy="575915"/>
          </a:xfrm>
        </p:spPr>
        <p:txBody>
          <a:bodyPr/>
          <a:lstStyle/>
          <a:p>
            <a:pPr algn="ctr">
              <a:defRPr/>
            </a:pPr>
            <a:r>
              <a:rPr lang="it-IT" sz="3200" dirty="0" smtClean="0"/>
              <a:t>Financial </a:t>
            </a:r>
            <a:r>
              <a:rPr lang="it-IT" sz="3200" dirty="0" err="1" smtClean="0"/>
              <a:t>wealth</a:t>
            </a:r>
            <a:r>
              <a:rPr lang="it-IT" sz="3200" dirty="0" smtClean="0"/>
              <a:t> </a:t>
            </a:r>
            <a:r>
              <a:rPr lang="it-IT" sz="3200" dirty="0" err="1" smtClean="0"/>
              <a:t>adjustment</a:t>
            </a:r>
            <a:endParaRPr lang="it-IT" sz="3200" dirty="0" smtClean="0"/>
          </a:p>
        </p:txBody>
      </p:sp>
      <p:sp>
        <p:nvSpPr>
          <p:cNvPr id="8196" name="Segnaposto numero diapositiva 3"/>
          <p:cNvSpPr>
            <a:spLocks noGrp="1"/>
          </p:cNvSpPr>
          <p:nvPr>
            <p:ph type="sldNum" sz="quarter" idx="10"/>
          </p:nvPr>
        </p:nvSpPr>
        <p:spPr>
          <a:noFill/>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BEA26B8C-ECE1-4926-B7AB-05EFBCE39A60}" type="slidenum">
              <a:rPr lang="it-IT" smtClean="0">
                <a:solidFill>
                  <a:srgbClr val="002060"/>
                </a:solidFill>
                <a:latin typeface="Calibri" pitchFamily="34" charset="0"/>
              </a:rPr>
              <a:pPr eaLnBrk="1" hangingPunct="1"/>
              <a:t>10</a:t>
            </a:fld>
            <a:endParaRPr lang="it-IT" dirty="0" smtClean="0">
              <a:solidFill>
                <a:srgbClr val="002060"/>
              </a:solidFill>
              <a:latin typeface="Calibri" pitchFamily="34" charset="0"/>
            </a:endParaRPr>
          </a:p>
        </p:txBody>
      </p:sp>
      <p:sp>
        <p:nvSpPr>
          <p:cNvPr id="5" name="Segnaposto contenuto 2"/>
          <p:cNvSpPr txBox="1">
            <a:spLocks/>
          </p:cNvSpPr>
          <p:nvPr/>
        </p:nvSpPr>
        <p:spPr bwMode="auto">
          <a:xfrm>
            <a:off x="323528" y="1077860"/>
            <a:ext cx="8496943" cy="5531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baseline="0">
                <a:solidFill>
                  <a:srgbClr val="002060"/>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baseline="0">
                <a:solidFill>
                  <a:srgbClr val="002060"/>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baseline="0">
                <a:solidFill>
                  <a:srgbClr val="002060"/>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baseline="0">
                <a:solidFill>
                  <a:srgbClr val="002060"/>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baseline="0">
                <a:solidFill>
                  <a:srgbClr val="002060"/>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spcAft>
                <a:spcPts val="600"/>
              </a:spcAft>
            </a:pPr>
            <a:r>
              <a:rPr lang="en-GB" sz="2000" dirty="0" smtClean="0"/>
              <a:t>  Financial wealth is the wealth component mostly affected by under-reporting.</a:t>
            </a:r>
          </a:p>
          <a:p>
            <a:pPr marL="0" indent="0">
              <a:spcAft>
                <a:spcPts val="600"/>
              </a:spcAft>
            </a:pPr>
            <a:r>
              <a:rPr lang="en-GB" sz="2000" dirty="0" smtClean="0"/>
              <a:t> The adjustment is based on a survey conduced among bank customers of a major </a:t>
            </a:r>
            <a:r>
              <a:rPr lang="en-GB" sz="2000" dirty="0"/>
              <a:t>I</a:t>
            </a:r>
            <a:r>
              <a:rPr lang="en-GB" sz="2000" dirty="0" smtClean="0"/>
              <a:t>talian bank </a:t>
            </a:r>
            <a:r>
              <a:rPr lang="en-GB" sz="2000" dirty="0"/>
              <a:t>(</a:t>
            </a:r>
            <a:r>
              <a:rPr lang="en-GB" sz="2000" dirty="0" err="1"/>
              <a:t>D’Aurizio</a:t>
            </a:r>
            <a:r>
              <a:rPr lang="en-GB" sz="2000" dirty="0"/>
              <a:t> </a:t>
            </a:r>
            <a:r>
              <a:rPr lang="en-GB" sz="2000" i="1" dirty="0"/>
              <a:t>et al</a:t>
            </a:r>
            <a:r>
              <a:rPr lang="en-GB" sz="2000" dirty="0"/>
              <a:t>. 2006).</a:t>
            </a:r>
          </a:p>
          <a:p>
            <a:pPr marL="400050" lvl="1" indent="0">
              <a:spcAft>
                <a:spcPts val="600"/>
              </a:spcAft>
            </a:pPr>
            <a:r>
              <a:rPr lang="en-GB" sz="2000" dirty="0" smtClean="0"/>
              <a:t> Reticence </a:t>
            </a:r>
            <a:r>
              <a:rPr lang="en-GB" sz="2000" dirty="0"/>
              <a:t>is measured as the difference between customer declarations with real data on the stock they held</a:t>
            </a:r>
            <a:r>
              <a:rPr lang="en-GB" sz="2000" dirty="0" smtClean="0"/>
              <a:t>.</a:t>
            </a:r>
          </a:p>
          <a:p>
            <a:pPr marL="400050" lvl="1" indent="0">
              <a:spcAft>
                <a:spcPts val="600"/>
              </a:spcAft>
            </a:pPr>
            <a:r>
              <a:rPr lang="en-GB" sz="2000" dirty="0" smtClean="0"/>
              <a:t> Probability </a:t>
            </a:r>
            <a:r>
              <a:rPr lang="en-GB" sz="2000" dirty="0"/>
              <a:t>of non-reporting and </a:t>
            </a:r>
            <a:r>
              <a:rPr lang="en-GB" sz="2000" dirty="0" err="1"/>
              <a:t>mis</a:t>
            </a:r>
            <a:r>
              <a:rPr lang="en-GB" sz="2000" dirty="0"/>
              <a:t>-reporting of the amounts  are estimated as a function of the amounts declared and of socio-demographic characteristics. </a:t>
            </a:r>
            <a:endParaRPr lang="en-GB" sz="2000" dirty="0" smtClean="0"/>
          </a:p>
          <a:p>
            <a:pPr marL="400050" lvl="1" indent="0">
              <a:spcAft>
                <a:spcPts val="600"/>
              </a:spcAft>
            </a:pPr>
            <a:r>
              <a:rPr lang="en-GB" sz="2000" dirty="0" smtClean="0"/>
              <a:t> Assume that the estimated coefficients remain unchanged over time. </a:t>
            </a:r>
          </a:p>
          <a:p>
            <a:pPr marL="400050" lvl="1" indent="0">
              <a:spcAft>
                <a:spcPts val="600"/>
              </a:spcAft>
            </a:pPr>
            <a:r>
              <a:rPr lang="en-GB" sz="2000" dirty="0" smtClean="0"/>
              <a:t> Impute financial asset ownerships and adjust for misreporting on amounts</a:t>
            </a:r>
            <a:r>
              <a:rPr lang="en-GB" sz="1800" dirty="0" smtClean="0"/>
              <a:t>.</a:t>
            </a:r>
          </a:p>
          <a:p>
            <a:pPr marL="0" indent="0">
              <a:spcAft>
                <a:spcPts val="600"/>
              </a:spcAft>
            </a:pPr>
            <a:r>
              <a:rPr lang="en-GB" sz="2000" dirty="0" smtClean="0"/>
              <a:t> The </a:t>
            </a:r>
            <a:r>
              <a:rPr lang="en-GB" sz="2000" dirty="0"/>
              <a:t>final imputed households financial average assets are almost 3 times higher than original. </a:t>
            </a:r>
          </a:p>
          <a:p>
            <a:pPr marL="0" indent="0">
              <a:spcAft>
                <a:spcPts val="600"/>
              </a:spcAft>
            </a:pPr>
            <a:r>
              <a:rPr lang="en-GB" sz="2000" dirty="0"/>
              <a:t> The adjustment cause a reduction in financial wealth </a:t>
            </a:r>
            <a:r>
              <a:rPr lang="en-GB" sz="2000" dirty="0" smtClean="0"/>
              <a:t>inequality</a:t>
            </a:r>
            <a:endParaRPr lang="en-GB" sz="2000" dirty="0"/>
          </a:p>
        </p:txBody>
      </p:sp>
    </p:spTree>
    <p:extLst>
      <p:ext uri="{BB962C8B-B14F-4D97-AF65-F5344CB8AC3E}">
        <p14:creationId xmlns:p14="http://schemas.microsoft.com/office/powerpoint/2010/main" val="2634642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a:xfrm>
            <a:off x="395288" y="404813"/>
            <a:ext cx="8569325" cy="575915"/>
          </a:xfrm>
        </p:spPr>
        <p:txBody>
          <a:bodyPr/>
          <a:lstStyle/>
          <a:p>
            <a:pPr algn="ctr">
              <a:defRPr/>
            </a:pPr>
            <a:r>
              <a:rPr lang="it-IT" sz="3200" dirty="0" err="1" smtClean="0"/>
              <a:t>Results</a:t>
            </a:r>
            <a:r>
              <a:rPr lang="it-IT" sz="3200" dirty="0" smtClean="0"/>
              <a:t> </a:t>
            </a:r>
          </a:p>
        </p:txBody>
      </p:sp>
      <p:sp>
        <p:nvSpPr>
          <p:cNvPr id="7171" name="Segnaposto contenuto 2"/>
          <p:cNvSpPr>
            <a:spLocks noGrp="1"/>
          </p:cNvSpPr>
          <p:nvPr>
            <p:ph idx="1"/>
          </p:nvPr>
        </p:nvSpPr>
        <p:spPr>
          <a:xfrm>
            <a:off x="323528" y="1052736"/>
            <a:ext cx="8640959" cy="2376264"/>
          </a:xfrm>
        </p:spPr>
        <p:txBody>
          <a:bodyPr/>
          <a:lstStyle/>
          <a:p>
            <a:pPr marL="0" indent="0"/>
            <a:r>
              <a:rPr lang="it-IT" sz="2000" dirty="0" smtClean="0"/>
              <a:t> </a:t>
            </a:r>
            <a:r>
              <a:rPr lang="it-IT" sz="2000" dirty="0" err="1" smtClean="0"/>
              <a:t>Adjusted</a:t>
            </a:r>
            <a:r>
              <a:rPr lang="it-IT" sz="2000" dirty="0" smtClean="0"/>
              <a:t> data are </a:t>
            </a:r>
            <a:r>
              <a:rPr lang="it-IT" sz="2000" dirty="0" err="1" smtClean="0"/>
              <a:t>not</a:t>
            </a:r>
            <a:r>
              <a:rPr lang="it-IT" sz="2000" dirty="0" smtClean="0"/>
              <a:t> a benchmark, </a:t>
            </a:r>
            <a:r>
              <a:rPr lang="it-IT" sz="2000" dirty="0" err="1" smtClean="0"/>
              <a:t>but</a:t>
            </a:r>
            <a:r>
              <a:rPr lang="it-IT" sz="2000" dirty="0" smtClean="0"/>
              <a:t> can be </a:t>
            </a:r>
            <a:r>
              <a:rPr lang="it-IT" sz="2000" dirty="0" err="1" smtClean="0"/>
              <a:t>used</a:t>
            </a:r>
            <a:r>
              <a:rPr lang="it-IT" sz="2000" dirty="0" smtClean="0"/>
              <a:t> </a:t>
            </a:r>
            <a:r>
              <a:rPr lang="it-IT" sz="2000" dirty="0" err="1" smtClean="0"/>
              <a:t>as</a:t>
            </a:r>
            <a:r>
              <a:rPr lang="it-IT" sz="2000" dirty="0" smtClean="0"/>
              <a:t> a </a:t>
            </a:r>
            <a:r>
              <a:rPr lang="it-IT" sz="2000" dirty="0" err="1" smtClean="0"/>
              <a:t>robustness</a:t>
            </a:r>
            <a:r>
              <a:rPr lang="it-IT" sz="2000" dirty="0" smtClean="0"/>
              <a:t> </a:t>
            </a:r>
            <a:r>
              <a:rPr lang="it-IT" sz="2000" dirty="0" err="1" smtClean="0"/>
              <a:t>check</a:t>
            </a:r>
            <a:r>
              <a:rPr lang="it-IT" sz="2000" dirty="0" smtClean="0"/>
              <a:t>.</a:t>
            </a:r>
            <a:endParaRPr lang="en-US" sz="2000" dirty="0"/>
          </a:p>
          <a:p>
            <a:pPr marL="0" indent="0"/>
            <a:r>
              <a:rPr lang="en-GB" sz="2000" dirty="0"/>
              <a:t> </a:t>
            </a:r>
            <a:r>
              <a:rPr lang="en-GB" sz="2000" dirty="0" smtClean="0"/>
              <a:t>Economic inequality is in general higher when using imputed data.</a:t>
            </a:r>
          </a:p>
          <a:p>
            <a:pPr marL="0" indent="0"/>
            <a:r>
              <a:rPr lang="en-GB" sz="2000" dirty="0"/>
              <a:t> The use of imputed data increases the variability of the estimates. Calibration seems to improve this aspect.</a:t>
            </a:r>
          </a:p>
          <a:p>
            <a:pPr marL="0" indent="0"/>
            <a:r>
              <a:rPr lang="en-GB" sz="2000" dirty="0" smtClean="0"/>
              <a:t> Adjusted data confirms the increase in income net worth inequality between 1995 and 2012.</a:t>
            </a:r>
          </a:p>
          <a:p>
            <a:pPr marL="0" indent="0"/>
            <a:endParaRPr lang="en-GB" sz="2000" dirty="0" smtClean="0"/>
          </a:p>
        </p:txBody>
      </p:sp>
      <p:sp>
        <p:nvSpPr>
          <p:cNvPr id="8196" name="Segnaposto numero diapositiva 3"/>
          <p:cNvSpPr>
            <a:spLocks noGrp="1"/>
          </p:cNvSpPr>
          <p:nvPr>
            <p:ph type="sldNum" sz="quarter" idx="10"/>
          </p:nvPr>
        </p:nvSpPr>
        <p:spPr>
          <a:noFill/>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BEA26B8C-ECE1-4926-B7AB-05EFBCE39A60}" type="slidenum">
              <a:rPr lang="it-IT" smtClean="0">
                <a:solidFill>
                  <a:srgbClr val="002060"/>
                </a:solidFill>
                <a:latin typeface="Calibri" pitchFamily="34" charset="0"/>
              </a:rPr>
              <a:pPr eaLnBrk="1" hangingPunct="1"/>
              <a:t>11</a:t>
            </a:fld>
            <a:endParaRPr lang="it-IT" dirty="0" smtClean="0">
              <a:solidFill>
                <a:srgbClr val="002060"/>
              </a:solidFill>
              <a:latin typeface="Calibri" pitchFamily="34" charset="0"/>
            </a:endParaRP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3645024"/>
            <a:ext cx="5993334" cy="3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ttangolo 5"/>
          <p:cNvSpPr/>
          <p:nvPr/>
        </p:nvSpPr>
        <p:spPr>
          <a:xfrm>
            <a:off x="2028822" y="3140968"/>
            <a:ext cx="5742384" cy="646331"/>
          </a:xfrm>
          <a:prstGeom prst="rect">
            <a:avLst/>
          </a:prstGeom>
        </p:spPr>
        <p:txBody>
          <a:bodyPr wrap="square">
            <a:spAutoFit/>
          </a:bodyPr>
          <a:lstStyle/>
          <a:p>
            <a:pPr algn="ctr" hangingPunct="0"/>
            <a:r>
              <a:rPr lang="en-GB" b="1" dirty="0" err="1">
                <a:latin typeface="+mn-lt"/>
              </a:rPr>
              <a:t>Gini</a:t>
            </a:r>
            <a:r>
              <a:rPr lang="en-GB" b="1" dirty="0">
                <a:latin typeface="+mn-lt"/>
              </a:rPr>
              <a:t> index of </a:t>
            </a:r>
            <a:r>
              <a:rPr lang="en-GB" b="1" dirty="0" smtClean="0">
                <a:latin typeface="+mn-lt"/>
              </a:rPr>
              <a:t>income net worth</a:t>
            </a:r>
            <a:endParaRPr lang="it-IT" dirty="0">
              <a:latin typeface="+mn-lt"/>
            </a:endParaRPr>
          </a:p>
          <a:p>
            <a:pPr algn="ctr" hangingPunct="0"/>
            <a:r>
              <a:rPr lang="en-GB" i="1" dirty="0">
                <a:latin typeface="+mn-lt"/>
              </a:rPr>
              <a:t>(1995-2014)</a:t>
            </a:r>
            <a:endParaRPr lang="it-IT" dirty="0">
              <a:latin typeface="+mn-lt"/>
            </a:endParaRPr>
          </a:p>
        </p:txBody>
      </p:sp>
    </p:spTree>
    <p:extLst>
      <p:ext uri="{BB962C8B-B14F-4D97-AF65-F5344CB8AC3E}">
        <p14:creationId xmlns:p14="http://schemas.microsoft.com/office/powerpoint/2010/main" val="623456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a:xfrm>
            <a:off x="395288" y="404813"/>
            <a:ext cx="8569325" cy="575915"/>
          </a:xfrm>
        </p:spPr>
        <p:txBody>
          <a:bodyPr/>
          <a:lstStyle/>
          <a:p>
            <a:pPr algn="ctr">
              <a:defRPr/>
            </a:pPr>
            <a:r>
              <a:rPr lang="it-IT" sz="3200" dirty="0" err="1" smtClean="0"/>
              <a:t>Results</a:t>
            </a:r>
            <a:r>
              <a:rPr lang="it-IT" sz="3200" dirty="0" smtClean="0"/>
              <a:t> </a:t>
            </a:r>
          </a:p>
        </p:txBody>
      </p:sp>
      <p:sp>
        <p:nvSpPr>
          <p:cNvPr id="7171" name="Segnaposto contenuto 2"/>
          <p:cNvSpPr>
            <a:spLocks noGrp="1"/>
          </p:cNvSpPr>
          <p:nvPr>
            <p:ph idx="1"/>
          </p:nvPr>
        </p:nvSpPr>
        <p:spPr>
          <a:xfrm>
            <a:off x="400452" y="1124744"/>
            <a:ext cx="8640959" cy="2376264"/>
          </a:xfrm>
        </p:spPr>
        <p:txBody>
          <a:bodyPr/>
          <a:lstStyle/>
          <a:p>
            <a:pPr marL="0" indent="0"/>
            <a:r>
              <a:rPr lang="it-IT" sz="2000" dirty="0" smtClean="0"/>
              <a:t> The </a:t>
            </a:r>
            <a:r>
              <a:rPr lang="it-IT" sz="2000" dirty="0" err="1" smtClean="0"/>
              <a:t>importance</a:t>
            </a:r>
            <a:r>
              <a:rPr lang="it-IT" sz="2000" dirty="0" smtClean="0"/>
              <a:t> of </a:t>
            </a:r>
            <a:r>
              <a:rPr lang="it-IT" sz="2000" dirty="0" err="1" smtClean="0"/>
              <a:t>wealth</a:t>
            </a:r>
            <a:r>
              <a:rPr lang="it-IT" sz="2000" dirty="0" smtClean="0"/>
              <a:t> and </a:t>
            </a:r>
            <a:r>
              <a:rPr lang="it-IT" sz="2000" dirty="0" err="1" smtClean="0"/>
              <a:t>its</a:t>
            </a:r>
            <a:r>
              <a:rPr lang="it-IT" sz="2000" dirty="0" smtClean="0"/>
              <a:t> </a:t>
            </a:r>
            <a:r>
              <a:rPr lang="it-IT" sz="2000" dirty="0" err="1" smtClean="0"/>
              <a:t>returns</a:t>
            </a:r>
            <a:r>
              <a:rPr lang="it-IT" sz="2000" dirty="0" smtClean="0"/>
              <a:t> in </a:t>
            </a:r>
            <a:r>
              <a:rPr lang="it-IT" sz="2000" dirty="0" err="1" smtClean="0"/>
              <a:t>explaining</a:t>
            </a:r>
            <a:r>
              <a:rPr lang="it-IT" sz="2000" dirty="0" smtClean="0"/>
              <a:t> </a:t>
            </a:r>
            <a:r>
              <a:rPr lang="it-IT" sz="2000" dirty="0" err="1" smtClean="0"/>
              <a:t>economic</a:t>
            </a:r>
            <a:r>
              <a:rPr lang="it-IT" sz="2000" dirty="0" smtClean="0"/>
              <a:t> </a:t>
            </a:r>
            <a:r>
              <a:rPr lang="it-IT" sz="2000" dirty="0" err="1" smtClean="0"/>
              <a:t>inequality</a:t>
            </a:r>
            <a:r>
              <a:rPr lang="it-IT" sz="2000" dirty="0" smtClean="0"/>
              <a:t> </a:t>
            </a:r>
            <a:r>
              <a:rPr lang="it-IT" sz="2000" dirty="0" err="1" smtClean="0"/>
              <a:t>is</a:t>
            </a:r>
            <a:r>
              <a:rPr lang="it-IT" sz="2000" dirty="0" smtClean="0"/>
              <a:t> </a:t>
            </a:r>
            <a:r>
              <a:rPr lang="it-IT" sz="2000" dirty="0" err="1" smtClean="0"/>
              <a:t>confirmed</a:t>
            </a:r>
            <a:r>
              <a:rPr lang="it-IT" sz="2000" dirty="0" smtClean="0"/>
              <a:t> </a:t>
            </a:r>
            <a:r>
              <a:rPr lang="it-IT" sz="2000" dirty="0" err="1" smtClean="0"/>
              <a:t>when</a:t>
            </a:r>
            <a:r>
              <a:rPr lang="it-IT" sz="2000" dirty="0" smtClean="0"/>
              <a:t> </a:t>
            </a:r>
            <a:r>
              <a:rPr lang="it-IT" sz="2000" dirty="0" err="1" smtClean="0"/>
              <a:t>using</a:t>
            </a:r>
            <a:r>
              <a:rPr lang="it-IT" sz="2000" dirty="0" smtClean="0"/>
              <a:t> </a:t>
            </a:r>
            <a:r>
              <a:rPr lang="it-IT" sz="2000" dirty="0" err="1" smtClean="0"/>
              <a:t>adjusted</a:t>
            </a:r>
            <a:r>
              <a:rPr lang="it-IT" sz="2000" dirty="0" smtClean="0"/>
              <a:t> data (in general </a:t>
            </a:r>
            <a:r>
              <a:rPr lang="it-IT" sz="2000" dirty="0" err="1" smtClean="0"/>
              <a:t>even</a:t>
            </a:r>
            <a:r>
              <a:rPr lang="it-IT" sz="2000" dirty="0" smtClean="0"/>
              <a:t> </a:t>
            </a:r>
            <a:r>
              <a:rPr lang="it-IT" sz="2000" dirty="0" err="1" smtClean="0"/>
              <a:t>larger</a:t>
            </a:r>
            <a:r>
              <a:rPr lang="it-IT" sz="2000" dirty="0" smtClean="0"/>
              <a:t>).</a:t>
            </a:r>
          </a:p>
          <a:p>
            <a:pPr marL="0" indent="0"/>
            <a:r>
              <a:rPr lang="en-US" sz="2000" dirty="0"/>
              <a:t> </a:t>
            </a:r>
            <a:r>
              <a:rPr lang="en-US" sz="2000" dirty="0" smtClean="0"/>
              <a:t>Adjusted </a:t>
            </a:r>
            <a:r>
              <a:rPr lang="en-US" sz="2000" dirty="0"/>
              <a:t>data confirms </a:t>
            </a:r>
            <a:r>
              <a:rPr lang="en-US" sz="2000" dirty="0" smtClean="0"/>
              <a:t>that the </a:t>
            </a:r>
            <a:r>
              <a:rPr lang="en-US" sz="2000" dirty="0"/>
              <a:t>1995-2012 increase in </a:t>
            </a:r>
            <a:r>
              <a:rPr lang="en-US" sz="2000" dirty="0" smtClean="0"/>
              <a:t>YW inequality has been mainly driven from the annuity component, while we observe a negative contribution of capital incomes (both the share on YW and the level of inequality decreased over time)</a:t>
            </a:r>
            <a:endParaRPr lang="en-US" sz="2000" dirty="0"/>
          </a:p>
          <a:p>
            <a:pPr marL="0" indent="0"/>
            <a:endParaRPr lang="en-GB" sz="2000" dirty="0" smtClean="0"/>
          </a:p>
        </p:txBody>
      </p:sp>
      <p:sp>
        <p:nvSpPr>
          <p:cNvPr id="8196" name="Segnaposto numero diapositiva 3"/>
          <p:cNvSpPr>
            <a:spLocks noGrp="1"/>
          </p:cNvSpPr>
          <p:nvPr>
            <p:ph type="sldNum" sz="quarter" idx="10"/>
          </p:nvPr>
        </p:nvSpPr>
        <p:spPr>
          <a:noFill/>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BEA26B8C-ECE1-4926-B7AB-05EFBCE39A60}" type="slidenum">
              <a:rPr lang="it-IT" smtClean="0">
                <a:solidFill>
                  <a:srgbClr val="002060"/>
                </a:solidFill>
                <a:latin typeface="Calibri" pitchFamily="34" charset="0"/>
              </a:rPr>
              <a:pPr eaLnBrk="1" hangingPunct="1"/>
              <a:t>12</a:t>
            </a:fld>
            <a:endParaRPr lang="it-IT" dirty="0" smtClean="0">
              <a:solidFill>
                <a:srgbClr val="002060"/>
              </a:solidFill>
              <a:latin typeface="Calibri" pitchFamily="34" charset="0"/>
            </a:endParaRPr>
          </a:p>
        </p:txBody>
      </p:sp>
      <p:pic>
        <p:nvPicPr>
          <p:cNvPr id="2" name="Picture 2"/>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5470" y="3571275"/>
            <a:ext cx="5500697" cy="326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ttangolo 5"/>
          <p:cNvSpPr/>
          <p:nvPr/>
        </p:nvSpPr>
        <p:spPr>
          <a:xfrm>
            <a:off x="395536" y="3068960"/>
            <a:ext cx="8640960" cy="646331"/>
          </a:xfrm>
          <a:prstGeom prst="rect">
            <a:avLst/>
          </a:prstGeom>
        </p:spPr>
        <p:txBody>
          <a:bodyPr wrap="square">
            <a:spAutoFit/>
          </a:bodyPr>
          <a:lstStyle/>
          <a:p>
            <a:pPr algn="ctr" hangingPunct="0"/>
            <a:r>
              <a:rPr lang="it-IT" b="1" dirty="0" err="1" smtClean="0">
                <a:latin typeface="+mn-lt"/>
              </a:rPr>
              <a:t>Percentage</a:t>
            </a:r>
            <a:r>
              <a:rPr lang="it-IT" b="1" dirty="0" smtClean="0">
                <a:latin typeface="+mn-lt"/>
              </a:rPr>
              <a:t> </a:t>
            </a:r>
            <a:r>
              <a:rPr lang="it-IT" b="1" dirty="0" err="1" smtClean="0">
                <a:latin typeface="+mn-lt"/>
              </a:rPr>
              <a:t>contribuition</a:t>
            </a:r>
            <a:r>
              <a:rPr lang="it-IT" b="1" dirty="0" smtClean="0">
                <a:latin typeface="+mn-lt"/>
              </a:rPr>
              <a:t> to the </a:t>
            </a:r>
            <a:r>
              <a:rPr lang="it-IT" b="1" dirty="0" err="1" smtClean="0">
                <a:latin typeface="+mn-lt"/>
              </a:rPr>
              <a:t>variation</a:t>
            </a:r>
            <a:r>
              <a:rPr lang="it-IT" b="1" dirty="0" smtClean="0">
                <a:latin typeface="+mn-lt"/>
              </a:rPr>
              <a:t> of </a:t>
            </a:r>
            <a:r>
              <a:rPr lang="it-IT" b="1" dirty="0" err="1" smtClean="0">
                <a:latin typeface="+mn-lt"/>
              </a:rPr>
              <a:t>Gini</a:t>
            </a:r>
            <a:r>
              <a:rPr lang="it-IT" b="1" dirty="0" smtClean="0">
                <a:latin typeface="+mn-lt"/>
              </a:rPr>
              <a:t> </a:t>
            </a:r>
            <a:r>
              <a:rPr lang="it-IT" b="1" dirty="0" err="1" smtClean="0">
                <a:latin typeface="+mn-lt"/>
              </a:rPr>
              <a:t>index</a:t>
            </a:r>
            <a:r>
              <a:rPr lang="it-IT" b="1" dirty="0" smtClean="0">
                <a:latin typeface="+mn-lt"/>
              </a:rPr>
              <a:t> of </a:t>
            </a:r>
            <a:r>
              <a:rPr lang="it-IT" b="1" dirty="0" err="1" smtClean="0">
                <a:latin typeface="+mn-lt"/>
              </a:rPr>
              <a:t>income</a:t>
            </a:r>
            <a:r>
              <a:rPr lang="it-IT" b="1" dirty="0" smtClean="0">
                <a:latin typeface="+mn-lt"/>
              </a:rPr>
              <a:t> net </a:t>
            </a:r>
            <a:r>
              <a:rPr lang="it-IT" b="1" dirty="0" err="1" smtClean="0">
                <a:latin typeface="+mn-lt"/>
              </a:rPr>
              <a:t>worth</a:t>
            </a:r>
            <a:r>
              <a:rPr lang="it-IT" b="1" dirty="0" smtClean="0">
                <a:latin typeface="+mn-lt"/>
              </a:rPr>
              <a:t> </a:t>
            </a:r>
          </a:p>
          <a:p>
            <a:pPr algn="ctr" hangingPunct="0"/>
            <a:r>
              <a:rPr lang="en-GB" i="1" dirty="0" smtClean="0">
                <a:latin typeface="+mn-lt"/>
              </a:rPr>
              <a:t>(variation 1995-2014</a:t>
            </a:r>
            <a:r>
              <a:rPr lang="en-GB" i="1" dirty="0">
                <a:latin typeface="+mn-lt"/>
              </a:rPr>
              <a:t>)</a:t>
            </a:r>
            <a:endParaRPr lang="it-IT" dirty="0">
              <a:latin typeface="+mn-lt"/>
            </a:endParaRPr>
          </a:p>
        </p:txBody>
      </p:sp>
    </p:spTree>
    <p:extLst>
      <p:ext uri="{BB962C8B-B14F-4D97-AF65-F5344CB8AC3E}">
        <p14:creationId xmlns:p14="http://schemas.microsoft.com/office/powerpoint/2010/main" val="352265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548680"/>
            <a:ext cx="8229600" cy="936104"/>
          </a:xfrm>
        </p:spPr>
        <p:txBody>
          <a:bodyPr/>
          <a:lstStyle/>
          <a:p>
            <a:r>
              <a:rPr lang="en-GB" dirty="0" smtClean="0"/>
              <a:t>Conclusion</a:t>
            </a:r>
            <a:endParaRPr lang="it-IT" dirty="0"/>
          </a:p>
        </p:txBody>
      </p:sp>
      <p:sp>
        <p:nvSpPr>
          <p:cNvPr id="3" name="Segnaposto contenuto 2"/>
          <p:cNvSpPr>
            <a:spLocks noGrp="1"/>
          </p:cNvSpPr>
          <p:nvPr>
            <p:ph idx="1"/>
          </p:nvPr>
        </p:nvSpPr>
        <p:spPr>
          <a:xfrm>
            <a:off x="323528" y="1484784"/>
            <a:ext cx="8496944" cy="4752528"/>
          </a:xfrm>
        </p:spPr>
        <p:txBody>
          <a:bodyPr/>
          <a:lstStyle/>
          <a:p>
            <a:pPr marL="342900" lvl="1" indent="-342900">
              <a:spcBef>
                <a:spcPts val="1200"/>
              </a:spcBef>
              <a:buClr>
                <a:schemeClr val="bg2"/>
              </a:buClr>
              <a:buSzPct val="75000"/>
              <a:buFont typeface="Wingdings" pitchFamily="2" charset="2"/>
              <a:buChar char="n"/>
            </a:pPr>
            <a:r>
              <a:rPr lang="en-GB" sz="2200" dirty="0" smtClean="0"/>
              <a:t>All the estimates confirm the relevance of wealth and its returns in explaining economic inequality (60% - 75%) measured with YW. </a:t>
            </a:r>
          </a:p>
          <a:p>
            <a:pPr>
              <a:spcBef>
                <a:spcPts val="1200"/>
              </a:spcBef>
            </a:pPr>
            <a:r>
              <a:rPr lang="en-GB" sz="2200" dirty="0" smtClean="0"/>
              <a:t>Not accounting for measurement errors leads in general to an underestimation of economic inequality:	</a:t>
            </a:r>
          </a:p>
          <a:p>
            <a:pPr lvl="1"/>
            <a:r>
              <a:rPr lang="en-GB" sz="2000" dirty="0" smtClean="0"/>
              <a:t>Survey data under-represent households at the tails of the distribution;</a:t>
            </a:r>
          </a:p>
          <a:p>
            <a:pPr lvl="1"/>
            <a:r>
              <a:rPr lang="en-GB" sz="2000" dirty="0" smtClean="0"/>
              <a:t>Rich households are more likely to under-report their secondary dwellings.</a:t>
            </a:r>
          </a:p>
          <a:p>
            <a:pPr>
              <a:spcBef>
                <a:spcPts val="1200"/>
              </a:spcBef>
            </a:pPr>
            <a:r>
              <a:rPr lang="en-GB" sz="2200" dirty="0" smtClean="0"/>
              <a:t>Main results about YW inequality dynamic are confirmed: </a:t>
            </a:r>
          </a:p>
          <a:p>
            <a:pPr lvl="1"/>
            <a:r>
              <a:rPr lang="en-GB" sz="2000" dirty="0" smtClean="0"/>
              <a:t>Increase in inequality mainly driven from the increase of the annuity component. </a:t>
            </a:r>
          </a:p>
          <a:p>
            <a:pPr lvl="1"/>
            <a:r>
              <a:rPr lang="en-GB" sz="2000" dirty="0" smtClean="0"/>
              <a:t>Decrease of inequality in capital income component </a:t>
            </a:r>
          </a:p>
          <a:p>
            <a:pPr marL="0" indent="0">
              <a:spcBef>
                <a:spcPts val="1200"/>
              </a:spcBef>
              <a:buNone/>
            </a:pPr>
            <a:endParaRPr lang="en-GB" sz="2200" dirty="0" smtClean="0"/>
          </a:p>
          <a:p>
            <a:pPr lvl="1"/>
            <a:endParaRPr lang="en-GB" sz="2200" dirty="0" smtClean="0"/>
          </a:p>
        </p:txBody>
      </p:sp>
    </p:spTree>
    <p:extLst>
      <p:ext uri="{BB962C8B-B14F-4D97-AF65-F5344CB8AC3E}">
        <p14:creationId xmlns:p14="http://schemas.microsoft.com/office/powerpoint/2010/main" val="3654325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548680"/>
            <a:ext cx="8229600" cy="936104"/>
          </a:xfrm>
        </p:spPr>
        <p:txBody>
          <a:bodyPr/>
          <a:lstStyle/>
          <a:p>
            <a:r>
              <a:rPr lang="en-GB" dirty="0" smtClean="0"/>
              <a:t>Further research</a:t>
            </a:r>
            <a:endParaRPr lang="it-IT" dirty="0"/>
          </a:p>
        </p:txBody>
      </p:sp>
      <p:sp>
        <p:nvSpPr>
          <p:cNvPr id="3" name="Segnaposto contenuto 2"/>
          <p:cNvSpPr>
            <a:spLocks noGrp="1"/>
          </p:cNvSpPr>
          <p:nvPr>
            <p:ph idx="1"/>
          </p:nvPr>
        </p:nvSpPr>
        <p:spPr>
          <a:xfrm>
            <a:off x="323528" y="1628800"/>
            <a:ext cx="8258943" cy="4392488"/>
          </a:xfrm>
        </p:spPr>
        <p:txBody>
          <a:bodyPr/>
          <a:lstStyle/>
          <a:p>
            <a:pPr marL="0" indent="0">
              <a:buNone/>
            </a:pPr>
            <a:endParaRPr lang="en-GB" sz="900" dirty="0" smtClean="0"/>
          </a:p>
          <a:p>
            <a:r>
              <a:rPr lang="it-IT" sz="2800" dirty="0" smtClean="0"/>
              <a:t>Use </a:t>
            </a:r>
            <a:r>
              <a:rPr lang="it-IT" sz="2800" dirty="0" err="1"/>
              <a:t>different</a:t>
            </a:r>
            <a:r>
              <a:rPr lang="it-IT" sz="2800" dirty="0"/>
              <a:t> </a:t>
            </a:r>
            <a:r>
              <a:rPr lang="it-IT" sz="2800" dirty="0" err="1" smtClean="0"/>
              <a:t>specifications</a:t>
            </a:r>
            <a:r>
              <a:rPr lang="it-IT" sz="2800" dirty="0" smtClean="0"/>
              <a:t> </a:t>
            </a:r>
            <a:r>
              <a:rPr lang="it-IT" sz="2800" dirty="0"/>
              <a:t>for life </a:t>
            </a:r>
            <a:r>
              <a:rPr lang="it-IT" sz="2800" dirty="0" err="1"/>
              <a:t>expectancy</a:t>
            </a:r>
            <a:r>
              <a:rPr lang="it-IT" sz="2800" dirty="0"/>
              <a:t> and discount rate </a:t>
            </a:r>
            <a:r>
              <a:rPr lang="it-IT" sz="2800" dirty="0" smtClean="0"/>
              <a:t>in the </a:t>
            </a:r>
            <a:r>
              <a:rPr lang="it-IT" sz="2800" dirty="0" err="1" smtClean="0"/>
              <a:t>computation</a:t>
            </a:r>
            <a:r>
              <a:rPr lang="it-IT" sz="2800" dirty="0" smtClean="0"/>
              <a:t> of YW.</a:t>
            </a:r>
            <a:endParaRPr lang="it-IT" sz="2800" dirty="0"/>
          </a:p>
          <a:p>
            <a:r>
              <a:rPr lang="en-US" sz="2800" dirty="0" smtClean="0"/>
              <a:t>Inequality decomposition by </a:t>
            </a:r>
            <a:r>
              <a:rPr lang="en-US" sz="2800" dirty="0"/>
              <a:t>socio-economic </a:t>
            </a:r>
            <a:r>
              <a:rPr lang="en-US" sz="2800" dirty="0" smtClean="0"/>
              <a:t>characteristics - u</a:t>
            </a:r>
            <a:r>
              <a:rPr lang="it-IT" sz="2800" dirty="0" smtClean="0"/>
              <a:t>se non </a:t>
            </a:r>
            <a:r>
              <a:rPr lang="it-IT" sz="2800" dirty="0" err="1" smtClean="0"/>
              <a:t>parametric</a:t>
            </a:r>
            <a:r>
              <a:rPr lang="it-IT" sz="2800" dirty="0" smtClean="0"/>
              <a:t> </a:t>
            </a:r>
            <a:r>
              <a:rPr lang="it-IT" sz="2800" dirty="0" err="1" smtClean="0"/>
              <a:t>decomposition</a:t>
            </a:r>
            <a:r>
              <a:rPr lang="it-IT" sz="2800" dirty="0" smtClean="0"/>
              <a:t> </a:t>
            </a:r>
            <a:r>
              <a:rPr lang="it-IT" sz="2800" dirty="0" err="1" smtClean="0"/>
              <a:t>methods</a:t>
            </a:r>
            <a:r>
              <a:rPr lang="it-IT" sz="2800" dirty="0" smtClean="0"/>
              <a:t>. </a:t>
            </a:r>
          </a:p>
          <a:p>
            <a:r>
              <a:rPr lang="it-IT" sz="2800" dirty="0" smtClean="0"/>
              <a:t>Update </a:t>
            </a:r>
            <a:r>
              <a:rPr lang="it-IT" sz="2800" dirty="0" err="1" smtClean="0"/>
              <a:t>adjusted</a:t>
            </a:r>
            <a:r>
              <a:rPr lang="it-IT" sz="2800" dirty="0" smtClean="0"/>
              <a:t> data (2014).</a:t>
            </a:r>
          </a:p>
          <a:p>
            <a:endParaRPr lang="it-IT" sz="2800" dirty="0"/>
          </a:p>
        </p:txBody>
      </p:sp>
      <p:sp>
        <p:nvSpPr>
          <p:cNvPr id="4" name="Segnaposto numero diapositiva 3"/>
          <p:cNvSpPr>
            <a:spLocks noGrp="1"/>
          </p:cNvSpPr>
          <p:nvPr>
            <p:ph type="sldNum" sz="quarter" idx="10"/>
          </p:nvPr>
        </p:nvSpPr>
        <p:spPr/>
        <p:txBody>
          <a:bodyPr/>
          <a:lstStyle/>
          <a:p>
            <a:pPr>
              <a:defRPr/>
            </a:pPr>
            <a:fld id="{9E126448-CB7F-470B-B1D2-6E869CCC87C1}" type="slidenum">
              <a:rPr lang="it-IT" smtClean="0"/>
              <a:pPr>
                <a:defRPr/>
              </a:pPr>
              <a:t>14</a:t>
            </a:fld>
            <a:endParaRPr lang="it-IT" dirty="0"/>
          </a:p>
        </p:txBody>
      </p:sp>
    </p:spTree>
    <p:extLst>
      <p:ext uri="{BB962C8B-B14F-4D97-AF65-F5344CB8AC3E}">
        <p14:creationId xmlns:p14="http://schemas.microsoft.com/office/powerpoint/2010/main" val="29391055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ottotitolo 4"/>
          <p:cNvSpPr>
            <a:spLocks noGrp="1"/>
          </p:cNvSpPr>
          <p:nvPr>
            <p:ph type="subTitle" idx="1"/>
          </p:nvPr>
        </p:nvSpPr>
        <p:spPr>
          <a:xfrm>
            <a:off x="395536" y="6093296"/>
            <a:ext cx="6856412" cy="360040"/>
          </a:xfrm>
        </p:spPr>
        <p:txBody>
          <a:bodyPr/>
          <a:lstStyle/>
          <a:p>
            <a:r>
              <a:rPr lang="it-IT" sz="1600" dirty="0" smtClean="0"/>
              <a:t>by R. Gambacorta and A. Neri - </a:t>
            </a:r>
            <a:r>
              <a:rPr lang="it-IT" sz="1200" dirty="0" err="1" smtClean="0"/>
              <a:t>Bank</a:t>
            </a:r>
            <a:r>
              <a:rPr lang="it-IT" sz="1200" dirty="0" smtClean="0"/>
              <a:t> of </a:t>
            </a:r>
            <a:r>
              <a:rPr lang="it-IT" sz="1200" dirty="0" err="1" smtClean="0"/>
              <a:t>Italy</a:t>
            </a:r>
            <a:r>
              <a:rPr lang="it-IT" sz="1200" dirty="0" smtClean="0"/>
              <a:t> - </a:t>
            </a:r>
            <a:r>
              <a:rPr lang="it-IT" sz="1200" dirty="0"/>
              <a:t>Statistical Analysis </a:t>
            </a:r>
            <a:r>
              <a:rPr lang="it-IT" sz="1200" dirty="0" err="1"/>
              <a:t>Directorate</a:t>
            </a:r>
            <a:r>
              <a:rPr lang="it-IT" sz="1200" dirty="0"/>
              <a:t> </a:t>
            </a:r>
            <a:endParaRPr lang="it-IT" sz="1200" dirty="0" smtClean="0"/>
          </a:p>
        </p:txBody>
      </p:sp>
      <p:sp>
        <p:nvSpPr>
          <p:cNvPr id="6147" name="Titolo 3"/>
          <p:cNvSpPr>
            <a:spLocks noGrp="1"/>
          </p:cNvSpPr>
          <p:nvPr>
            <p:ph type="title"/>
          </p:nvPr>
        </p:nvSpPr>
        <p:spPr>
          <a:xfrm>
            <a:off x="395536" y="5733256"/>
            <a:ext cx="8424936" cy="554236"/>
          </a:xfrm>
        </p:spPr>
        <p:txBody>
          <a:bodyPr/>
          <a:lstStyle/>
          <a:p>
            <a:pPr>
              <a:defRPr/>
            </a:pPr>
            <a:r>
              <a:rPr lang="en-US" sz="2000" b="1" dirty="0">
                <a:effectLst>
                  <a:outerShdw blurRad="38100" dist="38100" dir="2700000" algn="tl">
                    <a:srgbClr val="000000">
                      <a:alpha val="43137"/>
                    </a:srgbClr>
                  </a:outerShdw>
                </a:effectLst>
              </a:rPr>
              <a:t>Wealth and its returns: </a:t>
            </a:r>
            <a:r>
              <a:rPr lang="en-US" sz="2000" b="1" dirty="0" smtClean="0">
                <a:effectLst>
                  <a:outerShdw blurRad="38100" dist="38100" dir="2700000" algn="tl">
                    <a:srgbClr val="000000">
                      <a:alpha val="43137"/>
                    </a:srgbClr>
                  </a:outerShdw>
                </a:effectLst>
              </a:rPr>
              <a:t>economic </a:t>
            </a:r>
            <a:r>
              <a:rPr lang="en-US" sz="2000" b="1" dirty="0">
                <a:effectLst>
                  <a:outerShdw blurRad="38100" dist="38100" dir="2700000" algn="tl">
                    <a:srgbClr val="000000">
                      <a:alpha val="43137"/>
                    </a:srgbClr>
                  </a:outerShdw>
                </a:effectLst>
              </a:rPr>
              <a:t>inequality in Italy, </a:t>
            </a:r>
            <a:r>
              <a:rPr lang="en-US" sz="2000" b="1" dirty="0" smtClean="0">
                <a:effectLst>
                  <a:outerShdw blurRad="38100" dist="38100" dir="2700000" algn="tl">
                    <a:srgbClr val="000000">
                      <a:alpha val="43137"/>
                    </a:srgbClr>
                  </a:outerShdw>
                </a:effectLst>
              </a:rPr>
              <a:t>1995-2014 </a:t>
            </a:r>
            <a:endParaRPr lang="it-IT" sz="2000" b="1" dirty="0" smtClean="0">
              <a:effectLst>
                <a:outerShdw blurRad="38100" dist="38100" dir="2700000" algn="tl">
                  <a:srgbClr val="000000">
                    <a:alpha val="43137"/>
                  </a:srgbClr>
                </a:outerShdw>
              </a:effectLst>
            </a:endParaRPr>
          </a:p>
        </p:txBody>
      </p:sp>
      <p:sp>
        <p:nvSpPr>
          <p:cNvPr id="6150" name="Ovale 1"/>
          <p:cNvSpPr>
            <a:spLocks noChangeArrowheads="1"/>
          </p:cNvSpPr>
          <p:nvPr/>
        </p:nvSpPr>
        <p:spPr bwMode="auto">
          <a:xfrm>
            <a:off x="2268538" y="4652963"/>
            <a:ext cx="2087562" cy="79216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endParaRPr lang="it-IT"/>
          </a:p>
        </p:txBody>
      </p:sp>
      <p:sp>
        <p:nvSpPr>
          <p:cNvPr id="7" name="Titolo 3"/>
          <p:cNvSpPr txBox="1">
            <a:spLocks/>
          </p:cNvSpPr>
          <p:nvPr/>
        </p:nvSpPr>
        <p:spPr bwMode="auto">
          <a:xfrm>
            <a:off x="1115616" y="2220119"/>
            <a:ext cx="6840810"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a:solidFill>
                  <a:srgbClr val="002060"/>
                </a:solidFill>
                <a:latin typeface="+mj-lt"/>
                <a:ea typeface="+mj-ea"/>
                <a:cs typeface="+mj-cs"/>
              </a:defRPr>
            </a:lvl1pPr>
            <a:lvl2pPr algn="l" rtl="0" eaLnBrk="0" fontAlgn="base" hangingPunct="0">
              <a:spcBef>
                <a:spcPct val="0"/>
              </a:spcBef>
              <a:spcAft>
                <a:spcPct val="0"/>
              </a:spcAft>
              <a:defRPr sz="3800">
                <a:solidFill>
                  <a:srgbClr val="002060"/>
                </a:solidFill>
                <a:latin typeface="Calibri" pitchFamily="34" charset="0"/>
              </a:defRPr>
            </a:lvl2pPr>
            <a:lvl3pPr algn="l" rtl="0" eaLnBrk="0" fontAlgn="base" hangingPunct="0">
              <a:spcBef>
                <a:spcPct val="0"/>
              </a:spcBef>
              <a:spcAft>
                <a:spcPct val="0"/>
              </a:spcAft>
              <a:defRPr sz="3800">
                <a:solidFill>
                  <a:srgbClr val="002060"/>
                </a:solidFill>
                <a:latin typeface="Calibri" pitchFamily="34" charset="0"/>
              </a:defRPr>
            </a:lvl3pPr>
            <a:lvl4pPr algn="l" rtl="0" eaLnBrk="0" fontAlgn="base" hangingPunct="0">
              <a:spcBef>
                <a:spcPct val="0"/>
              </a:spcBef>
              <a:spcAft>
                <a:spcPct val="0"/>
              </a:spcAft>
              <a:defRPr sz="3800">
                <a:solidFill>
                  <a:srgbClr val="002060"/>
                </a:solidFill>
                <a:latin typeface="Calibri" pitchFamily="34" charset="0"/>
              </a:defRPr>
            </a:lvl4pPr>
            <a:lvl5pPr algn="l" rtl="0" eaLnBrk="0" fontAlgn="base" hangingPunct="0">
              <a:spcBef>
                <a:spcPct val="0"/>
              </a:spcBef>
              <a:spcAft>
                <a:spcPct val="0"/>
              </a:spcAft>
              <a:defRPr sz="3800">
                <a:solidFill>
                  <a:srgbClr val="002060"/>
                </a:solidFill>
                <a:latin typeface="Calibri" pitchFamily="34"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pPr algn="ctr">
              <a:defRPr/>
            </a:pPr>
            <a:r>
              <a:rPr lang="en-US" sz="4800" b="1" dirty="0" smtClean="0">
                <a:effectLst>
                  <a:outerShdw blurRad="38100" dist="38100" dir="2700000" algn="tl">
                    <a:srgbClr val="000000">
                      <a:alpha val="43137"/>
                    </a:srgbClr>
                  </a:outerShdw>
                </a:effectLst>
              </a:rPr>
              <a:t>THANK YOU </a:t>
            </a:r>
          </a:p>
          <a:p>
            <a:pPr algn="ctr">
              <a:defRPr/>
            </a:pPr>
            <a:r>
              <a:rPr lang="en-US" sz="4800" b="1" dirty="0" smtClean="0">
                <a:effectLst>
                  <a:outerShdw blurRad="38100" dist="38100" dir="2700000" algn="tl">
                    <a:srgbClr val="000000">
                      <a:alpha val="43137"/>
                    </a:srgbClr>
                  </a:outerShdw>
                </a:effectLst>
              </a:rPr>
              <a:t>FOR YOUR ATTENTION</a:t>
            </a:r>
            <a:endParaRPr lang="it-IT" sz="48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73233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a:xfrm>
            <a:off x="395288" y="404813"/>
            <a:ext cx="8569325" cy="791939"/>
          </a:xfrm>
        </p:spPr>
        <p:txBody>
          <a:bodyPr/>
          <a:lstStyle/>
          <a:p>
            <a:pPr algn="ctr">
              <a:defRPr/>
            </a:pPr>
            <a:r>
              <a:rPr lang="it-IT" sz="3200" dirty="0" err="1" smtClean="0"/>
              <a:t>Aim</a:t>
            </a:r>
            <a:r>
              <a:rPr lang="it-IT" sz="3200" dirty="0" smtClean="0"/>
              <a:t> of the </a:t>
            </a:r>
            <a:r>
              <a:rPr lang="it-IT" sz="3200" dirty="0" err="1" smtClean="0"/>
              <a:t>paper</a:t>
            </a:r>
            <a:endParaRPr lang="it-IT" sz="3200" dirty="0" smtClean="0"/>
          </a:p>
        </p:txBody>
      </p:sp>
      <p:sp>
        <p:nvSpPr>
          <p:cNvPr id="7171" name="Segnaposto contenuto 2"/>
          <p:cNvSpPr>
            <a:spLocks noGrp="1"/>
          </p:cNvSpPr>
          <p:nvPr>
            <p:ph idx="1"/>
          </p:nvPr>
        </p:nvSpPr>
        <p:spPr>
          <a:xfrm>
            <a:off x="395536" y="1340768"/>
            <a:ext cx="8496944" cy="5184576"/>
          </a:xfrm>
          <a:ln>
            <a:solidFill>
              <a:schemeClr val="accent1"/>
            </a:solidFill>
          </a:ln>
        </p:spPr>
        <p:txBody>
          <a:bodyPr/>
          <a:lstStyle/>
          <a:p>
            <a:pPr marL="0" indent="0">
              <a:buNone/>
              <a:defRPr/>
            </a:pPr>
            <a:r>
              <a:rPr lang="en-GB" sz="2200" dirty="0" smtClean="0"/>
              <a:t>Describe trends in economic inequality in Italy in the last two decades (1995-2014).</a:t>
            </a:r>
          </a:p>
          <a:p>
            <a:pPr marL="0" indent="0">
              <a:buNone/>
              <a:defRPr/>
            </a:pPr>
            <a:endParaRPr lang="en-GB" sz="1200" dirty="0" smtClean="0"/>
          </a:p>
          <a:p>
            <a:pPr marL="0" indent="0">
              <a:buNone/>
              <a:defRPr/>
            </a:pPr>
            <a:r>
              <a:rPr lang="en-GB" sz="2200" dirty="0" smtClean="0"/>
              <a:t>Until recently research on economic inequality was mainly focused on the distribution on households’ income. More recently attention has shifted also to the role of wealth to explain households wellbeing.</a:t>
            </a:r>
          </a:p>
          <a:p>
            <a:pPr marL="0" indent="0">
              <a:buNone/>
              <a:defRPr/>
            </a:pPr>
            <a:r>
              <a:rPr lang="en-GB" sz="2200" b="1" dirty="0" smtClean="0"/>
              <a:t>Question: </a:t>
            </a:r>
            <a:r>
              <a:rPr lang="en-GB" sz="2200" dirty="0" smtClean="0"/>
              <a:t>How can we combine these two components to describe the overall household economic situation? What is the role played by wealth and its returns in explaining economic inequality?</a:t>
            </a:r>
          </a:p>
          <a:p>
            <a:pPr marL="0" indent="0">
              <a:buNone/>
              <a:defRPr/>
            </a:pPr>
            <a:endParaRPr lang="en-GB" sz="1200" dirty="0" smtClean="0"/>
          </a:p>
          <a:p>
            <a:pPr marL="0" indent="0">
              <a:buNone/>
              <a:defRPr/>
            </a:pPr>
            <a:r>
              <a:rPr lang="en-GB" sz="2200" dirty="0" smtClean="0"/>
              <a:t>Survey data are affected by under-reporting and non-response that may affect this indicator.</a:t>
            </a:r>
          </a:p>
          <a:p>
            <a:pPr marL="0" indent="0">
              <a:buNone/>
              <a:defRPr/>
            </a:pPr>
            <a:r>
              <a:rPr lang="en-GB" sz="2200" b="1" dirty="0"/>
              <a:t>Question: </a:t>
            </a:r>
            <a:r>
              <a:rPr lang="en-GB" sz="2200" dirty="0" smtClean="0"/>
              <a:t>How do these errors affect the level and the dynamic of economic inequality and the role played by wealth and its returns?</a:t>
            </a:r>
          </a:p>
        </p:txBody>
      </p:sp>
      <p:sp>
        <p:nvSpPr>
          <p:cNvPr id="7172" name="Segnaposto numero diapositiva 3"/>
          <p:cNvSpPr>
            <a:spLocks noGrp="1"/>
          </p:cNvSpPr>
          <p:nvPr>
            <p:ph type="sldNum" sz="quarter" idx="10"/>
          </p:nvPr>
        </p:nvSpPr>
        <p:spPr>
          <a:noFill/>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F8FAF125-68F4-4645-BAC4-ABBC5E1D4ED1}" type="slidenum">
              <a:rPr lang="it-IT" smtClean="0">
                <a:solidFill>
                  <a:srgbClr val="002060"/>
                </a:solidFill>
                <a:latin typeface="Calibri" pitchFamily="34" charset="0"/>
              </a:rPr>
              <a:pPr eaLnBrk="1" hangingPunct="1"/>
              <a:t>2</a:t>
            </a:fld>
            <a:endParaRPr lang="it-IT" smtClean="0">
              <a:solidFill>
                <a:srgbClr val="002060"/>
              </a:solidFill>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288" y="549275"/>
            <a:ext cx="8497887" cy="791493"/>
          </a:xfrm>
        </p:spPr>
        <p:txBody>
          <a:bodyPr/>
          <a:lstStyle/>
          <a:p>
            <a:pPr>
              <a:defRPr/>
            </a:pPr>
            <a:r>
              <a:rPr lang="en-US" sz="3200" dirty="0"/>
              <a:t>The Survey of </a:t>
            </a:r>
            <a:r>
              <a:rPr lang="en-US" sz="3200" dirty="0" smtClean="0"/>
              <a:t>Household </a:t>
            </a:r>
            <a:r>
              <a:rPr lang="en-US" sz="3200" dirty="0"/>
              <a:t>Income and </a:t>
            </a:r>
            <a:r>
              <a:rPr lang="en-US" sz="3200" dirty="0" smtClean="0"/>
              <a:t>wealth</a:t>
            </a:r>
            <a:endParaRPr lang="it-IT" sz="3200" dirty="0"/>
          </a:p>
        </p:txBody>
      </p:sp>
      <p:sp>
        <p:nvSpPr>
          <p:cNvPr id="16387" name="Segnaposto contenuto 2"/>
          <p:cNvSpPr>
            <a:spLocks noGrp="1"/>
          </p:cNvSpPr>
          <p:nvPr>
            <p:ph idx="1"/>
          </p:nvPr>
        </p:nvSpPr>
        <p:spPr>
          <a:xfrm>
            <a:off x="323528" y="1484784"/>
            <a:ext cx="8568952" cy="4752528"/>
          </a:xfrm>
        </p:spPr>
        <p:txBody>
          <a:bodyPr/>
          <a:lstStyle/>
          <a:p>
            <a:pPr>
              <a:spcBef>
                <a:spcPts val="1200"/>
              </a:spcBef>
            </a:pPr>
            <a:r>
              <a:rPr lang="en-GB" sz="2400" dirty="0"/>
              <a:t>Target variables: </a:t>
            </a:r>
            <a:r>
              <a:rPr lang="en-GB" sz="2400" dirty="0" smtClean="0"/>
              <a:t>income</a:t>
            </a:r>
            <a:r>
              <a:rPr lang="en-GB" sz="2400" dirty="0"/>
              <a:t>, </a:t>
            </a:r>
            <a:r>
              <a:rPr lang="en-GB" sz="2400" dirty="0" smtClean="0"/>
              <a:t>wealth </a:t>
            </a:r>
            <a:r>
              <a:rPr lang="en-GB" sz="2400" dirty="0"/>
              <a:t>and other socio-economic indicators. </a:t>
            </a:r>
          </a:p>
          <a:p>
            <a:pPr>
              <a:spcBef>
                <a:spcPts val="1200"/>
              </a:spcBef>
            </a:pPr>
            <a:r>
              <a:rPr lang="en-GB" sz="2400" dirty="0"/>
              <a:t>Time span: </a:t>
            </a:r>
            <a:r>
              <a:rPr lang="en-GB" sz="2400" dirty="0" smtClean="0"/>
              <a:t>since </a:t>
            </a:r>
            <a:r>
              <a:rPr lang="en-GB" sz="2400" dirty="0"/>
              <a:t>1965 (yearly up to 1986; since 1987 every two years)</a:t>
            </a:r>
          </a:p>
          <a:p>
            <a:pPr>
              <a:spcBef>
                <a:spcPts val="1200"/>
              </a:spcBef>
            </a:pPr>
            <a:r>
              <a:rPr lang="en-GB" sz="2400" dirty="0"/>
              <a:t>Sample: 8,000 households representative of the Italian population</a:t>
            </a:r>
          </a:p>
          <a:p>
            <a:pPr>
              <a:spcBef>
                <a:spcPts val="1200"/>
              </a:spcBef>
            </a:pPr>
            <a:r>
              <a:rPr lang="en-GB" sz="2400" dirty="0" smtClean="0"/>
              <a:t>In </a:t>
            </a:r>
            <a:r>
              <a:rPr lang="en-GB" sz="2400" dirty="0"/>
              <a:t>the period 1995-2014 definitions of income and wealth </a:t>
            </a:r>
            <a:r>
              <a:rPr lang="en-GB" sz="2400" dirty="0" smtClean="0"/>
              <a:t>stable</a:t>
            </a:r>
          </a:p>
          <a:p>
            <a:pPr>
              <a:spcBef>
                <a:spcPts val="1200"/>
              </a:spcBef>
            </a:pPr>
            <a:r>
              <a:rPr lang="en-GB" sz="2400" dirty="0" smtClean="0"/>
              <a:t>Availability of external information that can be used to construct adjustments to correct for the presence of measurement errors.</a:t>
            </a:r>
            <a:endParaRPr lang="en-GB" sz="2400" dirty="0"/>
          </a:p>
          <a:p>
            <a:pPr>
              <a:spcBef>
                <a:spcPts val="600"/>
              </a:spcBef>
            </a:pPr>
            <a:endParaRPr lang="en-GB" sz="2400" dirty="0" smtClean="0"/>
          </a:p>
          <a:p>
            <a:endParaRPr lang="it-IT" sz="2400" dirty="0" smtClean="0"/>
          </a:p>
        </p:txBody>
      </p:sp>
      <p:sp>
        <p:nvSpPr>
          <p:cNvPr id="16388" name="Segnaposto numero diapositiva 3"/>
          <p:cNvSpPr>
            <a:spLocks noGrp="1"/>
          </p:cNvSpPr>
          <p:nvPr>
            <p:ph type="sldNum" sz="quarter" idx="10"/>
          </p:nvPr>
        </p:nvSpPr>
        <p:spPr>
          <a:noFill/>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95626D15-008D-41F3-B1FE-E1197B52A5C7}" type="slidenum">
              <a:rPr lang="it-IT" smtClean="0">
                <a:solidFill>
                  <a:srgbClr val="002060"/>
                </a:solidFill>
                <a:latin typeface="Calibri" pitchFamily="34" charset="0"/>
              </a:rPr>
              <a:pPr eaLnBrk="1" hangingPunct="1"/>
              <a:t>3</a:t>
            </a:fld>
            <a:endParaRPr lang="it-IT" smtClean="0">
              <a:solidFill>
                <a:srgbClr val="002060"/>
              </a:solidFill>
              <a:latin typeface="Calibri" pitchFamily="34" charset="0"/>
            </a:endParaRPr>
          </a:p>
        </p:txBody>
      </p:sp>
    </p:spTree>
    <p:extLst>
      <p:ext uri="{BB962C8B-B14F-4D97-AF65-F5344CB8AC3E}">
        <p14:creationId xmlns:p14="http://schemas.microsoft.com/office/powerpoint/2010/main" val="2511131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a:xfrm>
            <a:off x="395288" y="404813"/>
            <a:ext cx="8569325" cy="575915"/>
          </a:xfrm>
        </p:spPr>
        <p:txBody>
          <a:bodyPr/>
          <a:lstStyle/>
          <a:p>
            <a:pPr algn="ctr">
              <a:defRPr/>
            </a:pPr>
            <a:r>
              <a:rPr lang="it-IT" sz="3200" dirty="0" err="1" smtClean="0"/>
              <a:t>Income</a:t>
            </a:r>
            <a:r>
              <a:rPr lang="it-IT" sz="3200" dirty="0" smtClean="0"/>
              <a:t> net </a:t>
            </a:r>
            <a:r>
              <a:rPr lang="it-IT" sz="3200" dirty="0" err="1" smtClean="0"/>
              <a:t>worth</a:t>
            </a:r>
            <a:r>
              <a:rPr lang="it-IT" sz="3200" dirty="0" smtClean="0"/>
              <a:t> </a:t>
            </a:r>
            <a:r>
              <a:rPr lang="it-IT" sz="3200" dirty="0" err="1" smtClean="0"/>
              <a:t>indicator</a:t>
            </a:r>
            <a:r>
              <a:rPr lang="it-IT" sz="3200" dirty="0" smtClean="0"/>
              <a:t>: </a:t>
            </a:r>
            <a:r>
              <a:rPr lang="it-IT" sz="3200" dirty="0" err="1" smtClean="0"/>
              <a:t>motivations</a:t>
            </a:r>
            <a:endParaRPr lang="it-IT" sz="3200" dirty="0" smtClean="0"/>
          </a:p>
        </p:txBody>
      </p:sp>
      <p:sp>
        <p:nvSpPr>
          <p:cNvPr id="7171" name="Segnaposto contenuto 2"/>
          <p:cNvSpPr>
            <a:spLocks noGrp="1"/>
          </p:cNvSpPr>
          <p:nvPr>
            <p:ph idx="1"/>
          </p:nvPr>
        </p:nvSpPr>
        <p:spPr>
          <a:xfrm>
            <a:off x="539552" y="1196752"/>
            <a:ext cx="8064897" cy="5400600"/>
          </a:xfrm>
        </p:spPr>
        <p:txBody>
          <a:bodyPr/>
          <a:lstStyle/>
          <a:p>
            <a:pPr marL="0" indent="0" algn="just">
              <a:spcAft>
                <a:spcPts val="600"/>
              </a:spcAft>
            </a:pPr>
            <a:r>
              <a:rPr lang="en-US" sz="2200" dirty="0" smtClean="0"/>
              <a:t> Measurement of economic well-being should include not only income but also wealth.</a:t>
            </a:r>
          </a:p>
          <a:p>
            <a:pPr marL="0" indent="0" algn="just">
              <a:spcAft>
                <a:spcPts val="600"/>
              </a:spcAft>
            </a:pPr>
            <a:r>
              <a:rPr lang="en-US" sz="2200" dirty="0"/>
              <a:t> W</a:t>
            </a:r>
            <a:r>
              <a:rPr lang="en-US" sz="2200" dirty="0" smtClean="0"/>
              <a:t>ealth provides insurance against income risks and allows households to smooth consumption.</a:t>
            </a:r>
          </a:p>
          <a:p>
            <a:pPr marL="0" indent="0" algn="just">
              <a:spcAft>
                <a:spcPts val="600"/>
              </a:spcAft>
            </a:pPr>
            <a:r>
              <a:rPr lang="en-US" sz="2200" dirty="0" smtClean="0"/>
              <a:t> Particularly important in Italy where wealth has historically played a major role in shaping household’s fortune (the ratio W/Y grow from 5 to 8 between 1991 and 2012, falling back to 7.15 in 2014).</a:t>
            </a:r>
          </a:p>
          <a:p>
            <a:pPr marL="0" indent="0" algn="just">
              <a:spcAft>
                <a:spcPts val="600"/>
              </a:spcAft>
            </a:pPr>
            <a:r>
              <a:rPr lang="en-US" sz="2200" dirty="0" smtClean="0"/>
              <a:t> Role of precautionary saving enhanced in period of augmented instability of working conditions and by the worsening of expectations about pension endowments.</a:t>
            </a:r>
          </a:p>
          <a:p>
            <a:pPr marL="0" indent="0" algn="just">
              <a:spcAft>
                <a:spcPts val="600"/>
              </a:spcAft>
            </a:pPr>
            <a:r>
              <a:rPr lang="en-US" sz="2200" dirty="0"/>
              <a:t> </a:t>
            </a:r>
            <a:r>
              <a:rPr lang="en-US" sz="2200" dirty="0" smtClean="0"/>
              <a:t>Need for  </a:t>
            </a:r>
            <a:r>
              <a:rPr lang="en-US" sz="2200" dirty="0"/>
              <a:t>a measure of </a:t>
            </a:r>
            <a:r>
              <a:rPr lang="en-US" sz="2200" dirty="0" smtClean="0"/>
              <a:t>household </a:t>
            </a:r>
            <a:r>
              <a:rPr lang="en-US" sz="2200" dirty="0"/>
              <a:t>welfare that combines households disposable income with the share of wealth that can be potentially </a:t>
            </a:r>
            <a:r>
              <a:rPr lang="en-US" sz="2200" dirty="0" err="1"/>
              <a:t>dissaved</a:t>
            </a:r>
            <a:r>
              <a:rPr lang="en-US" sz="2200" dirty="0"/>
              <a:t> and transformed into consumption.</a:t>
            </a:r>
          </a:p>
          <a:p>
            <a:pPr marL="0" indent="0" algn="just"/>
            <a:endParaRPr lang="en-US" sz="2200" dirty="0" smtClean="0"/>
          </a:p>
          <a:p>
            <a:pPr marL="0" indent="0" algn="just"/>
            <a:endParaRPr lang="en-US" sz="2200" dirty="0" smtClean="0"/>
          </a:p>
        </p:txBody>
      </p:sp>
      <p:sp>
        <p:nvSpPr>
          <p:cNvPr id="8196" name="Segnaposto numero diapositiva 3"/>
          <p:cNvSpPr>
            <a:spLocks noGrp="1"/>
          </p:cNvSpPr>
          <p:nvPr>
            <p:ph type="sldNum" sz="quarter" idx="10"/>
          </p:nvPr>
        </p:nvSpPr>
        <p:spPr>
          <a:noFill/>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BEA26B8C-ECE1-4926-B7AB-05EFBCE39A60}" type="slidenum">
              <a:rPr lang="it-IT" smtClean="0">
                <a:solidFill>
                  <a:srgbClr val="002060"/>
                </a:solidFill>
                <a:latin typeface="Calibri" pitchFamily="34" charset="0"/>
              </a:rPr>
              <a:pPr eaLnBrk="1" hangingPunct="1"/>
              <a:t>4</a:t>
            </a:fld>
            <a:endParaRPr lang="it-IT" dirty="0" smtClean="0">
              <a:solidFill>
                <a:srgbClr val="002060"/>
              </a:solidFill>
              <a:latin typeface="Calibri" pitchFamily="34" charset="0"/>
            </a:endParaRPr>
          </a:p>
        </p:txBody>
      </p:sp>
    </p:spTree>
    <p:extLst>
      <p:ext uri="{BB962C8B-B14F-4D97-AF65-F5344CB8AC3E}">
        <p14:creationId xmlns:p14="http://schemas.microsoft.com/office/powerpoint/2010/main" val="2984825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a:xfrm>
            <a:off x="395288" y="404813"/>
            <a:ext cx="8569325" cy="575915"/>
          </a:xfrm>
        </p:spPr>
        <p:txBody>
          <a:bodyPr/>
          <a:lstStyle/>
          <a:p>
            <a:pPr algn="ctr">
              <a:defRPr/>
            </a:pPr>
            <a:r>
              <a:rPr lang="it-IT" sz="3200" dirty="0" err="1" smtClean="0"/>
              <a:t>Income</a:t>
            </a:r>
            <a:r>
              <a:rPr lang="it-IT" sz="3200" dirty="0" smtClean="0"/>
              <a:t> net </a:t>
            </a:r>
            <a:r>
              <a:rPr lang="it-IT" sz="3200" dirty="0" err="1" smtClean="0"/>
              <a:t>worth</a:t>
            </a:r>
            <a:r>
              <a:rPr lang="it-IT" sz="3200" dirty="0" smtClean="0"/>
              <a:t> </a:t>
            </a:r>
            <a:r>
              <a:rPr lang="it-IT" sz="3200" dirty="0" err="1" smtClean="0"/>
              <a:t>indicator</a:t>
            </a:r>
            <a:r>
              <a:rPr lang="it-IT" sz="3200" dirty="0" smtClean="0"/>
              <a:t>: </a:t>
            </a:r>
            <a:r>
              <a:rPr lang="it-IT" sz="3200" dirty="0" err="1" smtClean="0"/>
              <a:t>definition</a:t>
            </a:r>
            <a:endParaRPr lang="it-IT" sz="3200" dirty="0" smtClean="0"/>
          </a:p>
        </p:txBody>
      </p:sp>
      <p:sp>
        <p:nvSpPr>
          <p:cNvPr id="7171" name="Segnaposto contenuto 2"/>
          <p:cNvSpPr>
            <a:spLocks noGrp="1"/>
          </p:cNvSpPr>
          <p:nvPr>
            <p:ph idx="1"/>
          </p:nvPr>
        </p:nvSpPr>
        <p:spPr>
          <a:xfrm>
            <a:off x="467544" y="1196752"/>
            <a:ext cx="8352928" cy="5400600"/>
          </a:xfrm>
        </p:spPr>
        <p:txBody>
          <a:bodyPr/>
          <a:lstStyle/>
          <a:p>
            <a:pPr marL="0" indent="0"/>
            <a:r>
              <a:rPr lang="en-US" sz="2200" dirty="0" smtClean="0"/>
              <a:t> Income net worth indicator (</a:t>
            </a:r>
            <a:r>
              <a:rPr lang="en-GB" sz="2200" dirty="0" err="1"/>
              <a:t>Weisbrod</a:t>
            </a:r>
            <a:r>
              <a:rPr lang="en-GB" sz="2200" dirty="0"/>
              <a:t> and </a:t>
            </a:r>
            <a:r>
              <a:rPr lang="en-GB" sz="2200" dirty="0" smtClean="0"/>
              <a:t>Hansen, 1968): </a:t>
            </a:r>
            <a:endParaRPr lang="en-US" sz="2200" dirty="0" smtClean="0"/>
          </a:p>
          <a:p>
            <a:pPr marL="0" indent="0"/>
            <a:endParaRPr lang="en-US" sz="2200" dirty="0" smtClean="0"/>
          </a:p>
          <a:p>
            <a:pPr marL="0" indent="0"/>
            <a:endParaRPr lang="en-US" sz="2200" dirty="0" smtClean="0"/>
          </a:p>
          <a:p>
            <a:pPr marL="0" indent="0">
              <a:buNone/>
            </a:pPr>
            <a:endParaRPr lang="en-US" sz="2200" dirty="0" smtClean="0"/>
          </a:p>
          <a:p>
            <a:pPr marL="0" indent="0">
              <a:buNone/>
            </a:pPr>
            <a:r>
              <a:rPr lang="it-IT" sz="2200" i="1" dirty="0"/>
              <a:t>r</a:t>
            </a:r>
            <a:r>
              <a:rPr lang="it-IT" sz="2200" dirty="0"/>
              <a:t> </a:t>
            </a:r>
            <a:r>
              <a:rPr lang="it-IT" sz="2200" dirty="0" err="1"/>
              <a:t>is</a:t>
            </a:r>
            <a:r>
              <a:rPr lang="it-IT" sz="2200" dirty="0"/>
              <a:t> the discount rate and </a:t>
            </a:r>
            <a:r>
              <a:rPr lang="it-IT" sz="2200" i="1" dirty="0"/>
              <a:t>n</a:t>
            </a:r>
            <a:r>
              <a:rPr lang="it-IT" sz="2200" dirty="0"/>
              <a:t> </a:t>
            </a:r>
            <a:r>
              <a:rPr lang="it-IT" sz="2200" dirty="0" err="1"/>
              <a:t>is</a:t>
            </a:r>
            <a:r>
              <a:rPr lang="it-IT" sz="2200" dirty="0"/>
              <a:t> the </a:t>
            </a:r>
            <a:r>
              <a:rPr lang="it-IT" sz="2200" dirty="0" err="1"/>
              <a:t>lenght</a:t>
            </a:r>
            <a:r>
              <a:rPr lang="it-IT" sz="2200" dirty="0"/>
              <a:t> of life </a:t>
            </a:r>
            <a:r>
              <a:rPr lang="it-IT" sz="2200" dirty="0" err="1" smtClean="0"/>
              <a:t>expectancy</a:t>
            </a:r>
            <a:r>
              <a:rPr lang="it-IT" sz="2200" dirty="0" smtClean="0"/>
              <a:t>. </a:t>
            </a:r>
            <a:endParaRPr lang="it-IT" sz="2200" dirty="0"/>
          </a:p>
          <a:p>
            <a:pPr marL="0" indent="0"/>
            <a:r>
              <a:rPr lang="it-IT" sz="2200" dirty="0" smtClean="0"/>
              <a:t> </a:t>
            </a:r>
            <a:r>
              <a:rPr lang="it-IT" sz="2200" dirty="0" err="1" smtClean="0"/>
              <a:t>Wealth</a:t>
            </a:r>
            <a:r>
              <a:rPr lang="it-IT" sz="2200" dirty="0" smtClean="0"/>
              <a:t> </a:t>
            </a:r>
            <a:r>
              <a:rPr lang="it-IT" sz="2200" dirty="0" err="1" smtClean="0"/>
              <a:t>is</a:t>
            </a:r>
            <a:r>
              <a:rPr lang="it-IT" sz="2200" dirty="0" smtClean="0"/>
              <a:t> </a:t>
            </a:r>
            <a:r>
              <a:rPr lang="it-IT" sz="2200" dirty="0" err="1" smtClean="0"/>
              <a:t>converted</a:t>
            </a:r>
            <a:r>
              <a:rPr lang="it-IT" sz="2200" dirty="0" smtClean="0"/>
              <a:t> </a:t>
            </a:r>
            <a:r>
              <a:rPr lang="it-IT" sz="2200" dirty="0" err="1" smtClean="0"/>
              <a:t>into</a:t>
            </a:r>
            <a:r>
              <a:rPr lang="it-IT" sz="2200" dirty="0" smtClean="0"/>
              <a:t> a </a:t>
            </a:r>
            <a:r>
              <a:rPr lang="it-IT" sz="2200" dirty="0" err="1" smtClean="0"/>
              <a:t>stream</a:t>
            </a:r>
            <a:r>
              <a:rPr lang="it-IT" sz="2200" dirty="0" smtClean="0"/>
              <a:t> of </a:t>
            </a:r>
            <a:r>
              <a:rPr lang="it-IT" sz="2200" dirty="0" err="1" smtClean="0"/>
              <a:t>constant</a:t>
            </a:r>
            <a:r>
              <a:rPr lang="it-IT" sz="2200" dirty="0" smtClean="0"/>
              <a:t> </a:t>
            </a:r>
            <a:r>
              <a:rPr lang="it-IT" sz="2200" dirty="0" err="1" smtClean="0"/>
              <a:t>annuities</a:t>
            </a:r>
            <a:r>
              <a:rPr lang="it-IT" sz="2200" dirty="0" smtClean="0"/>
              <a:t>  and </a:t>
            </a:r>
            <a:r>
              <a:rPr lang="it-IT" sz="2200" dirty="0" err="1" smtClean="0"/>
              <a:t>added</a:t>
            </a:r>
            <a:r>
              <a:rPr lang="it-IT" sz="2200" dirty="0" smtClean="0"/>
              <a:t> to </a:t>
            </a:r>
            <a:r>
              <a:rPr lang="it-IT" sz="2200" dirty="0" err="1" smtClean="0"/>
              <a:t>income</a:t>
            </a:r>
            <a:r>
              <a:rPr lang="it-IT" sz="2200" dirty="0" smtClean="0"/>
              <a:t>.</a:t>
            </a:r>
          </a:p>
          <a:p>
            <a:pPr marL="0" indent="0"/>
            <a:r>
              <a:rPr lang="en-US" sz="2200" dirty="0"/>
              <a:t> </a:t>
            </a:r>
            <a:r>
              <a:rPr lang="en-US" sz="2200" dirty="0" smtClean="0"/>
              <a:t>This indicator is affected by age (older people will have shorter life expectancy and thus a larger annuity) and </a:t>
            </a:r>
            <a:r>
              <a:rPr lang="en-US" sz="2200" dirty="0" smtClean="0"/>
              <a:t>it </a:t>
            </a:r>
            <a:r>
              <a:rPr lang="en-GB" sz="2200" dirty="0" smtClean="0"/>
              <a:t>is </a:t>
            </a:r>
            <a:r>
              <a:rPr lang="en-GB" sz="2200" dirty="0"/>
              <a:t>computed as if individuals would consume completely their </a:t>
            </a:r>
            <a:r>
              <a:rPr lang="en-GB" sz="2200" dirty="0" smtClean="0"/>
              <a:t>assets.</a:t>
            </a:r>
          </a:p>
          <a:p>
            <a:pPr marL="0" indent="0"/>
            <a:r>
              <a:rPr lang="en-GB" sz="2200" dirty="0"/>
              <a:t> </a:t>
            </a:r>
            <a:r>
              <a:rPr lang="en-GB" sz="2200" dirty="0" smtClean="0"/>
              <a:t>In practice we </a:t>
            </a:r>
            <a:r>
              <a:rPr lang="en-GB" sz="2200" dirty="0"/>
              <a:t>use the life expectancy of major income earner within the family and a discount rate of 2 per </a:t>
            </a:r>
            <a:r>
              <a:rPr lang="en-GB" sz="2200" dirty="0" smtClean="0"/>
              <a:t>cent. Income and wealth have been converted in equivalent terms to account for variations in the size and composition of households.</a:t>
            </a:r>
          </a:p>
        </p:txBody>
      </p:sp>
      <p:sp>
        <p:nvSpPr>
          <p:cNvPr id="8196" name="Segnaposto numero diapositiva 3"/>
          <p:cNvSpPr>
            <a:spLocks noGrp="1"/>
          </p:cNvSpPr>
          <p:nvPr>
            <p:ph type="sldNum" sz="quarter" idx="10"/>
          </p:nvPr>
        </p:nvSpPr>
        <p:spPr>
          <a:noFill/>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BEA26B8C-ECE1-4926-B7AB-05EFBCE39A60}" type="slidenum">
              <a:rPr lang="it-IT" smtClean="0">
                <a:solidFill>
                  <a:srgbClr val="002060"/>
                </a:solidFill>
                <a:latin typeface="Calibri" pitchFamily="34" charset="0"/>
              </a:rPr>
              <a:pPr eaLnBrk="1" hangingPunct="1"/>
              <a:t>5</a:t>
            </a:fld>
            <a:endParaRPr lang="it-IT" dirty="0" smtClean="0">
              <a:solidFill>
                <a:srgbClr val="002060"/>
              </a:solidFill>
              <a:latin typeface="Calibri" pitchFamily="34" charset="0"/>
            </a:endParaRPr>
          </a:p>
        </p:txBody>
      </p:sp>
      <p:graphicFrame>
        <p:nvGraphicFramePr>
          <p:cNvPr id="2" name="Oggetto 1"/>
          <p:cNvGraphicFramePr>
            <a:graphicFrameLocks noChangeAspect="1"/>
          </p:cNvGraphicFramePr>
          <p:nvPr>
            <p:extLst>
              <p:ext uri="{D42A27DB-BD31-4B8C-83A1-F6EECF244321}">
                <p14:modId xmlns:p14="http://schemas.microsoft.com/office/powerpoint/2010/main" val="1726924275"/>
              </p:ext>
            </p:extLst>
          </p:nvPr>
        </p:nvGraphicFramePr>
        <p:xfrm>
          <a:off x="2555776" y="1772816"/>
          <a:ext cx="3168650" cy="939800"/>
        </p:xfrm>
        <a:graphic>
          <a:graphicData uri="http://schemas.openxmlformats.org/presentationml/2006/ole">
            <mc:AlternateContent xmlns:mc="http://schemas.openxmlformats.org/markup-compatibility/2006">
              <mc:Choice xmlns:v="urn:schemas-microsoft-com:vml" Requires="v">
                <p:oleObj spid="_x0000_s3105" name="Equation" r:id="rId4" imgW="1637589" imgH="482391" progId="Equation.3">
                  <p:embed/>
                </p:oleObj>
              </mc:Choice>
              <mc:Fallback>
                <p:oleObj name="Equation" r:id="rId4" imgW="1637589" imgH="482391"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776" y="1772816"/>
                        <a:ext cx="316865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20619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4905" y="3510000"/>
            <a:ext cx="6041545" cy="33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0" name="Titolo 1"/>
          <p:cNvSpPr>
            <a:spLocks noGrp="1"/>
          </p:cNvSpPr>
          <p:nvPr>
            <p:ph type="title"/>
          </p:nvPr>
        </p:nvSpPr>
        <p:spPr>
          <a:xfrm>
            <a:off x="395288" y="404813"/>
            <a:ext cx="8569325" cy="575915"/>
          </a:xfrm>
        </p:spPr>
        <p:txBody>
          <a:bodyPr/>
          <a:lstStyle/>
          <a:p>
            <a:pPr algn="ctr">
              <a:defRPr/>
            </a:pPr>
            <a:r>
              <a:rPr lang="it-IT" sz="3200" dirty="0" err="1" smtClean="0"/>
              <a:t>Income</a:t>
            </a:r>
            <a:r>
              <a:rPr lang="it-IT" sz="3200" dirty="0" smtClean="0"/>
              <a:t> net </a:t>
            </a:r>
            <a:r>
              <a:rPr lang="it-IT" sz="3200" dirty="0" err="1" smtClean="0"/>
              <a:t>worth</a:t>
            </a:r>
            <a:r>
              <a:rPr lang="it-IT" sz="3200" dirty="0" smtClean="0"/>
              <a:t> </a:t>
            </a:r>
            <a:r>
              <a:rPr lang="it-IT" sz="3200" dirty="0" err="1" smtClean="0"/>
              <a:t>inequality</a:t>
            </a:r>
            <a:endParaRPr lang="it-IT" sz="3200" dirty="0" smtClean="0"/>
          </a:p>
        </p:txBody>
      </p:sp>
      <p:sp>
        <p:nvSpPr>
          <p:cNvPr id="7171" name="Segnaposto contenuto 2"/>
          <p:cNvSpPr>
            <a:spLocks noGrp="1"/>
          </p:cNvSpPr>
          <p:nvPr>
            <p:ph idx="1"/>
          </p:nvPr>
        </p:nvSpPr>
        <p:spPr>
          <a:xfrm>
            <a:off x="242392" y="1032542"/>
            <a:ext cx="8784976" cy="2376264"/>
          </a:xfrm>
        </p:spPr>
        <p:txBody>
          <a:bodyPr/>
          <a:lstStyle/>
          <a:p>
            <a:pPr marL="0" indent="0"/>
            <a:r>
              <a:rPr lang="it-IT" sz="2000" dirty="0" smtClean="0"/>
              <a:t> </a:t>
            </a:r>
            <a:r>
              <a:rPr lang="it-IT" sz="2000" dirty="0" err="1" smtClean="0"/>
              <a:t>We</a:t>
            </a:r>
            <a:r>
              <a:rPr lang="it-IT" sz="2000" dirty="0" smtClean="0"/>
              <a:t> </a:t>
            </a:r>
            <a:r>
              <a:rPr lang="it-IT" sz="2000" dirty="0" err="1"/>
              <a:t>observe</a:t>
            </a:r>
            <a:r>
              <a:rPr lang="it-IT" sz="2000" dirty="0"/>
              <a:t> an </a:t>
            </a:r>
            <a:r>
              <a:rPr lang="it-IT" sz="2000" dirty="0" err="1"/>
              <a:t>increase</a:t>
            </a:r>
            <a:r>
              <a:rPr lang="it-IT" sz="2000" dirty="0"/>
              <a:t> in </a:t>
            </a:r>
            <a:r>
              <a:rPr lang="it-IT" sz="2000" dirty="0" err="1"/>
              <a:t>income</a:t>
            </a:r>
            <a:r>
              <a:rPr lang="it-IT" sz="2000" dirty="0"/>
              <a:t> net </a:t>
            </a:r>
            <a:r>
              <a:rPr lang="it-IT" sz="2000" dirty="0" err="1"/>
              <a:t>worth</a:t>
            </a:r>
            <a:r>
              <a:rPr lang="it-IT" sz="2000" dirty="0"/>
              <a:t> </a:t>
            </a:r>
            <a:r>
              <a:rPr lang="it-IT" sz="2000" dirty="0" err="1"/>
              <a:t>inequality</a:t>
            </a:r>
            <a:r>
              <a:rPr lang="it-IT" sz="2000" dirty="0"/>
              <a:t> </a:t>
            </a:r>
            <a:r>
              <a:rPr lang="it-IT" sz="2000" dirty="0" smtClean="0"/>
              <a:t>by </a:t>
            </a:r>
            <a:r>
              <a:rPr lang="it-IT" sz="2000" dirty="0"/>
              <a:t>2.4 </a:t>
            </a:r>
            <a:r>
              <a:rPr lang="it-IT" sz="2000" dirty="0" err="1"/>
              <a:t>percentage</a:t>
            </a:r>
            <a:r>
              <a:rPr lang="it-IT" sz="2000" dirty="0"/>
              <a:t> </a:t>
            </a:r>
            <a:r>
              <a:rPr lang="it-IT" sz="2000" dirty="0" err="1"/>
              <a:t>points</a:t>
            </a:r>
            <a:r>
              <a:rPr lang="it-IT" sz="2000" dirty="0"/>
              <a:t>.</a:t>
            </a:r>
            <a:endParaRPr lang="en-US" sz="2000" dirty="0"/>
          </a:p>
          <a:p>
            <a:pPr marL="0" indent="0"/>
            <a:r>
              <a:rPr lang="en-GB" sz="2000" dirty="0" smtClean="0"/>
              <a:t> Inequality in YW is higher than Y, </a:t>
            </a:r>
            <a:r>
              <a:rPr lang="en-GB" sz="2000" dirty="0"/>
              <a:t>mainly because of the influence of the </a:t>
            </a:r>
            <a:r>
              <a:rPr lang="en-GB" sz="2000" dirty="0" smtClean="0"/>
              <a:t>annuity of wealth</a:t>
            </a:r>
            <a:r>
              <a:rPr lang="en-GB" sz="2000" dirty="0"/>
              <a:t>, which is more concentrated than income. </a:t>
            </a:r>
            <a:endParaRPr lang="en-GB" sz="2000" dirty="0" smtClean="0"/>
          </a:p>
          <a:p>
            <a:pPr marL="0" indent="0"/>
            <a:r>
              <a:rPr lang="en-GB" sz="2000" dirty="0" smtClean="0"/>
              <a:t> The </a:t>
            </a:r>
            <a:r>
              <a:rPr lang="en-GB" sz="2000" dirty="0"/>
              <a:t>annuity </a:t>
            </a:r>
            <a:r>
              <a:rPr lang="en-GB" sz="2000" dirty="0" smtClean="0"/>
              <a:t>component shows </a:t>
            </a:r>
            <a:r>
              <a:rPr lang="en-GB" sz="2000" dirty="0"/>
              <a:t>a sharper increase in inequality from </a:t>
            </a:r>
            <a:r>
              <a:rPr lang="en-GB" sz="2000" dirty="0" smtClean="0"/>
              <a:t>2006 </a:t>
            </a:r>
            <a:r>
              <a:rPr lang="en-GB" sz="2000" dirty="0"/>
              <a:t>to 2012 and a more pronounced reduction in the last </a:t>
            </a:r>
            <a:r>
              <a:rPr lang="en-GB" sz="2000" dirty="0" smtClean="0"/>
              <a:t>survey.</a:t>
            </a:r>
          </a:p>
          <a:p>
            <a:pPr marL="0" indent="0"/>
            <a:r>
              <a:rPr lang="en-GB" sz="2000" dirty="0" smtClean="0"/>
              <a:t> Wealth </a:t>
            </a:r>
            <a:r>
              <a:rPr lang="en-GB" sz="2000" dirty="0"/>
              <a:t>and its returns contribute to about 60 percent of overall YW inequality</a:t>
            </a:r>
          </a:p>
          <a:p>
            <a:pPr marL="0" indent="0">
              <a:buNone/>
            </a:pPr>
            <a:endParaRPr lang="en-GB" sz="2000" dirty="0" smtClean="0"/>
          </a:p>
        </p:txBody>
      </p:sp>
      <p:sp>
        <p:nvSpPr>
          <p:cNvPr id="8196" name="Segnaposto numero diapositiva 3"/>
          <p:cNvSpPr>
            <a:spLocks noGrp="1"/>
          </p:cNvSpPr>
          <p:nvPr>
            <p:ph type="sldNum" sz="quarter" idx="10"/>
          </p:nvPr>
        </p:nvSpPr>
        <p:spPr>
          <a:noFill/>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BEA26B8C-ECE1-4926-B7AB-05EFBCE39A60}" type="slidenum">
              <a:rPr lang="it-IT" smtClean="0">
                <a:solidFill>
                  <a:srgbClr val="002060"/>
                </a:solidFill>
                <a:latin typeface="Calibri" pitchFamily="34" charset="0"/>
              </a:rPr>
              <a:pPr eaLnBrk="1" hangingPunct="1"/>
              <a:t>6</a:t>
            </a:fld>
            <a:endParaRPr lang="it-IT" dirty="0" smtClean="0">
              <a:solidFill>
                <a:srgbClr val="002060"/>
              </a:solidFill>
              <a:latin typeface="Calibri" pitchFamily="34" charset="0"/>
            </a:endParaRPr>
          </a:p>
        </p:txBody>
      </p:sp>
      <p:sp>
        <p:nvSpPr>
          <p:cNvPr id="6" name="Rettangolo 5"/>
          <p:cNvSpPr/>
          <p:nvPr/>
        </p:nvSpPr>
        <p:spPr>
          <a:xfrm>
            <a:off x="1784486" y="3068960"/>
            <a:ext cx="5742384" cy="646331"/>
          </a:xfrm>
          <a:prstGeom prst="rect">
            <a:avLst/>
          </a:prstGeom>
        </p:spPr>
        <p:txBody>
          <a:bodyPr wrap="square">
            <a:spAutoFit/>
          </a:bodyPr>
          <a:lstStyle/>
          <a:p>
            <a:pPr algn="ctr" hangingPunct="0"/>
            <a:r>
              <a:rPr lang="en-GB" b="1" dirty="0" err="1">
                <a:latin typeface="+mn-lt"/>
              </a:rPr>
              <a:t>Gini</a:t>
            </a:r>
            <a:r>
              <a:rPr lang="en-GB" b="1" dirty="0">
                <a:latin typeface="+mn-lt"/>
              </a:rPr>
              <a:t> index of </a:t>
            </a:r>
            <a:r>
              <a:rPr lang="en-GB" b="1" dirty="0" smtClean="0">
                <a:latin typeface="+mn-lt"/>
              </a:rPr>
              <a:t>income net worth and </a:t>
            </a:r>
            <a:r>
              <a:rPr lang="en-GB" b="1" dirty="0">
                <a:latin typeface="+mn-lt"/>
              </a:rPr>
              <a:t>its components</a:t>
            </a:r>
            <a:endParaRPr lang="it-IT" dirty="0">
              <a:latin typeface="+mn-lt"/>
            </a:endParaRPr>
          </a:p>
          <a:p>
            <a:pPr algn="ctr" hangingPunct="0"/>
            <a:r>
              <a:rPr lang="en-GB" i="1" dirty="0">
                <a:latin typeface="+mn-lt"/>
              </a:rPr>
              <a:t>(1995-2014)</a:t>
            </a:r>
            <a:endParaRPr lang="it-IT" dirty="0">
              <a:latin typeface="+mn-lt"/>
            </a:endParaRPr>
          </a:p>
        </p:txBody>
      </p:sp>
    </p:spTree>
    <p:extLst>
      <p:ext uri="{BB962C8B-B14F-4D97-AF65-F5344CB8AC3E}">
        <p14:creationId xmlns:p14="http://schemas.microsoft.com/office/powerpoint/2010/main" val="3022595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a:xfrm>
            <a:off x="395288" y="404813"/>
            <a:ext cx="8569325" cy="575915"/>
          </a:xfrm>
        </p:spPr>
        <p:txBody>
          <a:bodyPr/>
          <a:lstStyle/>
          <a:p>
            <a:pPr algn="ctr">
              <a:defRPr/>
            </a:pPr>
            <a:r>
              <a:rPr lang="it-IT" sz="3200" dirty="0" err="1" smtClean="0"/>
              <a:t>Wealth</a:t>
            </a:r>
            <a:r>
              <a:rPr lang="it-IT" sz="3200" dirty="0" smtClean="0"/>
              <a:t> and </a:t>
            </a:r>
            <a:r>
              <a:rPr lang="it-IT" sz="3200" dirty="0" err="1" smtClean="0"/>
              <a:t>its</a:t>
            </a:r>
            <a:r>
              <a:rPr lang="it-IT" sz="3200" dirty="0" smtClean="0"/>
              <a:t> </a:t>
            </a:r>
            <a:r>
              <a:rPr lang="it-IT" sz="3200" dirty="0" err="1" smtClean="0"/>
              <a:t>returns</a:t>
            </a:r>
            <a:r>
              <a:rPr lang="it-IT" sz="3200" dirty="0" smtClean="0"/>
              <a:t> in the SHIW</a:t>
            </a:r>
          </a:p>
        </p:txBody>
      </p:sp>
      <p:sp>
        <p:nvSpPr>
          <p:cNvPr id="7171" name="Segnaposto contenuto 2"/>
          <p:cNvSpPr>
            <a:spLocks noGrp="1"/>
          </p:cNvSpPr>
          <p:nvPr>
            <p:ph idx="1"/>
          </p:nvPr>
        </p:nvSpPr>
        <p:spPr>
          <a:xfrm>
            <a:off x="323528" y="1268760"/>
            <a:ext cx="8568952" cy="5112568"/>
          </a:xfrm>
        </p:spPr>
        <p:txBody>
          <a:bodyPr/>
          <a:lstStyle/>
          <a:p>
            <a:pPr marL="0" indent="0">
              <a:spcAft>
                <a:spcPts val="600"/>
              </a:spcAft>
            </a:pPr>
            <a:r>
              <a:rPr lang="en-GB" sz="2000" dirty="0" smtClean="0"/>
              <a:t> </a:t>
            </a:r>
            <a:r>
              <a:rPr lang="en-GB" sz="2200" dirty="0" smtClean="0"/>
              <a:t>Measurement </a:t>
            </a:r>
            <a:r>
              <a:rPr lang="en-GB" sz="2200" dirty="0"/>
              <a:t>errors and under-reporting </a:t>
            </a:r>
            <a:r>
              <a:rPr lang="en-GB" sz="2200" dirty="0" smtClean="0"/>
              <a:t>inevitably affect </a:t>
            </a:r>
            <a:r>
              <a:rPr lang="en-GB" sz="2200" dirty="0"/>
              <a:t>survey </a:t>
            </a:r>
            <a:r>
              <a:rPr lang="en-GB" sz="2200" dirty="0" smtClean="0"/>
              <a:t>data and in </a:t>
            </a:r>
            <a:r>
              <a:rPr lang="en-GB" sz="2200" dirty="0"/>
              <a:t>particular </a:t>
            </a:r>
            <a:r>
              <a:rPr lang="en-GB" sz="2200" dirty="0" smtClean="0"/>
              <a:t>wealth </a:t>
            </a:r>
            <a:r>
              <a:rPr lang="en-GB" sz="2200" dirty="0"/>
              <a:t>and its </a:t>
            </a:r>
            <a:r>
              <a:rPr lang="en-GB" sz="2200" dirty="0" smtClean="0"/>
              <a:t>returns. </a:t>
            </a:r>
          </a:p>
          <a:p>
            <a:pPr marL="0" indent="0">
              <a:spcAft>
                <a:spcPts val="600"/>
              </a:spcAft>
            </a:pPr>
            <a:r>
              <a:rPr lang="en-GB" sz="2200" dirty="0" smtClean="0"/>
              <a:t> Real wealth: households are asked to report all the properties they own (dwellings, land…) and for each one its value, and their return (effective or imputed rents).</a:t>
            </a:r>
          </a:p>
          <a:p>
            <a:pPr marL="0" indent="0">
              <a:spcAft>
                <a:spcPts val="600"/>
              </a:spcAft>
            </a:pPr>
            <a:r>
              <a:rPr lang="en-GB" sz="2200" dirty="0" smtClean="0"/>
              <a:t> Financial wealth: </a:t>
            </a:r>
            <a:r>
              <a:rPr lang="en-GB" sz="2200" dirty="0"/>
              <a:t>households are asked to report </a:t>
            </a:r>
            <a:r>
              <a:rPr lang="en-GB" sz="2200" dirty="0" smtClean="0"/>
              <a:t>the ownership of a set of different instruments (deposits, government bonds, shares, mutual funds, ..) and their value (unfolding bracket approach). Financial incomes are estimated by applying average market rate returns to stocks.</a:t>
            </a:r>
          </a:p>
          <a:p>
            <a:pPr marL="0" indent="0">
              <a:spcAft>
                <a:spcPts val="600"/>
              </a:spcAft>
            </a:pPr>
            <a:r>
              <a:rPr lang="en-GB" sz="2200" dirty="0"/>
              <a:t> T</a:t>
            </a:r>
            <a:r>
              <a:rPr lang="en-GB" sz="2200" dirty="0" smtClean="0"/>
              <a:t>he stock of wealth and its return are strictly related: any error in the estimation of the level of wealth will also affect its returns.</a:t>
            </a:r>
          </a:p>
          <a:p>
            <a:pPr marL="0" indent="0">
              <a:spcAft>
                <a:spcPts val="600"/>
              </a:spcAft>
            </a:pPr>
            <a:r>
              <a:rPr lang="en-GB" sz="2200" dirty="0" smtClean="0"/>
              <a:t> To account for these factors </a:t>
            </a:r>
            <a:r>
              <a:rPr lang="en-US" sz="2200" dirty="0" smtClean="0"/>
              <a:t>we use some methods trying to adjust for </a:t>
            </a:r>
            <a:r>
              <a:rPr lang="en-US" sz="2200" dirty="0"/>
              <a:t>non-response and </a:t>
            </a:r>
            <a:r>
              <a:rPr lang="en-US" sz="2200" dirty="0" smtClean="0"/>
              <a:t>under-reporting. </a:t>
            </a:r>
            <a:endParaRPr lang="en-US" sz="2000" dirty="0"/>
          </a:p>
        </p:txBody>
      </p:sp>
      <p:sp>
        <p:nvSpPr>
          <p:cNvPr id="8196" name="Segnaposto numero diapositiva 3"/>
          <p:cNvSpPr>
            <a:spLocks noGrp="1"/>
          </p:cNvSpPr>
          <p:nvPr>
            <p:ph type="sldNum" sz="quarter" idx="10"/>
          </p:nvPr>
        </p:nvSpPr>
        <p:spPr>
          <a:noFill/>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BEA26B8C-ECE1-4926-B7AB-05EFBCE39A60}" type="slidenum">
              <a:rPr lang="it-IT" smtClean="0">
                <a:solidFill>
                  <a:srgbClr val="002060"/>
                </a:solidFill>
                <a:latin typeface="Calibri" pitchFamily="34" charset="0"/>
              </a:rPr>
              <a:pPr eaLnBrk="1" hangingPunct="1"/>
              <a:t>7</a:t>
            </a:fld>
            <a:endParaRPr lang="it-IT" dirty="0" smtClean="0">
              <a:solidFill>
                <a:srgbClr val="002060"/>
              </a:solidFill>
              <a:latin typeface="Calibri" pitchFamily="34" charset="0"/>
            </a:endParaRPr>
          </a:p>
        </p:txBody>
      </p:sp>
    </p:spTree>
    <p:extLst>
      <p:ext uri="{BB962C8B-B14F-4D97-AF65-F5344CB8AC3E}">
        <p14:creationId xmlns:p14="http://schemas.microsoft.com/office/powerpoint/2010/main" val="37957795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288" y="549275"/>
            <a:ext cx="8497887" cy="719485"/>
          </a:xfrm>
        </p:spPr>
        <p:txBody>
          <a:bodyPr/>
          <a:lstStyle/>
          <a:p>
            <a:pPr>
              <a:defRPr/>
            </a:pPr>
            <a:r>
              <a:rPr lang="en-US" sz="3200" dirty="0" smtClean="0"/>
              <a:t>Adjusted data</a:t>
            </a:r>
            <a:endParaRPr lang="it-IT" sz="3200" dirty="0"/>
          </a:p>
        </p:txBody>
      </p:sp>
      <p:sp>
        <p:nvSpPr>
          <p:cNvPr id="16387" name="Segnaposto contenuto 2"/>
          <p:cNvSpPr>
            <a:spLocks noGrp="1"/>
          </p:cNvSpPr>
          <p:nvPr>
            <p:ph idx="1"/>
          </p:nvPr>
        </p:nvSpPr>
        <p:spPr>
          <a:xfrm>
            <a:off x="395536" y="1556792"/>
            <a:ext cx="8495853" cy="4537497"/>
          </a:xfrm>
        </p:spPr>
        <p:txBody>
          <a:bodyPr/>
          <a:lstStyle/>
          <a:p>
            <a:pPr marL="457200" indent="-457200">
              <a:lnSpc>
                <a:spcPct val="120000"/>
              </a:lnSpc>
            </a:pPr>
            <a:r>
              <a:rPr lang="en-GB" sz="2000" dirty="0" smtClean="0"/>
              <a:t>The time span is 1995-2012.</a:t>
            </a:r>
          </a:p>
          <a:p>
            <a:pPr marL="457200" indent="-457200">
              <a:lnSpc>
                <a:spcPct val="120000"/>
              </a:lnSpc>
            </a:pPr>
            <a:r>
              <a:rPr lang="en-GB" sz="2000" dirty="0" smtClean="0"/>
              <a:t>Methodology based on </a:t>
            </a:r>
            <a:r>
              <a:rPr lang="en-GB" sz="2000" dirty="0" err="1" smtClean="0"/>
              <a:t>D’Alessio</a:t>
            </a:r>
            <a:r>
              <a:rPr lang="en-GB" sz="2000" dirty="0" smtClean="0"/>
              <a:t> Neri (2015).</a:t>
            </a:r>
          </a:p>
          <a:p>
            <a:pPr marL="457200" indent="-457200">
              <a:lnSpc>
                <a:spcPct val="120000"/>
              </a:lnSpc>
            </a:pPr>
            <a:r>
              <a:rPr lang="en-GB" sz="2000" dirty="0" smtClean="0"/>
              <a:t>The first adjustment (ADJ) combines the main corrections (in particular weighting for non-response and correcting for under-reporting on secondary dwellings and on financial wealth).</a:t>
            </a:r>
          </a:p>
          <a:p>
            <a:pPr marL="457200" indent="-457200">
              <a:lnSpc>
                <a:spcPct val="120000"/>
              </a:lnSpc>
            </a:pPr>
            <a:r>
              <a:rPr lang="en-GB" sz="2000" dirty="0" smtClean="0"/>
              <a:t>St</a:t>
            </a:r>
            <a:r>
              <a:rPr lang="it-IT" sz="2000" dirty="0" err="1" smtClean="0"/>
              <a:t>arting</a:t>
            </a:r>
            <a:r>
              <a:rPr lang="it-IT" sz="2000" dirty="0" smtClean="0"/>
              <a:t> </a:t>
            </a:r>
            <a:r>
              <a:rPr lang="it-IT" sz="2000" dirty="0"/>
              <a:t>from </a:t>
            </a:r>
            <a:r>
              <a:rPr lang="it-IT" sz="2000" dirty="0" smtClean="0"/>
              <a:t>the </a:t>
            </a:r>
            <a:r>
              <a:rPr lang="it-IT" sz="2000" dirty="0" err="1" smtClean="0"/>
              <a:t>previous</a:t>
            </a:r>
            <a:r>
              <a:rPr lang="it-IT" sz="2000" dirty="0" smtClean="0"/>
              <a:t> </a:t>
            </a:r>
            <a:r>
              <a:rPr lang="it-IT" sz="2000" dirty="0" err="1" smtClean="0"/>
              <a:t>adjustment</a:t>
            </a:r>
            <a:r>
              <a:rPr lang="it-IT" sz="2000" dirty="0" smtClean="0"/>
              <a:t> </a:t>
            </a:r>
            <a:r>
              <a:rPr lang="it-IT" sz="2000" dirty="0" err="1" smtClean="0"/>
              <a:t>we</a:t>
            </a:r>
            <a:r>
              <a:rPr lang="it-IT" sz="2000" dirty="0" smtClean="0"/>
              <a:t> </a:t>
            </a:r>
            <a:r>
              <a:rPr lang="it-IT" sz="2000" dirty="0" err="1" smtClean="0"/>
              <a:t>also</a:t>
            </a:r>
            <a:r>
              <a:rPr lang="it-IT" sz="2000" dirty="0" smtClean="0"/>
              <a:t> </a:t>
            </a:r>
            <a:r>
              <a:rPr lang="it-IT" sz="2000" dirty="0" err="1" smtClean="0"/>
              <a:t>consider</a:t>
            </a:r>
            <a:r>
              <a:rPr lang="it-IT" sz="2000" dirty="0" smtClean="0"/>
              <a:t> a</a:t>
            </a:r>
            <a:r>
              <a:rPr lang="en-GB" sz="2000" dirty="0" smtClean="0"/>
              <a:t> </a:t>
            </a:r>
            <a:r>
              <a:rPr lang="en-GB" sz="2000" dirty="0"/>
              <a:t>second adjustment (ADJ_CAL) </a:t>
            </a:r>
            <a:r>
              <a:rPr lang="en-GB" sz="2000" dirty="0" smtClean="0"/>
              <a:t>that calibrates data to make survey based estimates as close as possible to the macro statistics (National Accounts and Financial Accounts) after aligning the definitions (single components of income and wealth)</a:t>
            </a:r>
          </a:p>
          <a:p>
            <a:pPr marL="457200" indent="-457200">
              <a:lnSpc>
                <a:spcPct val="120000"/>
              </a:lnSpc>
            </a:pPr>
            <a:r>
              <a:rPr lang="en-GB" sz="2000" dirty="0" smtClean="0"/>
              <a:t>All adjustments for measurement errors are based on statistical matching techniques.</a:t>
            </a:r>
          </a:p>
          <a:p>
            <a:pPr marL="0" indent="0">
              <a:spcBef>
                <a:spcPts val="600"/>
              </a:spcBef>
              <a:buNone/>
            </a:pPr>
            <a:endParaRPr lang="en-GB" sz="2000" dirty="0" smtClean="0"/>
          </a:p>
          <a:p>
            <a:endParaRPr lang="en-GB" sz="2000" dirty="0" smtClean="0"/>
          </a:p>
        </p:txBody>
      </p:sp>
      <p:sp>
        <p:nvSpPr>
          <p:cNvPr id="16388" name="Segnaposto numero diapositiva 3"/>
          <p:cNvSpPr>
            <a:spLocks noGrp="1"/>
          </p:cNvSpPr>
          <p:nvPr>
            <p:ph type="sldNum" sz="quarter" idx="10"/>
          </p:nvPr>
        </p:nvSpPr>
        <p:spPr>
          <a:noFill/>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95626D15-008D-41F3-B1FE-E1197B52A5C7}" type="slidenum">
              <a:rPr lang="it-IT" smtClean="0">
                <a:solidFill>
                  <a:srgbClr val="002060"/>
                </a:solidFill>
                <a:latin typeface="Calibri" pitchFamily="34" charset="0"/>
              </a:rPr>
              <a:pPr eaLnBrk="1" hangingPunct="1"/>
              <a:t>8</a:t>
            </a:fld>
            <a:endParaRPr lang="it-IT" smtClean="0">
              <a:solidFill>
                <a:srgbClr val="002060"/>
              </a:solidFill>
              <a:latin typeface="Calibri" pitchFamily="34" charset="0"/>
            </a:endParaRPr>
          </a:p>
        </p:txBody>
      </p:sp>
    </p:spTree>
    <p:extLst>
      <p:ext uri="{BB962C8B-B14F-4D97-AF65-F5344CB8AC3E}">
        <p14:creationId xmlns:p14="http://schemas.microsoft.com/office/powerpoint/2010/main" val="4091111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a:xfrm>
            <a:off x="395288" y="404813"/>
            <a:ext cx="8569325" cy="575915"/>
          </a:xfrm>
        </p:spPr>
        <p:txBody>
          <a:bodyPr/>
          <a:lstStyle/>
          <a:p>
            <a:pPr algn="ctr">
              <a:defRPr/>
            </a:pPr>
            <a:r>
              <a:rPr lang="it-IT" sz="3200" dirty="0" smtClean="0"/>
              <a:t>Real </a:t>
            </a:r>
            <a:r>
              <a:rPr lang="it-IT" sz="3200" dirty="0" err="1" smtClean="0"/>
              <a:t>wealth</a:t>
            </a:r>
            <a:r>
              <a:rPr lang="it-IT" sz="3200" dirty="0" smtClean="0"/>
              <a:t> </a:t>
            </a:r>
            <a:r>
              <a:rPr lang="it-IT" sz="3200" dirty="0" err="1" smtClean="0"/>
              <a:t>adjustment</a:t>
            </a:r>
            <a:endParaRPr lang="it-IT" sz="3200" dirty="0" smtClean="0"/>
          </a:p>
        </p:txBody>
      </p:sp>
      <p:sp>
        <p:nvSpPr>
          <p:cNvPr id="7171" name="Segnaposto contenuto 2"/>
          <p:cNvSpPr>
            <a:spLocks noGrp="1"/>
          </p:cNvSpPr>
          <p:nvPr>
            <p:ph idx="1"/>
          </p:nvPr>
        </p:nvSpPr>
        <p:spPr>
          <a:xfrm>
            <a:off x="251520" y="1052736"/>
            <a:ext cx="8640959" cy="5040560"/>
          </a:xfrm>
        </p:spPr>
        <p:txBody>
          <a:bodyPr/>
          <a:lstStyle/>
          <a:p>
            <a:pPr marL="0" indent="0">
              <a:spcAft>
                <a:spcPts val="600"/>
              </a:spcAft>
            </a:pPr>
            <a:r>
              <a:rPr lang="en-GB" sz="2000" dirty="0" smtClean="0"/>
              <a:t>  In the case of real wealth measurement errors mainly relate the under-reporting of the number of secondary properties. </a:t>
            </a:r>
          </a:p>
          <a:p>
            <a:pPr marL="0" indent="0">
              <a:spcAft>
                <a:spcPts val="600"/>
              </a:spcAft>
            </a:pPr>
            <a:r>
              <a:rPr lang="en-GB" sz="2000" dirty="0" smtClean="0"/>
              <a:t>The imputation model:</a:t>
            </a:r>
          </a:p>
          <a:p>
            <a:pPr marL="400050" lvl="1" indent="0">
              <a:spcAft>
                <a:spcPts val="600"/>
              </a:spcAft>
            </a:pPr>
            <a:r>
              <a:rPr lang="en-GB" sz="2000" dirty="0" smtClean="0"/>
              <a:t> Step 1: use unadjusted data to estimate the probability a household owns one or more dwellings as a function of socio-demographic characteristics.  </a:t>
            </a:r>
          </a:p>
          <a:p>
            <a:pPr marL="400050" lvl="1" indent="0">
              <a:spcAft>
                <a:spcPts val="600"/>
              </a:spcAft>
            </a:pPr>
            <a:r>
              <a:rPr lang="en-GB" sz="2000" dirty="0" smtClean="0"/>
              <a:t> Step 2: calculate the missing dwellings as the difference between the number of houses in the SHIW and those resulting from the census.</a:t>
            </a:r>
          </a:p>
          <a:p>
            <a:pPr marL="400050" lvl="1" indent="0">
              <a:spcAft>
                <a:spcPts val="600"/>
              </a:spcAft>
            </a:pPr>
            <a:r>
              <a:rPr lang="en-GB" sz="2000" dirty="0"/>
              <a:t> </a:t>
            </a:r>
            <a:r>
              <a:rPr lang="en-GB" sz="2000" dirty="0" smtClean="0"/>
              <a:t>Step 3: Use the probabilities calculated in step 1 to distribute the missing dwellings.</a:t>
            </a:r>
          </a:p>
          <a:p>
            <a:pPr marL="400050" lvl="1" indent="0">
              <a:spcAft>
                <a:spcPts val="600"/>
              </a:spcAft>
            </a:pPr>
            <a:r>
              <a:rPr lang="en-GB" sz="2000" dirty="0"/>
              <a:t> </a:t>
            </a:r>
            <a:r>
              <a:rPr lang="en-GB" sz="2000" dirty="0" smtClean="0"/>
              <a:t>Step 4: Value the imputed houses taking into account the tendency of respondents to overestimate their belongings.</a:t>
            </a:r>
          </a:p>
          <a:p>
            <a:pPr>
              <a:spcAft>
                <a:spcPts val="600"/>
              </a:spcAft>
            </a:pPr>
            <a:r>
              <a:rPr lang="en-GB" sz="2000" dirty="0"/>
              <a:t>The correction method increases the share of households in the top tail of the distribution and reduces the share of those who don’t report any </a:t>
            </a:r>
            <a:r>
              <a:rPr lang="en-GB" sz="2000" dirty="0" smtClean="0"/>
              <a:t>property. The </a:t>
            </a:r>
            <a:r>
              <a:rPr lang="en-GB" sz="2000" dirty="0"/>
              <a:t>average value of real wealth is increased by 12 percent.</a:t>
            </a:r>
          </a:p>
          <a:p>
            <a:pPr>
              <a:spcAft>
                <a:spcPts val="600"/>
              </a:spcAft>
            </a:pPr>
            <a:r>
              <a:rPr lang="en-GB" sz="2000" dirty="0"/>
              <a:t>Adjusted data show higher level of </a:t>
            </a:r>
            <a:r>
              <a:rPr lang="en-GB" sz="2000" dirty="0" smtClean="0"/>
              <a:t>inequality.</a:t>
            </a:r>
            <a:endParaRPr lang="en-GB" sz="2000" dirty="0"/>
          </a:p>
        </p:txBody>
      </p:sp>
      <p:sp>
        <p:nvSpPr>
          <p:cNvPr id="8196" name="Segnaposto numero diapositiva 3"/>
          <p:cNvSpPr>
            <a:spLocks noGrp="1"/>
          </p:cNvSpPr>
          <p:nvPr>
            <p:ph type="sldNum" sz="quarter" idx="10"/>
          </p:nvPr>
        </p:nvSpPr>
        <p:spPr>
          <a:noFill/>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BEA26B8C-ECE1-4926-B7AB-05EFBCE39A60}" type="slidenum">
              <a:rPr lang="it-IT" smtClean="0">
                <a:solidFill>
                  <a:srgbClr val="002060"/>
                </a:solidFill>
                <a:latin typeface="Calibri" pitchFamily="34" charset="0"/>
              </a:rPr>
              <a:pPr eaLnBrk="1" hangingPunct="1"/>
              <a:t>9</a:t>
            </a:fld>
            <a:endParaRPr lang="it-IT" dirty="0" smtClean="0">
              <a:solidFill>
                <a:srgbClr val="002060"/>
              </a:solidFill>
              <a:latin typeface="Calibri" pitchFamily="34" charset="0"/>
            </a:endParaRPr>
          </a:p>
        </p:txBody>
      </p:sp>
    </p:spTree>
    <p:extLst>
      <p:ext uri="{BB962C8B-B14F-4D97-AF65-F5344CB8AC3E}">
        <p14:creationId xmlns:p14="http://schemas.microsoft.com/office/powerpoint/2010/main" val="1618174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ricchezza">
  <a:themeElements>
    <a:clrScheme name="ricchezza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457200" marR="0" indent="-45720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457200" marR="0" indent="-45720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icchezza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ricchezza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ricchezza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ricchezza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ricchezza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ricchezza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ricchezza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ricchezza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ricchezza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ricchezza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ricchezza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ricchezza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ricchezza</Template>
  <TotalTime>7931</TotalTime>
  <Words>1443</Words>
  <PresentationFormat>Presentazione su schermo (4:3)</PresentationFormat>
  <Paragraphs>128</Paragraphs>
  <Slides>15</Slides>
  <Notes>15</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15</vt:i4>
      </vt:variant>
    </vt:vector>
  </HeadingPairs>
  <TitlesOfParts>
    <vt:vector size="17" baseType="lpstr">
      <vt:lpstr>ricchezza</vt:lpstr>
      <vt:lpstr>Equation</vt:lpstr>
      <vt:lpstr>Wealth and its returns:  economic inequality in Italy, 1995-2014 </vt:lpstr>
      <vt:lpstr>Aim of the paper</vt:lpstr>
      <vt:lpstr>The Survey of Household Income and wealth</vt:lpstr>
      <vt:lpstr>Income net worth indicator: motivations</vt:lpstr>
      <vt:lpstr>Income net worth indicator: definition</vt:lpstr>
      <vt:lpstr>Income net worth inequality</vt:lpstr>
      <vt:lpstr>Wealth and its returns in the SHIW</vt:lpstr>
      <vt:lpstr>Adjusted data</vt:lpstr>
      <vt:lpstr>Real wealth adjustment</vt:lpstr>
      <vt:lpstr>Financial wealth adjustment</vt:lpstr>
      <vt:lpstr>Results </vt:lpstr>
      <vt:lpstr>Results </vt:lpstr>
      <vt:lpstr>Conclusion</vt:lpstr>
      <vt:lpstr>Further research</vt:lpstr>
      <vt:lpstr>Wealth and its returns: economic inequality in Italy, 1995-2014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2015-12-02T13:56:13Z</cp:lastPrinted>
  <dcterms:created xsi:type="dcterms:W3CDTF">2007-09-24T09:50:31Z</dcterms:created>
  <dcterms:modified xsi:type="dcterms:W3CDTF">2015-12-04T11:45:27Z</dcterms:modified>
</cp:coreProperties>
</file>