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3" r:id="rId1"/>
  </p:sldMasterIdLst>
  <p:notesMasterIdLst>
    <p:notesMasterId r:id="rId29"/>
  </p:notesMasterIdLst>
  <p:sldIdLst>
    <p:sldId id="505" r:id="rId2"/>
    <p:sldId id="607" r:id="rId3"/>
    <p:sldId id="608" r:id="rId4"/>
    <p:sldId id="504" r:id="rId5"/>
    <p:sldId id="572" r:id="rId6"/>
    <p:sldId id="509" r:id="rId7"/>
    <p:sldId id="577" r:id="rId8"/>
    <p:sldId id="586" r:id="rId9"/>
    <p:sldId id="587" r:id="rId10"/>
    <p:sldId id="588" r:id="rId11"/>
    <p:sldId id="589" r:id="rId12"/>
    <p:sldId id="590" r:id="rId13"/>
    <p:sldId id="591" r:id="rId14"/>
    <p:sldId id="592" r:id="rId15"/>
    <p:sldId id="593" r:id="rId16"/>
    <p:sldId id="594" r:id="rId17"/>
    <p:sldId id="595" r:id="rId18"/>
    <p:sldId id="596" r:id="rId19"/>
    <p:sldId id="597" r:id="rId20"/>
    <p:sldId id="598" r:id="rId21"/>
    <p:sldId id="599" r:id="rId22"/>
    <p:sldId id="600" r:id="rId23"/>
    <p:sldId id="601" r:id="rId24"/>
    <p:sldId id="602" r:id="rId25"/>
    <p:sldId id="604" r:id="rId26"/>
    <p:sldId id="605" r:id="rId27"/>
    <p:sldId id="606" r:id="rId28"/>
  </p:sldIdLst>
  <p:sldSz cx="9144000" cy="6858000" type="screen4x3"/>
  <p:notesSz cx="6815138" cy="994568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5052" autoAdjust="0"/>
  </p:normalViewPr>
  <p:slideViewPr>
    <p:cSldViewPr>
      <p:cViewPr>
        <p:scale>
          <a:sx n="75" d="100"/>
          <a:sy n="75" d="100"/>
        </p:scale>
        <p:origin x="-1565" y="-72"/>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2750" cy="496888"/>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860800" y="0"/>
            <a:ext cx="2952750" cy="496888"/>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7F18031E-35B8-4AEA-B05A-B4094396927B}" type="datetimeFigureOut">
              <a:rPr lang="en-US"/>
              <a:pPr>
                <a:defRPr/>
              </a:pPr>
              <a:t>12/3/2015</a:t>
            </a:fld>
            <a:endParaRPr lang="en-US"/>
          </a:p>
        </p:txBody>
      </p:sp>
      <p:sp>
        <p:nvSpPr>
          <p:cNvPr id="4" name="Slide Image Placeholder 3"/>
          <p:cNvSpPr>
            <a:spLocks noGrp="1" noRot="1" noChangeAspect="1"/>
          </p:cNvSpPr>
          <p:nvPr>
            <p:ph type="sldImg" idx="2"/>
          </p:nvPr>
        </p:nvSpPr>
        <p:spPr>
          <a:xfrm>
            <a:off x="920750" y="746125"/>
            <a:ext cx="4973638" cy="3730625"/>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681038" y="4724400"/>
            <a:ext cx="5453062" cy="4475163"/>
          </a:xfrm>
          <a:prstGeom prst="rect">
            <a:avLst/>
          </a:prstGeom>
        </p:spPr>
        <p:txBody>
          <a:bodyPr vert="horz" lIns="96661" tIns="48331" rIns="96661" bIns="4833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7213"/>
            <a:ext cx="2952750" cy="496887"/>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60800" y="9447213"/>
            <a:ext cx="2952750" cy="496887"/>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7B2B3C54-FD52-489D-A411-4C31C2069E1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FA5F4A-90A7-4DB1-9665-2DEB1A3D6BDB}"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immagine diapositiva 1"/>
          <p:cNvSpPr>
            <a:spLocks noGrp="1" noRot="1" noChangeAspect="1"/>
          </p:cNvSpPr>
          <p:nvPr>
            <p:ph type="sldImg"/>
          </p:nvPr>
        </p:nvSpPr>
        <p:spPr bwMode="auto">
          <a:noFill/>
          <a:ln>
            <a:solidFill>
              <a:srgbClr val="000000"/>
            </a:solidFill>
            <a:miter lim="800000"/>
            <a:headEnd/>
            <a:tailEnd/>
          </a:ln>
        </p:spPr>
      </p:sp>
      <p:sp>
        <p:nvSpPr>
          <p:cNvPr id="2150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If one takes the workhorse model used by economists working on consumption, the LCPIH, the prediction it would give you is that changes in how income is distributed don’t matter for aggregate consumption because consumers have identical MPCs – so aggregate consumption is neutral wrt distributional changes</a:t>
            </a:r>
          </a:p>
          <a:p>
            <a:pPr eaLnBrk="1" hangingPunct="1">
              <a:spcBef>
                <a:spcPct val="0"/>
              </a:spcBef>
            </a:pPr>
            <a:endParaRPr lang="it-IT" smtClean="0"/>
          </a:p>
          <a:p>
            <a:pPr eaLnBrk="1" hangingPunct="1">
              <a:spcBef>
                <a:spcPct val="0"/>
              </a:spcBef>
            </a:pPr>
            <a:r>
              <a:rPr lang="it-IT" smtClean="0"/>
              <a:t>But the idea that rich people spend in the same proportion as poor people seems a bit far-fetched, and in fact there are lots of good reasons, ranging from borrowing constraints to precautionary saving, to bequest motives, to social interactions, to predict that the response of consumption to changes in income differ across consumers, and in particular that the poor’s MPC is higher than the rich’s MPC. This means that over the long run a rise in inequality may be detrimental to aggregate consumption, and that in the short term, redistributive policies might be in principle expansionary as long as moral hazard issues are kept under control.</a:t>
            </a:r>
            <a:endParaRPr lang="en-US" smtClean="0"/>
          </a:p>
        </p:txBody>
      </p:sp>
      <p:sp>
        <p:nvSpPr>
          <p:cNvPr id="17411"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E739B1-050B-468B-B326-D203C7809775}"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0AEBCF-128F-4D3D-B106-E9A5DF602991}" type="slidenum">
              <a:rPr lang="en-US">
                <a:cs typeface="Arial" charset="0"/>
              </a:rPr>
              <a:pPr fontAlgn="base">
                <a:spcBef>
                  <a:spcPct val="0"/>
                </a:spcBef>
                <a:spcAft>
                  <a:spcPct val="0"/>
                </a:spcAft>
                <a:defRPr/>
              </a:pPr>
              <a:t>6</a:t>
            </a:fld>
            <a:endParaRPr lang="en-US">
              <a:cs typeface="Arial"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E10E59E1-A4D3-47C6-A802-BAD543B7ACFB}" type="datetime1">
              <a:rPr lang="en-US"/>
              <a:pPr>
                <a:defRPr/>
              </a:pPr>
              <a:t>12/3/2015</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761620AF-6E83-4A39-97CC-701A0D67C8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90669022-90A0-4E52-9401-8FA0EEC56129}" type="datetime1">
              <a:rPr lang="en-US"/>
              <a:pPr>
                <a:defRPr/>
              </a:pPr>
              <a:t>12/3/2015</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B4CE4B50-6DEB-442D-A5A2-FD6F472D14B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2DF30EAF-6CC5-46F8-9F25-9C98E60605C5}" type="datetime1">
              <a:rPr lang="en-US"/>
              <a:pPr>
                <a:defRPr/>
              </a:pPr>
              <a:t>12/3/2015</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67917C15-1CA1-4EB1-B0D3-2CC7D226584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21096295-3BAD-49B5-9681-3B686F0BC6D9}" type="datetime1">
              <a:rPr lang="en-US"/>
              <a:pPr>
                <a:defRPr/>
              </a:pPr>
              <a:t>12/3/2015</a:t>
            </a:fld>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5BB30707-7FCD-4D86-BE42-C667DCBB89B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35100" y="274638"/>
            <a:ext cx="7499350" cy="5973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3" name="Date Placeholder 23"/>
          <p:cNvSpPr>
            <a:spLocks noGrp="1"/>
          </p:cNvSpPr>
          <p:nvPr>
            <p:ph type="dt" sz="half" idx="10"/>
          </p:nvPr>
        </p:nvSpPr>
        <p:spPr/>
        <p:txBody>
          <a:bodyPr/>
          <a:lstStyle>
            <a:lvl1pPr>
              <a:defRPr/>
            </a:lvl1pPr>
          </a:lstStyle>
          <a:p>
            <a:pPr>
              <a:defRPr/>
            </a:pPr>
            <a:fld id="{932A4DBC-F90F-4857-B23A-2B5871117143}" type="datetime1">
              <a:rPr lang="en-US"/>
              <a:pPr>
                <a:defRPr/>
              </a:pPr>
              <a:t>12/3/2015</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86F7E571-B37A-4AD8-A70C-56D9552406A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2F8D2DAA-B3B0-471F-86B9-F046C0420286}" type="datetime1">
              <a:rPr lang="en-US"/>
              <a:pPr>
                <a:defRPr/>
              </a:pPr>
              <a:t>12/3/2015</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0A047921-BE7B-40A9-886D-EF65D3B8C8B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179E22FB-5169-48DD-BF23-A2DDBB1EA398}" type="datetime1">
              <a:rPr lang="en-US"/>
              <a:pPr>
                <a:defRPr/>
              </a:pPr>
              <a:t>12/3/2015</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963C8913-0C72-44EB-8E3C-38ACEC1FAB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CFF83E76-AE34-4C35-9B8B-2944B5BFFD12}" type="datetime1">
              <a:rPr lang="en-US"/>
              <a:pPr>
                <a:defRPr/>
              </a:pPr>
              <a:t>12/3/2015</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9740605B-996B-4AC4-A17F-CE73FC15CA1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2D9BE139-9DD5-407B-8EDB-C131CB200315}" type="datetime1">
              <a:rPr lang="en-US"/>
              <a:pPr>
                <a:defRPr/>
              </a:pPr>
              <a:t>12/3/2015</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9EB8CEA1-69B2-4956-9D8F-A4CF4BAAAD6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1AAD4484-0482-418B-B484-0132E9DD7863}" type="datetime1">
              <a:rPr lang="en-US"/>
              <a:pPr>
                <a:defRPr/>
              </a:pPr>
              <a:t>12/3/2015</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4AFEFFF4-D95C-445A-9870-F4338642B0A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29ED8818-3931-4E84-B128-148AF4F069F0}" type="datetime1">
              <a:rPr lang="en-US"/>
              <a:pPr>
                <a:defRPr/>
              </a:pPr>
              <a:t>12/3/2015</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F37648A6-CA1B-41F3-B84B-D38AC36372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8C4BFD05-9C0D-4760-9810-80999A58D17B}" type="datetime1">
              <a:rPr lang="en-US"/>
              <a:pPr>
                <a:defRPr/>
              </a:pPr>
              <a:t>12/3/2015</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ADB0724C-F973-4D8A-BC5F-84758F79DF0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C1CFFD06-6A54-48F5-AD3C-798B9BAB8333}" type="datetime1">
              <a:rPr lang="en-US"/>
              <a:pPr>
                <a:defRPr/>
              </a:pPr>
              <a:t>12/3/2015</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82223B3A-78DE-4670-B720-7F0D9B4F58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9C4A2F3B-04C1-4F8C-A284-B4CDFEF0FFB6}" type="datetime1">
              <a:rPr lang="en-US"/>
              <a:pPr>
                <a:defRPr/>
              </a:pPr>
              <a:t>12/3/2015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256F8FB2-3F3C-457A-84A5-648036B6C202}"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87" r:id="rId1"/>
    <p:sldLayoutId id="2147483986" r:id="rId2"/>
    <p:sldLayoutId id="2147483988" r:id="rId3"/>
    <p:sldLayoutId id="2147483985" r:id="rId4"/>
    <p:sldLayoutId id="2147483989" r:id="rId5"/>
    <p:sldLayoutId id="2147483984" r:id="rId6"/>
    <p:sldLayoutId id="2147483990" r:id="rId7"/>
    <p:sldLayoutId id="2147483991" r:id="rId8"/>
    <p:sldLayoutId id="2147483992" r:id="rId9"/>
    <p:sldLayoutId id="2147483983" r:id="rId10"/>
    <p:sldLayoutId id="2147483982" r:id="rId11"/>
    <p:sldLayoutId id="2147483981" r:id="rId12"/>
    <p:sldLayoutId id="2147483980" r:id="rId13"/>
  </p:sldLayoutIdLst>
  <p:hf hdr="0" ftr="0" dt="0"/>
  <p:txStyles>
    <p:titleStyle>
      <a:lvl1pPr algn="l" rtl="0" eaLnBrk="0" fontAlgn="base" hangingPunct="0">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11488B"/>
          </a:solidFill>
          <a:latin typeface="Gill Sans MT" pitchFamily="34" charset="0"/>
        </a:defRPr>
      </a:lvl2pPr>
      <a:lvl3pPr algn="l" rtl="0" eaLnBrk="0" fontAlgn="base" hangingPunct="0">
        <a:spcBef>
          <a:spcPct val="0"/>
        </a:spcBef>
        <a:spcAft>
          <a:spcPct val="0"/>
        </a:spcAft>
        <a:defRPr sz="4300">
          <a:solidFill>
            <a:srgbClr val="11488B"/>
          </a:solidFill>
          <a:latin typeface="Gill Sans MT" pitchFamily="34" charset="0"/>
        </a:defRPr>
      </a:lvl3pPr>
      <a:lvl4pPr algn="l" rtl="0" eaLnBrk="0" fontAlgn="base" hangingPunct="0">
        <a:spcBef>
          <a:spcPct val="0"/>
        </a:spcBef>
        <a:spcAft>
          <a:spcPct val="0"/>
        </a:spcAft>
        <a:defRPr sz="4300">
          <a:solidFill>
            <a:srgbClr val="11488B"/>
          </a:solidFill>
          <a:latin typeface="Gill Sans MT" pitchFamily="34" charset="0"/>
        </a:defRPr>
      </a:lvl4pPr>
      <a:lvl5pPr algn="l" rtl="0" eaLnBrk="0" fontAlgn="base" hangingPunct="0">
        <a:spcBef>
          <a:spcPct val="0"/>
        </a:spcBef>
        <a:spcAft>
          <a:spcPct val="0"/>
        </a:spcAft>
        <a:defRPr sz="4300">
          <a:solidFill>
            <a:srgbClr val="11488B"/>
          </a:solidFill>
          <a:latin typeface="Gill Sans MT" pitchFamily="34" charset="0"/>
        </a:defRPr>
      </a:lvl5pPr>
      <a:lvl6pPr marL="457200" algn="l" rtl="0" fontAlgn="base">
        <a:spcBef>
          <a:spcPct val="0"/>
        </a:spcBef>
        <a:spcAft>
          <a:spcPct val="0"/>
        </a:spcAft>
        <a:defRPr sz="4300">
          <a:solidFill>
            <a:srgbClr val="11488B"/>
          </a:solidFill>
          <a:latin typeface="Gill Sans MT" pitchFamily="34" charset="0"/>
        </a:defRPr>
      </a:lvl6pPr>
      <a:lvl7pPr marL="914400" algn="l" rtl="0" fontAlgn="base">
        <a:spcBef>
          <a:spcPct val="0"/>
        </a:spcBef>
        <a:spcAft>
          <a:spcPct val="0"/>
        </a:spcAft>
        <a:defRPr sz="4300">
          <a:solidFill>
            <a:srgbClr val="11488B"/>
          </a:solidFill>
          <a:latin typeface="Gill Sans MT" pitchFamily="34" charset="0"/>
        </a:defRPr>
      </a:lvl7pPr>
      <a:lvl8pPr marL="1371600" algn="l" rtl="0" fontAlgn="base">
        <a:spcBef>
          <a:spcPct val="0"/>
        </a:spcBef>
        <a:spcAft>
          <a:spcPct val="0"/>
        </a:spcAft>
        <a:defRPr sz="4300">
          <a:solidFill>
            <a:srgbClr val="11488B"/>
          </a:solidFill>
          <a:latin typeface="Gill Sans MT" pitchFamily="34" charset="0"/>
        </a:defRPr>
      </a:lvl8pPr>
      <a:lvl9pPr marL="1828800" algn="l" rtl="0" fontAlgn="base">
        <a:spcBef>
          <a:spcPct val="0"/>
        </a:spcBef>
        <a:spcAft>
          <a:spcPct val="0"/>
        </a:spcAft>
        <a:defRPr sz="4300">
          <a:solidFill>
            <a:srgbClr val="11488B"/>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9BBB59"/>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064A2"/>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066800"/>
            <a:ext cx="8121650" cy="1470025"/>
          </a:xfrm>
        </p:spPr>
        <p:txBody>
          <a:bodyPr vert="horz" wrap="square" lIns="91440" tIns="45720" rIns="91440" bIns="45720" numCol="1" anchorCtr="0" compatLnSpc="1">
            <a:prstTxWarp prst="textNoShape">
              <a:avLst/>
            </a:prstTxWarp>
          </a:bodyPr>
          <a:lstStyle/>
          <a:p>
            <a:pPr algn="ctr" eaLnBrk="1" hangingPunct="1">
              <a:defRPr/>
            </a:pPr>
            <a:r>
              <a:rPr lang="en-US" altLang="zh-CN" sz="3200" smtClean="0">
                <a:effectLst>
                  <a:outerShdw blurRad="38100" dist="38100" dir="2700000" algn="tl">
                    <a:srgbClr val="C0C0C0"/>
                  </a:outerShdw>
                </a:effectLst>
                <a:ea typeface="宋体" pitchFamily="2" charset="-122"/>
              </a:rPr>
              <a:t>The Consumption and Wealth Effects of an Unanticipated Change in Lifetime Resources</a:t>
            </a:r>
            <a:endParaRPr lang="en-US" sz="3200" smtClean="0">
              <a:effectLst>
                <a:outerShdw blurRad="38100" dist="38100" dir="2700000" algn="tl">
                  <a:srgbClr val="C0C0C0"/>
                </a:outerShdw>
              </a:effectLst>
            </a:endParaRPr>
          </a:p>
        </p:txBody>
      </p:sp>
      <p:sp>
        <p:nvSpPr>
          <p:cNvPr id="16386" name="Subtitle 2"/>
          <p:cNvSpPr>
            <a:spLocks noGrp="1"/>
          </p:cNvSpPr>
          <p:nvPr>
            <p:ph type="subTitle" idx="1"/>
          </p:nvPr>
        </p:nvSpPr>
        <p:spPr>
          <a:xfrm>
            <a:off x="1279525" y="3352800"/>
            <a:ext cx="7407275" cy="2819400"/>
          </a:xfrm>
        </p:spPr>
        <p:txBody>
          <a:bodyPr/>
          <a:lstStyle/>
          <a:p>
            <a:pPr marL="26988" algn="ctr" eaLnBrk="1" hangingPunct="1">
              <a:lnSpc>
                <a:spcPct val="80000"/>
              </a:lnSpc>
            </a:pPr>
            <a:r>
              <a:rPr lang="en-US" sz="2800" smtClean="0">
                <a:solidFill>
                  <a:srgbClr val="002554"/>
                </a:solidFill>
              </a:rPr>
              <a:t>Tullio Jappelli</a:t>
            </a:r>
          </a:p>
          <a:p>
            <a:pPr marL="26988" algn="ctr" eaLnBrk="1" hangingPunct="1">
              <a:lnSpc>
                <a:spcPct val="80000"/>
              </a:lnSpc>
            </a:pPr>
            <a:r>
              <a:rPr lang="en-US" sz="2000" smtClean="0">
                <a:solidFill>
                  <a:srgbClr val="002554"/>
                </a:solidFill>
              </a:rPr>
              <a:t>Università di Napoli Federico II</a:t>
            </a:r>
          </a:p>
          <a:p>
            <a:pPr marL="26988" algn="ctr" eaLnBrk="1" hangingPunct="1">
              <a:lnSpc>
                <a:spcPct val="80000"/>
              </a:lnSpc>
            </a:pPr>
            <a:endParaRPr lang="en-US" sz="1800" smtClean="0">
              <a:solidFill>
                <a:srgbClr val="002554"/>
              </a:solidFill>
            </a:endParaRPr>
          </a:p>
          <a:p>
            <a:pPr marL="26988" algn="ctr" eaLnBrk="1" hangingPunct="1">
              <a:lnSpc>
                <a:spcPct val="80000"/>
              </a:lnSpc>
            </a:pPr>
            <a:r>
              <a:rPr lang="en-US" sz="2800" smtClean="0">
                <a:solidFill>
                  <a:srgbClr val="002554"/>
                </a:solidFill>
              </a:rPr>
              <a:t>Mario Padula</a:t>
            </a:r>
          </a:p>
          <a:p>
            <a:pPr marL="26988" algn="ctr" eaLnBrk="1" hangingPunct="1">
              <a:lnSpc>
                <a:spcPct val="80000"/>
              </a:lnSpc>
            </a:pPr>
            <a:r>
              <a:rPr lang="en-US" sz="2000" smtClean="0">
                <a:solidFill>
                  <a:srgbClr val="002554"/>
                </a:solidFill>
              </a:rPr>
              <a:t>Università della Svizzera Italiana</a:t>
            </a:r>
          </a:p>
          <a:p>
            <a:pPr marL="26988" eaLnBrk="1" hangingPunct="1">
              <a:lnSpc>
                <a:spcPct val="80000"/>
              </a:lnSpc>
            </a:pPr>
            <a:endParaRPr lang="en-US" sz="2800" smtClean="0">
              <a:solidFill>
                <a:srgbClr val="002554"/>
              </a:solidFill>
            </a:endParaRPr>
          </a:p>
          <a:p>
            <a:pPr marL="26988" eaLnBrk="1" hangingPunct="1">
              <a:lnSpc>
                <a:spcPct val="80000"/>
              </a:lnSpc>
            </a:pPr>
            <a:endParaRPr lang="en-US" sz="1600" smtClean="0">
              <a:solidFill>
                <a:srgbClr val="002554"/>
              </a:solidFill>
            </a:endParaRPr>
          </a:p>
          <a:p>
            <a:pPr marL="26988" algn="ctr" eaLnBrk="1" hangingPunct="1">
              <a:lnSpc>
                <a:spcPct val="80000"/>
              </a:lnSpc>
            </a:pPr>
            <a:r>
              <a:rPr lang="en-US" sz="1600" smtClean="0">
                <a:solidFill>
                  <a:srgbClr val="002554"/>
                </a:solidFill>
              </a:rPr>
              <a:t>The Bank of Italy’s Analysis of Household Finance, December 3-4, 2015</a:t>
            </a:r>
          </a:p>
          <a:p>
            <a:pPr marL="26988" eaLnBrk="1" hangingPunct="1">
              <a:lnSpc>
                <a:spcPct val="80000"/>
              </a:lnSpc>
            </a:pPr>
            <a:endParaRPr lang="en-US" sz="2800" smtClean="0">
              <a:solidFill>
                <a:srgbClr val="002554"/>
              </a:solidFill>
            </a:endParaRPr>
          </a:p>
        </p:txBody>
      </p:sp>
      <p:sp>
        <p:nvSpPr>
          <p:cNvPr id="5" name="Slide Number Placeholder 4"/>
          <p:cNvSpPr>
            <a:spLocks noGrp="1"/>
          </p:cNvSpPr>
          <p:nvPr>
            <p:ph type="sldNum" sz="quarter" idx="12"/>
          </p:nvPr>
        </p:nvSpPr>
        <p:spPr/>
        <p:txBody>
          <a:bodyPr/>
          <a:lstStyle/>
          <a:p>
            <a:pPr>
              <a:defRPr/>
            </a:pPr>
            <a:fld id="{52CCB519-0F2A-4D6E-963F-1CC8128DAD10}" type="slidenum">
              <a:rPr lang="en-US"/>
              <a:pPr>
                <a:defRPr/>
              </a:pPr>
              <a:t>1</a:t>
            </a:fld>
            <a:endParaRPr lang="en-US"/>
          </a:p>
        </p:txBody>
      </p:sp>
      <p:pic>
        <p:nvPicPr>
          <p:cNvPr id="16388" name="Picture 5"/>
          <p:cNvPicPr>
            <a:picLocks noChangeAspect="1" noChangeArrowheads="1"/>
          </p:cNvPicPr>
          <p:nvPr/>
        </p:nvPicPr>
        <p:blipFill>
          <a:blip r:embed="rId3"/>
          <a:srcRect/>
          <a:stretch>
            <a:fillRect/>
          </a:stretch>
        </p:blipFill>
        <p:spPr bwMode="auto">
          <a:xfrm>
            <a:off x="4511675" y="3368675"/>
            <a:ext cx="122238" cy="122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en-US" altLang="zh-CN" smtClean="0">
                <a:effectLst/>
                <a:ea typeface="宋体" pitchFamily="2" charset="-122"/>
              </a:rPr>
              <a:t>The severance pay reform</a:t>
            </a:r>
            <a:r>
              <a:rPr lang="it-IT" altLang="zh-CN" smtClean="0">
                <a:effectLst/>
                <a:ea typeface="宋体" pitchFamily="2" charset="-122"/>
              </a:rPr>
              <a:t> </a:t>
            </a:r>
            <a:endParaRPr lang="it-IT" smtClean="0">
              <a:effectLst/>
            </a:endParaRPr>
          </a:p>
        </p:txBody>
      </p:sp>
      <p:sp>
        <p:nvSpPr>
          <p:cNvPr id="30722" name="Rectangle 3"/>
          <p:cNvSpPr>
            <a:spLocks noGrp="1"/>
          </p:cNvSpPr>
          <p:nvPr>
            <p:ph type="body" idx="1"/>
          </p:nvPr>
        </p:nvSpPr>
        <p:spPr/>
        <p:txBody>
          <a:bodyPr/>
          <a:lstStyle/>
          <a:p>
            <a:pPr>
              <a:lnSpc>
                <a:spcPct val="90000"/>
              </a:lnSpc>
            </a:pPr>
            <a:endParaRPr lang="en-US" altLang="zh-CN" sz="2400" smtClean="0">
              <a:ea typeface="宋体" pitchFamily="2" charset="-122"/>
            </a:endParaRPr>
          </a:p>
          <a:p>
            <a:pPr>
              <a:lnSpc>
                <a:spcPct val="90000"/>
              </a:lnSpc>
            </a:pPr>
            <a:r>
              <a:rPr lang="en-US" altLang="zh-CN" sz="2400" smtClean="0">
                <a:ea typeface="宋体" pitchFamily="2" charset="-122"/>
              </a:rPr>
              <a:t>In 2000 Italy replaced its traditional system of severance pay for public employees with a new system. </a:t>
            </a:r>
          </a:p>
          <a:p>
            <a:pPr>
              <a:lnSpc>
                <a:spcPct val="90000"/>
              </a:lnSpc>
            </a:pPr>
            <a:endParaRPr lang="en-US" altLang="zh-CN" sz="2400" smtClean="0">
              <a:ea typeface="宋体" pitchFamily="2" charset="-122"/>
            </a:endParaRPr>
          </a:p>
          <a:p>
            <a:pPr>
              <a:lnSpc>
                <a:spcPct val="90000"/>
              </a:lnSpc>
            </a:pPr>
            <a:r>
              <a:rPr lang="en-US" altLang="zh-CN" sz="2400" smtClean="0">
                <a:ea typeface="宋体" pitchFamily="2" charset="-122"/>
              </a:rPr>
              <a:t>Old regime: severance pay was proportional to the final wage before retirement.</a:t>
            </a:r>
          </a:p>
          <a:p>
            <a:pPr>
              <a:lnSpc>
                <a:spcPct val="90000"/>
              </a:lnSpc>
            </a:pPr>
            <a:endParaRPr lang="en-US" altLang="zh-CN" sz="2400" smtClean="0">
              <a:ea typeface="宋体" pitchFamily="2" charset="-122"/>
            </a:endParaRPr>
          </a:p>
          <a:p>
            <a:pPr>
              <a:lnSpc>
                <a:spcPct val="90000"/>
              </a:lnSpc>
            </a:pPr>
            <a:r>
              <a:rPr lang="en-US" altLang="zh-CN" sz="2400" smtClean="0">
                <a:ea typeface="宋体" pitchFamily="2" charset="-122"/>
              </a:rPr>
              <a:t>New regime: proportional to lifetime earnings.</a:t>
            </a:r>
          </a:p>
          <a:p>
            <a:pPr>
              <a:lnSpc>
                <a:spcPct val="90000"/>
              </a:lnSpc>
            </a:pPr>
            <a:endParaRPr lang="en-US" altLang="zh-CN" sz="2400" smtClean="0">
              <a:ea typeface="宋体" pitchFamily="2" charset="-122"/>
            </a:endParaRPr>
          </a:p>
          <a:p>
            <a:pPr>
              <a:lnSpc>
                <a:spcPct val="90000"/>
              </a:lnSpc>
            </a:pPr>
            <a:r>
              <a:rPr lang="en-US" altLang="zh-CN" sz="2400" smtClean="0">
                <a:ea typeface="宋体" pitchFamily="2" charset="-122"/>
              </a:rPr>
              <a:t>The reform entails substantial losses for future generations of public employees, in the range of €20,000-30,000, depending on seniority.</a:t>
            </a:r>
            <a:endParaRPr lang="it-IT" sz="24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8" name="Object 4"/>
          <p:cNvGraphicFramePr>
            <a:graphicFrameLocks noChangeAspect="1"/>
          </p:cNvGraphicFramePr>
          <p:nvPr>
            <p:ph/>
          </p:nvPr>
        </p:nvGraphicFramePr>
        <p:xfrm>
          <a:off x="1435100" y="274638"/>
          <a:ext cx="7497763" cy="5973762"/>
        </p:xfrm>
        <a:graphic>
          <a:graphicData uri="http://schemas.openxmlformats.org/presentationml/2006/ole">
            <p:oleObj spid="_x0000_s77828" name="Grafico" r:id="rId3" imgW="7498026" imgH="5974128" progId="MSGraph.Chart.8">
              <p:embed followColorScheme="full"/>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9" name="Rectangle 5"/>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it-IT" sz="3600" smtClean="0">
                <a:effectLst/>
              </a:rPr>
              <a:t>The size of the shock</a:t>
            </a:r>
          </a:p>
        </p:txBody>
      </p:sp>
      <p:graphicFrame>
        <p:nvGraphicFramePr>
          <p:cNvPr id="79878" name="Object 6"/>
          <p:cNvGraphicFramePr>
            <a:graphicFrameLocks noChangeAspect="1"/>
          </p:cNvGraphicFramePr>
          <p:nvPr>
            <p:ph idx="1"/>
          </p:nvPr>
        </p:nvGraphicFramePr>
        <p:xfrm>
          <a:off x="1447800" y="1447800"/>
          <a:ext cx="7497763" cy="4495800"/>
        </p:xfrm>
        <a:graphic>
          <a:graphicData uri="http://schemas.openxmlformats.org/presentationml/2006/ole">
            <p:oleObj spid="_x0000_s79878" name="Grafico" r:id="rId3" imgW="7498026" imgH="4800600" progId="MSGraph.Chart.8">
              <p:embed followColorScheme="full"/>
            </p:oleObj>
          </a:graphicData>
        </a:graphic>
      </p:graphicFrame>
      <p:sp>
        <p:nvSpPr>
          <p:cNvPr id="79880" name="Text Box 9"/>
          <p:cNvSpPr txBox="1">
            <a:spLocks noChangeArrowheads="1"/>
          </p:cNvSpPr>
          <p:nvPr/>
        </p:nvSpPr>
        <p:spPr bwMode="auto">
          <a:xfrm>
            <a:off x="1508125" y="6030913"/>
            <a:ext cx="5878513" cy="517525"/>
          </a:xfrm>
          <a:prstGeom prst="rect">
            <a:avLst/>
          </a:prstGeom>
          <a:noFill/>
          <a:ln w="9525">
            <a:noFill/>
            <a:miter lim="800000"/>
            <a:headEnd/>
            <a:tailEnd/>
          </a:ln>
        </p:spPr>
        <p:txBody>
          <a:bodyPr wrap="none">
            <a:spAutoFit/>
          </a:bodyPr>
          <a:lstStyle/>
          <a:p>
            <a:r>
              <a:rPr lang="it-IT" sz="1400"/>
              <a:t>Assumptions: 40 years of work; in column (2) contract is signed in 1995; </a:t>
            </a:r>
          </a:p>
          <a:p>
            <a:r>
              <a:rPr lang="it-IT" sz="1400"/>
              <a:t>g and y are historical averages for all emplyees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71" name="Rectangle 2"/>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it-IT" smtClean="0">
                <a:effectLst/>
              </a:rPr>
              <a:t>Simulations</a:t>
            </a:r>
          </a:p>
        </p:txBody>
      </p:sp>
      <p:sp>
        <p:nvSpPr>
          <p:cNvPr id="82974" name="Text Box 23"/>
          <p:cNvSpPr txBox="1">
            <a:spLocks noChangeArrowheads="1"/>
          </p:cNvSpPr>
          <p:nvPr/>
        </p:nvSpPr>
        <p:spPr bwMode="auto">
          <a:xfrm>
            <a:off x="1676400" y="4419600"/>
            <a:ext cx="6276975" cy="1739900"/>
          </a:xfrm>
          <a:prstGeom prst="rect">
            <a:avLst/>
          </a:prstGeom>
          <a:noFill/>
          <a:ln w="9525">
            <a:noFill/>
            <a:miter lim="800000"/>
            <a:headEnd/>
            <a:tailEnd/>
          </a:ln>
        </p:spPr>
        <p:txBody>
          <a:bodyPr>
            <a:spAutoFit/>
          </a:bodyPr>
          <a:lstStyle/>
          <a:p>
            <a:r>
              <a:rPr lang="en-US" altLang="zh-CN">
                <a:ea typeface="宋体" pitchFamily="2" charset="-122"/>
              </a:rPr>
              <a:t>In the pre-reform regime, severance pay is: </a:t>
            </a:r>
          </a:p>
          <a:p>
            <a:endParaRPr lang="en-US" altLang="zh-CN">
              <a:ea typeface="宋体" pitchFamily="2" charset="-122"/>
            </a:endParaRPr>
          </a:p>
          <a:p>
            <a:r>
              <a:rPr lang="en-US" altLang="zh-CN">
                <a:ea typeface="宋体" pitchFamily="2" charset="-122"/>
              </a:rPr>
              <a:t>In the post-reform regime: 		</a:t>
            </a:r>
          </a:p>
          <a:p>
            <a:endParaRPr lang="en-US" altLang="zh-CN">
              <a:ea typeface="宋体" pitchFamily="2" charset="-122"/>
            </a:endParaRPr>
          </a:p>
          <a:p>
            <a:r>
              <a:rPr lang="en-US" altLang="zh-CN">
                <a:ea typeface="宋体" pitchFamily="2" charset="-122"/>
              </a:rPr>
              <a:t>Results differ depending on </a:t>
            </a:r>
            <a:r>
              <a:rPr lang="en-US" altLang="zh-CN" b="1">
                <a:ea typeface="宋体" pitchFamily="2" charset="-122"/>
              </a:rPr>
              <a:t>when the reform occurs in the course of the life-cycle</a:t>
            </a:r>
            <a:r>
              <a:rPr lang="en-US" altLang="zh-CN">
                <a:ea typeface="宋体" pitchFamily="2" charset="-122"/>
              </a:rPr>
              <a:t>.</a:t>
            </a:r>
            <a:endParaRPr lang="it-IT"/>
          </a:p>
        </p:txBody>
      </p:sp>
      <p:graphicFrame>
        <p:nvGraphicFramePr>
          <p:cNvPr id="82969" name="Object 25"/>
          <p:cNvGraphicFramePr>
            <a:graphicFrameLocks noChangeAspect="1"/>
          </p:cNvGraphicFramePr>
          <p:nvPr/>
        </p:nvGraphicFramePr>
        <p:xfrm>
          <a:off x="6248400" y="4495800"/>
          <a:ext cx="1638300" cy="292100"/>
        </p:xfrm>
        <a:graphic>
          <a:graphicData uri="http://schemas.openxmlformats.org/presentationml/2006/ole">
            <p:oleObj spid="_x0000_s82969" name="Equation" r:id="rId3" imgW="1638000" imgH="291960" progId="Equation.DSMT4">
              <p:embed/>
            </p:oleObj>
          </a:graphicData>
        </a:graphic>
      </p:graphicFrame>
      <p:graphicFrame>
        <p:nvGraphicFramePr>
          <p:cNvPr id="82970" name="Object 26"/>
          <p:cNvGraphicFramePr>
            <a:graphicFrameLocks noChangeAspect="1"/>
          </p:cNvGraphicFramePr>
          <p:nvPr>
            <p:ph idx="1"/>
          </p:nvPr>
        </p:nvGraphicFramePr>
        <p:xfrm>
          <a:off x="4495800" y="4876800"/>
          <a:ext cx="2362200" cy="538163"/>
        </p:xfrm>
        <a:graphic>
          <a:graphicData uri="http://schemas.openxmlformats.org/presentationml/2006/ole">
            <p:oleObj spid="_x0000_s82970" name="Equation" r:id="rId4" imgW="2400120" imgH="545760" progId="Equation.DSMT4">
              <p:embed/>
            </p:oleObj>
          </a:graphicData>
        </a:graphic>
      </p:graphicFrame>
      <p:sp>
        <p:nvSpPr>
          <p:cNvPr id="82975" name="Text Box 32"/>
          <p:cNvSpPr txBox="1">
            <a:spLocks noChangeArrowheads="1"/>
          </p:cNvSpPr>
          <p:nvPr/>
        </p:nvSpPr>
        <p:spPr bwMode="auto">
          <a:xfrm>
            <a:off x="5851525" y="1981200"/>
            <a:ext cx="1844675" cy="366713"/>
          </a:xfrm>
          <a:prstGeom prst="rect">
            <a:avLst/>
          </a:prstGeom>
          <a:noFill/>
          <a:ln w="9525">
            <a:noFill/>
            <a:miter lim="800000"/>
            <a:headEnd/>
            <a:tailEnd/>
          </a:ln>
        </p:spPr>
        <p:txBody>
          <a:bodyPr>
            <a:spAutoFit/>
          </a:bodyPr>
          <a:lstStyle/>
          <a:p>
            <a:r>
              <a:rPr lang="it-IT"/>
              <a:t>Income process</a:t>
            </a:r>
          </a:p>
        </p:txBody>
      </p:sp>
      <p:sp>
        <p:nvSpPr>
          <p:cNvPr id="82978" name="Rectangle 34"/>
          <p:cNvSpPr>
            <a:spLocks noChangeArrowheads="1"/>
          </p:cNvSpPr>
          <p:nvPr/>
        </p:nvSpPr>
        <p:spPr bwMode="auto">
          <a:xfrm>
            <a:off x="0" y="3189288"/>
            <a:ext cx="9144000" cy="0"/>
          </a:xfrm>
          <a:prstGeom prst="rect">
            <a:avLst/>
          </a:prstGeom>
          <a:noFill/>
          <a:ln w="9525">
            <a:noFill/>
            <a:miter lim="800000"/>
            <a:headEnd/>
            <a:tailEnd/>
          </a:ln>
          <a:effectLst/>
        </p:spPr>
        <p:txBody>
          <a:bodyPr wrap="none" anchor="ctr">
            <a:spAutoFit/>
          </a:bodyPr>
          <a:lstStyle/>
          <a:p>
            <a:endParaRPr lang="it-IT"/>
          </a:p>
        </p:txBody>
      </p:sp>
      <p:graphicFrame>
        <p:nvGraphicFramePr>
          <p:cNvPr id="82977" name="Object 33"/>
          <p:cNvGraphicFramePr>
            <a:graphicFrameLocks noChangeAspect="1"/>
          </p:cNvGraphicFramePr>
          <p:nvPr/>
        </p:nvGraphicFramePr>
        <p:xfrm>
          <a:off x="1828800" y="2819400"/>
          <a:ext cx="2362200" cy="839788"/>
        </p:xfrm>
        <a:graphic>
          <a:graphicData uri="http://schemas.openxmlformats.org/presentationml/2006/ole">
            <p:oleObj spid="_x0000_s82977" name="Equation" r:id="rId5" imgW="375763" imgH="482476" progId="Equation.DSMT4">
              <p:embed/>
            </p:oleObj>
          </a:graphicData>
        </a:graphic>
      </p:graphicFrame>
      <p:sp>
        <p:nvSpPr>
          <p:cNvPr id="82980" name="Rectangle 36"/>
          <p:cNvSpPr>
            <a:spLocks noChangeArrowheads="1"/>
          </p:cNvSpPr>
          <p:nvPr/>
        </p:nvSpPr>
        <p:spPr bwMode="auto">
          <a:xfrm>
            <a:off x="0" y="3189288"/>
            <a:ext cx="9144000" cy="0"/>
          </a:xfrm>
          <a:prstGeom prst="rect">
            <a:avLst/>
          </a:prstGeom>
          <a:noFill/>
          <a:ln w="9525">
            <a:noFill/>
            <a:miter lim="800000"/>
            <a:headEnd/>
            <a:tailEnd/>
          </a:ln>
          <a:effectLst/>
        </p:spPr>
        <p:txBody>
          <a:bodyPr wrap="none" anchor="ctr">
            <a:spAutoFit/>
          </a:bodyPr>
          <a:lstStyle/>
          <a:p>
            <a:endParaRPr lang="it-IT"/>
          </a:p>
        </p:txBody>
      </p:sp>
      <p:graphicFrame>
        <p:nvGraphicFramePr>
          <p:cNvPr id="82979" name="Object 35"/>
          <p:cNvGraphicFramePr>
            <a:graphicFrameLocks noChangeAspect="1"/>
          </p:cNvGraphicFramePr>
          <p:nvPr/>
        </p:nvGraphicFramePr>
        <p:xfrm>
          <a:off x="1828800" y="1676400"/>
          <a:ext cx="2286000" cy="900113"/>
        </p:xfrm>
        <a:graphic>
          <a:graphicData uri="http://schemas.openxmlformats.org/presentationml/2006/ole">
            <p:oleObj spid="_x0000_s82979" name="Equation" r:id="rId6" imgW="248787" imgH="482445" progId="Equation.DSMT4">
              <p:embed/>
            </p:oleObj>
          </a:graphicData>
        </a:graphic>
      </p:graphicFrame>
      <p:sp>
        <p:nvSpPr>
          <p:cNvPr id="82982" name="Rectangle 38"/>
          <p:cNvSpPr>
            <a:spLocks noChangeArrowheads="1"/>
          </p:cNvSpPr>
          <p:nvPr/>
        </p:nvSpPr>
        <p:spPr bwMode="auto">
          <a:xfrm>
            <a:off x="457200" y="3200400"/>
            <a:ext cx="9144000" cy="0"/>
          </a:xfrm>
          <a:prstGeom prst="rect">
            <a:avLst/>
          </a:prstGeom>
          <a:noFill/>
          <a:ln w="9525">
            <a:noFill/>
            <a:miter lim="800000"/>
            <a:headEnd/>
            <a:tailEnd/>
          </a:ln>
          <a:effectLst/>
        </p:spPr>
        <p:txBody>
          <a:bodyPr wrap="none" anchor="ctr">
            <a:spAutoFit/>
          </a:bodyPr>
          <a:lstStyle/>
          <a:p>
            <a:endParaRPr lang="it-IT"/>
          </a:p>
        </p:txBody>
      </p:sp>
      <p:graphicFrame>
        <p:nvGraphicFramePr>
          <p:cNvPr id="82981" name="Object 37"/>
          <p:cNvGraphicFramePr>
            <a:graphicFrameLocks noChangeAspect="1"/>
          </p:cNvGraphicFramePr>
          <p:nvPr/>
        </p:nvGraphicFramePr>
        <p:xfrm>
          <a:off x="5943600" y="2590800"/>
          <a:ext cx="1600200" cy="819150"/>
        </p:xfrm>
        <a:graphic>
          <a:graphicData uri="http://schemas.openxmlformats.org/presentationml/2006/ole">
            <p:oleObj spid="_x0000_s82981" name="Equation" r:id="rId7" imgW="94024" imgH="457147" progId="Equation.DSMT4">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6" name="Rectangle 4"/>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en-US" altLang="zh-CN" sz="2400" b="1" smtClean="0">
                <a:effectLst/>
                <a:ea typeface="宋体" pitchFamily="2" charset="-122"/>
              </a:rPr>
              <a:t>Wealth-income ratio before and after the severance pay reform</a:t>
            </a:r>
            <a:endParaRPr lang="it-IT" sz="2400" b="1" smtClean="0">
              <a:effectLst/>
            </a:endParaRPr>
          </a:p>
        </p:txBody>
      </p:sp>
      <p:graphicFrame>
        <p:nvGraphicFramePr>
          <p:cNvPr id="87045" name="Object 5"/>
          <p:cNvGraphicFramePr>
            <a:graphicFrameLocks noChangeAspect="1"/>
          </p:cNvGraphicFramePr>
          <p:nvPr>
            <p:ph idx="1"/>
          </p:nvPr>
        </p:nvGraphicFramePr>
        <p:xfrm>
          <a:off x="1435100" y="1447800"/>
          <a:ext cx="7497763" cy="4800600"/>
        </p:xfrm>
        <a:graphic>
          <a:graphicData uri="http://schemas.openxmlformats.org/presentationml/2006/ole">
            <p:oleObj spid="_x0000_s87045" name="Grafico" r:id="rId3" imgW="7498026" imgH="4800600" progId="MSGraph.Chart.8">
              <p:embed followColorScheme="full"/>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4" name="Rectangle 4"/>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en-US" altLang="zh-CN" sz="2400" b="1" smtClean="0">
                <a:effectLst/>
                <a:ea typeface="宋体" pitchFamily="2" charset="-122"/>
              </a:rPr>
              <a:t>Change in the wealth-income ratio</a:t>
            </a:r>
            <a:endParaRPr lang="it-IT" sz="2400" b="1" smtClean="0">
              <a:effectLst/>
            </a:endParaRPr>
          </a:p>
        </p:txBody>
      </p:sp>
      <p:graphicFrame>
        <p:nvGraphicFramePr>
          <p:cNvPr id="89093" name="Object 5"/>
          <p:cNvGraphicFramePr>
            <a:graphicFrameLocks noChangeAspect="1"/>
          </p:cNvGraphicFramePr>
          <p:nvPr>
            <p:ph idx="1"/>
          </p:nvPr>
        </p:nvGraphicFramePr>
        <p:xfrm>
          <a:off x="1435100" y="1447800"/>
          <a:ext cx="7497763" cy="4800600"/>
        </p:xfrm>
        <a:graphic>
          <a:graphicData uri="http://schemas.openxmlformats.org/presentationml/2006/ole">
            <p:oleObj spid="_x0000_s89093" name="Grafico" r:id="rId3" imgW="7498026" imgH="4800600" progId="MSGraph.Chart.8">
              <p:embed followColorScheme="full"/>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2"/>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en-US" altLang="zh-CN" sz="2400" b="1" smtClean="0">
                <a:effectLst/>
                <a:ea typeface="宋体" pitchFamily="2" charset="-122"/>
              </a:rPr>
              <a:t>c/y before and after the severance pay reform</a:t>
            </a:r>
            <a:endParaRPr lang="it-IT" sz="2400" b="1" smtClean="0">
              <a:effectLst/>
            </a:endParaRPr>
          </a:p>
        </p:txBody>
      </p:sp>
      <p:graphicFrame>
        <p:nvGraphicFramePr>
          <p:cNvPr id="91140" name="Object 4"/>
          <p:cNvGraphicFramePr>
            <a:graphicFrameLocks noChangeAspect="1"/>
          </p:cNvGraphicFramePr>
          <p:nvPr>
            <p:ph idx="1"/>
          </p:nvPr>
        </p:nvGraphicFramePr>
        <p:xfrm>
          <a:off x="1435100" y="1447800"/>
          <a:ext cx="7497763" cy="4800600"/>
        </p:xfrm>
        <a:graphic>
          <a:graphicData uri="http://schemas.openxmlformats.org/presentationml/2006/ole">
            <p:oleObj spid="_x0000_s91140" name="Grafico" r:id="rId3" imgW="7498026" imgH="4800600" progId="MSGraph.Chart.8">
              <p:embed followColorScheme="full"/>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Rectangle 2"/>
          <p:cNvSpPr>
            <a:spLocks noGrp="1"/>
          </p:cNvSpPr>
          <p:nvPr>
            <p:ph type="title"/>
          </p:nvPr>
        </p:nvSpPr>
        <p:spPr bwMode="auto">
          <a:xfrm>
            <a:off x="1435100" y="274638"/>
            <a:ext cx="7499350" cy="715962"/>
          </a:xfrm>
        </p:spPr>
        <p:txBody>
          <a:bodyPr vert="horz" wrap="square" lIns="91440" tIns="45720" rIns="91440" bIns="45720" numCol="1" anchorCtr="0" compatLnSpc="1">
            <a:prstTxWarp prst="textNoShape">
              <a:avLst/>
            </a:prstTxWarp>
          </a:bodyPr>
          <a:lstStyle/>
          <a:p>
            <a:pPr algn="ctr"/>
            <a:r>
              <a:rPr lang="en-US" sz="2400" b="1" smtClean="0">
                <a:effectLst/>
              </a:rPr>
              <a:t>Change in c/y</a:t>
            </a:r>
            <a:endParaRPr lang="it-IT" sz="2400" b="1" smtClean="0">
              <a:effectLst/>
            </a:endParaRPr>
          </a:p>
        </p:txBody>
      </p:sp>
      <p:graphicFrame>
        <p:nvGraphicFramePr>
          <p:cNvPr id="93188" name="Object 4"/>
          <p:cNvGraphicFramePr>
            <a:graphicFrameLocks noChangeAspect="1"/>
          </p:cNvGraphicFramePr>
          <p:nvPr>
            <p:ph idx="1"/>
          </p:nvPr>
        </p:nvGraphicFramePr>
        <p:xfrm>
          <a:off x="1905000" y="715963"/>
          <a:ext cx="9053513" cy="5891212"/>
        </p:xfrm>
        <a:graphic>
          <a:graphicData uri="http://schemas.openxmlformats.org/presentationml/2006/ole">
            <p:oleObj spid="_x0000_s93188" name="Grafico" r:id="rId3" imgW="5913102" imgH="3848040" progId="MSGraph.Chart.8">
              <p:embed followColorScheme="full"/>
            </p:oleObj>
          </a:graphicData>
        </a:graphic>
      </p:graphicFrame>
      <p:sp>
        <p:nvSpPr>
          <p:cNvPr id="93190" name="Text Box 5"/>
          <p:cNvSpPr txBox="1">
            <a:spLocks noChangeArrowheads="1"/>
          </p:cNvSpPr>
          <p:nvPr/>
        </p:nvSpPr>
        <p:spPr bwMode="auto">
          <a:xfrm>
            <a:off x="1295400" y="4953000"/>
            <a:ext cx="6924675" cy="1465263"/>
          </a:xfrm>
          <a:prstGeom prst="rect">
            <a:avLst/>
          </a:prstGeom>
          <a:noFill/>
          <a:ln w="9525">
            <a:noFill/>
            <a:miter lim="800000"/>
            <a:headEnd/>
            <a:tailEnd/>
          </a:ln>
        </p:spPr>
        <p:txBody>
          <a:bodyPr>
            <a:spAutoFit/>
          </a:bodyPr>
          <a:lstStyle/>
          <a:p>
            <a:r>
              <a:rPr lang="en-US" altLang="zh-CN">
                <a:ea typeface="宋体" pitchFamily="2" charset="-122"/>
              </a:rPr>
              <a:t>An unanticipated negative income shock to lifetime resources</a:t>
            </a:r>
          </a:p>
          <a:p>
            <a:r>
              <a:rPr lang="en-US" altLang="zh-CN">
                <a:ea typeface="宋体" pitchFamily="2" charset="-122"/>
              </a:rPr>
              <a:t>reduces consumption and increases wealth relative to income.</a:t>
            </a:r>
          </a:p>
          <a:p>
            <a:endParaRPr lang="en-US" altLang="zh-CN">
              <a:ea typeface="宋体" pitchFamily="2" charset="-122"/>
            </a:endParaRPr>
          </a:p>
          <a:p>
            <a:r>
              <a:rPr lang="en-US" altLang="zh-CN">
                <a:ea typeface="宋体" pitchFamily="2" charset="-122"/>
              </a:rPr>
              <a:t>Both effects depend on the size of the shock, and are stronger for younger workers.</a:t>
            </a:r>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it-IT" sz="3200" smtClean="0">
                <a:effectLst/>
              </a:rPr>
              <a:t>Data</a:t>
            </a:r>
          </a:p>
        </p:txBody>
      </p:sp>
      <p:sp>
        <p:nvSpPr>
          <p:cNvPr id="94210" name="Rectangle 3"/>
          <p:cNvSpPr>
            <a:spLocks noGrp="1"/>
          </p:cNvSpPr>
          <p:nvPr>
            <p:ph type="body" idx="1"/>
          </p:nvPr>
        </p:nvSpPr>
        <p:spPr/>
        <p:txBody>
          <a:bodyPr/>
          <a:lstStyle/>
          <a:p>
            <a:endParaRPr lang="en-US" altLang="zh-CN" smtClean="0">
              <a:ea typeface="宋体" pitchFamily="2" charset="-122"/>
            </a:endParaRPr>
          </a:p>
          <a:p>
            <a:r>
              <a:rPr lang="en-US" altLang="zh-CN" sz="2400" smtClean="0">
                <a:ea typeface="宋体" pitchFamily="2" charset="-122"/>
              </a:rPr>
              <a:t>Pooled 1989-2010 sample from SHIW</a:t>
            </a:r>
          </a:p>
          <a:p>
            <a:endParaRPr lang="en-US" altLang="zh-CN" sz="2400" smtClean="0">
              <a:ea typeface="宋体" pitchFamily="2" charset="-122"/>
            </a:endParaRPr>
          </a:p>
          <a:p>
            <a:r>
              <a:rPr lang="en-US" altLang="zh-CN" sz="2400" smtClean="0">
                <a:ea typeface="宋体" pitchFamily="2" charset="-122"/>
              </a:rPr>
              <a:t>Age 20-55, 39% public, 61% private</a:t>
            </a:r>
          </a:p>
          <a:p>
            <a:endParaRPr lang="en-US" altLang="zh-CN" sz="2400" smtClean="0">
              <a:ea typeface="宋体" pitchFamily="2" charset="-122"/>
            </a:endParaRPr>
          </a:p>
          <a:p>
            <a:r>
              <a:rPr lang="en-US" altLang="zh-CN" sz="2400" smtClean="0">
                <a:ea typeface="宋体" pitchFamily="2" charset="-122"/>
              </a:rPr>
              <a:t>Exclude self-employed and workers near to retirement.</a:t>
            </a:r>
            <a:r>
              <a:rPr lang="en-US" altLang="zh-CN" smtClean="0">
                <a:ea typeface="宋体" pitchFamily="2" charset="-122"/>
              </a:rPr>
              <a:t> </a:t>
            </a:r>
            <a:endParaRPr lang="it-IT"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2"/>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en-US" altLang="zh-CN" sz="2400" b="1" smtClean="0">
                <a:effectLst/>
                <a:ea typeface="宋体" pitchFamily="2" charset="-122"/>
              </a:rPr>
              <a:t>Wealth-income ratio, by occupation</a:t>
            </a:r>
            <a:endParaRPr lang="it-IT" sz="2400" b="1" smtClean="0">
              <a:effectLst/>
            </a:endParaRPr>
          </a:p>
        </p:txBody>
      </p:sp>
      <p:graphicFrame>
        <p:nvGraphicFramePr>
          <p:cNvPr id="96260" name="Object 4"/>
          <p:cNvGraphicFramePr>
            <a:graphicFrameLocks noChangeAspect="1"/>
          </p:cNvGraphicFramePr>
          <p:nvPr>
            <p:ph idx="1"/>
          </p:nvPr>
        </p:nvGraphicFramePr>
        <p:xfrm>
          <a:off x="1435100" y="1447800"/>
          <a:ext cx="7497763" cy="4800600"/>
        </p:xfrm>
        <a:graphic>
          <a:graphicData uri="http://schemas.openxmlformats.org/presentationml/2006/ole">
            <p:oleObj spid="_x0000_s96260" name="Grafico" r:id="rId3" imgW="7498026" imgH="4800600" progId="MSGraph.Chart.8">
              <p:embed followColorScheme="full"/>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p:cNvSpPr>
          <p:nvPr>
            <p:ph type="title" sz="quarter" idx="4294967295"/>
          </p:nvPr>
        </p:nvSpPr>
        <p:spPr bwMode="auto">
          <a:noFill/>
        </p:spPr>
        <p:txBody>
          <a:bodyPr vert="horz" wrap="square" lIns="91440" tIns="45720" rIns="91440" bIns="45720" numCol="1" anchorCtr="0" compatLnSpc="1">
            <a:prstTxWarp prst="textNoShape">
              <a:avLst/>
            </a:prstTxWarp>
          </a:bodyPr>
          <a:lstStyle/>
          <a:p>
            <a:pPr algn="ctr"/>
            <a:r>
              <a:rPr lang="it-IT" smtClean="0">
                <a:effectLst/>
              </a:rPr>
              <a:t>The old days</a:t>
            </a:r>
          </a:p>
        </p:txBody>
      </p:sp>
      <p:pic>
        <p:nvPicPr>
          <p:cNvPr id="18434" name="Picture 9" descr="Largetape"/>
          <p:cNvPicPr>
            <a:picLocks noChangeAspect="1" noChangeArrowheads="1"/>
          </p:cNvPicPr>
          <p:nvPr>
            <p:ph sz="quarter" idx="4294967295"/>
          </p:nvPr>
        </p:nvPicPr>
        <p:blipFill>
          <a:blip r:embed="rId2"/>
          <a:srcRect/>
          <a:stretch>
            <a:fillRect/>
          </a:stretch>
        </p:blipFill>
        <p:spPr>
          <a:xfrm>
            <a:off x="762000" y="1155700"/>
            <a:ext cx="2728913" cy="2616200"/>
          </a:xfrm>
        </p:spPr>
      </p:pic>
      <p:pic>
        <p:nvPicPr>
          <p:cNvPr id="18435" name="Picture 11" descr="Tape-drives-70s"/>
          <p:cNvPicPr>
            <a:picLocks noChangeAspect="1" noChangeArrowheads="1"/>
          </p:cNvPicPr>
          <p:nvPr>
            <p:ph sz="quarter" idx="4294967295"/>
          </p:nvPr>
        </p:nvPicPr>
        <p:blipFill>
          <a:blip r:embed="rId3"/>
          <a:srcRect/>
          <a:stretch>
            <a:fillRect/>
          </a:stretch>
        </p:blipFill>
        <p:spPr>
          <a:xfrm>
            <a:off x="381000" y="4114800"/>
            <a:ext cx="4038600" cy="2530475"/>
          </a:xfrm>
        </p:spPr>
      </p:pic>
      <p:pic>
        <p:nvPicPr>
          <p:cNvPr id="18436" name="Picture 12" descr="printer"/>
          <p:cNvPicPr>
            <a:picLocks noChangeAspect="1" noChangeArrowheads="1"/>
          </p:cNvPicPr>
          <p:nvPr>
            <p:ph sz="quarter" idx="4294967295"/>
          </p:nvPr>
        </p:nvPicPr>
        <p:blipFill>
          <a:blip r:embed="rId4"/>
          <a:srcRect/>
          <a:stretch>
            <a:fillRect/>
          </a:stretch>
        </p:blipFill>
        <p:spPr>
          <a:xfrm>
            <a:off x="5791200" y="4343400"/>
            <a:ext cx="2325688" cy="2514600"/>
          </a:xfrm>
        </p:spPr>
      </p:pic>
      <p:pic>
        <p:nvPicPr>
          <p:cNvPr id="18437" name="Picture 14" descr="paper"/>
          <p:cNvPicPr>
            <a:picLocks noChangeAspect="1" noChangeArrowheads="1"/>
          </p:cNvPicPr>
          <p:nvPr>
            <p:ph sz="quarter" idx="4294967295"/>
          </p:nvPr>
        </p:nvPicPr>
        <p:blipFill>
          <a:blip r:embed="rId5"/>
          <a:srcRect/>
          <a:stretch>
            <a:fillRect/>
          </a:stretch>
        </p:blipFill>
        <p:spPr>
          <a:xfrm>
            <a:off x="4876800" y="1219200"/>
            <a:ext cx="3657600" cy="29718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0" name="Rectangle 4"/>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en-US" altLang="zh-CN" sz="2400" b="1" smtClean="0">
                <a:effectLst/>
                <a:ea typeface="宋体" pitchFamily="2" charset="-122"/>
              </a:rPr>
              <a:t>Consumption-income ratio, by occupation</a:t>
            </a:r>
            <a:endParaRPr lang="it-IT" sz="2400" b="1" smtClean="0">
              <a:effectLst/>
            </a:endParaRPr>
          </a:p>
        </p:txBody>
      </p:sp>
      <p:graphicFrame>
        <p:nvGraphicFramePr>
          <p:cNvPr id="98309" name="Object 5"/>
          <p:cNvGraphicFramePr>
            <a:graphicFrameLocks noChangeAspect="1"/>
          </p:cNvGraphicFramePr>
          <p:nvPr>
            <p:ph idx="1"/>
          </p:nvPr>
        </p:nvGraphicFramePr>
        <p:xfrm>
          <a:off x="1435100" y="1447800"/>
          <a:ext cx="7497763" cy="4800600"/>
        </p:xfrm>
        <a:graphic>
          <a:graphicData uri="http://schemas.openxmlformats.org/presentationml/2006/ole">
            <p:oleObj spid="_x0000_s98309" name="Grafico" r:id="rId3" imgW="7498026" imgH="4800600" progId="MSGraph.Chart.8">
              <p:embed followColorScheme="full"/>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Rectangle 2"/>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en-US" altLang="zh-CN" sz="2800" b="1" smtClean="0">
                <a:effectLst/>
                <a:ea typeface="宋体" pitchFamily="2" charset="-122"/>
              </a:rPr>
              <a:t>Difference-in-difference estimates</a:t>
            </a:r>
            <a:endParaRPr lang="it-IT" sz="2800" b="1" smtClean="0">
              <a:effectLst/>
            </a:endParaRPr>
          </a:p>
        </p:txBody>
      </p:sp>
      <p:sp>
        <p:nvSpPr>
          <p:cNvPr id="100358" name="Rectangle 3"/>
          <p:cNvSpPr>
            <a:spLocks noGrp="1"/>
          </p:cNvSpPr>
          <p:nvPr>
            <p:ph type="body" idx="1"/>
          </p:nvPr>
        </p:nvSpPr>
        <p:spPr/>
        <p:txBody>
          <a:bodyPr/>
          <a:lstStyle/>
          <a:p>
            <a:pPr>
              <a:lnSpc>
                <a:spcPct val="90000"/>
              </a:lnSpc>
            </a:pPr>
            <a:endParaRPr lang="en-US" altLang="zh-CN" sz="2400" i="1" smtClean="0">
              <a:ea typeface="宋体" pitchFamily="2" charset="-122"/>
            </a:endParaRPr>
          </a:p>
          <a:p>
            <a:pPr>
              <a:lnSpc>
                <a:spcPct val="90000"/>
              </a:lnSpc>
            </a:pPr>
            <a:endParaRPr lang="en-US" altLang="zh-CN" sz="2400" i="1" smtClean="0">
              <a:ea typeface="宋体" pitchFamily="2" charset="-122"/>
            </a:endParaRPr>
          </a:p>
          <a:p>
            <a:pPr>
              <a:lnSpc>
                <a:spcPct val="90000"/>
              </a:lnSpc>
              <a:buFont typeface="Wingdings 2" pitchFamily="18" charset="2"/>
              <a:buNone/>
            </a:pPr>
            <a:r>
              <a:rPr lang="en-US" altLang="zh-CN" sz="2400" i="1" smtClean="0">
                <a:ea typeface="宋体" pitchFamily="2" charset="-122"/>
              </a:rPr>
              <a:t>y</a:t>
            </a:r>
            <a:r>
              <a:rPr lang="en-US" altLang="zh-CN" sz="2400" smtClean="0">
                <a:ea typeface="宋体" pitchFamily="2" charset="-122"/>
              </a:rPr>
              <a:t> = wealth or consumption-income ratio</a:t>
            </a:r>
            <a:endParaRPr lang="en-US" altLang="zh-CN" sz="2400" i="1" smtClean="0">
              <a:ea typeface="宋体" pitchFamily="2" charset="-122"/>
            </a:endParaRPr>
          </a:p>
          <a:p>
            <a:pPr>
              <a:lnSpc>
                <a:spcPct val="90000"/>
              </a:lnSpc>
              <a:buFont typeface="Wingdings 2" pitchFamily="18" charset="2"/>
              <a:buNone/>
            </a:pPr>
            <a:r>
              <a:rPr lang="en-US" altLang="zh-CN" sz="2400" i="1" smtClean="0">
                <a:latin typeface="Symbol" pitchFamily="18" charset="2"/>
                <a:ea typeface="宋体" pitchFamily="2" charset="-122"/>
              </a:rPr>
              <a:t>d</a:t>
            </a:r>
            <a:r>
              <a:rPr lang="en-US" altLang="zh-CN" sz="2400" smtClean="0">
                <a:ea typeface="宋体" pitchFamily="2" charset="-122"/>
              </a:rPr>
              <a:t>&gt;0 in the regression for the wealth-income ratio</a:t>
            </a:r>
            <a:endParaRPr lang="en-US" altLang="zh-CN" sz="2400" i="1" smtClean="0">
              <a:ea typeface="宋体" pitchFamily="2" charset="-122"/>
            </a:endParaRPr>
          </a:p>
          <a:p>
            <a:pPr>
              <a:lnSpc>
                <a:spcPct val="90000"/>
              </a:lnSpc>
              <a:buFont typeface="Wingdings 2" pitchFamily="18" charset="2"/>
              <a:buNone/>
            </a:pPr>
            <a:r>
              <a:rPr lang="en-US" altLang="zh-CN" sz="2400" i="1" smtClean="0">
                <a:latin typeface="Symbol" pitchFamily="18" charset="2"/>
                <a:ea typeface="宋体" pitchFamily="2" charset="-122"/>
              </a:rPr>
              <a:t>d</a:t>
            </a:r>
            <a:r>
              <a:rPr lang="en-US" altLang="zh-CN" sz="2400" smtClean="0">
                <a:ea typeface="宋体" pitchFamily="2" charset="-122"/>
              </a:rPr>
              <a:t>&lt;0 in the regression for the consumption-income ratio.</a:t>
            </a:r>
            <a:endParaRPr lang="en-US" altLang="zh-CN" sz="2400" b="1" smtClean="0">
              <a:ea typeface="宋体" pitchFamily="2" charset="-122"/>
            </a:endParaRPr>
          </a:p>
          <a:p>
            <a:pPr>
              <a:lnSpc>
                <a:spcPct val="90000"/>
              </a:lnSpc>
            </a:pPr>
            <a:endParaRPr lang="en-US" altLang="zh-CN" sz="2400" b="1" smtClean="0">
              <a:ea typeface="宋体" pitchFamily="2" charset="-122"/>
            </a:endParaRPr>
          </a:p>
          <a:p>
            <a:pPr>
              <a:lnSpc>
                <a:spcPct val="90000"/>
              </a:lnSpc>
              <a:buFont typeface="Wingdings 2" pitchFamily="18" charset="2"/>
              <a:buNone/>
            </a:pPr>
            <a:r>
              <a:rPr lang="en-US" altLang="zh-CN" sz="2400" b="1" smtClean="0">
                <a:ea typeface="宋体" pitchFamily="2" charset="-122"/>
              </a:rPr>
              <a:t>Assumptions</a:t>
            </a:r>
            <a:endParaRPr lang="en-US" altLang="zh-CN" sz="2400" smtClean="0">
              <a:ea typeface="宋体" pitchFamily="2" charset="-122"/>
            </a:endParaRPr>
          </a:p>
          <a:p>
            <a:pPr>
              <a:lnSpc>
                <a:spcPct val="90000"/>
              </a:lnSpc>
            </a:pPr>
            <a:r>
              <a:rPr lang="en-US" altLang="zh-CN" sz="2400" smtClean="0">
                <a:ea typeface="宋体" pitchFamily="2" charset="-122"/>
              </a:rPr>
              <a:t>the reform is exogenous with respect to consumer decisions;</a:t>
            </a:r>
          </a:p>
          <a:p>
            <a:pPr>
              <a:lnSpc>
                <a:spcPct val="90000"/>
              </a:lnSpc>
            </a:pPr>
            <a:r>
              <a:rPr lang="en-US" altLang="zh-CN" sz="2400" smtClean="0">
                <a:ea typeface="宋体" pitchFamily="2" charset="-122"/>
              </a:rPr>
              <a:t>the reform is exogenous with respect to changes in sample composition (no labor supply response).</a:t>
            </a:r>
            <a:endParaRPr lang="it-IT" sz="2400" smtClean="0">
              <a:ea typeface="宋体" pitchFamily="2" charset="-122"/>
            </a:endParaRPr>
          </a:p>
        </p:txBody>
      </p:sp>
      <p:sp>
        <p:nvSpPr>
          <p:cNvPr id="10035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p>
        </p:txBody>
      </p:sp>
      <p:graphicFrame>
        <p:nvGraphicFramePr>
          <p:cNvPr id="100356" name="Object 4"/>
          <p:cNvGraphicFramePr>
            <a:graphicFrameLocks noChangeAspect="1"/>
          </p:cNvGraphicFramePr>
          <p:nvPr/>
        </p:nvGraphicFramePr>
        <p:xfrm>
          <a:off x="1752600" y="1676400"/>
          <a:ext cx="6149975" cy="449263"/>
        </p:xfrm>
        <a:graphic>
          <a:graphicData uri="http://schemas.openxmlformats.org/presentationml/2006/ole">
            <p:oleObj spid="_x0000_s100356" name="Equation" r:id="rId3" imgW="175074" imgH="228593" progId="Equation.DSMT4">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Rectangle 4"/>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it-IT" sz="3200" smtClean="0">
                <a:effectLst/>
              </a:rPr>
              <a:t>Baseline estimates</a:t>
            </a:r>
          </a:p>
        </p:txBody>
      </p:sp>
      <p:graphicFrame>
        <p:nvGraphicFramePr>
          <p:cNvPr id="101381" name="Object 5"/>
          <p:cNvGraphicFramePr>
            <a:graphicFrameLocks noChangeAspect="1"/>
          </p:cNvGraphicFramePr>
          <p:nvPr>
            <p:ph idx="1"/>
          </p:nvPr>
        </p:nvGraphicFramePr>
        <p:xfrm>
          <a:off x="1435100" y="1447800"/>
          <a:ext cx="7497763" cy="4800600"/>
        </p:xfrm>
        <a:graphic>
          <a:graphicData uri="http://schemas.openxmlformats.org/presentationml/2006/ole">
            <p:oleObj spid="_x0000_s101381" name="Grafico" r:id="rId3" imgW="7498026" imgH="4800600" progId="MSGraph.Chart.8">
              <p:embed followColorScheme="full"/>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Rectangle 4"/>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en-US" altLang="zh-CN" sz="3200" smtClean="0">
                <a:effectLst/>
                <a:ea typeface="宋体" pitchFamily="2" charset="-122"/>
              </a:rPr>
              <a:t>Regressions by number of public employees</a:t>
            </a:r>
            <a:endParaRPr lang="it-IT" sz="3200" smtClean="0">
              <a:effectLst/>
            </a:endParaRPr>
          </a:p>
        </p:txBody>
      </p:sp>
      <p:graphicFrame>
        <p:nvGraphicFramePr>
          <p:cNvPr id="103429" name="Object 5"/>
          <p:cNvGraphicFramePr>
            <a:graphicFrameLocks noChangeAspect="1"/>
          </p:cNvGraphicFramePr>
          <p:nvPr>
            <p:ph idx="1"/>
          </p:nvPr>
        </p:nvGraphicFramePr>
        <p:xfrm>
          <a:off x="1447800" y="1447800"/>
          <a:ext cx="7497763" cy="4800600"/>
        </p:xfrm>
        <a:graphic>
          <a:graphicData uri="http://schemas.openxmlformats.org/presentationml/2006/ole">
            <p:oleObj spid="_x0000_s103429" name="Grafico" r:id="rId3" imgW="7498026" imgH="4800600" progId="MSGraph.Chart.8">
              <p:embed followColorScheme="full"/>
            </p:oleObj>
          </a:graphicData>
        </a:graphic>
      </p:graphicFrame>
      <p:sp>
        <p:nvSpPr>
          <p:cNvPr id="103431" name="Text Box 6"/>
          <p:cNvSpPr txBox="1">
            <a:spLocks noChangeArrowheads="1"/>
          </p:cNvSpPr>
          <p:nvPr/>
        </p:nvSpPr>
        <p:spPr bwMode="auto">
          <a:xfrm>
            <a:off x="1508125" y="5370513"/>
            <a:ext cx="7562850" cy="366712"/>
          </a:xfrm>
          <a:prstGeom prst="rect">
            <a:avLst/>
          </a:prstGeom>
          <a:noFill/>
          <a:ln w="9525">
            <a:noFill/>
            <a:miter lim="800000"/>
            <a:headEnd/>
            <a:tailEnd/>
          </a:ln>
        </p:spPr>
        <p:txBody>
          <a:bodyPr wrap="none">
            <a:spAutoFit/>
          </a:bodyPr>
          <a:lstStyle/>
          <a:p>
            <a:r>
              <a:rPr lang="en-US" altLang="zh-CN" b="1">
                <a:ea typeface="宋体" pitchFamily="2" charset="-122"/>
              </a:rPr>
              <a:t>Strongest impact for households with more than 1 public employee</a:t>
            </a:r>
            <a:r>
              <a:rPr lang="it-IT" altLang="zh-CN">
                <a:ea typeface="宋体" pitchFamily="2" charset="-122"/>
              </a:rPr>
              <a:t> </a:t>
            </a:r>
            <a:endParaRPr lang="it-IT"/>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8" name="Rectangle 4"/>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en-US" altLang="zh-CN" sz="3200" smtClean="0">
                <a:effectLst/>
                <a:ea typeface="宋体" pitchFamily="2" charset="-122"/>
              </a:rPr>
              <a:t>Young vs. old workers</a:t>
            </a:r>
            <a:r>
              <a:rPr lang="it-IT" altLang="zh-CN" smtClean="0">
                <a:effectLst/>
                <a:ea typeface="宋体" pitchFamily="2" charset="-122"/>
              </a:rPr>
              <a:t> </a:t>
            </a:r>
            <a:endParaRPr lang="it-IT" smtClean="0">
              <a:effectLst/>
            </a:endParaRPr>
          </a:p>
        </p:txBody>
      </p:sp>
      <p:graphicFrame>
        <p:nvGraphicFramePr>
          <p:cNvPr id="105477" name="Object 5"/>
          <p:cNvGraphicFramePr>
            <a:graphicFrameLocks noChangeAspect="1"/>
          </p:cNvGraphicFramePr>
          <p:nvPr>
            <p:ph idx="1"/>
          </p:nvPr>
        </p:nvGraphicFramePr>
        <p:xfrm>
          <a:off x="1447800" y="1447800"/>
          <a:ext cx="7497763" cy="4800600"/>
        </p:xfrm>
        <a:graphic>
          <a:graphicData uri="http://schemas.openxmlformats.org/presentationml/2006/ole">
            <p:oleObj spid="_x0000_s105477" name="Grafico" r:id="rId3" imgW="7498026" imgH="4800600" progId="MSGraph.Chart.8">
              <p:embed followColorScheme="full"/>
            </p:oleObj>
          </a:graphicData>
        </a:graphic>
      </p:graphicFrame>
      <p:sp>
        <p:nvSpPr>
          <p:cNvPr id="105479" name="Text Box 6"/>
          <p:cNvSpPr txBox="1">
            <a:spLocks noChangeArrowheads="1"/>
          </p:cNvSpPr>
          <p:nvPr/>
        </p:nvSpPr>
        <p:spPr bwMode="auto">
          <a:xfrm>
            <a:off x="1524000" y="5105400"/>
            <a:ext cx="5213350" cy="366713"/>
          </a:xfrm>
          <a:prstGeom prst="rect">
            <a:avLst/>
          </a:prstGeom>
          <a:noFill/>
          <a:ln w="9525">
            <a:noFill/>
            <a:miter lim="800000"/>
            <a:headEnd/>
            <a:tailEnd/>
          </a:ln>
        </p:spPr>
        <p:txBody>
          <a:bodyPr wrap="none">
            <a:spAutoFit/>
          </a:bodyPr>
          <a:lstStyle/>
          <a:p>
            <a:r>
              <a:rPr lang="en-US" altLang="zh-CN" b="1">
                <a:ea typeface="宋体" pitchFamily="2" charset="-122"/>
              </a:rPr>
              <a:t>Strongest impact for young public employees</a:t>
            </a:r>
            <a:r>
              <a:rPr lang="en-US" altLang="zh-CN">
                <a:ea typeface="宋体" pitchFamily="2" charset="-122"/>
              </a:rPr>
              <a:t>.</a:t>
            </a:r>
            <a:endParaRPr lang="it-I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it-IT" sz="3200" smtClean="0">
                <a:effectLst/>
              </a:rPr>
              <a:t>Robustness tests</a:t>
            </a:r>
          </a:p>
        </p:txBody>
      </p:sp>
      <p:sp>
        <p:nvSpPr>
          <p:cNvPr id="106498" name="Rectangle 3"/>
          <p:cNvSpPr>
            <a:spLocks noGrp="1"/>
          </p:cNvSpPr>
          <p:nvPr>
            <p:ph type="body" idx="1"/>
          </p:nvPr>
        </p:nvSpPr>
        <p:spPr/>
        <p:txBody>
          <a:bodyPr/>
          <a:lstStyle/>
          <a:p>
            <a:pPr marL="692150" indent="-609600">
              <a:lnSpc>
                <a:spcPct val="80000"/>
              </a:lnSpc>
              <a:buFont typeface="Wingdings 2" pitchFamily="18" charset="2"/>
              <a:buNone/>
            </a:pPr>
            <a:r>
              <a:rPr lang="en-US" altLang="zh-CN" sz="2000" b="1" smtClean="0">
                <a:ea typeface="宋体" pitchFamily="2" charset="-122"/>
              </a:rPr>
              <a:t>	</a:t>
            </a:r>
          </a:p>
          <a:p>
            <a:pPr marL="692150" indent="-609600">
              <a:lnSpc>
                <a:spcPct val="80000"/>
              </a:lnSpc>
              <a:buFont typeface="Wingdings 2" pitchFamily="18" charset="2"/>
              <a:buNone/>
            </a:pPr>
            <a:r>
              <a:rPr lang="en-US" altLang="zh-CN" sz="2000" b="1" smtClean="0">
                <a:ea typeface="宋体" pitchFamily="2" charset="-122"/>
              </a:rPr>
              <a:t>	Group-specific pre-treatment trends</a:t>
            </a:r>
            <a:r>
              <a:rPr lang="en-US" altLang="zh-CN" sz="2000" smtClean="0">
                <a:ea typeface="宋体" pitchFamily="2" charset="-122"/>
              </a:rPr>
              <a:t>.</a:t>
            </a:r>
          </a:p>
          <a:p>
            <a:pPr marL="692150" indent="-609600">
              <a:lnSpc>
                <a:spcPct val="80000"/>
              </a:lnSpc>
            </a:pPr>
            <a:r>
              <a:rPr lang="en-US" altLang="zh-CN" sz="2000" smtClean="0">
                <a:ea typeface="宋体" pitchFamily="2" charset="-122"/>
              </a:rPr>
              <a:t>Restrict sample to years before the reform and redefine the post-reform dummy as 1 after 1995.</a:t>
            </a:r>
          </a:p>
          <a:p>
            <a:pPr marL="692150" indent="-609600">
              <a:lnSpc>
                <a:spcPct val="80000"/>
              </a:lnSpc>
            </a:pPr>
            <a:r>
              <a:rPr lang="en-US" altLang="zh-CN" sz="2000" smtClean="0">
                <a:ea typeface="宋体" pitchFamily="2" charset="-122"/>
              </a:rPr>
              <a:t>Add to baseline specification post-1995 dummy and interaction with public employee dummy.</a:t>
            </a:r>
            <a:endParaRPr lang="en-US" altLang="zh-CN" sz="2000" b="1" smtClean="0">
              <a:ea typeface="宋体" pitchFamily="2" charset="-122"/>
            </a:endParaRPr>
          </a:p>
          <a:p>
            <a:pPr marL="692150" indent="-609600">
              <a:lnSpc>
                <a:spcPct val="80000"/>
              </a:lnSpc>
            </a:pPr>
            <a:endParaRPr lang="en-US" altLang="zh-CN" sz="2000" b="1" smtClean="0">
              <a:ea typeface="宋体" pitchFamily="2" charset="-122"/>
            </a:endParaRPr>
          </a:p>
          <a:p>
            <a:pPr marL="692150" indent="-609600">
              <a:lnSpc>
                <a:spcPct val="80000"/>
              </a:lnSpc>
            </a:pPr>
            <a:r>
              <a:rPr lang="en-US" altLang="zh-CN" sz="2000" b="1" smtClean="0">
                <a:ea typeface="宋体" pitchFamily="2" charset="-122"/>
              </a:rPr>
              <a:t>Define treatment group</a:t>
            </a:r>
            <a:r>
              <a:rPr lang="en-US" altLang="zh-CN" sz="2000" smtClean="0">
                <a:ea typeface="宋体" pitchFamily="2" charset="-122"/>
              </a:rPr>
              <a:t> as households whose all members are public employees and control group as households whose all members are private employees.</a:t>
            </a:r>
          </a:p>
          <a:p>
            <a:pPr marL="692150" indent="-609600">
              <a:lnSpc>
                <a:spcPct val="80000"/>
              </a:lnSpc>
            </a:pPr>
            <a:endParaRPr lang="en-US" altLang="zh-CN" sz="2000" smtClean="0">
              <a:ea typeface="宋体" pitchFamily="2" charset="-122"/>
            </a:endParaRPr>
          </a:p>
          <a:p>
            <a:pPr marL="692150" indent="-609600">
              <a:lnSpc>
                <a:spcPct val="80000"/>
              </a:lnSpc>
            </a:pPr>
            <a:r>
              <a:rPr lang="en-US" altLang="zh-CN" sz="2000" b="1" smtClean="0">
                <a:ea typeface="宋体" pitchFamily="2" charset="-122"/>
              </a:rPr>
              <a:t>Regional</a:t>
            </a:r>
            <a:r>
              <a:rPr lang="en-US" altLang="zh-CN" sz="2000" smtClean="0">
                <a:ea typeface="宋体" pitchFamily="2" charset="-122"/>
              </a:rPr>
              <a:t> dummies, </a:t>
            </a:r>
            <a:r>
              <a:rPr lang="en-US" altLang="zh-CN" sz="2000" b="1" smtClean="0">
                <a:ea typeface="宋体" pitchFamily="2" charset="-122"/>
              </a:rPr>
              <a:t>sector</a:t>
            </a:r>
            <a:r>
              <a:rPr lang="en-US" altLang="zh-CN" sz="2000" smtClean="0">
                <a:ea typeface="宋体" pitchFamily="2" charset="-122"/>
              </a:rPr>
              <a:t> dummies.</a:t>
            </a:r>
          </a:p>
          <a:p>
            <a:pPr marL="692150" indent="-609600">
              <a:lnSpc>
                <a:spcPct val="80000"/>
              </a:lnSpc>
            </a:pPr>
            <a:endParaRPr lang="en-US" altLang="zh-CN" sz="2000" smtClean="0">
              <a:ea typeface="宋体" pitchFamily="2" charset="-122"/>
            </a:endParaRPr>
          </a:p>
          <a:p>
            <a:pPr marL="692150" indent="-609600">
              <a:lnSpc>
                <a:spcPct val="80000"/>
              </a:lnSpc>
            </a:pPr>
            <a:r>
              <a:rPr lang="en-US" altLang="zh-CN" sz="2000" smtClean="0">
                <a:ea typeface="宋体" pitchFamily="2" charset="-122"/>
              </a:rPr>
              <a:t>Stronger effects among household with higher </a:t>
            </a:r>
            <a:r>
              <a:rPr lang="en-US" altLang="zh-CN" sz="2000" b="1" smtClean="0">
                <a:ea typeface="宋体" pitchFamily="2" charset="-122"/>
              </a:rPr>
              <a:t>education.</a:t>
            </a:r>
            <a:endParaRPr lang="it-IT" sz="2000" b="1"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it-IT" sz="3200" smtClean="0">
                <a:effectLst/>
                <a:latin typeface="Verdana" pitchFamily="34" charset="0"/>
              </a:rPr>
              <a:t>Summary</a:t>
            </a:r>
          </a:p>
        </p:txBody>
      </p:sp>
      <p:sp>
        <p:nvSpPr>
          <p:cNvPr id="107522" name="Rectangle 3"/>
          <p:cNvSpPr>
            <a:spLocks noGrp="1"/>
          </p:cNvSpPr>
          <p:nvPr>
            <p:ph type="body" idx="1"/>
          </p:nvPr>
        </p:nvSpPr>
        <p:spPr/>
        <p:txBody>
          <a:bodyPr/>
          <a:lstStyle/>
          <a:p>
            <a:pPr>
              <a:lnSpc>
                <a:spcPct val="80000"/>
              </a:lnSpc>
            </a:pPr>
            <a:endParaRPr lang="en-US" altLang="zh-CN" sz="2000" smtClean="0">
              <a:ea typeface="宋体" pitchFamily="2" charset="-122"/>
            </a:endParaRPr>
          </a:p>
          <a:p>
            <a:pPr>
              <a:lnSpc>
                <a:spcPct val="80000"/>
              </a:lnSpc>
            </a:pPr>
            <a:r>
              <a:rPr lang="en-US" altLang="zh-CN" sz="2000" smtClean="0">
                <a:latin typeface="Verdana" pitchFamily="34" charset="0"/>
                <a:ea typeface="宋体" pitchFamily="2" charset="-122"/>
              </a:rPr>
              <a:t>Consumption and wealth effects of 2000 severance pay reform: unanticipated negative shock to lifetime resources.</a:t>
            </a:r>
          </a:p>
          <a:p>
            <a:pPr>
              <a:lnSpc>
                <a:spcPct val="80000"/>
              </a:lnSpc>
            </a:pPr>
            <a:endParaRPr lang="en-US" altLang="zh-CN" sz="2000" smtClean="0">
              <a:latin typeface="Verdana" pitchFamily="34" charset="0"/>
              <a:ea typeface="宋体" pitchFamily="2" charset="-122"/>
            </a:endParaRPr>
          </a:p>
          <a:p>
            <a:pPr>
              <a:lnSpc>
                <a:spcPct val="80000"/>
              </a:lnSpc>
            </a:pPr>
            <a:r>
              <a:rPr lang="en-US" altLang="zh-CN" sz="2000" b="1" smtClean="0">
                <a:latin typeface="Verdana" pitchFamily="34" charset="0"/>
                <a:ea typeface="宋体" pitchFamily="2" charset="-122"/>
              </a:rPr>
              <a:t>Baseline</a:t>
            </a:r>
            <a:r>
              <a:rPr lang="en-US" altLang="zh-CN" sz="2000" smtClean="0">
                <a:latin typeface="Verdana" pitchFamily="34" charset="0"/>
                <a:ea typeface="宋体" pitchFamily="2" charset="-122"/>
              </a:rPr>
              <a:t>: on average, reduction in severance pay equal to one year’s income increases wealth by 4 months income. </a:t>
            </a:r>
            <a:r>
              <a:rPr lang="en-US" altLang="zh-CN" sz="2000" b="1" smtClean="0">
                <a:latin typeface="Verdana" pitchFamily="34" charset="0"/>
                <a:ea typeface="宋体" pitchFamily="2" charset="-122"/>
              </a:rPr>
              <a:t>The offset ratio is 0.4</a:t>
            </a:r>
            <a:r>
              <a:rPr lang="en-US" altLang="zh-CN" sz="2000" smtClean="0">
                <a:latin typeface="Verdana" pitchFamily="34" charset="0"/>
                <a:ea typeface="宋体" pitchFamily="2" charset="-122"/>
              </a:rPr>
              <a:t>.</a:t>
            </a:r>
          </a:p>
          <a:p>
            <a:pPr>
              <a:lnSpc>
                <a:spcPct val="80000"/>
              </a:lnSpc>
            </a:pPr>
            <a:endParaRPr lang="en-US" altLang="zh-CN" sz="2000" smtClean="0">
              <a:latin typeface="Verdana" pitchFamily="34" charset="0"/>
              <a:ea typeface="宋体" pitchFamily="2" charset="-122"/>
            </a:endParaRPr>
          </a:p>
          <a:p>
            <a:pPr>
              <a:lnSpc>
                <a:spcPct val="80000"/>
              </a:lnSpc>
            </a:pPr>
            <a:r>
              <a:rPr lang="en-US" altLang="zh-CN" sz="2000" smtClean="0">
                <a:latin typeface="Verdana" pitchFamily="34" charset="0"/>
                <a:ea typeface="宋体" pitchFamily="2" charset="-122"/>
              </a:rPr>
              <a:t>The reform </a:t>
            </a:r>
            <a:r>
              <a:rPr lang="en-US" altLang="zh-CN" sz="2000" b="1" smtClean="0">
                <a:latin typeface="Verdana" pitchFamily="34" charset="0"/>
                <a:ea typeface="宋体" pitchFamily="2" charset="-122"/>
              </a:rPr>
              <a:t>reduces consumption by 3pp relative to income. </a:t>
            </a:r>
          </a:p>
          <a:p>
            <a:pPr>
              <a:lnSpc>
                <a:spcPct val="80000"/>
              </a:lnSpc>
            </a:pPr>
            <a:endParaRPr lang="en-US" altLang="zh-CN" sz="2000" b="1" smtClean="0">
              <a:latin typeface="Verdana" pitchFamily="34" charset="0"/>
              <a:ea typeface="宋体" pitchFamily="2" charset="-122"/>
            </a:endParaRPr>
          </a:p>
          <a:p>
            <a:pPr>
              <a:lnSpc>
                <a:spcPct val="80000"/>
              </a:lnSpc>
            </a:pPr>
            <a:r>
              <a:rPr lang="en-US" altLang="zh-CN" sz="2000" smtClean="0">
                <a:latin typeface="Verdana" pitchFamily="34" charset="0"/>
                <a:ea typeface="宋体" pitchFamily="2" charset="-122"/>
              </a:rPr>
              <a:t>Heterogeneity: wealth and consumption response stronger among households with more than one public employee and young workers, who expect the strongest decline in severance pay.</a:t>
            </a:r>
            <a:endParaRPr lang="it-IT" sz="2000" smtClean="0">
              <a:latin typeface="Verdana"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it-IT" sz="3200" smtClean="0">
                <a:effectLst/>
                <a:latin typeface="Verdana" pitchFamily="34" charset="0"/>
              </a:rPr>
              <a:t>Summary</a:t>
            </a:r>
          </a:p>
        </p:txBody>
      </p:sp>
      <p:sp>
        <p:nvSpPr>
          <p:cNvPr id="108546" name="Rectangle 3"/>
          <p:cNvSpPr>
            <a:spLocks noGrp="1"/>
          </p:cNvSpPr>
          <p:nvPr>
            <p:ph type="body" idx="1"/>
          </p:nvPr>
        </p:nvSpPr>
        <p:spPr/>
        <p:txBody>
          <a:bodyPr/>
          <a:lstStyle/>
          <a:p>
            <a:endParaRPr lang="it-IT" sz="2800" smtClean="0"/>
          </a:p>
          <a:p>
            <a:r>
              <a:rPr lang="it-IT" sz="2400" smtClean="0">
                <a:latin typeface="Verdana" pitchFamily="34" charset="0"/>
              </a:rPr>
              <a:t>There is no single MPC.</a:t>
            </a:r>
          </a:p>
          <a:p>
            <a:endParaRPr lang="it-IT" sz="2400" smtClean="0">
              <a:latin typeface="Verdana" pitchFamily="34" charset="0"/>
            </a:endParaRPr>
          </a:p>
          <a:p>
            <a:r>
              <a:rPr lang="it-IT" sz="2400" smtClean="0">
                <a:latin typeface="Verdana" pitchFamily="34" charset="0"/>
              </a:rPr>
              <a:t>Identify nature of income shock. Several strategies: structural models, natural experiments, direct survey questions.</a:t>
            </a:r>
          </a:p>
          <a:p>
            <a:endParaRPr lang="it-IT" sz="2400" smtClean="0">
              <a:latin typeface="Verdana" pitchFamily="34" charset="0"/>
            </a:endParaRPr>
          </a:p>
          <a:p>
            <a:r>
              <a:rPr lang="it-IT" sz="2400" smtClean="0">
                <a:latin typeface="Verdana" pitchFamily="34" charset="0"/>
              </a:rPr>
              <a:t>Effect of shocks depends on whether it is perceived as permanent or transitory</a:t>
            </a:r>
          </a:p>
          <a:p>
            <a:endParaRPr lang="it-IT" sz="2400" smtClean="0">
              <a:latin typeface="Verdana" pitchFamily="34" charset="0"/>
            </a:endParaRPr>
          </a:p>
          <a:p>
            <a:r>
              <a:rPr lang="it-IT" sz="2400" smtClean="0">
                <a:latin typeface="Verdana" pitchFamily="34" charset="0"/>
              </a:rPr>
              <a:t>Importance of heterogeneity of response.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7" descr="calm"/>
          <p:cNvPicPr>
            <a:picLocks noChangeAspect="1" noChangeArrowheads="1"/>
          </p:cNvPicPr>
          <p:nvPr>
            <p:ph idx="4294967295"/>
          </p:nvPr>
        </p:nvPicPr>
        <p:blipFill>
          <a:blip r:embed="rId2"/>
          <a:srcRect/>
          <a:stretch>
            <a:fillRect/>
          </a:stretch>
        </p:blipFill>
        <p:spPr>
          <a:xfrm>
            <a:off x="1960563" y="228600"/>
            <a:ext cx="5480050" cy="64008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it-IT" sz="3200" smtClean="0">
                <a:solidFill>
                  <a:schemeClr val="tx2"/>
                </a:solidFill>
                <a:effectLst>
                  <a:outerShdw blurRad="38100" dist="38100" dir="2700000" algn="tl">
                    <a:srgbClr val="C0C0C0"/>
                  </a:outerShdw>
                </a:effectLst>
              </a:rPr>
              <a:t>Do people respond to unanticipated changes in resources? </a:t>
            </a:r>
            <a:endParaRPr lang="en-US" sz="3200" smtClean="0">
              <a:solidFill>
                <a:schemeClr val="tx2"/>
              </a:solidFill>
              <a:effectLst>
                <a:outerShdw blurRad="38100" dist="38100" dir="2700000" algn="tl">
                  <a:srgbClr val="C0C0C0"/>
                </a:outerShdw>
              </a:effectLst>
            </a:endParaRPr>
          </a:p>
        </p:txBody>
      </p:sp>
      <p:sp>
        <p:nvSpPr>
          <p:cNvPr id="20482" name="Segnaposto contenuto 2"/>
          <p:cNvSpPr>
            <a:spLocks noGrp="1"/>
          </p:cNvSpPr>
          <p:nvPr>
            <p:ph idx="1"/>
          </p:nvPr>
        </p:nvSpPr>
        <p:spPr>
          <a:xfrm>
            <a:off x="1143000" y="1600200"/>
            <a:ext cx="7497763" cy="4800600"/>
          </a:xfrm>
        </p:spPr>
        <p:txBody>
          <a:bodyPr/>
          <a:lstStyle/>
          <a:p>
            <a:pPr marL="692150" indent="-609600" eaLnBrk="1" hangingPunct="1">
              <a:lnSpc>
                <a:spcPct val="90000"/>
              </a:lnSpc>
            </a:pPr>
            <a:endParaRPr lang="it-IT" sz="2700" smtClean="0"/>
          </a:p>
          <a:p>
            <a:pPr marL="889000" lvl="1" indent="-533400" eaLnBrk="1" hangingPunct="1">
              <a:lnSpc>
                <a:spcPct val="90000"/>
              </a:lnSpc>
              <a:buFont typeface="Gill Sans MT" pitchFamily="34" charset="0"/>
              <a:buAutoNum type="arabicPeriod"/>
            </a:pPr>
            <a:r>
              <a:rPr lang="it-IT" sz="2400" b="1" smtClean="0"/>
              <a:t>Nature of change</a:t>
            </a:r>
          </a:p>
          <a:p>
            <a:pPr marL="1117600" lvl="2" indent="-514350" eaLnBrk="1" hangingPunct="1">
              <a:lnSpc>
                <a:spcPct val="90000"/>
              </a:lnSpc>
            </a:pPr>
            <a:r>
              <a:rPr lang="it-IT" sz="2000" smtClean="0"/>
              <a:t>Fiscal vs. monetary shocks</a:t>
            </a:r>
          </a:p>
          <a:p>
            <a:pPr marL="1117600" lvl="2" indent="-514350" eaLnBrk="1" hangingPunct="1">
              <a:lnSpc>
                <a:spcPct val="90000"/>
              </a:lnSpc>
            </a:pPr>
            <a:r>
              <a:rPr lang="it-IT" sz="2000" smtClean="0"/>
              <a:t>Temporary (tax rebate, bonus) vs. permanent tax reform</a:t>
            </a:r>
          </a:p>
          <a:p>
            <a:pPr marL="1117600" lvl="2" indent="-514350" eaLnBrk="1" hangingPunct="1">
              <a:lnSpc>
                <a:spcPct val="90000"/>
              </a:lnSpc>
            </a:pPr>
            <a:r>
              <a:rPr lang="it-IT" sz="2000" smtClean="0"/>
              <a:t>Current vs. lifetime resources</a:t>
            </a:r>
          </a:p>
          <a:p>
            <a:pPr marL="1117600" lvl="2" indent="-514350" eaLnBrk="1" hangingPunct="1">
              <a:lnSpc>
                <a:spcPct val="90000"/>
              </a:lnSpc>
              <a:buFont typeface="Wingdings 2" pitchFamily="18" charset="2"/>
              <a:buNone/>
            </a:pPr>
            <a:endParaRPr lang="it-IT" sz="2000" smtClean="0"/>
          </a:p>
          <a:p>
            <a:pPr marL="889000" lvl="1" indent="-533400" eaLnBrk="1" hangingPunct="1">
              <a:lnSpc>
                <a:spcPct val="90000"/>
              </a:lnSpc>
              <a:buFont typeface="Gill Sans MT" pitchFamily="34" charset="0"/>
              <a:buAutoNum type="arabicPeriod"/>
            </a:pPr>
            <a:r>
              <a:rPr lang="it-IT" sz="2400" b="1" smtClean="0"/>
              <a:t>Nature of response: </a:t>
            </a:r>
          </a:p>
          <a:p>
            <a:pPr marL="889000" lvl="1" indent="-533400" eaLnBrk="1" hangingPunct="1">
              <a:lnSpc>
                <a:spcPct val="90000"/>
              </a:lnSpc>
              <a:buFont typeface="Gill Sans MT" pitchFamily="34" charset="0"/>
              <a:buNone/>
            </a:pPr>
            <a:r>
              <a:rPr lang="it-IT" sz="2400" b="1" smtClean="0"/>
              <a:t>	</a:t>
            </a:r>
            <a:r>
              <a:rPr lang="it-IT" sz="2400" smtClean="0"/>
              <a:t>C</a:t>
            </a:r>
            <a:r>
              <a:rPr lang="it-IT" sz="1800" smtClean="0"/>
              <a:t>onsumption, wealth, labor supply, portfolio choice</a:t>
            </a:r>
          </a:p>
          <a:p>
            <a:pPr marL="889000" lvl="1" indent="-533400" eaLnBrk="1" hangingPunct="1">
              <a:lnSpc>
                <a:spcPct val="90000"/>
              </a:lnSpc>
              <a:buFont typeface="Gill Sans MT" pitchFamily="34" charset="0"/>
              <a:buNone/>
            </a:pPr>
            <a:endParaRPr lang="it-IT" sz="1800" smtClean="0"/>
          </a:p>
          <a:p>
            <a:pPr marL="889000" lvl="1" indent="-533400" eaLnBrk="1" hangingPunct="1">
              <a:lnSpc>
                <a:spcPct val="90000"/>
              </a:lnSpc>
              <a:buFont typeface="Gill Sans MT" pitchFamily="34" charset="0"/>
              <a:buAutoNum type="arabicPeriod" startAt="3"/>
            </a:pPr>
            <a:r>
              <a:rPr lang="it-IT" sz="2400" b="1" smtClean="0"/>
              <a:t>Heterogeneity of response</a:t>
            </a:r>
          </a:p>
          <a:p>
            <a:pPr marL="889000" lvl="1" indent="-533400" eaLnBrk="1" hangingPunct="1">
              <a:lnSpc>
                <a:spcPct val="90000"/>
              </a:lnSpc>
              <a:buFont typeface="Gill Sans MT" pitchFamily="34" charset="0"/>
              <a:buNone/>
            </a:pPr>
            <a:r>
              <a:rPr lang="it-IT" sz="2400" b="1" smtClean="0"/>
              <a:t>	</a:t>
            </a:r>
            <a:r>
              <a:rPr lang="it-IT" sz="1800" smtClean="0"/>
              <a:t>Due to horizon, liquidity constraints, precuationary saving, behavioral theories</a:t>
            </a:r>
            <a:endParaRPr lang="it-IT" sz="2300" smtClean="0"/>
          </a:p>
          <a:p>
            <a:pPr marL="692150" indent="-609600" eaLnBrk="1" hangingPunct="1">
              <a:lnSpc>
                <a:spcPct val="90000"/>
              </a:lnSpc>
            </a:pPr>
            <a:endParaRPr lang="it-IT" sz="2700" smtClean="0"/>
          </a:p>
          <a:p>
            <a:pPr marL="692150" indent="-609600" eaLnBrk="1" hangingPunct="1">
              <a:lnSpc>
                <a:spcPct val="90000"/>
              </a:lnSpc>
            </a:pPr>
            <a:endParaRPr lang="en-US" sz="2700" smtClean="0"/>
          </a:p>
        </p:txBody>
      </p:sp>
      <p:sp>
        <p:nvSpPr>
          <p:cNvPr id="5" name="Slide Number Placeholder 4"/>
          <p:cNvSpPr>
            <a:spLocks noGrp="1"/>
          </p:cNvSpPr>
          <p:nvPr>
            <p:ph type="sldNum" sz="quarter" idx="12"/>
          </p:nvPr>
        </p:nvSpPr>
        <p:spPr/>
        <p:txBody>
          <a:bodyPr/>
          <a:lstStyle/>
          <a:p>
            <a:pPr>
              <a:defRPr/>
            </a:pPr>
            <a:fld id="{7558C4DA-75BE-4BDA-A831-01297FEC2511}" type="slidenum">
              <a:rPr lang="en-US"/>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smtClean="0">
                <a:effectLst>
                  <a:outerShdw blurRad="38100" dist="38100" dir="2700000" algn="tl">
                    <a:srgbClr val="C0C0C0"/>
                  </a:outerShdw>
                </a:effectLst>
              </a:rPr>
              <a:t>Outline</a:t>
            </a:r>
          </a:p>
        </p:txBody>
      </p:sp>
      <p:sp>
        <p:nvSpPr>
          <p:cNvPr id="22530" name="Content Placeholder 2"/>
          <p:cNvSpPr>
            <a:spLocks noGrp="1"/>
          </p:cNvSpPr>
          <p:nvPr>
            <p:ph idx="1"/>
          </p:nvPr>
        </p:nvSpPr>
        <p:spPr/>
        <p:txBody>
          <a:bodyPr/>
          <a:lstStyle/>
          <a:p>
            <a:pPr marL="0" indent="0" eaLnBrk="1" hangingPunct="1">
              <a:lnSpc>
                <a:spcPct val="80000"/>
              </a:lnSpc>
              <a:buFont typeface="Gill Sans MT" pitchFamily="34" charset="0"/>
              <a:buNone/>
            </a:pPr>
            <a:endParaRPr lang="en-US" sz="2200" smtClean="0"/>
          </a:p>
          <a:p>
            <a:pPr marL="0" indent="0" eaLnBrk="1" hangingPunct="1">
              <a:lnSpc>
                <a:spcPct val="80000"/>
              </a:lnSpc>
              <a:buFont typeface="Gill Sans MT" pitchFamily="34" charset="0"/>
              <a:buNone/>
            </a:pPr>
            <a:endParaRPr lang="en-US" sz="2200" smtClean="0"/>
          </a:p>
          <a:p>
            <a:pPr marL="0" indent="0" eaLnBrk="1" hangingPunct="1">
              <a:lnSpc>
                <a:spcPct val="80000"/>
              </a:lnSpc>
              <a:buFont typeface="Gill Sans MT" pitchFamily="34" charset="0"/>
              <a:buNone/>
            </a:pPr>
            <a:r>
              <a:rPr lang="en-US" sz="2200" smtClean="0"/>
              <a:t>- The reform of severance pay of Italian public employees</a:t>
            </a:r>
          </a:p>
          <a:p>
            <a:pPr marL="0" indent="0" eaLnBrk="1" hangingPunct="1">
              <a:lnSpc>
                <a:spcPct val="80000"/>
              </a:lnSpc>
              <a:buFont typeface="Gill Sans MT" pitchFamily="34" charset="0"/>
              <a:buNone/>
            </a:pPr>
            <a:endParaRPr lang="en-US" sz="2200" smtClean="0"/>
          </a:p>
          <a:p>
            <a:pPr marL="0" indent="0" eaLnBrk="1" hangingPunct="1">
              <a:lnSpc>
                <a:spcPct val="80000"/>
              </a:lnSpc>
              <a:buFont typeface="Gill Sans MT" pitchFamily="34" charset="0"/>
              <a:buNone/>
            </a:pPr>
            <a:r>
              <a:rPr lang="en-US" sz="2200" smtClean="0"/>
              <a:t>- Simulated effect on wealth and consumption.</a:t>
            </a:r>
          </a:p>
          <a:p>
            <a:pPr marL="0" indent="0" eaLnBrk="1" hangingPunct="1">
              <a:lnSpc>
                <a:spcPct val="80000"/>
              </a:lnSpc>
              <a:buFont typeface="Gill Sans MT" pitchFamily="34" charset="0"/>
              <a:buNone/>
            </a:pPr>
            <a:endParaRPr lang="en-US" sz="2200" smtClean="0"/>
          </a:p>
          <a:p>
            <a:pPr marL="0" indent="0" eaLnBrk="1" hangingPunct="1">
              <a:lnSpc>
                <a:spcPct val="80000"/>
              </a:lnSpc>
              <a:buFont typeface="Gill Sans MT" pitchFamily="34" charset="0"/>
              <a:buNone/>
            </a:pPr>
            <a:r>
              <a:rPr lang="en-US" sz="2200" smtClean="0"/>
              <a:t>- Difference-in-difference estimates using SHIW data.</a:t>
            </a:r>
          </a:p>
          <a:p>
            <a:pPr marL="0" indent="0" eaLnBrk="1" hangingPunct="1">
              <a:lnSpc>
                <a:spcPct val="80000"/>
              </a:lnSpc>
              <a:buFont typeface="Gill Sans MT" pitchFamily="34" charset="0"/>
              <a:buNone/>
            </a:pPr>
            <a:endParaRPr lang="en-US" sz="2200" smtClean="0"/>
          </a:p>
          <a:p>
            <a:pPr marL="0" indent="0" eaLnBrk="1" hangingPunct="1">
              <a:lnSpc>
                <a:spcPct val="80000"/>
              </a:lnSpc>
              <a:buFont typeface="Gill Sans MT" pitchFamily="34" charset="0"/>
              <a:buNone/>
            </a:pPr>
            <a:r>
              <a:rPr lang="en-US" sz="2200" smtClean="0"/>
              <a:t>- </a:t>
            </a:r>
            <a:r>
              <a:rPr lang="en-US" altLang="zh-CN" sz="2200" smtClean="0">
                <a:ea typeface="宋体" pitchFamily="2" charset="-122"/>
              </a:rPr>
              <a:t>€1 reduction in severance pay increases wealth-income ratio by 0.32 and reduces consumption-income ratio by 0.03.</a:t>
            </a:r>
            <a:r>
              <a:rPr lang="it-IT" altLang="zh-CN" sz="2200" smtClean="0">
                <a:ea typeface="宋体" pitchFamily="2" charset="-122"/>
              </a:rPr>
              <a:t> </a:t>
            </a:r>
            <a:endParaRPr lang="en-US" sz="2200" smtClean="0"/>
          </a:p>
        </p:txBody>
      </p:sp>
      <p:sp>
        <p:nvSpPr>
          <p:cNvPr id="4" name="Slide Number Placeholder 3"/>
          <p:cNvSpPr>
            <a:spLocks noGrp="1"/>
          </p:cNvSpPr>
          <p:nvPr>
            <p:ph type="sldNum" sz="quarter" idx="12"/>
          </p:nvPr>
        </p:nvSpPr>
        <p:spPr/>
        <p:txBody>
          <a:bodyPr/>
          <a:lstStyle/>
          <a:p>
            <a:pPr>
              <a:defRPr/>
            </a:pPr>
            <a:fld id="{0DA8DEE7-ABF9-4BFE-B14B-8B5D2429FDFA}"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Line 10"/>
          <p:cNvSpPr>
            <a:spLocks noChangeShapeType="1"/>
          </p:cNvSpPr>
          <p:nvPr/>
        </p:nvSpPr>
        <p:spPr bwMode="auto">
          <a:xfrm flipH="1">
            <a:off x="6851650" y="4343400"/>
            <a:ext cx="762000" cy="685800"/>
          </a:xfrm>
          <a:prstGeom prst="line">
            <a:avLst/>
          </a:prstGeom>
          <a:noFill/>
          <a:ln w="9525">
            <a:solidFill>
              <a:schemeClr val="tx1"/>
            </a:solidFill>
            <a:round/>
            <a:headEnd/>
            <a:tailEnd type="triangle" w="med" len="med"/>
          </a:ln>
        </p:spPr>
        <p:txBody>
          <a:bodyPr/>
          <a:lstStyle/>
          <a:p>
            <a:endParaRPr lang="it-IT"/>
          </a:p>
        </p:txBody>
      </p:sp>
      <p:sp>
        <p:nvSpPr>
          <p:cNvPr id="23554" name="Line 11"/>
          <p:cNvSpPr>
            <a:spLocks noChangeShapeType="1"/>
          </p:cNvSpPr>
          <p:nvPr/>
        </p:nvSpPr>
        <p:spPr bwMode="auto">
          <a:xfrm rot="16200000" flipH="1">
            <a:off x="7575550" y="4381500"/>
            <a:ext cx="762000" cy="685800"/>
          </a:xfrm>
          <a:prstGeom prst="line">
            <a:avLst/>
          </a:prstGeom>
          <a:noFill/>
          <a:ln w="9525">
            <a:solidFill>
              <a:schemeClr val="tx1"/>
            </a:solidFill>
            <a:round/>
            <a:headEnd/>
            <a:tailEnd type="triangle" w="med" len="med"/>
          </a:ln>
        </p:spPr>
        <p:txBody>
          <a:bodyPr/>
          <a:lstStyle/>
          <a:p>
            <a:endParaRPr lang="it-IT"/>
          </a:p>
        </p:txBody>
      </p:sp>
      <p:sp>
        <p:nvSpPr>
          <p:cNvPr id="23555" name="Text Box 12"/>
          <p:cNvSpPr txBox="1">
            <a:spLocks noChangeArrowheads="1"/>
          </p:cNvSpPr>
          <p:nvPr/>
        </p:nvSpPr>
        <p:spPr bwMode="auto">
          <a:xfrm>
            <a:off x="6208713" y="4989513"/>
            <a:ext cx="1385887" cy="641350"/>
          </a:xfrm>
          <a:prstGeom prst="rect">
            <a:avLst/>
          </a:prstGeom>
          <a:noFill/>
          <a:ln w="9525">
            <a:noFill/>
            <a:miter lim="800000"/>
            <a:headEnd/>
            <a:tailEnd/>
          </a:ln>
        </p:spPr>
        <p:txBody>
          <a:bodyPr wrap="none">
            <a:spAutoFit/>
          </a:bodyPr>
          <a:lstStyle/>
          <a:p>
            <a:pPr algn="ctr"/>
            <a:r>
              <a:rPr lang="en-US" b="1">
                <a:solidFill>
                  <a:schemeClr val="hlink"/>
                </a:solidFill>
                <a:latin typeface="Gill Sans MT" pitchFamily="34" charset="0"/>
              </a:rPr>
              <a:t>Permanent</a:t>
            </a:r>
          </a:p>
          <a:p>
            <a:pPr algn="ctr"/>
            <a:r>
              <a:rPr lang="en-US" b="1">
                <a:solidFill>
                  <a:schemeClr val="hlink"/>
                </a:solidFill>
                <a:latin typeface="Gill Sans MT" pitchFamily="34" charset="0"/>
              </a:rPr>
              <a:t>shock</a:t>
            </a:r>
          </a:p>
        </p:txBody>
      </p:sp>
      <p:sp>
        <p:nvSpPr>
          <p:cNvPr id="23556" name="Text Box 13"/>
          <p:cNvSpPr txBox="1">
            <a:spLocks noChangeArrowheads="1"/>
          </p:cNvSpPr>
          <p:nvPr/>
        </p:nvSpPr>
        <p:spPr bwMode="auto">
          <a:xfrm>
            <a:off x="7764463" y="5043488"/>
            <a:ext cx="1154112" cy="641350"/>
          </a:xfrm>
          <a:prstGeom prst="rect">
            <a:avLst/>
          </a:prstGeom>
          <a:noFill/>
          <a:ln w="9525">
            <a:noFill/>
            <a:miter lim="800000"/>
            <a:headEnd/>
            <a:tailEnd/>
          </a:ln>
        </p:spPr>
        <p:txBody>
          <a:bodyPr wrap="none">
            <a:spAutoFit/>
          </a:bodyPr>
          <a:lstStyle/>
          <a:p>
            <a:pPr algn="ctr"/>
            <a:r>
              <a:rPr lang="en-US">
                <a:latin typeface="Gill Sans MT" pitchFamily="34" charset="0"/>
              </a:rPr>
              <a:t>Transitory</a:t>
            </a:r>
          </a:p>
          <a:p>
            <a:pPr algn="ctr"/>
            <a:r>
              <a:rPr lang="en-US">
                <a:latin typeface="Gill Sans MT" pitchFamily="34" charset="0"/>
              </a:rPr>
              <a:t>shock</a:t>
            </a:r>
          </a:p>
        </p:txBody>
      </p:sp>
      <p:sp>
        <p:nvSpPr>
          <p:cNvPr id="23557" name="Line 6"/>
          <p:cNvSpPr>
            <a:spLocks noChangeShapeType="1"/>
          </p:cNvSpPr>
          <p:nvPr/>
        </p:nvSpPr>
        <p:spPr bwMode="auto">
          <a:xfrm flipH="1">
            <a:off x="1752600" y="4343400"/>
            <a:ext cx="762000" cy="685800"/>
          </a:xfrm>
          <a:prstGeom prst="line">
            <a:avLst/>
          </a:prstGeom>
          <a:noFill/>
          <a:ln w="9525">
            <a:solidFill>
              <a:schemeClr val="tx1"/>
            </a:solidFill>
            <a:round/>
            <a:headEnd/>
            <a:tailEnd type="triangle" w="med" len="med"/>
          </a:ln>
        </p:spPr>
        <p:txBody>
          <a:bodyPr/>
          <a:lstStyle/>
          <a:p>
            <a:endParaRPr lang="it-IT"/>
          </a:p>
        </p:txBody>
      </p:sp>
      <p:sp>
        <p:nvSpPr>
          <p:cNvPr id="23558" name="Line 7"/>
          <p:cNvSpPr>
            <a:spLocks noChangeShapeType="1"/>
          </p:cNvSpPr>
          <p:nvPr/>
        </p:nvSpPr>
        <p:spPr bwMode="auto">
          <a:xfrm rot="16200000" flipH="1">
            <a:off x="2476500" y="4381500"/>
            <a:ext cx="762000" cy="685800"/>
          </a:xfrm>
          <a:prstGeom prst="line">
            <a:avLst/>
          </a:prstGeom>
          <a:noFill/>
          <a:ln w="9525">
            <a:solidFill>
              <a:schemeClr val="tx1"/>
            </a:solidFill>
            <a:round/>
            <a:headEnd/>
            <a:tailEnd type="triangle" w="med" len="med"/>
          </a:ln>
        </p:spPr>
        <p:txBody>
          <a:bodyPr/>
          <a:lstStyle/>
          <a:p>
            <a:endParaRPr lang="it-IT"/>
          </a:p>
        </p:txBody>
      </p:sp>
      <p:sp>
        <p:nvSpPr>
          <p:cNvPr id="23559" name="Text Box 8"/>
          <p:cNvSpPr txBox="1">
            <a:spLocks noChangeArrowheads="1"/>
          </p:cNvSpPr>
          <p:nvPr/>
        </p:nvSpPr>
        <p:spPr bwMode="auto">
          <a:xfrm>
            <a:off x="1050925" y="4989513"/>
            <a:ext cx="1314450" cy="641350"/>
          </a:xfrm>
          <a:prstGeom prst="rect">
            <a:avLst/>
          </a:prstGeom>
          <a:noFill/>
          <a:ln w="9525">
            <a:noFill/>
            <a:miter lim="800000"/>
            <a:headEnd/>
            <a:tailEnd/>
          </a:ln>
        </p:spPr>
        <p:txBody>
          <a:bodyPr wrap="none">
            <a:spAutoFit/>
          </a:bodyPr>
          <a:lstStyle/>
          <a:p>
            <a:pPr algn="ctr"/>
            <a:r>
              <a:rPr lang="en-US">
                <a:latin typeface="Gill Sans MT" pitchFamily="34" charset="0"/>
              </a:rPr>
              <a:t>Anticipated</a:t>
            </a:r>
          </a:p>
          <a:p>
            <a:pPr algn="ctr"/>
            <a:r>
              <a:rPr lang="en-US">
                <a:latin typeface="Gill Sans MT" pitchFamily="34" charset="0"/>
              </a:rPr>
              <a:t>increase</a:t>
            </a:r>
          </a:p>
        </p:txBody>
      </p:sp>
      <p:sp>
        <p:nvSpPr>
          <p:cNvPr id="23560" name="Text Box 9"/>
          <p:cNvSpPr txBox="1">
            <a:spLocks noChangeArrowheads="1"/>
          </p:cNvSpPr>
          <p:nvPr/>
        </p:nvSpPr>
        <p:spPr bwMode="auto">
          <a:xfrm>
            <a:off x="2647950" y="4997450"/>
            <a:ext cx="1314450" cy="641350"/>
          </a:xfrm>
          <a:prstGeom prst="rect">
            <a:avLst/>
          </a:prstGeom>
          <a:noFill/>
          <a:ln w="9525">
            <a:noFill/>
            <a:miter lim="800000"/>
            <a:headEnd/>
            <a:tailEnd/>
          </a:ln>
        </p:spPr>
        <p:txBody>
          <a:bodyPr wrap="none">
            <a:spAutoFit/>
          </a:bodyPr>
          <a:lstStyle/>
          <a:p>
            <a:pPr algn="ctr"/>
            <a:r>
              <a:rPr lang="en-US">
                <a:latin typeface="Gill Sans MT" pitchFamily="34" charset="0"/>
              </a:rPr>
              <a:t>Anticipated</a:t>
            </a:r>
          </a:p>
          <a:p>
            <a:pPr algn="ctr"/>
            <a:r>
              <a:rPr lang="en-US">
                <a:latin typeface="Gill Sans MT" pitchFamily="34" charset="0"/>
              </a:rPr>
              <a:t>decline</a:t>
            </a:r>
          </a:p>
        </p:txBody>
      </p:sp>
      <p:sp>
        <p:nvSpPr>
          <p:cNvPr id="20" name="Rectangle 4"/>
          <p:cNvSpPr>
            <a:spLocks noChangeArrowheads="1"/>
          </p:cNvSpPr>
          <p:nvPr/>
        </p:nvSpPr>
        <p:spPr bwMode="auto">
          <a:xfrm>
            <a:off x="1066800" y="3048000"/>
            <a:ext cx="2590800" cy="1295400"/>
          </a:xfrm>
          <a:prstGeom prst="rect">
            <a:avLst/>
          </a:prstGeom>
          <a:solidFill>
            <a:schemeClr val="tx2">
              <a:lumMod val="40000"/>
              <a:lumOff val="60000"/>
            </a:schemeClr>
          </a:solidFill>
          <a:ln w="9525">
            <a:solidFill>
              <a:schemeClr val="tx1"/>
            </a:solidFill>
            <a:miter lim="800000"/>
            <a:headEnd/>
            <a:tailEnd/>
          </a:ln>
          <a:effectLst/>
          <a:extLst/>
        </p:spPr>
        <p:txBody>
          <a:bodyPr wrap="none" anchor="ctr"/>
          <a:lstStyle/>
          <a:p>
            <a:pPr algn="ctr" fontAlgn="auto">
              <a:spcBef>
                <a:spcPts val="0"/>
              </a:spcBef>
              <a:spcAft>
                <a:spcPts val="0"/>
              </a:spcAft>
              <a:defRPr/>
            </a:pPr>
            <a:r>
              <a:rPr lang="en-US" dirty="0">
                <a:latin typeface="+mn-lt"/>
                <a:cs typeface="+mn-cs"/>
              </a:rPr>
              <a:t>Anticipated income </a:t>
            </a:r>
          </a:p>
          <a:p>
            <a:pPr algn="ctr" fontAlgn="auto">
              <a:spcBef>
                <a:spcPts val="0"/>
              </a:spcBef>
              <a:spcAft>
                <a:spcPts val="0"/>
              </a:spcAft>
              <a:defRPr/>
            </a:pPr>
            <a:r>
              <a:rPr lang="en-US" dirty="0">
                <a:latin typeface="+mn-lt"/>
                <a:cs typeface="+mn-cs"/>
              </a:rPr>
              <a:t>changes</a:t>
            </a:r>
          </a:p>
        </p:txBody>
      </p:sp>
      <p:sp>
        <p:nvSpPr>
          <p:cNvPr id="21" name="Rectangle 5"/>
          <p:cNvSpPr>
            <a:spLocks noChangeArrowheads="1"/>
          </p:cNvSpPr>
          <p:nvPr/>
        </p:nvSpPr>
        <p:spPr bwMode="auto">
          <a:xfrm>
            <a:off x="6242050" y="3048000"/>
            <a:ext cx="2590800" cy="1295400"/>
          </a:xfrm>
          <a:prstGeom prst="rect">
            <a:avLst/>
          </a:prstGeom>
          <a:solidFill>
            <a:schemeClr val="tx2">
              <a:lumMod val="40000"/>
              <a:lumOff val="60000"/>
            </a:schemeClr>
          </a:solidFill>
          <a:ln w="9525">
            <a:solidFill>
              <a:schemeClr val="tx1"/>
            </a:solidFill>
            <a:miter lim="800000"/>
            <a:headEnd/>
            <a:tailEnd/>
          </a:ln>
          <a:effectLst/>
          <a:extLst/>
        </p:spPr>
        <p:txBody>
          <a:bodyPr wrap="none" anchor="ctr"/>
          <a:lstStyle/>
          <a:p>
            <a:pPr algn="ctr" fontAlgn="auto">
              <a:spcBef>
                <a:spcPts val="0"/>
              </a:spcBef>
              <a:spcAft>
                <a:spcPts val="0"/>
              </a:spcAft>
              <a:defRPr/>
            </a:pPr>
            <a:r>
              <a:rPr lang="en-US">
                <a:latin typeface="+mn-lt"/>
                <a:cs typeface="+mn-cs"/>
              </a:rPr>
              <a:t>Unanticipated income </a:t>
            </a:r>
          </a:p>
          <a:p>
            <a:pPr algn="ctr" fontAlgn="auto">
              <a:spcBef>
                <a:spcPts val="0"/>
              </a:spcBef>
              <a:spcAft>
                <a:spcPts val="0"/>
              </a:spcAft>
              <a:defRPr/>
            </a:pPr>
            <a:r>
              <a:rPr lang="en-US">
                <a:latin typeface="+mn-lt"/>
                <a:cs typeface="+mn-cs"/>
              </a:rPr>
              <a:t>changes</a:t>
            </a:r>
          </a:p>
        </p:txBody>
      </p:sp>
      <p:sp>
        <p:nvSpPr>
          <p:cNvPr id="23563" name="Line 20"/>
          <p:cNvSpPr>
            <a:spLocks noChangeShapeType="1"/>
          </p:cNvSpPr>
          <p:nvPr/>
        </p:nvSpPr>
        <p:spPr bwMode="auto">
          <a:xfrm flipH="1">
            <a:off x="2971800" y="1981200"/>
            <a:ext cx="1905000" cy="1066800"/>
          </a:xfrm>
          <a:prstGeom prst="line">
            <a:avLst/>
          </a:prstGeom>
          <a:noFill/>
          <a:ln w="9525">
            <a:solidFill>
              <a:schemeClr val="tx1"/>
            </a:solidFill>
            <a:prstDash val="dash"/>
            <a:round/>
            <a:headEnd/>
            <a:tailEnd type="triangle" w="med" len="med"/>
          </a:ln>
        </p:spPr>
        <p:txBody>
          <a:bodyPr/>
          <a:lstStyle/>
          <a:p>
            <a:endParaRPr lang="it-IT"/>
          </a:p>
        </p:txBody>
      </p:sp>
      <p:sp>
        <p:nvSpPr>
          <p:cNvPr id="23564" name="Line 21"/>
          <p:cNvSpPr>
            <a:spLocks noChangeShapeType="1"/>
          </p:cNvSpPr>
          <p:nvPr/>
        </p:nvSpPr>
        <p:spPr bwMode="auto">
          <a:xfrm rot="16200000" flipH="1">
            <a:off x="5524500" y="1333500"/>
            <a:ext cx="1066800" cy="2362200"/>
          </a:xfrm>
          <a:prstGeom prst="line">
            <a:avLst/>
          </a:prstGeom>
          <a:noFill/>
          <a:ln w="9525">
            <a:solidFill>
              <a:schemeClr val="tx1"/>
            </a:solidFill>
            <a:prstDash val="dash"/>
            <a:round/>
            <a:headEnd/>
            <a:tailEnd type="triangle" w="med" len="med"/>
          </a:ln>
        </p:spPr>
        <p:txBody>
          <a:bodyPr/>
          <a:lstStyle/>
          <a:p>
            <a:endParaRPr lang="it-IT"/>
          </a:p>
        </p:txBody>
      </p:sp>
      <p:sp>
        <p:nvSpPr>
          <p:cNvPr id="23565" name="Line 14"/>
          <p:cNvSpPr>
            <a:spLocks noChangeShapeType="1"/>
          </p:cNvSpPr>
          <p:nvPr/>
        </p:nvSpPr>
        <p:spPr bwMode="auto">
          <a:xfrm flipH="1">
            <a:off x="6096000" y="5607050"/>
            <a:ext cx="762000" cy="685800"/>
          </a:xfrm>
          <a:prstGeom prst="line">
            <a:avLst/>
          </a:prstGeom>
          <a:noFill/>
          <a:ln w="9525">
            <a:solidFill>
              <a:schemeClr val="tx1"/>
            </a:solidFill>
            <a:round/>
            <a:headEnd/>
            <a:tailEnd type="triangle" w="med" len="med"/>
          </a:ln>
        </p:spPr>
        <p:txBody>
          <a:bodyPr/>
          <a:lstStyle/>
          <a:p>
            <a:endParaRPr lang="it-IT"/>
          </a:p>
        </p:txBody>
      </p:sp>
      <p:sp>
        <p:nvSpPr>
          <p:cNvPr id="23566" name="Text Box 16"/>
          <p:cNvSpPr txBox="1">
            <a:spLocks noChangeArrowheads="1"/>
          </p:cNvSpPr>
          <p:nvPr/>
        </p:nvSpPr>
        <p:spPr bwMode="auto">
          <a:xfrm>
            <a:off x="5699125" y="6262688"/>
            <a:ext cx="984250" cy="366712"/>
          </a:xfrm>
          <a:prstGeom prst="rect">
            <a:avLst/>
          </a:prstGeom>
          <a:noFill/>
          <a:ln w="9525">
            <a:noFill/>
            <a:miter lim="800000"/>
            <a:headEnd/>
            <a:tailEnd/>
          </a:ln>
        </p:spPr>
        <p:txBody>
          <a:bodyPr wrap="none">
            <a:spAutoFit/>
          </a:bodyPr>
          <a:lstStyle/>
          <a:p>
            <a:r>
              <a:rPr lang="en-US">
                <a:latin typeface="Gill Sans MT" pitchFamily="34" charset="0"/>
              </a:rPr>
              <a:t>Positive</a:t>
            </a:r>
          </a:p>
        </p:txBody>
      </p:sp>
      <p:sp>
        <p:nvSpPr>
          <p:cNvPr id="23567" name="Text Box 17"/>
          <p:cNvSpPr txBox="1">
            <a:spLocks noChangeArrowheads="1"/>
          </p:cNvSpPr>
          <p:nvPr/>
        </p:nvSpPr>
        <p:spPr bwMode="auto">
          <a:xfrm>
            <a:off x="7156450" y="6262688"/>
            <a:ext cx="1143000" cy="366712"/>
          </a:xfrm>
          <a:prstGeom prst="rect">
            <a:avLst/>
          </a:prstGeom>
          <a:noFill/>
          <a:ln w="9525">
            <a:noFill/>
            <a:miter lim="800000"/>
            <a:headEnd/>
            <a:tailEnd/>
          </a:ln>
        </p:spPr>
        <p:txBody>
          <a:bodyPr wrap="none">
            <a:spAutoFit/>
          </a:bodyPr>
          <a:lstStyle/>
          <a:p>
            <a:r>
              <a:rPr lang="en-US" b="1">
                <a:solidFill>
                  <a:schemeClr val="hlink"/>
                </a:solidFill>
                <a:latin typeface="Gill Sans MT" pitchFamily="34" charset="0"/>
              </a:rPr>
              <a:t>Negative</a:t>
            </a:r>
          </a:p>
        </p:txBody>
      </p:sp>
      <p:sp>
        <p:nvSpPr>
          <p:cNvPr id="23568" name="Line 15"/>
          <p:cNvSpPr>
            <a:spLocks noChangeShapeType="1"/>
          </p:cNvSpPr>
          <p:nvPr/>
        </p:nvSpPr>
        <p:spPr bwMode="auto">
          <a:xfrm rot="16200000" flipH="1">
            <a:off x="6813550" y="5645150"/>
            <a:ext cx="762000" cy="685800"/>
          </a:xfrm>
          <a:prstGeom prst="line">
            <a:avLst/>
          </a:prstGeom>
          <a:noFill/>
          <a:ln w="9525">
            <a:solidFill>
              <a:schemeClr val="tx1"/>
            </a:solidFill>
            <a:round/>
            <a:headEnd/>
            <a:tailEnd type="triangle" w="med" len="med"/>
          </a:ln>
        </p:spPr>
        <p:txBody>
          <a:bodyPr/>
          <a:lstStyle/>
          <a:p>
            <a:endParaRPr lang="it-IT"/>
          </a:p>
        </p:txBody>
      </p:sp>
      <p:sp>
        <p:nvSpPr>
          <p:cNvPr id="28" name="Line 6"/>
          <p:cNvSpPr>
            <a:spLocks noChangeShapeType="1"/>
          </p:cNvSpPr>
          <p:nvPr/>
        </p:nvSpPr>
        <p:spPr bwMode="auto">
          <a:xfrm flipH="1">
            <a:off x="4038600" y="3505200"/>
            <a:ext cx="919163" cy="838200"/>
          </a:xfrm>
          <a:prstGeom prst="line">
            <a:avLst/>
          </a:prstGeom>
          <a:noFill/>
          <a:ln w="9525">
            <a:solidFill>
              <a:schemeClr val="accent3">
                <a:lumMod val="75000"/>
              </a:schemeClr>
            </a:solidFill>
            <a:round/>
            <a:headEnd/>
            <a:tailEnd type="triangle" w="med" len="med"/>
          </a:ln>
          <a:effectLst/>
          <a:extLst>
            <a:ext uri="{909E8E84-426E-40DD-AFC4-6F175D3DCCD1}"/>
            <a:ext uri="{AF507438-7753-43E0-B8FC-AC1667EBCBE1}"/>
          </a:extLst>
        </p:spPr>
        <p:txBody>
          <a:bodyPr/>
          <a:lstStyle/>
          <a:p>
            <a:pPr fontAlgn="auto">
              <a:spcBef>
                <a:spcPts val="0"/>
              </a:spcBef>
              <a:spcAft>
                <a:spcPts val="0"/>
              </a:spcAft>
              <a:defRPr/>
            </a:pPr>
            <a:endParaRPr lang="en-US">
              <a:latin typeface="+mn-lt"/>
              <a:cs typeface="+mn-cs"/>
            </a:endParaRPr>
          </a:p>
        </p:txBody>
      </p:sp>
      <p:sp>
        <p:nvSpPr>
          <p:cNvPr id="29" name="Line 7"/>
          <p:cNvSpPr>
            <a:spLocks noChangeShapeType="1"/>
          </p:cNvSpPr>
          <p:nvPr/>
        </p:nvSpPr>
        <p:spPr bwMode="auto">
          <a:xfrm rot="16200000" flipH="1">
            <a:off x="4917282" y="3545681"/>
            <a:ext cx="838200" cy="757237"/>
          </a:xfrm>
          <a:prstGeom prst="line">
            <a:avLst/>
          </a:prstGeom>
          <a:noFill/>
          <a:ln w="9525">
            <a:solidFill>
              <a:schemeClr val="accent3">
                <a:lumMod val="75000"/>
              </a:schemeClr>
            </a:solidFill>
            <a:round/>
            <a:headEnd/>
            <a:tailEnd type="triangle" w="med" len="med"/>
          </a:ln>
          <a:effectLst/>
          <a:extLst>
            <a:ext uri="{909E8E84-426E-40DD-AFC4-6F175D3DCCD1}"/>
            <a:ext uri="{AF507438-7753-43E0-B8FC-AC1667EBCBE1}"/>
          </a:extLst>
        </p:spPr>
        <p:txBody>
          <a:bodyPr/>
          <a:lstStyle/>
          <a:p>
            <a:pPr fontAlgn="auto">
              <a:spcBef>
                <a:spcPts val="0"/>
              </a:spcBef>
              <a:spcAft>
                <a:spcPts val="0"/>
              </a:spcAft>
              <a:defRPr/>
            </a:pPr>
            <a:endParaRPr lang="en-US">
              <a:latin typeface="+mn-lt"/>
              <a:cs typeface="+mn-cs"/>
            </a:endParaRPr>
          </a:p>
        </p:txBody>
      </p:sp>
      <p:sp>
        <p:nvSpPr>
          <p:cNvPr id="23571" name="Text Box 9"/>
          <p:cNvSpPr txBox="1">
            <a:spLocks noChangeArrowheads="1"/>
          </p:cNvSpPr>
          <p:nvPr/>
        </p:nvSpPr>
        <p:spPr bwMode="auto">
          <a:xfrm>
            <a:off x="5372100" y="4267200"/>
            <a:ext cx="766763" cy="366713"/>
          </a:xfrm>
          <a:prstGeom prst="rect">
            <a:avLst/>
          </a:prstGeom>
          <a:noFill/>
          <a:ln w="9525">
            <a:noFill/>
            <a:miter lim="800000"/>
            <a:headEnd/>
            <a:tailEnd/>
          </a:ln>
        </p:spPr>
        <p:txBody>
          <a:bodyPr wrap="none">
            <a:spAutoFit/>
          </a:bodyPr>
          <a:lstStyle/>
          <a:p>
            <a:pPr algn="ctr"/>
            <a:r>
              <a:rPr lang="en-US" sz="1600" i="1">
                <a:solidFill>
                  <a:srgbClr val="558ED5"/>
                </a:solidFill>
              </a:rPr>
              <a:t>Large</a:t>
            </a:r>
            <a:r>
              <a:rPr lang="en-US"/>
              <a:t> </a:t>
            </a:r>
            <a:endParaRPr lang="en-US">
              <a:latin typeface="Gill Sans MT" pitchFamily="34" charset="0"/>
            </a:endParaRPr>
          </a:p>
        </p:txBody>
      </p:sp>
      <p:sp>
        <p:nvSpPr>
          <p:cNvPr id="23572" name="Text Box 9"/>
          <p:cNvSpPr txBox="1">
            <a:spLocks noChangeArrowheads="1"/>
          </p:cNvSpPr>
          <p:nvPr/>
        </p:nvSpPr>
        <p:spPr bwMode="auto">
          <a:xfrm>
            <a:off x="3613150" y="4343400"/>
            <a:ext cx="690563" cy="336550"/>
          </a:xfrm>
          <a:prstGeom prst="rect">
            <a:avLst/>
          </a:prstGeom>
          <a:noFill/>
          <a:ln w="9525">
            <a:noFill/>
            <a:miter lim="800000"/>
            <a:headEnd/>
            <a:tailEnd/>
          </a:ln>
        </p:spPr>
        <p:txBody>
          <a:bodyPr wrap="none">
            <a:spAutoFit/>
          </a:bodyPr>
          <a:lstStyle/>
          <a:p>
            <a:pPr algn="ctr"/>
            <a:r>
              <a:rPr lang="en-US" sz="1600" i="1">
                <a:solidFill>
                  <a:srgbClr val="558ED5"/>
                </a:solidFill>
              </a:rPr>
              <a:t>Small</a:t>
            </a:r>
            <a:endParaRPr lang="en-US" sz="1600">
              <a:latin typeface="Gill Sans MT" pitchFamily="34" charset="0"/>
            </a:endParaRPr>
          </a:p>
        </p:txBody>
      </p:sp>
      <p:sp>
        <p:nvSpPr>
          <p:cNvPr id="23573" name="TextBox 31"/>
          <p:cNvSpPr txBox="1">
            <a:spLocks noChangeArrowheads="1"/>
          </p:cNvSpPr>
          <p:nvPr/>
        </p:nvSpPr>
        <p:spPr bwMode="auto">
          <a:xfrm>
            <a:off x="4648200" y="3900488"/>
            <a:ext cx="628650" cy="366712"/>
          </a:xfrm>
          <a:prstGeom prst="rect">
            <a:avLst/>
          </a:prstGeom>
          <a:noFill/>
          <a:ln w="9525">
            <a:noFill/>
            <a:miter lim="800000"/>
            <a:headEnd/>
            <a:tailEnd/>
          </a:ln>
        </p:spPr>
        <p:txBody>
          <a:bodyPr wrap="none">
            <a:spAutoFit/>
          </a:bodyPr>
          <a:lstStyle/>
          <a:p>
            <a:r>
              <a:rPr lang="en-US" i="1">
                <a:solidFill>
                  <a:srgbClr val="558ED5"/>
                </a:solidFill>
              </a:rPr>
              <a:t>Size</a:t>
            </a:r>
            <a:endParaRPr lang="en-US" i="1">
              <a:solidFill>
                <a:srgbClr val="77933C"/>
              </a:solidFill>
              <a:latin typeface="Gill Sans MT" pitchFamily="34" charset="0"/>
            </a:endParaRPr>
          </a:p>
        </p:txBody>
      </p:sp>
      <p:cxnSp>
        <p:nvCxnSpPr>
          <p:cNvPr id="33" name="Straight Connector 32"/>
          <p:cNvCxnSpPr/>
          <p:nvPr/>
        </p:nvCxnSpPr>
        <p:spPr>
          <a:xfrm>
            <a:off x="3657600" y="3505200"/>
            <a:ext cx="25844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Line 6"/>
          <p:cNvSpPr>
            <a:spLocks noChangeShapeType="1"/>
          </p:cNvSpPr>
          <p:nvPr/>
        </p:nvSpPr>
        <p:spPr bwMode="auto">
          <a:xfrm flipH="1" flipV="1">
            <a:off x="4267200" y="3200400"/>
            <a:ext cx="681038" cy="304800"/>
          </a:xfrm>
          <a:prstGeom prst="line">
            <a:avLst/>
          </a:prstGeom>
          <a:noFill/>
          <a:ln w="9525">
            <a:solidFill>
              <a:schemeClr val="tx2">
                <a:lumMod val="60000"/>
                <a:lumOff val="40000"/>
              </a:schemeClr>
            </a:solidFill>
            <a:round/>
            <a:headEnd/>
            <a:tailEnd type="triangle" w="med" len="med"/>
          </a:ln>
          <a:effectLst/>
          <a:extLst>
            <a:ext uri="{909E8E84-426E-40DD-AFC4-6F175D3DCCD1}"/>
            <a:ext uri="{AF507438-7753-43E0-B8FC-AC1667EBCBE1}"/>
          </a:extLst>
        </p:spPr>
        <p:txBody>
          <a:bodyPr/>
          <a:lstStyle/>
          <a:p>
            <a:pPr fontAlgn="auto">
              <a:spcBef>
                <a:spcPts val="0"/>
              </a:spcBef>
              <a:spcAft>
                <a:spcPts val="0"/>
              </a:spcAft>
              <a:defRPr/>
            </a:pPr>
            <a:endParaRPr lang="en-US">
              <a:latin typeface="+mn-lt"/>
              <a:cs typeface="+mn-cs"/>
            </a:endParaRPr>
          </a:p>
        </p:txBody>
      </p:sp>
      <p:sp>
        <p:nvSpPr>
          <p:cNvPr id="35" name="Line 6"/>
          <p:cNvSpPr>
            <a:spLocks noChangeShapeType="1"/>
          </p:cNvSpPr>
          <p:nvPr/>
        </p:nvSpPr>
        <p:spPr bwMode="auto">
          <a:xfrm flipH="1" flipV="1">
            <a:off x="4267200" y="2819400"/>
            <a:ext cx="681038" cy="685800"/>
          </a:xfrm>
          <a:prstGeom prst="line">
            <a:avLst/>
          </a:prstGeom>
          <a:noFill/>
          <a:ln w="9525">
            <a:solidFill>
              <a:schemeClr val="tx2">
                <a:lumMod val="60000"/>
                <a:lumOff val="40000"/>
              </a:schemeClr>
            </a:solidFill>
            <a:round/>
            <a:headEnd/>
            <a:tailEnd type="triangle" w="med" len="med"/>
          </a:ln>
          <a:effectLst/>
          <a:extLst>
            <a:ext uri="{909E8E84-426E-40DD-AFC4-6F175D3DCCD1}"/>
            <a:ext uri="{AF507438-7753-43E0-B8FC-AC1667EBCBE1}"/>
          </a:extLst>
        </p:spPr>
        <p:txBody>
          <a:bodyPr/>
          <a:lstStyle/>
          <a:p>
            <a:pPr fontAlgn="auto">
              <a:spcBef>
                <a:spcPts val="0"/>
              </a:spcBef>
              <a:spcAft>
                <a:spcPts val="0"/>
              </a:spcAft>
              <a:defRPr/>
            </a:pPr>
            <a:endParaRPr lang="en-US">
              <a:latin typeface="+mn-lt"/>
              <a:cs typeface="+mn-cs"/>
            </a:endParaRPr>
          </a:p>
        </p:txBody>
      </p:sp>
      <p:sp>
        <p:nvSpPr>
          <p:cNvPr id="36" name="Line 6"/>
          <p:cNvSpPr>
            <a:spLocks noChangeShapeType="1"/>
          </p:cNvSpPr>
          <p:nvPr/>
        </p:nvSpPr>
        <p:spPr bwMode="auto">
          <a:xfrm flipH="1" flipV="1">
            <a:off x="4452938" y="2695575"/>
            <a:ext cx="495300" cy="809625"/>
          </a:xfrm>
          <a:prstGeom prst="line">
            <a:avLst/>
          </a:prstGeom>
          <a:noFill/>
          <a:ln w="9525">
            <a:solidFill>
              <a:schemeClr val="tx2">
                <a:lumMod val="60000"/>
                <a:lumOff val="40000"/>
              </a:schemeClr>
            </a:solidFill>
            <a:round/>
            <a:headEnd/>
            <a:tailEnd type="triangle" w="med" len="med"/>
          </a:ln>
          <a:effectLst/>
          <a:extLst>
            <a:ext uri="{909E8E84-426E-40DD-AFC4-6F175D3DCCD1}"/>
            <a:ext uri="{AF507438-7753-43E0-B8FC-AC1667EBCBE1}"/>
          </a:extLst>
        </p:spPr>
        <p:txBody>
          <a:bodyPr/>
          <a:lstStyle/>
          <a:p>
            <a:pPr fontAlgn="auto">
              <a:spcBef>
                <a:spcPts val="0"/>
              </a:spcBef>
              <a:spcAft>
                <a:spcPts val="0"/>
              </a:spcAft>
              <a:defRPr/>
            </a:pPr>
            <a:endParaRPr lang="en-US">
              <a:latin typeface="+mn-lt"/>
              <a:cs typeface="+mn-cs"/>
            </a:endParaRPr>
          </a:p>
        </p:txBody>
      </p:sp>
      <p:sp>
        <p:nvSpPr>
          <p:cNvPr id="23578" name="Text Box 9"/>
          <p:cNvSpPr txBox="1">
            <a:spLocks noChangeArrowheads="1"/>
          </p:cNvSpPr>
          <p:nvPr/>
        </p:nvSpPr>
        <p:spPr bwMode="auto">
          <a:xfrm>
            <a:off x="3576638" y="2819400"/>
            <a:ext cx="766762" cy="461963"/>
          </a:xfrm>
          <a:prstGeom prst="rect">
            <a:avLst/>
          </a:prstGeom>
          <a:noFill/>
          <a:ln w="9525">
            <a:noFill/>
            <a:miter lim="800000"/>
            <a:headEnd/>
            <a:tailEnd/>
          </a:ln>
        </p:spPr>
        <p:txBody>
          <a:bodyPr wrap="none">
            <a:spAutoFit/>
          </a:bodyPr>
          <a:lstStyle/>
          <a:p>
            <a:pPr algn="ctr"/>
            <a:r>
              <a:rPr lang="en-US" sz="1200">
                <a:latin typeface="Gill Sans MT" pitchFamily="34" charset="0"/>
              </a:rPr>
              <a:t>Check in </a:t>
            </a:r>
          </a:p>
          <a:p>
            <a:pPr algn="ctr"/>
            <a:r>
              <a:rPr lang="en-US" sz="1200">
                <a:latin typeface="Gill Sans MT" pitchFamily="34" charset="0"/>
              </a:rPr>
              <a:t>the mail</a:t>
            </a:r>
          </a:p>
        </p:txBody>
      </p:sp>
      <p:sp>
        <p:nvSpPr>
          <p:cNvPr id="23579" name="Text Box 9"/>
          <p:cNvSpPr txBox="1">
            <a:spLocks noChangeArrowheads="1"/>
          </p:cNvSpPr>
          <p:nvPr/>
        </p:nvSpPr>
        <p:spPr bwMode="auto">
          <a:xfrm>
            <a:off x="3810000" y="2590800"/>
            <a:ext cx="603250" cy="276225"/>
          </a:xfrm>
          <a:prstGeom prst="rect">
            <a:avLst/>
          </a:prstGeom>
          <a:noFill/>
          <a:ln w="9525">
            <a:noFill/>
            <a:miter lim="800000"/>
            <a:headEnd/>
            <a:tailEnd/>
          </a:ln>
        </p:spPr>
        <p:txBody>
          <a:bodyPr wrap="none">
            <a:spAutoFit/>
          </a:bodyPr>
          <a:lstStyle/>
          <a:p>
            <a:pPr algn="ctr"/>
            <a:r>
              <a:rPr lang="en-US" sz="1200">
                <a:latin typeface="Gill Sans MT" pitchFamily="34" charset="0"/>
              </a:rPr>
              <a:t>Payroll</a:t>
            </a:r>
          </a:p>
        </p:txBody>
      </p:sp>
      <p:sp>
        <p:nvSpPr>
          <p:cNvPr id="23580" name="Text Box 9"/>
          <p:cNvSpPr txBox="1">
            <a:spLocks noChangeArrowheads="1"/>
          </p:cNvSpPr>
          <p:nvPr/>
        </p:nvSpPr>
        <p:spPr bwMode="auto">
          <a:xfrm>
            <a:off x="4221163" y="2438400"/>
            <a:ext cx="731837" cy="276225"/>
          </a:xfrm>
          <a:prstGeom prst="rect">
            <a:avLst/>
          </a:prstGeom>
          <a:noFill/>
          <a:ln w="9525">
            <a:noFill/>
            <a:miter lim="800000"/>
            <a:headEnd/>
            <a:tailEnd/>
          </a:ln>
        </p:spPr>
        <p:txBody>
          <a:bodyPr wrap="none">
            <a:spAutoFit/>
          </a:bodyPr>
          <a:lstStyle/>
          <a:p>
            <a:pPr algn="ctr"/>
            <a:r>
              <a:rPr lang="en-US" sz="1200">
                <a:latin typeface="Gill Sans MT" pitchFamily="34" charset="0"/>
              </a:rPr>
              <a:t>Coupons</a:t>
            </a:r>
          </a:p>
        </p:txBody>
      </p:sp>
      <p:sp>
        <p:nvSpPr>
          <p:cNvPr id="23581" name="TextBox 40"/>
          <p:cNvSpPr txBox="1">
            <a:spLocks noChangeArrowheads="1"/>
          </p:cNvSpPr>
          <p:nvPr/>
        </p:nvSpPr>
        <p:spPr bwMode="auto">
          <a:xfrm>
            <a:off x="5410200" y="3211513"/>
            <a:ext cx="896938" cy="369887"/>
          </a:xfrm>
          <a:prstGeom prst="rect">
            <a:avLst/>
          </a:prstGeom>
          <a:noFill/>
          <a:ln w="9525">
            <a:noFill/>
            <a:miter lim="800000"/>
            <a:headEnd/>
            <a:tailEnd/>
          </a:ln>
        </p:spPr>
        <p:txBody>
          <a:bodyPr wrap="none">
            <a:spAutoFit/>
          </a:bodyPr>
          <a:lstStyle/>
          <a:p>
            <a:r>
              <a:rPr lang="en-US" i="1">
                <a:solidFill>
                  <a:srgbClr val="FF0000"/>
                </a:solidFill>
                <a:latin typeface="Gill Sans MT" pitchFamily="34" charset="0"/>
              </a:rPr>
              <a:t>Context</a:t>
            </a:r>
          </a:p>
        </p:txBody>
      </p:sp>
      <p:sp>
        <p:nvSpPr>
          <p:cNvPr id="23582" name="Line 6"/>
          <p:cNvSpPr>
            <a:spLocks noChangeShapeType="1"/>
          </p:cNvSpPr>
          <p:nvPr/>
        </p:nvSpPr>
        <p:spPr bwMode="auto">
          <a:xfrm flipV="1">
            <a:off x="4970463" y="2847975"/>
            <a:ext cx="533400" cy="657225"/>
          </a:xfrm>
          <a:prstGeom prst="line">
            <a:avLst/>
          </a:prstGeom>
          <a:noFill/>
          <a:ln w="9525">
            <a:solidFill>
              <a:srgbClr val="FF0000"/>
            </a:solidFill>
            <a:round/>
            <a:headEnd/>
            <a:tailEnd type="triangle" w="med" len="med"/>
          </a:ln>
        </p:spPr>
        <p:txBody>
          <a:bodyPr/>
          <a:lstStyle/>
          <a:p>
            <a:endParaRPr lang="it-IT"/>
          </a:p>
        </p:txBody>
      </p:sp>
      <p:sp>
        <p:nvSpPr>
          <p:cNvPr id="23583" name="Text Box 9"/>
          <p:cNvSpPr txBox="1">
            <a:spLocks noChangeArrowheads="1"/>
          </p:cNvSpPr>
          <p:nvPr/>
        </p:nvSpPr>
        <p:spPr bwMode="auto">
          <a:xfrm>
            <a:off x="5199063" y="2590800"/>
            <a:ext cx="803275" cy="276225"/>
          </a:xfrm>
          <a:prstGeom prst="rect">
            <a:avLst/>
          </a:prstGeom>
          <a:noFill/>
          <a:ln w="9525">
            <a:noFill/>
            <a:miter lim="800000"/>
            <a:headEnd/>
            <a:tailEnd/>
          </a:ln>
        </p:spPr>
        <p:txBody>
          <a:bodyPr wrap="none">
            <a:spAutoFit/>
          </a:bodyPr>
          <a:lstStyle/>
          <a:p>
            <a:pPr algn="ctr"/>
            <a:r>
              <a:rPr lang="en-US" sz="1200">
                <a:latin typeface="Gill Sans MT" pitchFamily="34" charset="0"/>
              </a:rPr>
              <a:t>Recession</a:t>
            </a:r>
          </a:p>
        </p:txBody>
      </p:sp>
      <p:sp>
        <p:nvSpPr>
          <p:cNvPr id="23584" name="Line 6"/>
          <p:cNvSpPr>
            <a:spLocks noChangeShapeType="1"/>
          </p:cNvSpPr>
          <p:nvPr/>
        </p:nvSpPr>
        <p:spPr bwMode="auto">
          <a:xfrm flipV="1">
            <a:off x="4975225" y="3048000"/>
            <a:ext cx="642938" cy="457200"/>
          </a:xfrm>
          <a:prstGeom prst="line">
            <a:avLst/>
          </a:prstGeom>
          <a:noFill/>
          <a:ln w="9525">
            <a:solidFill>
              <a:srgbClr val="FF0000"/>
            </a:solidFill>
            <a:round/>
            <a:headEnd/>
            <a:tailEnd type="triangle" w="med" len="med"/>
          </a:ln>
        </p:spPr>
        <p:txBody>
          <a:bodyPr/>
          <a:lstStyle/>
          <a:p>
            <a:endParaRPr lang="it-IT"/>
          </a:p>
        </p:txBody>
      </p:sp>
      <p:sp>
        <p:nvSpPr>
          <p:cNvPr id="23585" name="Text Box 9"/>
          <p:cNvSpPr txBox="1">
            <a:spLocks noChangeArrowheads="1"/>
          </p:cNvSpPr>
          <p:nvPr/>
        </p:nvSpPr>
        <p:spPr bwMode="auto">
          <a:xfrm>
            <a:off x="5510213" y="2819400"/>
            <a:ext cx="1060450" cy="276225"/>
          </a:xfrm>
          <a:prstGeom prst="rect">
            <a:avLst/>
          </a:prstGeom>
          <a:noFill/>
          <a:ln w="9525">
            <a:noFill/>
            <a:miter lim="800000"/>
            <a:headEnd/>
            <a:tailEnd/>
          </a:ln>
        </p:spPr>
        <p:txBody>
          <a:bodyPr wrap="none">
            <a:spAutoFit/>
          </a:bodyPr>
          <a:lstStyle/>
          <a:p>
            <a:pPr algn="ctr"/>
            <a:r>
              <a:rPr lang="en-US" sz="1200">
                <a:latin typeface="Gill Sans MT" pitchFamily="34" charset="0"/>
              </a:rPr>
              <a:t>Asset liquidity</a:t>
            </a:r>
          </a:p>
        </p:txBody>
      </p:sp>
      <p:sp>
        <p:nvSpPr>
          <p:cNvPr id="23586" name="Line 6"/>
          <p:cNvSpPr>
            <a:spLocks noChangeShapeType="1"/>
          </p:cNvSpPr>
          <p:nvPr/>
        </p:nvSpPr>
        <p:spPr bwMode="auto">
          <a:xfrm flipV="1">
            <a:off x="4953000" y="3200400"/>
            <a:ext cx="795338" cy="304800"/>
          </a:xfrm>
          <a:prstGeom prst="line">
            <a:avLst/>
          </a:prstGeom>
          <a:noFill/>
          <a:ln w="9525">
            <a:solidFill>
              <a:srgbClr val="FF0000"/>
            </a:solidFill>
            <a:round/>
            <a:headEnd/>
            <a:tailEnd type="triangle" w="med" len="med"/>
          </a:ln>
        </p:spPr>
        <p:txBody>
          <a:bodyPr/>
          <a:lstStyle/>
          <a:p>
            <a:endParaRPr lang="it-IT"/>
          </a:p>
        </p:txBody>
      </p:sp>
      <p:sp>
        <p:nvSpPr>
          <p:cNvPr id="23587" name="Text Box 9"/>
          <p:cNvSpPr txBox="1">
            <a:spLocks noChangeArrowheads="1"/>
          </p:cNvSpPr>
          <p:nvPr/>
        </p:nvSpPr>
        <p:spPr bwMode="auto">
          <a:xfrm>
            <a:off x="5702300" y="3076575"/>
            <a:ext cx="487363" cy="276225"/>
          </a:xfrm>
          <a:prstGeom prst="rect">
            <a:avLst/>
          </a:prstGeom>
          <a:noFill/>
          <a:ln w="9525">
            <a:noFill/>
            <a:miter lim="800000"/>
            <a:headEnd/>
            <a:tailEnd/>
          </a:ln>
        </p:spPr>
        <p:txBody>
          <a:bodyPr wrap="none">
            <a:spAutoFit/>
          </a:bodyPr>
          <a:lstStyle/>
          <a:p>
            <a:pPr algn="ctr"/>
            <a:r>
              <a:rPr lang="en-US" sz="1200">
                <a:latin typeface="Gill Sans MT" pitchFamily="34" charset="0"/>
              </a:rPr>
              <a:t>Debt</a:t>
            </a:r>
          </a:p>
        </p:txBody>
      </p:sp>
      <p:sp>
        <p:nvSpPr>
          <p:cNvPr id="23588" name="Line 6"/>
          <p:cNvSpPr>
            <a:spLocks noChangeShapeType="1"/>
          </p:cNvSpPr>
          <p:nvPr/>
        </p:nvSpPr>
        <p:spPr bwMode="auto">
          <a:xfrm flipV="1">
            <a:off x="4953000" y="2971800"/>
            <a:ext cx="141288" cy="504825"/>
          </a:xfrm>
          <a:prstGeom prst="line">
            <a:avLst/>
          </a:prstGeom>
          <a:noFill/>
          <a:ln w="9525">
            <a:solidFill>
              <a:srgbClr val="FF0000"/>
            </a:solidFill>
            <a:round/>
            <a:headEnd/>
            <a:tailEnd type="triangle" w="med" len="med"/>
          </a:ln>
        </p:spPr>
        <p:txBody>
          <a:bodyPr/>
          <a:lstStyle/>
          <a:p>
            <a:endParaRPr lang="it-IT"/>
          </a:p>
        </p:txBody>
      </p:sp>
      <p:sp>
        <p:nvSpPr>
          <p:cNvPr id="23589" name="Text Box 9"/>
          <p:cNvSpPr txBox="1">
            <a:spLocks noChangeArrowheads="1"/>
          </p:cNvSpPr>
          <p:nvPr/>
        </p:nvSpPr>
        <p:spPr bwMode="auto">
          <a:xfrm>
            <a:off x="4926013" y="2771775"/>
            <a:ext cx="422275" cy="276225"/>
          </a:xfrm>
          <a:prstGeom prst="rect">
            <a:avLst/>
          </a:prstGeom>
          <a:noFill/>
          <a:ln w="9525">
            <a:noFill/>
            <a:miter lim="800000"/>
            <a:headEnd/>
            <a:tailEnd/>
          </a:ln>
        </p:spPr>
        <p:txBody>
          <a:bodyPr wrap="none">
            <a:spAutoFit/>
          </a:bodyPr>
          <a:lstStyle/>
          <a:p>
            <a:pPr algn="ctr"/>
            <a:r>
              <a:rPr lang="en-US" sz="1200">
                <a:latin typeface="Gill Sans MT" pitchFamily="34" charset="0"/>
              </a:rPr>
              <a:t>Age</a:t>
            </a:r>
          </a:p>
        </p:txBody>
      </p:sp>
      <p:sp>
        <p:nvSpPr>
          <p:cNvPr id="2" name="Slide Number Placeholder 1"/>
          <p:cNvSpPr>
            <a:spLocks noGrp="1"/>
          </p:cNvSpPr>
          <p:nvPr>
            <p:ph type="sldNum" sz="quarter" idx="12"/>
          </p:nvPr>
        </p:nvSpPr>
        <p:spPr/>
        <p:txBody>
          <a:bodyPr/>
          <a:lstStyle/>
          <a:p>
            <a:pPr>
              <a:defRPr/>
            </a:pPr>
            <a:fld id="{F057ED20-4682-4CE4-834F-40E2E0749640}" type="slidenum">
              <a:rPr lang="en-US"/>
              <a:pPr>
                <a:defRPr/>
              </a:pPr>
              <a:t>6</a:t>
            </a:fld>
            <a:endParaRPr lang="en-US"/>
          </a:p>
        </p:txBody>
      </p:sp>
      <p:sp>
        <p:nvSpPr>
          <p:cNvPr id="50" name="Title 1"/>
          <p:cNvSpPr txBox="1">
            <a:spLocks/>
          </p:cNvSpPr>
          <p:nvPr/>
        </p:nvSpPr>
        <p:spPr>
          <a:xfrm>
            <a:off x="1435100" y="0"/>
            <a:ext cx="7499350" cy="990600"/>
          </a:xfrm>
          <a:prstGeom prst="rect">
            <a:avLst/>
          </a:prstGeom>
        </p:spPr>
        <p:txBody>
          <a:bodyPr anchor="b">
            <a:normAutofit/>
          </a:bodyPr>
          <a:lstStyle/>
          <a:p>
            <a:pPr algn="ctr">
              <a:defRPr/>
            </a:pPr>
            <a:r>
              <a:rPr lang="en-US" sz="3600">
                <a:solidFill>
                  <a:srgbClr val="11488B"/>
                </a:solidFill>
                <a:effectLst>
                  <a:outerShdw blurRad="38100" dist="38100" dir="2700000" algn="tl">
                    <a:srgbClr val="C0C0C0"/>
                  </a:outerShdw>
                </a:effectLst>
                <a:latin typeface="Gill Sans MT" pitchFamily="34" charset="0"/>
              </a:rPr>
              <a:t>Many MPCs…</a:t>
            </a:r>
          </a:p>
        </p:txBody>
      </p:sp>
      <p:sp>
        <p:nvSpPr>
          <p:cNvPr id="23592" name="TextBox 2"/>
          <p:cNvSpPr txBox="1">
            <a:spLocks noChangeArrowheads="1"/>
          </p:cNvSpPr>
          <p:nvPr/>
        </p:nvSpPr>
        <p:spPr bwMode="auto">
          <a:xfrm>
            <a:off x="3810000" y="1600200"/>
            <a:ext cx="2589213" cy="396875"/>
          </a:xfrm>
          <a:prstGeom prst="rect">
            <a:avLst/>
          </a:prstGeom>
          <a:noFill/>
          <a:ln w="9525">
            <a:noFill/>
            <a:miter lim="800000"/>
            <a:headEnd/>
            <a:tailEnd/>
          </a:ln>
        </p:spPr>
        <p:txBody>
          <a:bodyPr>
            <a:spAutoFit/>
          </a:bodyPr>
          <a:lstStyle/>
          <a:p>
            <a:r>
              <a:rPr lang="en-US" sz="2000">
                <a:latin typeface="Gill Sans MT" pitchFamily="34" charset="0"/>
              </a:rPr>
              <a:t>Consumption response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vert="horz" wrap="square" lIns="91440" tIns="45720" rIns="91440" bIns="45720" numCol="1" anchorCtr="0" compatLnSpc="1">
            <a:prstTxWarp prst="textNoShape">
              <a:avLst/>
            </a:prstTxWarp>
          </a:bodyPr>
          <a:lstStyle/>
          <a:p>
            <a:pPr algn="ctr">
              <a:defRPr/>
            </a:pPr>
            <a:r>
              <a:rPr lang="en-US" sz="2400" smtClean="0">
                <a:effectLst>
                  <a:outerShdw blurRad="38100" dist="38100" dir="2700000" algn="tl">
                    <a:srgbClr val="C0C0C0"/>
                  </a:outerShdw>
                </a:effectLst>
              </a:rPr>
              <a:t>Measuring MPC from unanticipated income shocks</a:t>
            </a:r>
          </a:p>
        </p:txBody>
      </p:sp>
      <p:sp>
        <p:nvSpPr>
          <p:cNvPr id="27650" name="Content Placeholder 2"/>
          <p:cNvSpPr>
            <a:spLocks noGrp="1"/>
          </p:cNvSpPr>
          <p:nvPr>
            <p:ph idx="4294967295"/>
          </p:nvPr>
        </p:nvSpPr>
        <p:spPr>
          <a:xfrm>
            <a:off x="1435100" y="1447800"/>
            <a:ext cx="7499350" cy="5105400"/>
          </a:xfrm>
        </p:spPr>
        <p:txBody>
          <a:bodyPr/>
          <a:lstStyle/>
          <a:p>
            <a:pPr marL="692150" indent="-609600">
              <a:lnSpc>
                <a:spcPct val="80000"/>
              </a:lnSpc>
            </a:pPr>
            <a:endParaRPr lang="en-US" sz="1800" smtClean="0"/>
          </a:p>
          <a:p>
            <a:pPr marL="692150" indent="-609600">
              <a:lnSpc>
                <a:spcPct val="80000"/>
              </a:lnSpc>
              <a:buFont typeface="Wingdings 2" pitchFamily="18" charset="2"/>
              <a:buNone/>
            </a:pPr>
            <a:r>
              <a:rPr lang="en-US" sz="1800" smtClean="0"/>
              <a:t>	To estimate response of consumption to income shocks</a:t>
            </a:r>
          </a:p>
          <a:p>
            <a:pPr marL="692150" indent="-609600">
              <a:lnSpc>
                <a:spcPct val="80000"/>
              </a:lnSpc>
            </a:pPr>
            <a:endParaRPr lang="en-US" sz="1800" smtClean="0"/>
          </a:p>
          <a:p>
            <a:pPr marL="990600" lvl="1" indent="-533400">
              <a:lnSpc>
                <a:spcPct val="80000"/>
              </a:lnSpc>
              <a:buFont typeface="Gill Sans MT" pitchFamily="34" charset="0"/>
              <a:buNone/>
            </a:pPr>
            <a:r>
              <a:rPr lang="en-US" sz="1800" smtClean="0"/>
              <a:t>1.	Write </a:t>
            </a:r>
            <a:r>
              <a:rPr lang="en-US" sz="1800" smtClean="0">
                <a:solidFill>
                  <a:schemeClr val="hlink"/>
                </a:solidFill>
              </a:rPr>
              <a:t>income process</a:t>
            </a:r>
            <a:r>
              <a:rPr lang="en-US" sz="1800" smtClean="0"/>
              <a:t> (say transitory/permanent decomposition). Then estimate MPCs using restrictions that theory imposes on the var-cov matrix of consumption and income growth residuals.</a:t>
            </a:r>
          </a:p>
          <a:p>
            <a:pPr marL="1217613" lvl="2" indent="-514350">
              <a:lnSpc>
                <a:spcPct val="80000"/>
              </a:lnSpc>
            </a:pPr>
            <a:r>
              <a:rPr lang="en-US" sz="1400" smtClean="0"/>
              <a:t>Hall and Mishkin (1982), Blundell, Pistaferri &amp; Preston (2008)</a:t>
            </a:r>
          </a:p>
          <a:p>
            <a:pPr marL="990600" lvl="1" indent="-533400">
              <a:lnSpc>
                <a:spcPct val="80000"/>
              </a:lnSpc>
              <a:buFont typeface="Gill Sans MT" pitchFamily="34" charset="0"/>
              <a:buAutoNum type="arabicPeriod"/>
            </a:pPr>
            <a:endParaRPr lang="en-US" sz="1400" smtClean="0"/>
          </a:p>
          <a:p>
            <a:pPr marL="990600" lvl="1" indent="-533400">
              <a:lnSpc>
                <a:spcPct val="80000"/>
              </a:lnSpc>
              <a:buFont typeface="Gill Sans MT" pitchFamily="34" charset="0"/>
              <a:buNone/>
            </a:pPr>
            <a:r>
              <a:rPr lang="en-US" sz="1800" smtClean="0"/>
              <a:t>2. 	</a:t>
            </a:r>
            <a:r>
              <a:rPr lang="en-US" sz="1800" smtClean="0">
                <a:solidFill>
                  <a:schemeClr val="hlink"/>
                </a:solidFill>
              </a:rPr>
              <a:t>Subjective expectations</a:t>
            </a:r>
            <a:r>
              <a:rPr lang="en-US" sz="1800" smtClean="0"/>
              <a:t>: how will you spend hypothetical income increase / decrease?  Saving, Consumption, Debt.</a:t>
            </a:r>
          </a:p>
          <a:p>
            <a:pPr marL="990600" lvl="1" indent="-533400">
              <a:lnSpc>
                <a:spcPct val="80000"/>
              </a:lnSpc>
              <a:buFont typeface="Gill Sans MT" pitchFamily="34" charset="0"/>
              <a:buNone/>
            </a:pPr>
            <a:r>
              <a:rPr lang="en-US" sz="1800" smtClean="0"/>
              <a:t>	- Don’t need data on consumption or worry about income process.</a:t>
            </a:r>
          </a:p>
          <a:p>
            <a:pPr marL="990600" lvl="1" indent="-533400">
              <a:lnSpc>
                <a:spcPct val="80000"/>
              </a:lnSpc>
              <a:buFont typeface="Gill Sans MT" pitchFamily="34" charset="0"/>
              <a:buNone/>
            </a:pPr>
            <a:r>
              <a:rPr lang="en-US" sz="1800" smtClean="0"/>
              <a:t>	- Can easily look at MPC heterogeneity</a:t>
            </a:r>
          </a:p>
          <a:p>
            <a:pPr marL="990600" lvl="1" indent="-533400">
              <a:lnSpc>
                <a:spcPct val="80000"/>
              </a:lnSpc>
              <a:buFont typeface="Gill Sans MT" pitchFamily="34" charset="0"/>
              <a:buNone/>
            </a:pPr>
            <a:r>
              <a:rPr lang="en-US" sz="1800" smtClean="0"/>
              <a:t>	</a:t>
            </a:r>
            <a:r>
              <a:rPr lang="en-US" sz="1600" smtClean="0"/>
              <a:t>Shapiro &amp; Slemrod (various years), Jappelli &amp; Pistaferri (2014)</a:t>
            </a:r>
          </a:p>
          <a:p>
            <a:pPr marL="990600" lvl="1" indent="-533400">
              <a:lnSpc>
                <a:spcPct val="80000"/>
              </a:lnSpc>
              <a:buFont typeface="Gill Sans MT" pitchFamily="34" charset="0"/>
              <a:buAutoNum type="arabicPeriod"/>
            </a:pPr>
            <a:endParaRPr lang="en-US" sz="1800" smtClean="0"/>
          </a:p>
          <a:p>
            <a:pPr marL="990600" lvl="1" indent="-533400">
              <a:lnSpc>
                <a:spcPct val="80000"/>
              </a:lnSpc>
              <a:buFont typeface="Gill Sans MT" pitchFamily="34" charset="0"/>
              <a:buNone/>
            </a:pPr>
            <a:r>
              <a:rPr lang="en-US" sz="1800" smtClean="0"/>
              <a:t>3.	</a:t>
            </a:r>
            <a:r>
              <a:rPr lang="en-US" sz="1800" smtClean="0">
                <a:solidFill>
                  <a:schemeClr val="hlink"/>
                </a:solidFill>
              </a:rPr>
              <a:t>Natural experiments</a:t>
            </a:r>
          </a:p>
          <a:p>
            <a:pPr marL="1217613" lvl="2" indent="-514350">
              <a:lnSpc>
                <a:spcPct val="80000"/>
              </a:lnSpc>
              <a:buFont typeface="Wingdings 2" pitchFamily="18" charset="2"/>
              <a:buNone/>
            </a:pPr>
            <a:r>
              <a:rPr lang="en-US" sz="1400" smtClean="0"/>
              <a:t>	Gruber (1997), Browning &amp; Crossley (2001), Paxson (1993), Fuchs-Schundeln (2005), Di Maggio et al. (2014), Surico &amp;Trezzi (2015).</a:t>
            </a:r>
          </a:p>
          <a:p>
            <a:pPr marL="990600" lvl="1" indent="-533400">
              <a:lnSpc>
                <a:spcPct val="80000"/>
              </a:lnSpc>
              <a:buFont typeface="Gill Sans MT" pitchFamily="34" charset="0"/>
              <a:buAutoNum type="arabicPeriod"/>
            </a:pPr>
            <a:endParaRPr lang="en-US" sz="1400" smtClean="0"/>
          </a:p>
          <a:p>
            <a:pPr marL="990600" lvl="1" indent="-533400">
              <a:lnSpc>
                <a:spcPct val="80000"/>
              </a:lnSpc>
              <a:buFont typeface="Gill Sans MT" pitchFamily="34" charset="0"/>
              <a:buNone/>
            </a:pPr>
            <a:endParaRPr lang="en-US" sz="1400" smtClean="0"/>
          </a:p>
          <a:p>
            <a:pPr marL="990600" lvl="1" indent="-533400">
              <a:lnSpc>
                <a:spcPct val="80000"/>
              </a:lnSpc>
              <a:buFont typeface="Gill Sans MT" pitchFamily="34" charset="0"/>
              <a:buNone/>
            </a:pPr>
            <a:endParaRPr lang="en-US" sz="1800" smtClean="0"/>
          </a:p>
          <a:p>
            <a:pPr marL="692150" indent="-609600">
              <a:lnSpc>
                <a:spcPct val="80000"/>
              </a:lnSpc>
            </a:pPr>
            <a:endParaRPr lang="en-US" sz="1800" smtClean="0"/>
          </a:p>
          <a:p>
            <a:pPr marL="990600" lvl="1" indent="-533400">
              <a:lnSpc>
                <a:spcPct val="80000"/>
              </a:lnSpc>
            </a:pPr>
            <a:endParaRPr lang="en-US" sz="1500" smtClean="0"/>
          </a:p>
          <a:p>
            <a:pPr marL="692150" indent="-609600">
              <a:lnSpc>
                <a:spcPct val="80000"/>
              </a:lnSpc>
            </a:pPr>
            <a:endParaRPr lang="en-US" sz="1800" smtClean="0"/>
          </a:p>
        </p:txBody>
      </p:sp>
      <p:sp>
        <p:nvSpPr>
          <p:cNvPr id="4" name="Slide Number Placeholder 3"/>
          <p:cNvSpPr txBox="1">
            <a:spLocks noGrp="1"/>
          </p:cNvSpPr>
          <p:nvPr/>
        </p:nvSpPr>
        <p:spPr>
          <a:xfrm>
            <a:off x="8613775" y="6305550"/>
            <a:ext cx="457200" cy="476250"/>
          </a:xfrm>
          <a:prstGeom prst="rect">
            <a:avLst/>
          </a:prstGeom>
          <a:noFill/>
        </p:spPr>
        <p:txBody>
          <a:bodyPr anchor="b"/>
          <a:lstStyle/>
          <a:p>
            <a:pPr algn="ctr" fontAlgn="auto">
              <a:spcBef>
                <a:spcPts val="0"/>
              </a:spcBef>
              <a:spcAft>
                <a:spcPts val="0"/>
              </a:spcAft>
              <a:defRPr/>
            </a:pPr>
            <a:fld id="{A1C215F7-2CB9-40D7-9964-4B0BC1C590D3}" type="slidenum">
              <a:rPr lang="en-US" sz="1200">
                <a:solidFill>
                  <a:schemeClr val="bg2">
                    <a:shade val="50000"/>
                    <a:satMod val="200000"/>
                  </a:schemeClr>
                </a:solidFill>
                <a:latin typeface="+mn-lt"/>
                <a:cs typeface="+mn-cs"/>
              </a:rPr>
              <a:pPr algn="ctr" fontAlgn="auto">
                <a:spcBef>
                  <a:spcPts val="0"/>
                </a:spcBef>
                <a:spcAft>
                  <a:spcPts val="0"/>
                </a:spcAft>
                <a:defRPr/>
              </a:pPr>
              <a:t>7</a:t>
            </a:fld>
            <a:endParaRPr lang="en-US" sz="1200">
              <a:solidFill>
                <a:schemeClr val="bg2">
                  <a:shade val="50000"/>
                  <a:satMod val="200000"/>
                </a:schemeClr>
              </a:solidFill>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en-US" altLang="zh-CN" sz="3900" smtClean="0">
                <a:effectLst/>
                <a:ea typeface="宋体" pitchFamily="2" charset="-122"/>
              </a:rPr>
              <a:t/>
            </a:r>
            <a:br>
              <a:rPr lang="en-US" altLang="zh-CN" sz="3900" smtClean="0">
                <a:effectLst/>
                <a:ea typeface="宋体" pitchFamily="2" charset="-122"/>
              </a:rPr>
            </a:br>
            <a:r>
              <a:rPr lang="it-IT" sz="2800" smtClean="0">
                <a:effectLst/>
              </a:rPr>
              <a:t>A permanent income change: r</a:t>
            </a:r>
            <a:r>
              <a:rPr lang="en-US" altLang="zh-CN" sz="2800" smtClean="0">
                <a:effectLst/>
                <a:ea typeface="宋体" pitchFamily="2" charset="-122"/>
              </a:rPr>
              <a:t>eform of severance pay of Italian public employees</a:t>
            </a:r>
            <a:endParaRPr lang="it-IT" sz="2800" smtClean="0">
              <a:effectLst/>
              <a:ea typeface="宋体" pitchFamily="2" charset="-122"/>
            </a:endParaRPr>
          </a:p>
        </p:txBody>
      </p:sp>
      <p:sp>
        <p:nvSpPr>
          <p:cNvPr id="28674" name="Rectangle 3"/>
          <p:cNvSpPr>
            <a:spLocks noGrp="1"/>
          </p:cNvSpPr>
          <p:nvPr>
            <p:ph type="body" idx="1"/>
          </p:nvPr>
        </p:nvSpPr>
        <p:spPr>
          <a:xfrm>
            <a:off x="1435100" y="1905000"/>
            <a:ext cx="7499350" cy="4343400"/>
          </a:xfrm>
        </p:spPr>
        <p:txBody>
          <a:bodyPr/>
          <a:lstStyle/>
          <a:p>
            <a:pPr marL="692150" indent="-609600">
              <a:lnSpc>
                <a:spcPct val="80000"/>
              </a:lnSpc>
            </a:pPr>
            <a:r>
              <a:rPr lang="en-US" altLang="zh-CN" sz="2200" smtClean="0">
                <a:ea typeface="宋体" pitchFamily="2" charset="-122"/>
              </a:rPr>
              <a:t>Intertemporal model: effect on wealth and consumption.</a:t>
            </a:r>
          </a:p>
          <a:p>
            <a:pPr marL="692150" indent="-609600">
              <a:lnSpc>
                <a:spcPct val="80000"/>
              </a:lnSpc>
            </a:pPr>
            <a:endParaRPr lang="en-US" altLang="zh-CN" sz="2200" smtClean="0">
              <a:ea typeface="宋体" pitchFamily="2" charset="-122"/>
            </a:endParaRPr>
          </a:p>
          <a:p>
            <a:pPr marL="692150" indent="-609600">
              <a:lnSpc>
                <a:spcPct val="80000"/>
              </a:lnSpc>
            </a:pPr>
            <a:r>
              <a:rPr lang="en-US" altLang="zh-CN" sz="2200" smtClean="0">
                <a:ea typeface="宋体" pitchFamily="2" charset="-122"/>
              </a:rPr>
              <a:t>Difference-in-difference using SHIW data from 1989-2010.</a:t>
            </a:r>
          </a:p>
          <a:p>
            <a:pPr marL="692150" indent="-609600">
              <a:lnSpc>
                <a:spcPct val="80000"/>
              </a:lnSpc>
            </a:pPr>
            <a:endParaRPr lang="en-US" altLang="zh-CN" sz="2200" smtClean="0">
              <a:ea typeface="宋体" pitchFamily="2" charset="-122"/>
            </a:endParaRPr>
          </a:p>
          <a:p>
            <a:pPr marL="692150" indent="-609600">
              <a:lnSpc>
                <a:spcPct val="80000"/>
              </a:lnSpc>
            </a:pPr>
            <a:r>
              <a:rPr lang="en-US" altLang="zh-CN" sz="2200" smtClean="0">
                <a:ea typeface="宋体" pitchFamily="2" charset="-122"/>
              </a:rPr>
              <a:t>€1 reduction in severance pay reduces consumption relative to income by 0.03. The  wealth-income ratio increases by 0.32. The offset ratio is 0.4. </a:t>
            </a:r>
          </a:p>
          <a:p>
            <a:pPr marL="692150" indent="-609600">
              <a:lnSpc>
                <a:spcPct val="80000"/>
              </a:lnSpc>
            </a:pPr>
            <a:endParaRPr lang="en-US" altLang="zh-CN" sz="2200" smtClean="0">
              <a:ea typeface="宋体" pitchFamily="2" charset="-122"/>
            </a:endParaRPr>
          </a:p>
          <a:p>
            <a:pPr marL="692150" indent="-609600">
              <a:lnSpc>
                <a:spcPct val="80000"/>
              </a:lnSpc>
            </a:pPr>
            <a:r>
              <a:rPr lang="en-US" altLang="zh-CN" sz="2200" smtClean="0">
                <a:ea typeface="宋体" pitchFamily="2" charset="-122"/>
              </a:rPr>
              <a:t>Young vs old employees, more than 1 public employee</a:t>
            </a:r>
          </a:p>
          <a:p>
            <a:pPr marL="692150" indent="-609600">
              <a:lnSpc>
                <a:spcPct val="80000"/>
              </a:lnSpc>
            </a:pPr>
            <a:endParaRPr lang="en-US" altLang="zh-CN" sz="2200" smtClean="0">
              <a:ea typeface="宋体" pitchFamily="2" charset="-122"/>
            </a:endParaRPr>
          </a:p>
          <a:p>
            <a:pPr marL="692150" indent="-609600">
              <a:lnSpc>
                <a:spcPct val="80000"/>
              </a:lnSpc>
            </a:pPr>
            <a:r>
              <a:rPr lang="en-US" altLang="zh-CN" sz="2200" smtClean="0">
                <a:ea typeface="宋体" pitchFamily="2" charset="-122"/>
              </a:rPr>
              <a:t>Robustness</a:t>
            </a:r>
            <a:endParaRPr lang="it-IT" sz="22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en-US" altLang="zh-CN" sz="3200" smtClean="0">
                <a:effectLst/>
                <a:ea typeface="宋体" pitchFamily="2" charset="-122"/>
              </a:rPr>
              <a:t>Why is the reform interesting?</a:t>
            </a:r>
            <a:endParaRPr lang="it-IT" sz="3200" smtClean="0">
              <a:effectLst/>
            </a:endParaRPr>
          </a:p>
        </p:txBody>
      </p:sp>
      <p:sp>
        <p:nvSpPr>
          <p:cNvPr id="29698" name="Rectangle 3"/>
          <p:cNvSpPr>
            <a:spLocks noGrp="1"/>
          </p:cNvSpPr>
          <p:nvPr>
            <p:ph type="body" idx="1"/>
          </p:nvPr>
        </p:nvSpPr>
        <p:spPr/>
        <p:txBody>
          <a:bodyPr/>
          <a:lstStyle/>
          <a:p>
            <a:pPr>
              <a:lnSpc>
                <a:spcPct val="80000"/>
              </a:lnSpc>
            </a:pPr>
            <a:endParaRPr lang="en-US" altLang="zh-CN" sz="2200" smtClean="0">
              <a:ea typeface="宋体" pitchFamily="2" charset="-122"/>
            </a:endParaRPr>
          </a:p>
          <a:p>
            <a:pPr>
              <a:lnSpc>
                <a:spcPct val="80000"/>
              </a:lnSpc>
            </a:pPr>
            <a:r>
              <a:rPr lang="en-US" altLang="zh-CN" sz="2200" smtClean="0">
                <a:ea typeface="宋体" pitchFamily="2" charset="-122"/>
              </a:rPr>
              <a:t>Vast literature on the effect of transitory shocks on consumption, much less on the effect of permanent shocks.</a:t>
            </a:r>
          </a:p>
          <a:p>
            <a:pPr>
              <a:lnSpc>
                <a:spcPct val="80000"/>
              </a:lnSpc>
            </a:pPr>
            <a:endParaRPr lang="en-US" altLang="zh-CN" sz="2200" smtClean="0">
              <a:ea typeface="宋体" pitchFamily="2" charset="-122"/>
            </a:endParaRPr>
          </a:p>
          <a:p>
            <a:pPr>
              <a:lnSpc>
                <a:spcPct val="80000"/>
              </a:lnSpc>
            </a:pPr>
            <a:r>
              <a:rPr lang="en-US" altLang="zh-CN" sz="2200" smtClean="0">
                <a:ea typeface="宋体" pitchFamily="2" charset="-122"/>
              </a:rPr>
              <a:t>Some papers look at change in disability (Browning and Crossley, 2001).</a:t>
            </a:r>
          </a:p>
          <a:p>
            <a:pPr>
              <a:lnSpc>
                <a:spcPct val="80000"/>
              </a:lnSpc>
            </a:pPr>
            <a:endParaRPr lang="en-US" altLang="zh-CN" sz="2200" smtClean="0">
              <a:ea typeface="宋体" pitchFamily="2" charset="-122"/>
            </a:endParaRPr>
          </a:p>
          <a:p>
            <a:pPr>
              <a:lnSpc>
                <a:spcPct val="80000"/>
              </a:lnSpc>
            </a:pPr>
            <a:r>
              <a:rPr lang="en-US" altLang="zh-CN" sz="2200" smtClean="0">
                <a:ea typeface="宋体" pitchFamily="2" charset="-122"/>
              </a:rPr>
              <a:t>Others look at consumption and wealth effects of social security reforms  (Attanasio and Brugiavini, 2003; Attanasio and Rohwedder 2003; Bottazzi, Jappelli and Padula, 2006).</a:t>
            </a:r>
          </a:p>
          <a:p>
            <a:pPr>
              <a:lnSpc>
                <a:spcPct val="80000"/>
              </a:lnSpc>
            </a:pPr>
            <a:endParaRPr lang="en-US" altLang="zh-CN" sz="2200" smtClean="0">
              <a:ea typeface="宋体" pitchFamily="2" charset="-122"/>
            </a:endParaRPr>
          </a:p>
          <a:p>
            <a:pPr>
              <a:lnSpc>
                <a:spcPct val="80000"/>
              </a:lnSpc>
            </a:pPr>
            <a:r>
              <a:rPr lang="en-US" altLang="zh-CN" sz="2200" smtClean="0">
                <a:solidFill>
                  <a:srgbClr val="FF0000"/>
                </a:solidFill>
                <a:ea typeface="宋体" pitchFamily="2" charset="-122"/>
              </a:rPr>
              <a:t>We study</a:t>
            </a:r>
            <a:r>
              <a:rPr lang="en-US" altLang="zh-CN" sz="2200" smtClean="0">
                <a:ea typeface="宋体" pitchFamily="2" charset="-122"/>
              </a:rPr>
              <a:t> </a:t>
            </a:r>
            <a:r>
              <a:rPr lang="en-US" altLang="zh-CN" sz="2200" smtClean="0">
                <a:solidFill>
                  <a:srgbClr val="FF0000"/>
                </a:solidFill>
                <a:ea typeface="宋体" pitchFamily="2" charset="-122"/>
              </a:rPr>
              <a:t>effect on both wealth and consumption looking at sizable and unanticipated changes in future income</a:t>
            </a:r>
            <a:r>
              <a:rPr lang="en-US" altLang="zh-CN" sz="2200" smtClean="0">
                <a:ea typeface="宋体" pitchFamily="2" charset="-122"/>
              </a:rPr>
              <a:t>.</a:t>
            </a:r>
            <a:r>
              <a:rPr lang="it-IT" altLang="zh-CN" sz="2200" smtClean="0">
                <a:ea typeface="宋体" pitchFamily="2" charset="-122"/>
              </a:rPr>
              <a:t> </a:t>
            </a:r>
            <a:endParaRPr lang="it-IT" sz="220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7672</TotalTime>
  <Words>1007</Words>
  <Application>Microsoft Office PowerPoint</Application>
  <PresentationFormat>On-screen Show (4:3)</PresentationFormat>
  <Paragraphs>188</Paragraphs>
  <Slides>27</Slides>
  <Notes>3</Notes>
  <HiddenSlides>0</HiddenSlides>
  <MMClips>0</MMClips>
  <ScaleCrop>false</ScaleCrop>
  <HeadingPairs>
    <vt:vector size="8" baseType="variant">
      <vt:variant>
        <vt:lpstr>Caratteri utilizzati</vt:lpstr>
      </vt:variant>
      <vt:variant>
        <vt:i4>7</vt:i4>
      </vt:variant>
      <vt:variant>
        <vt:lpstr>Modello struttura</vt:lpstr>
      </vt:variant>
      <vt:variant>
        <vt:i4>7</vt:i4>
      </vt:variant>
      <vt:variant>
        <vt:lpstr>Server OLE incorporati</vt:lpstr>
      </vt:variant>
      <vt:variant>
        <vt:i4>3</vt:i4>
      </vt:variant>
      <vt:variant>
        <vt:lpstr>Titoli diapositive</vt:lpstr>
      </vt:variant>
      <vt:variant>
        <vt:i4>27</vt:i4>
      </vt:variant>
    </vt:vector>
  </HeadingPairs>
  <TitlesOfParts>
    <vt:vector size="44" baseType="lpstr">
      <vt:lpstr>Arial</vt:lpstr>
      <vt:lpstr>Gill Sans MT</vt:lpstr>
      <vt:lpstr>Wingdings 2</vt:lpstr>
      <vt:lpstr>Verdana</vt:lpstr>
      <vt:lpstr>Calibri</vt:lpstr>
      <vt:lpstr>宋体</vt:lpstr>
      <vt:lpstr>Symbol</vt:lpstr>
      <vt:lpstr>Solstice</vt:lpstr>
      <vt:lpstr>Solstice</vt:lpstr>
      <vt:lpstr>Solstice</vt:lpstr>
      <vt:lpstr>Solstice</vt:lpstr>
      <vt:lpstr>Solstice</vt:lpstr>
      <vt:lpstr>Solstice</vt:lpstr>
      <vt:lpstr>Solstice</vt:lpstr>
      <vt:lpstr>Grafico</vt:lpstr>
      <vt:lpstr>Equation</vt:lpstr>
      <vt:lpstr>MathType 6.0 Equation</vt:lpstr>
      <vt:lpstr>The Consumption and Wealth Effects of an Unanticipated Change in Lifetime Resources</vt:lpstr>
      <vt:lpstr>The old days</vt:lpstr>
      <vt:lpstr>Diapositiva 3</vt:lpstr>
      <vt:lpstr>Do people respond to unanticipated changes in resources? </vt:lpstr>
      <vt:lpstr>Outline</vt:lpstr>
      <vt:lpstr>Diapositiva 6</vt:lpstr>
      <vt:lpstr>Measuring MPC from unanticipated income shocks</vt:lpstr>
      <vt:lpstr> A permanent income change: reform of severance pay of Italian public employees</vt:lpstr>
      <vt:lpstr>Why is the reform interesting?</vt:lpstr>
      <vt:lpstr>The severance pay reform </vt:lpstr>
      <vt:lpstr>Diapositiva 11</vt:lpstr>
      <vt:lpstr>The size of the shock</vt:lpstr>
      <vt:lpstr>Simulations</vt:lpstr>
      <vt:lpstr>Wealth-income ratio before and after the severance pay reform</vt:lpstr>
      <vt:lpstr>Change in the wealth-income ratio</vt:lpstr>
      <vt:lpstr>c/y before and after the severance pay reform</vt:lpstr>
      <vt:lpstr>Change in c/y</vt:lpstr>
      <vt:lpstr>Data</vt:lpstr>
      <vt:lpstr>Wealth-income ratio, by occupation</vt:lpstr>
      <vt:lpstr>Consumption-income ratio, by occupation</vt:lpstr>
      <vt:lpstr>Difference-in-difference estimates</vt:lpstr>
      <vt:lpstr>Baseline estimates</vt:lpstr>
      <vt:lpstr>Regressions by number of public employees</vt:lpstr>
      <vt:lpstr>Young vs. old workers </vt:lpstr>
      <vt:lpstr>Robustness tests</vt:lpstr>
      <vt:lpstr>Summary</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Luigi Pistaferri</dc:creator>
  <cp:lastModifiedBy>User</cp:lastModifiedBy>
  <cp:revision>262</cp:revision>
  <cp:lastPrinted>2013-06-07T01:47:19Z</cp:lastPrinted>
  <dcterms:created xsi:type="dcterms:W3CDTF">2012-12-04T06:58:42Z</dcterms:created>
  <dcterms:modified xsi:type="dcterms:W3CDTF">2015-12-03T09:39:22Z</dcterms:modified>
</cp:coreProperties>
</file>