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56" r:id="rId2"/>
    <p:sldId id="272" r:id="rId3"/>
    <p:sldId id="273" r:id="rId4"/>
    <p:sldId id="300" r:id="rId5"/>
    <p:sldId id="297" r:id="rId6"/>
    <p:sldId id="296" r:id="rId7"/>
    <p:sldId id="285" r:id="rId8"/>
    <p:sldId id="299" r:id="rId9"/>
    <p:sldId id="286" r:id="rId10"/>
    <p:sldId id="301" r:id="rId11"/>
    <p:sldId id="287" r:id="rId12"/>
    <p:sldId id="279" r:id="rId13"/>
    <p:sldId id="298" r:id="rId14"/>
    <p:sldId id="288" r:id="rId15"/>
    <p:sldId id="290" r:id="rId16"/>
    <p:sldId id="289" r:id="rId17"/>
    <p:sldId id="292" r:id="rId18"/>
    <p:sldId id="291" r:id="rId19"/>
  </p:sldIdLst>
  <p:sldSz cx="9144000" cy="6858000" type="screen4x3"/>
  <p:notesSz cx="6669088" cy="9753600"/>
  <p:defaultTextStyle>
    <a:defPPr>
      <a:defRPr lang="en-GB"/>
    </a:defPPr>
    <a:lvl1pPr algn="l" rtl="0" fontAlgn="base">
      <a:spcBef>
        <a:spcPct val="0"/>
      </a:spcBef>
      <a:spcAft>
        <a:spcPct val="0"/>
      </a:spcAft>
      <a:defRPr sz="1200" kern="1200">
        <a:solidFill>
          <a:srgbClr val="0F5494"/>
        </a:solidFill>
        <a:latin typeface="Verdana" pitchFamily="34" charset="0"/>
        <a:ea typeface="+mn-ea"/>
        <a:cs typeface="+mn-cs"/>
      </a:defRPr>
    </a:lvl1pPr>
    <a:lvl2pPr marL="457200" algn="l" rtl="0" fontAlgn="base">
      <a:spcBef>
        <a:spcPct val="0"/>
      </a:spcBef>
      <a:spcAft>
        <a:spcPct val="0"/>
      </a:spcAft>
      <a:defRPr sz="1200" kern="1200">
        <a:solidFill>
          <a:srgbClr val="0F5494"/>
        </a:solidFill>
        <a:latin typeface="Verdana" pitchFamily="34" charset="0"/>
        <a:ea typeface="+mn-ea"/>
        <a:cs typeface="+mn-cs"/>
      </a:defRPr>
    </a:lvl2pPr>
    <a:lvl3pPr marL="914400" algn="l" rtl="0" fontAlgn="base">
      <a:spcBef>
        <a:spcPct val="0"/>
      </a:spcBef>
      <a:spcAft>
        <a:spcPct val="0"/>
      </a:spcAft>
      <a:defRPr sz="1200" kern="1200">
        <a:solidFill>
          <a:srgbClr val="0F5494"/>
        </a:solidFill>
        <a:latin typeface="Verdana" pitchFamily="34" charset="0"/>
        <a:ea typeface="+mn-ea"/>
        <a:cs typeface="+mn-cs"/>
      </a:defRPr>
    </a:lvl3pPr>
    <a:lvl4pPr marL="1371600" algn="l" rtl="0" fontAlgn="base">
      <a:spcBef>
        <a:spcPct val="0"/>
      </a:spcBef>
      <a:spcAft>
        <a:spcPct val="0"/>
      </a:spcAft>
      <a:defRPr sz="1200" kern="1200">
        <a:solidFill>
          <a:srgbClr val="0F5494"/>
        </a:solidFill>
        <a:latin typeface="Verdana" pitchFamily="34" charset="0"/>
        <a:ea typeface="+mn-ea"/>
        <a:cs typeface="+mn-cs"/>
      </a:defRPr>
    </a:lvl4pPr>
    <a:lvl5pPr marL="1828800" algn="l" rtl="0" fontAlgn="base">
      <a:spcBef>
        <a:spcPct val="0"/>
      </a:spcBef>
      <a:spcAft>
        <a:spcPct val="0"/>
      </a:spcAft>
      <a:defRPr sz="1200" kern="1200">
        <a:solidFill>
          <a:srgbClr val="0F5494"/>
        </a:solidFill>
        <a:latin typeface="Verdana" pitchFamily="34" charset="0"/>
        <a:ea typeface="+mn-ea"/>
        <a:cs typeface="+mn-cs"/>
      </a:defRPr>
    </a:lvl5pPr>
    <a:lvl6pPr marL="2286000" algn="l" defTabSz="914400" rtl="0" eaLnBrk="1" latinLnBrk="0" hangingPunct="1">
      <a:defRPr sz="1200" kern="1200">
        <a:solidFill>
          <a:srgbClr val="0F5494"/>
        </a:solidFill>
        <a:latin typeface="Verdana" pitchFamily="34" charset="0"/>
        <a:ea typeface="+mn-ea"/>
        <a:cs typeface="+mn-cs"/>
      </a:defRPr>
    </a:lvl6pPr>
    <a:lvl7pPr marL="2743200" algn="l" defTabSz="914400" rtl="0" eaLnBrk="1" latinLnBrk="0" hangingPunct="1">
      <a:defRPr sz="1200" kern="1200">
        <a:solidFill>
          <a:srgbClr val="0F5494"/>
        </a:solidFill>
        <a:latin typeface="Verdana" pitchFamily="34" charset="0"/>
        <a:ea typeface="+mn-ea"/>
        <a:cs typeface="+mn-cs"/>
      </a:defRPr>
    </a:lvl7pPr>
    <a:lvl8pPr marL="3200400" algn="l" defTabSz="914400" rtl="0" eaLnBrk="1" latinLnBrk="0" hangingPunct="1">
      <a:defRPr sz="1200" kern="1200">
        <a:solidFill>
          <a:srgbClr val="0F5494"/>
        </a:solidFill>
        <a:latin typeface="Verdana" pitchFamily="34" charset="0"/>
        <a:ea typeface="+mn-ea"/>
        <a:cs typeface="+mn-cs"/>
      </a:defRPr>
    </a:lvl8pPr>
    <a:lvl9pPr marL="3657600" algn="l" defTabSz="914400" rtl="0" eaLnBrk="1" latinLnBrk="0" hangingPunct="1">
      <a:defRPr sz="1200" kern="1200">
        <a:solidFill>
          <a:srgbClr val="0F5494"/>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5EC1"/>
    <a:srgbClr val="0000FF"/>
    <a:srgbClr val="CCCCFF"/>
    <a:srgbClr val="FFCC99"/>
    <a:srgbClr val="3166CF"/>
    <a:srgbClr val="0066CC"/>
    <a:srgbClr val="009900"/>
    <a:srgbClr val="3E6F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97" autoAdjust="0"/>
    <p:restoredTop sz="66743" autoAdjust="0"/>
  </p:normalViewPr>
  <p:slideViewPr>
    <p:cSldViewPr>
      <p:cViewPr>
        <p:scale>
          <a:sx n="70" d="100"/>
          <a:sy n="70" d="100"/>
        </p:scale>
        <p:origin x="-2358" y="-102"/>
      </p:cViewPr>
      <p:guideLst>
        <p:guide orient="horz" pos="2160"/>
        <p:guide pos="2880"/>
      </p:guideLst>
    </p:cSldViewPr>
  </p:slideViewPr>
  <p:outlineViewPr>
    <p:cViewPr>
      <p:scale>
        <a:sx n="33" d="100"/>
        <a:sy n="33" d="100"/>
      </p:scale>
      <p:origin x="0" y="306"/>
    </p:cViewPr>
  </p:outlineViewPr>
  <p:notesTextViewPr>
    <p:cViewPr>
      <p:scale>
        <a:sx n="150" d="100"/>
        <a:sy n="150" d="100"/>
      </p:scale>
      <p:origin x="0" y="0"/>
    </p:cViewPr>
  </p:notesTextViewPr>
  <p:sorterViewPr>
    <p:cViewPr>
      <p:scale>
        <a:sx n="66" d="100"/>
        <a:sy n="66" d="100"/>
      </p:scale>
      <p:origin x="0" y="0"/>
    </p:cViewPr>
  </p:sorterViewPr>
  <p:notesViewPr>
    <p:cSldViewPr>
      <p:cViewPr>
        <p:scale>
          <a:sx n="80" d="100"/>
          <a:sy n="80" d="100"/>
        </p:scale>
        <p:origin x="-3930" y="-90"/>
      </p:cViewPr>
      <p:guideLst>
        <p:guide orient="horz" pos="3072"/>
        <p:guide pos="21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890838" cy="487363"/>
          </a:xfrm>
          <a:prstGeom prst="rect">
            <a:avLst/>
          </a:prstGeom>
          <a:noFill/>
          <a:ln>
            <a:noFill/>
          </a:ln>
          <a:effectLst/>
          <a:extLst/>
        </p:spPr>
        <p:txBody>
          <a:bodyPr vert="horz" wrap="square" lIns="89470" tIns="44735" rIns="89470" bIns="44735" numCol="1" anchor="t" anchorCtr="0" compatLnSpc="1">
            <a:prstTxWarp prst="textNoShape">
              <a:avLst/>
            </a:prstTxWarp>
          </a:bodyPr>
          <a:lstStyle>
            <a:lvl1pPr defTabSz="910127">
              <a:defRPr>
                <a:solidFill>
                  <a:schemeClr val="tx1"/>
                </a:solidFill>
                <a:latin typeface="Arial" charset="0"/>
              </a:defRPr>
            </a:lvl1pPr>
          </a:lstStyle>
          <a:p>
            <a:pPr>
              <a:defRPr/>
            </a:pPr>
            <a:endParaRPr lang="en-US"/>
          </a:p>
        </p:txBody>
      </p:sp>
      <p:sp>
        <p:nvSpPr>
          <p:cNvPr id="37891" name="Rectangle 3"/>
          <p:cNvSpPr>
            <a:spLocks noGrp="1" noChangeArrowheads="1"/>
          </p:cNvSpPr>
          <p:nvPr>
            <p:ph type="dt" sz="quarter" idx="1"/>
          </p:nvPr>
        </p:nvSpPr>
        <p:spPr bwMode="auto">
          <a:xfrm>
            <a:off x="3776663" y="0"/>
            <a:ext cx="2890837" cy="487363"/>
          </a:xfrm>
          <a:prstGeom prst="rect">
            <a:avLst/>
          </a:prstGeom>
          <a:noFill/>
          <a:ln>
            <a:noFill/>
          </a:ln>
          <a:effectLst/>
          <a:extLst/>
        </p:spPr>
        <p:txBody>
          <a:bodyPr vert="horz" wrap="square" lIns="89470" tIns="44735" rIns="89470" bIns="44735" numCol="1" anchor="t" anchorCtr="0" compatLnSpc="1">
            <a:prstTxWarp prst="textNoShape">
              <a:avLst/>
            </a:prstTxWarp>
          </a:bodyPr>
          <a:lstStyle>
            <a:lvl1pPr algn="r" defTabSz="910127">
              <a:defRPr>
                <a:solidFill>
                  <a:schemeClr val="tx1"/>
                </a:solidFill>
                <a:latin typeface="Arial" charset="0"/>
              </a:defRPr>
            </a:lvl1pPr>
          </a:lstStyle>
          <a:p>
            <a:pPr>
              <a:defRPr/>
            </a:pPr>
            <a:endParaRPr lang="en-US"/>
          </a:p>
        </p:txBody>
      </p:sp>
      <p:sp>
        <p:nvSpPr>
          <p:cNvPr id="37892" name="Rectangle 4"/>
          <p:cNvSpPr>
            <a:spLocks noGrp="1" noChangeArrowheads="1"/>
          </p:cNvSpPr>
          <p:nvPr>
            <p:ph type="ftr" sz="quarter" idx="2"/>
          </p:nvPr>
        </p:nvSpPr>
        <p:spPr bwMode="auto">
          <a:xfrm>
            <a:off x="0" y="9264650"/>
            <a:ext cx="2890838" cy="487363"/>
          </a:xfrm>
          <a:prstGeom prst="rect">
            <a:avLst/>
          </a:prstGeom>
          <a:noFill/>
          <a:ln>
            <a:noFill/>
          </a:ln>
          <a:effectLst/>
          <a:extLst/>
        </p:spPr>
        <p:txBody>
          <a:bodyPr vert="horz" wrap="square" lIns="89470" tIns="44735" rIns="89470" bIns="44735" numCol="1" anchor="b" anchorCtr="0" compatLnSpc="1">
            <a:prstTxWarp prst="textNoShape">
              <a:avLst/>
            </a:prstTxWarp>
          </a:bodyPr>
          <a:lstStyle>
            <a:lvl1pPr defTabSz="910127">
              <a:defRPr>
                <a:solidFill>
                  <a:schemeClr val="tx1"/>
                </a:solidFill>
                <a:latin typeface="Arial" charset="0"/>
              </a:defRPr>
            </a:lvl1pPr>
          </a:lstStyle>
          <a:p>
            <a:pPr>
              <a:defRPr/>
            </a:pPr>
            <a:endParaRPr lang="en-US"/>
          </a:p>
        </p:txBody>
      </p:sp>
      <p:sp>
        <p:nvSpPr>
          <p:cNvPr id="37893" name="Rectangle 5"/>
          <p:cNvSpPr>
            <a:spLocks noGrp="1" noChangeArrowheads="1"/>
          </p:cNvSpPr>
          <p:nvPr>
            <p:ph type="sldNum" sz="quarter" idx="3"/>
          </p:nvPr>
        </p:nvSpPr>
        <p:spPr bwMode="auto">
          <a:xfrm>
            <a:off x="3776663" y="9264650"/>
            <a:ext cx="2890837" cy="487363"/>
          </a:xfrm>
          <a:prstGeom prst="rect">
            <a:avLst/>
          </a:prstGeom>
          <a:noFill/>
          <a:ln>
            <a:noFill/>
          </a:ln>
          <a:effectLst/>
          <a:extLst/>
        </p:spPr>
        <p:txBody>
          <a:bodyPr vert="horz" wrap="square" lIns="89470" tIns="44735" rIns="89470" bIns="44735" numCol="1" anchor="b" anchorCtr="0" compatLnSpc="1">
            <a:prstTxWarp prst="textNoShape">
              <a:avLst/>
            </a:prstTxWarp>
          </a:bodyPr>
          <a:lstStyle>
            <a:lvl1pPr algn="r" defTabSz="910127">
              <a:defRPr>
                <a:solidFill>
                  <a:schemeClr val="tx1"/>
                </a:solidFill>
                <a:latin typeface="Arial" charset="0"/>
              </a:defRPr>
            </a:lvl1pPr>
          </a:lstStyle>
          <a:p>
            <a:pPr>
              <a:defRPr/>
            </a:pPr>
            <a:fld id="{27DE0643-2CA3-4653-A007-BC4BBFFA4661}" type="slidenum">
              <a:rPr lang="en-GB"/>
              <a:pPr>
                <a:defRPr/>
              </a:pPr>
              <a:t>‹N›</a:t>
            </a:fld>
            <a:endParaRPr lang="en-GB"/>
          </a:p>
        </p:txBody>
      </p:sp>
    </p:spTree>
    <p:extLst>
      <p:ext uri="{BB962C8B-B14F-4D97-AF65-F5344CB8AC3E}">
        <p14:creationId xmlns:p14="http://schemas.microsoft.com/office/powerpoint/2010/main" val="42549243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890838" cy="487363"/>
          </a:xfrm>
          <a:prstGeom prst="rect">
            <a:avLst/>
          </a:prstGeom>
          <a:noFill/>
          <a:ln>
            <a:noFill/>
          </a:ln>
          <a:effectLst/>
          <a:extLst/>
        </p:spPr>
        <p:txBody>
          <a:bodyPr vert="horz" wrap="square" lIns="89470" tIns="44735" rIns="89470" bIns="44735" numCol="1" anchor="t" anchorCtr="0" compatLnSpc="1">
            <a:prstTxWarp prst="textNoShape">
              <a:avLst/>
            </a:prstTxWarp>
          </a:bodyPr>
          <a:lstStyle>
            <a:lvl1pPr defTabSz="910127">
              <a:defRPr>
                <a:solidFill>
                  <a:schemeClr val="tx1"/>
                </a:solidFill>
                <a:latin typeface="Arial" charset="0"/>
              </a:defRPr>
            </a:lvl1pPr>
          </a:lstStyle>
          <a:p>
            <a:pPr>
              <a:defRPr/>
            </a:pPr>
            <a:endParaRPr lang="en-US"/>
          </a:p>
        </p:txBody>
      </p:sp>
      <p:sp>
        <p:nvSpPr>
          <p:cNvPr id="36867" name="Rectangle 3"/>
          <p:cNvSpPr>
            <a:spLocks noGrp="1" noChangeArrowheads="1"/>
          </p:cNvSpPr>
          <p:nvPr>
            <p:ph type="dt" idx="1"/>
          </p:nvPr>
        </p:nvSpPr>
        <p:spPr bwMode="auto">
          <a:xfrm>
            <a:off x="3776663" y="0"/>
            <a:ext cx="2890837" cy="487363"/>
          </a:xfrm>
          <a:prstGeom prst="rect">
            <a:avLst/>
          </a:prstGeom>
          <a:noFill/>
          <a:ln>
            <a:noFill/>
          </a:ln>
          <a:effectLst/>
          <a:extLst/>
        </p:spPr>
        <p:txBody>
          <a:bodyPr vert="horz" wrap="square" lIns="89470" tIns="44735" rIns="89470" bIns="44735" numCol="1" anchor="t" anchorCtr="0" compatLnSpc="1">
            <a:prstTxWarp prst="textNoShape">
              <a:avLst/>
            </a:prstTxWarp>
          </a:bodyPr>
          <a:lstStyle>
            <a:lvl1pPr algn="r" defTabSz="910127">
              <a:defRPr>
                <a:solidFill>
                  <a:schemeClr val="tx1"/>
                </a:solidFill>
                <a:latin typeface="Arial" charset="0"/>
              </a:defRPr>
            </a:lvl1pPr>
          </a:lstStyle>
          <a:p>
            <a:pPr>
              <a:defRPr/>
            </a:pPr>
            <a:endParaRPr lang="en-US"/>
          </a:p>
        </p:txBody>
      </p:sp>
      <p:sp>
        <p:nvSpPr>
          <p:cNvPr id="21508" name="Rectangle 4"/>
          <p:cNvSpPr>
            <a:spLocks noRot="1" noChangeArrowheads="1" noTextEdit="1"/>
          </p:cNvSpPr>
          <p:nvPr>
            <p:ph type="sldImg" idx="2"/>
          </p:nvPr>
        </p:nvSpPr>
        <p:spPr bwMode="auto">
          <a:xfrm>
            <a:off x="895350" y="730250"/>
            <a:ext cx="4878388" cy="36591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9" name="Rectangle 5"/>
          <p:cNvSpPr>
            <a:spLocks noGrp="1" noChangeArrowheads="1"/>
          </p:cNvSpPr>
          <p:nvPr>
            <p:ph type="body" sz="quarter" idx="3"/>
          </p:nvPr>
        </p:nvSpPr>
        <p:spPr bwMode="auto">
          <a:xfrm>
            <a:off x="668338" y="4629150"/>
            <a:ext cx="5332412" cy="4392613"/>
          </a:xfrm>
          <a:prstGeom prst="rect">
            <a:avLst/>
          </a:prstGeom>
          <a:noFill/>
          <a:ln>
            <a:noFill/>
          </a:ln>
          <a:effectLst/>
          <a:extLst/>
        </p:spPr>
        <p:txBody>
          <a:bodyPr vert="horz" wrap="square" lIns="89470" tIns="44735" rIns="89470" bIns="44735"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6870" name="Rectangle 6"/>
          <p:cNvSpPr>
            <a:spLocks noGrp="1" noChangeArrowheads="1"/>
          </p:cNvSpPr>
          <p:nvPr>
            <p:ph type="ftr" sz="quarter" idx="4"/>
          </p:nvPr>
        </p:nvSpPr>
        <p:spPr bwMode="auto">
          <a:xfrm>
            <a:off x="0" y="9264650"/>
            <a:ext cx="2890838" cy="487363"/>
          </a:xfrm>
          <a:prstGeom prst="rect">
            <a:avLst/>
          </a:prstGeom>
          <a:noFill/>
          <a:ln>
            <a:noFill/>
          </a:ln>
          <a:effectLst/>
          <a:extLst/>
        </p:spPr>
        <p:txBody>
          <a:bodyPr vert="horz" wrap="square" lIns="89470" tIns="44735" rIns="89470" bIns="44735" numCol="1" anchor="b" anchorCtr="0" compatLnSpc="1">
            <a:prstTxWarp prst="textNoShape">
              <a:avLst/>
            </a:prstTxWarp>
          </a:bodyPr>
          <a:lstStyle>
            <a:lvl1pPr defTabSz="910127">
              <a:defRPr>
                <a:solidFill>
                  <a:schemeClr val="tx1"/>
                </a:solidFill>
                <a:latin typeface="Arial" charset="0"/>
              </a:defRPr>
            </a:lvl1pPr>
          </a:lstStyle>
          <a:p>
            <a:pPr>
              <a:defRPr/>
            </a:pPr>
            <a:endParaRPr lang="en-US"/>
          </a:p>
        </p:txBody>
      </p:sp>
      <p:sp>
        <p:nvSpPr>
          <p:cNvPr id="36871" name="Rectangle 7"/>
          <p:cNvSpPr>
            <a:spLocks noGrp="1" noChangeArrowheads="1"/>
          </p:cNvSpPr>
          <p:nvPr>
            <p:ph type="sldNum" sz="quarter" idx="5"/>
          </p:nvPr>
        </p:nvSpPr>
        <p:spPr bwMode="auto">
          <a:xfrm>
            <a:off x="3776663" y="9264650"/>
            <a:ext cx="2890837" cy="487363"/>
          </a:xfrm>
          <a:prstGeom prst="rect">
            <a:avLst/>
          </a:prstGeom>
          <a:noFill/>
          <a:ln>
            <a:noFill/>
          </a:ln>
          <a:effectLst/>
          <a:extLst/>
        </p:spPr>
        <p:txBody>
          <a:bodyPr vert="horz" wrap="square" lIns="89470" tIns="44735" rIns="89470" bIns="44735" numCol="1" anchor="b" anchorCtr="0" compatLnSpc="1">
            <a:prstTxWarp prst="textNoShape">
              <a:avLst/>
            </a:prstTxWarp>
          </a:bodyPr>
          <a:lstStyle>
            <a:lvl1pPr algn="r" defTabSz="910127">
              <a:defRPr>
                <a:solidFill>
                  <a:schemeClr val="tx1"/>
                </a:solidFill>
                <a:latin typeface="Arial" charset="0"/>
              </a:defRPr>
            </a:lvl1pPr>
          </a:lstStyle>
          <a:p>
            <a:pPr>
              <a:defRPr/>
            </a:pPr>
            <a:fld id="{FD022F1F-62A0-4794-9C56-4084BCEED97C}" type="slidenum">
              <a:rPr lang="en-GB"/>
              <a:pPr>
                <a:defRPr/>
              </a:pPr>
              <a:t>‹N›</a:t>
            </a:fld>
            <a:endParaRPr lang="en-GB"/>
          </a:p>
        </p:txBody>
      </p:sp>
    </p:spTree>
    <p:extLst>
      <p:ext uri="{BB962C8B-B14F-4D97-AF65-F5344CB8AC3E}">
        <p14:creationId xmlns:p14="http://schemas.microsoft.com/office/powerpoint/2010/main" val="29026777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xfrm>
            <a:off x="1308100" y="730250"/>
            <a:ext cx="4019550" cy="3014663"/>
          </a:xfrm>
          <a:ln/>
        </p:spPr>
      </p:sp>
      <p:sp>
        <p:nvSpPr>
          <p:cNvPr id="22531" name="Notes Placeholder 2"/>
          <p:cNvSpPr>
            <a:spLocks noGrp="1"/>
          </p:cNvSpPr>
          <p:nvPr>
            <p:ph type="body" idx="1"/>
          </p:nvPr>
        </p:nvSpPr>
        <p:spPr>
          <a:xfrm>
            <a:off x="649288" y="4164013"/>
            <a:ext cx="5514975" cy="54514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endParaRPr lang="en-US" sz="1400" dirty="0" smtClean="0"/>
          </a:p>
          <a:p>
            <a:pPr algn="just" eaLnBrk="1" hangingPunct="1"/>
            <a:r>
              <a:rPr lang="en-US" sz="1400" dirty="0" smtClean="0"/>
              <a:t>I will discuss the two papers that were made available in draft. They have a common feature: how to conduct surveillance of fiscal policies around a major economic disruption ("a turn in financial cycle", "financial crisis"). The first paper looks at challenges in </a:t>
            </a:r>
            <a:r>
              <a:rPr lang="en-US" sz="1400" i="1" dirty="0" smtClean="0"/>
              <a:t>ex</a:t>
            </a:r>
            <a:r>
              <a:rPr lang="en-US" sz="1400" i="1" baseline="0" dirty="0" smtClean="0"/>
              <a:t> </a:t>
            </a:r>
            <a:r>
              <a:rPr lang="en-US" sz="1400" i="1" dirty="0" smtClean="0"/>
              <a:t>ante </a:t>
            </a:r>
            <a:r>
              <a:rPr lang="en-US" sz="1400" dirty="0" smtClean="0"/>
              <a:t>surveillance (a bit like "could we see it coming?"), the other paper discusses if and what fiscal policy can do to facilitate adjustment. My discussion will be form the angle of EU fiscal governance and its recent reform, where I have been directly involved.</a:t>
            </a:r>
          </a:p>
        </p:txBody>
      </p:sp>
      <p:sp>
        <p:nvSpPr>
          <p:cNvPr id="22532"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eaLnBrk="0" hangingPunct="0">
              <a:defRPr sz="1200">
                <a:solidFill>
                  <a:srgbClr val="0F5494"/>
                </a:solidFill>
                <a:latin typeface="Verdana" pitchFamily="34" charset="0"/>
              </a:defRPr>
            </a:lvl1pPr>
            <a:lvl2pPr marL="742950" indent="-285750" defTabSz="908050" eaLnBrk="0" hangingPunct="0">
              <a:defRPr sz="1200">
                <a:solidFill>
                  <a:srgbClr val="0F5494"/>
                </a:solidFill>
                <a:latin typeface="Verdana" pitchFamily="34" charset="0"/>
              </a:defRPr>
            </a:lvl2pPr>
            <a:lvl3pPr marL="1143000" indent="-228600" defTabSz="908050" eaLnBrk="0" hangingPunct="0">
              <a:defRPr sz="1200">
                <a:solidFill>
                  <a:srgbClr val="0F5494"/>
                </a:solidFill>
                <a:latin typeface="Verdana" pitchFamily="34" charset="0"/>
              </a:defRPr>
            </a:lvl3pPr>
            <a:lvl4pPr marL="1600200" indent="-228600" defTabSz="908050" eaLnBrk="0" hangingPunct="0">
              <a:defRPr sz="1200">
                <a:solidFill>
                  <a:srgbClr val="0F5494"/>
                </a:solidFill>
                <a:latin typeface="Verdana" pitchFamily="34" charset="0"/>
              </a:defRPr>
            </a:lvl4pPr>
            <a:lvl5pPr marL="2057400" indent="-228600" defTabSz="908050" eaLnBrk="0" hangingPunct="0">
              <a:defRPr sz="1200">
                <a:solidFill>
                  <a:srgbClr val="0F5494"/>
                </a:solidFill>
                <a:latin typeface="Verdana" pitchFamily="34" charset="0"/>
              </a:defRPr>
            </a:lvl5pPr>
            <a:lvl6pPr marL="2514600" indent="-228600" defTabSz="908050" eaLnBrk="0" fontAlgn="base" hangingPunct="0">
              <a:spcBef>
                <a:spcPct val="0"/>
              </a:spcBef>
              <a:spcAft>
                <a:spcPct val="0"/>
              </a:spcAft>
              <a:defRPr sz="1200">
                <a:solidFill>
                  <a:srgbClr val="0F5494"/>
                </a:solidFill>
                <a:latin typeface="Verdana" pitchFamily="34" charset="0"/>
              </a:defRPr>
            </a:lvl6pPr>
            <a:lvl7pPr marL="2971800" indent="-228600" defTabSz="908050" eaLnBrk="0" fontAlgn="base" hangingPunct="0">
              <a:spcBef>
                <a:spcPct val="0"/>
              </a:spcBef>
              <a:spcAft>
                <a:spcPct val="0"/>
              </a:spcAft>
              <a:defRPr sz="1200">
                <a:solidFill>
                  <a:srgbClr val="0F5494"/>
                </a:solidFill>
                <a:latin typeface="Verdana" pitchFamily="34" charset="0"/>
              </a:defRPr>
            </a:lvl7pPr>
            <a:lvl8pPr marL="3429000" indent="-228600" defTabSz="908050" eaLnBrk="0" fontAlgn="base" hangingPunct="0">
              <a:spcBef>
                <a:spcPct val="0"/>
              </a:spcBef>
              <a:spcAft>
                <a:spcPct val="0"/>
              </a:spcAft>
              <a:defRPr sz="1200">
                <a:solidFill>
                  <a:srgbClr val="0F5494"/>
                </a:solidFill>
                <a:latin typeface="Verdana" pitchFamily="34" charset="0"/>
              </a:defRPr>
            </a:lvl8pPr>
            <a:lvl9pPr marL="3886200" indent="-228600" defTabSz="908050" eaLnBrk="0" fontAlgn="base" hangingPunct="0">
              <a:spcBef>
                <a:spcPct val="0"/>
              </a:spcBef>
              <a:spcAft>
                <a:spcPct val="0"/>
              </a:spcAft>
              <a:defRPr sz="1200">
                <a:solidFill>
                  <a:srgbClr val="0F5494"/>
                </a:solidFill>
                <a:latin typeface="Verdana" pitchFamily="34" charset="0"/>
              </a:defRPr>
            </a:lvl9pPr>
          </a:lstStyle>
          <a:p>
            <a:pPr eaLnBrk="1" hangingPunct="1"/>
            <a:fld id="{F9462C20-0EBD-40C0-BF5C-E2E7DF9A5BEF}" type="slidenum">
              <a:rPr lang="en-GB" smtClean="0">
                <a:solidFill>
                  <a:schemeClr val="tx1"/>
                </a:solidFill>
                <a:latin typeface="Arial" charset="0"/>
              </a:rPr>
              <a:pPr eaLnBrk="1" hangingPunct="1"/>
              <a:t>1</a:t>
            </a:fld>
            <a:endParaRPr lang="en-GB" smtClean="0">
              <a:solidFill>
                <a:schemeClr val="tx1"/>
              </a:solidFill>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BE" smtClean="0"/>
          </a:p>
          <a:p>
            <a:r>
              <a:rPr lang="en-GB" smtClean="0"/>
              <a:t>Would an early-warning indicator such as S0 helped to detect the crisis and its fiscal consequences? Looking at values of S0 indicator at the eve of the crisis (2007), one can say that the countries that would become </a:t>
            </a:r>
            <a:r>
              <a:rPr lang="en-GB" b="1" smtClean="0"/>
              <a:t>programme countries tend to stand out</a:t>
            </a:r>
            <a:r>
              <a:rPr lang="en-GB" smtClean="0"/>
              <a:t>.  EL, PT, LV and RO are the furthest away from the safe area under both dimensions (fiscal and financial-competitiveness). On the other hand, IE stands out as the worst (furthest away from the threshold) among the countries displaying problems in 2007 only on the financial-competitiveness side. Both ES and CY already displayed problems in 2007 on the financial-competitiveness side, but no problems at all on the fiscal side.</a:t>
            </a:r>
          </a:p>
        </p:txBody>
      </p:sp>
      <p:sp>
        <p:nvSpPr>
          <p:cNvPr id="31748"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9638" eaLnBrk="0" hangingPunct="0">
              <a:defRPr sz="1200">
                <a:solidFill>
                  <a:srgbClr val="0F5494"/>
                </a:solidFill>
                <a:latin typeface="Verdana" pitchFamily="34" charset="0"/>
              </a:defRPr>
            </a:lvl1pPr>
            <a:lvl2pPr marL="742950" indent="-285750" defTabSz="909638" eaLnBrk="0" hangingPunct="0">
              <a:defRPr sz="1200">
                <a:solidFill>
                  <a:srgbClr val="0F5494"/>
                </a:solidFill>
                <a:latin typeface="Verdana" pitchFamily="34" charset="0"/>
              </a:defRPr>
            </a:lvl2pPr>
            <a:lvl3pPr marL="1143000" indent="-228600" defTabSz="909638" eaLnBrk="0" hangingPunct="0">
              <a:defRPr sz="1200">
                <a:solidFill>
                  <a:srgbClr val="0F5494"/>
                </a:solidFill>
                <a:latin typeface="Verdana" pitchFamily="34" charset="0"/>
              </a:defRPr>
            </a:lvl3pPr>
            <a:lvl4pPr marL="1600200" indent="-228600" defTabSz="909638" eaLnBrk="0" hangingPunct="0">
              <a:defRPr sz="1200">
                <a:solidFill>
                  <a:srgbClr val="0F5494"/>
                </a:solidFill>
                <a:latin typeface="Verdana" pitchFamily="34" charset="0"/>
              </a:defRPr>
            </a:lvl4pPr>
            <a:lvl5pPr marL="2057400" indent="-228600" defTabSz="909638" eaLnBrk="0" hangingPunct="0">
              <a:defRPr sz="1200">
                <a:solidFill>
                  <a:srgbClr val="0F5494"/>
                </a:solidFill>
                <a:latin typeface="Verdana" pitchFamily="34" charset="0"/>
              </a:defRPr>
            </a:lvl5pPr>
            <a:lvl6pPr marL="2514600" indent="-228600" defTabSz="909638" eaLnBrk="0" fontAlgn="base" hangingPunct="0">
              <a:spcBef>
                <a:spcPct val="0"/>
              </a:spcBef>
              <a:spcAft>
                <a:spcPct val="0"/>
              </a:spcAft>
              <a:defRPr sz="1200">
                <a:solidFill>
                  <a:srgbClr val="0F5494"/>
                </a:solidFill>
                <a:latin typeface="Verdana" pitchFamily="34" charset="0"/>
              </a:defRPr>
            </a:lvl6pPr>
            <a:lvl7pPr marL="2971800" indent="-228600" defTabSz="909638" eaLnBrk="0" fontAlgn="base" hangingPunct="0">
              <a:spcBef>
                <a:spcPct val="0"/>
              </a:spcBef>
              <a:spcAft>
                <a:spcPct val="0"/>
              </a:spcAft>
              <a:defRPr sz="1200">
                <a:solidFill>
                  <a:srgbClr val="0F5494"/>
                </a:solidFill>
                <a:latin typeface="Verdana" pitchFamily="34" charset="0"/>
              </a:defRPr>
            </a:lvl7pPr>
            <a:lvl8pPr marL="3429000" indent="-228600" defTabSz="909638" eaLnBrk="0" fontAlgn="base" hangingPunct="0">
              <a:spcBef>
                <a:spcPct val="0"/>
              </a:spcBef>
              <a:spcAft>
                <a:spcPct val="0"/>
              </a:spcAft>
              <a:defRPr sz="1200">
                <a:solidFill>
                  <a:srgbClr val="0F5494"/>
                </a:solidFill>
                <a:latin typeface="Verdana" pitchFamily="34" charset="0"/>
              </a:defRPr>
            </a:lvl8pPr>
            <a:lvl9pPr marL="3886200" indent="-228600" defTabSz="909638" eaLnBrk="0" fontAlgn="base" hangingPunct="0">
              <a:spcBef>
                <a:spcPct val="0"/>
              </a:spcBef>
              <a:spcAft>
                <a:spcPct val="0"/>
              </a:spcAft>
              <a:defRPr sz="1200">
                <a:solidFill>
                  <a:srgbClr val="0F5494"/>
                </a:solidFill>
                <a:latin typeface="Verdana" pitchFamily="34" charset="0"/>
              </a:defRPr>
            </a:lvl9pPr>
          </a:lstStyle>
          <a:p>
            <a:pPr eaLnBrk="1" hangingPunct="1"/>
            <a:fld id="{256FFA49-E9F6-47D0-B672-F82F29A035EB}" type="slidenum">
              <a:rPr lang="en-GB" smtClean="0">
                <a:solidFill>
                  <a:schemeClr val="tx1"/>
                </a:solidFill>
                <a:latin typeface="Arial" charset="0"/>
              </a:rPr>
              <a:pPr eaLnBrk="1" hangingPunct="1"/>
              <a:t>10</a:t>
            </a:fld>
            <a:endParaRPr lang="en-GB" smtClean="0">
              <a:solidFill>
                <a:schemeClr val="tx1"/>
              </a:solidFill>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32772"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eaLnBrk="0" hangingPunct="0">
              <a:defRPr sz="1200">
                <a:solidFill>
                  <a:srgbClr val="0F5494"/>
                </a:solidFill>
                <a:latin typeface="Verdana" pitchFamily="34" charset="0"/>
              </a:defRPr>
            </a:lvl1pPr>
            <a:lvl2pPr marL="742950" indent="-285750" defTabSz="908050" eaLnBrk="0" hangingPunct="0">
              <a:defRPr sz="1200">
                <a:solidFill>
                  <a:srgbClr val="0F5494"/>
                </a:solidFill>
                <a:latin typeface="Verdana" pitchFamily="34" charset="0"/>
              </a:defRPr>
            </a:lvl2pPr>
            <a:lvl3pPr marL="1143000" indent="-228600" defTabSz="908050" eaLnBrk="0" hangingPunct="0">
              <a:defRPr sz="1200">
                <a:solidFill>
                  <a:srgbClr val="0F5494"/>
                </a:solidFill>
                <a:latin typeface="Verdana" pitchFamily="34" charset="0"/>
              </a:defRPr>
            </a:lvl3pPr>
            <a:lvl4pPr marL="1600200" indent="-228600" defTabSz="908050" eaLnBrk="0" hangingPunct="0">
              <a:defRPr sz="1200">
                <a:solidFill>
                  <a:srgbClr val="0F5494"/>
                </a:solidFill>
                <a:latin typeface="Verdana" pitchFamily="34" charset="0"/>
              </a:defRPr>
            </a:lvl4pPr>
            <a:lvl5pPr marL="2057400" indent="-228600" defTabSz="908050" eaLnBrk="0" hangingPunct="0">
              <a:defRPr sz="1200">
                <a:solidFill>
                  <a:srgbClr val="0F5494"/>
                </a:solidFill>
                <a:latin typeface="Verdana" pitchFamily="34" charset="0"/>
              </a:defRPr>
            </a:lvl5pPr>
            <a:lvl6pPr marL="2514600" indent="-228600" defTabSz="908050" eaLnBrk="0" fontAlgn="base" hangingPunct="0">
              <a:spcBef>
                <a:spcPct val="0"/>
              </a:spcBef>
              <a:spcAft>
                <a:spcPct val="0"/>
              </a:spcAft>
              <a:defRPr sz="1200">
                <a:solidFill>
                  <a:srgbClr val="0F5494"/>
                </a:solidFill>
                <a:latin typeface="Verdana" pitchFamily="34" charset="0"/>
              </a:defRPr>
            </a:lvl6pPr>
            <a:lvl7pPr marL="2971800" indent="-228600" defTabSz="908050" eaLnBrk="0" fontAlgn="base" hangingPunct="0">
              <a:spcBef>
                <a:spcPct val="0"/>
              </a:spcBef>
              <a:spcAft>
                <a:spcPct val="0"/>
              </a:spcAft>
              <a:defRPr sz="1200">
                <a:solidFill>
                  <a:srgbClr val="0F5494"/>
                </a:solidFill>
                <a:latin typeface="Verdana" pitchFamily="34" charset="0"/>
              </a:defRPr>
            </a:lvl7pPr>
            <a:lvl8pPr marL="3429000" indent="-228600" defTabSz="908050" eaLnBrk="0" fontAlgn="base" hangingPunct="0">
              <a:spcBef>
                <a:spcPct val="0"/>
              </a:spcBef>
              <a:spcAft>
                <a:spcPct val="0"/>
              </a:spcAft>
              <a:defRPr sz="1200">
                <a:solidFill>
                  <a:srgbClr val="0F5494"/>
                </a:solidFill>
                <a:latin typeface="Verdana" pitchFamily="34" charset="0"/>
              </a:defRPr>
            </a:lvl8pPr>
            <a:lvl9pPr marL="3886200" indent="-228600" defTabSz="908050" eaLnBrk="0" fontAlgn="base" hangingPunct="0">
              <a:spcBef>
                <a:spcPct val="0"/>
              </a:spcBef>
              <a:spcAft>
                <a:spcPct val="0"/>
              </a:spcAft>
              <a:defRPr sz="1200">
                <a:solidFill>
                  <a:srgbClr val="0F5494"/>
                </a:solidFill>
                <a:latin typeface="Verdana" pitchFamily="34" charset="0"/>
              </a:defRPr>
            </a:lvl9pPr>
          </a:lstStyle>
          <a:p>
            <a:pPr eaLnBrk="1" hangingPunct="1"/>
            <a:fld id="{55C0A425-1F41-4F4E-9CA2-22D1E0FA5B60}" type="slidenum">
              <a:rPr lang="en-GB" smtClean="0">
                <a:solidFill>
                  <a:schemeClr val="tx1"/>
                </a:solidFill>
                <a:latin typeface="Arial" charset="0"/>
              </a:rPr>
              <a:pPr eaLnBrk="1" hangingPunct="1"/>
              <a:t>11</a:t>
            </a:fld>
            <a:endParaRPr lang="en-GB" smtClean="0">
              <a:solidFill>
                <a:schemeClr val="tx1"/>
              </a:solidFill>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mtClean="0"/>
              <a:t>The EU fiscal policy framework has been improved to help policy-makers avoid 'gross errors' while allowing factoring in forecast errors in assessing the policy  response of countries in EDP (the case of Spain is a good illustration).</a:t>
            </a:r>
          </a:p>
          <a:p>
            <a:r>
              <a:rPr lang="en-GB" smtClean="0"/>
              <a:t> </a:t>
            </a:r>
          </a:p>
          <a:p>
            <a:r>
              <a:rPr lang="en-GB" smtClean="0"/>
              <a:t>But it also has to be seen in conjunction with the other elements of EU economic policy framework and the EU financial architecture.</a:t>
            </a:r>
          </a:p>
        </p:txBody>
      </p:sp>
      <p:sp>
        <p:nvSpPr>
          <p:cNvPr id="3379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eaLnBrk="0" hangingPunct="0">
              <a:defRPr sz="1200">
                <a:solidFill>
                  <a:srgbClr val="0F5494"/>
                </a:solidFill>
                <a:latin typeface="Verdana" pitchFamily="34" charset="0"/>
              </a:defRPr>
            </a:lvl1pPr>
            <a:lvl2pPr marL="742950" indent="-285750" defTabSz="908050" eaLnBrk="0" hangingPunct="0">
              <a:defRPr sz="1200">
                <a:solidFill>
                  <a:srgbClr val="0F5494"/>
                </a:solidFill>
                <a:latin typeface="Verdana" pitchFamily="34" charset="0"/>
              </a:defRPr>
            </a:lvl2pPr>
            <a:lvl3pPr marL="1143000" indent="-228600" defTabSz="908050" eaLnBrk="0" hangingPunct="0">
              <a:defRPr sz="1200">
                <a:solidFill>
                  <a:srgbClr val="0F5494"/>
                </a:solidFill>
                <a:latin typeface="Verdana" pitchFamily="34" charset="0"/>
              </a:defRPr>
            </a:lvl3pPr>
            <a:lvl4pPr marL="1600200" indent="-228600" defTabSz="908050" eaLnBrk="0" hangingPunct="0">
              <a:defRPr sz="1200">
                <a:solidFill>
                  <a:srgbClr val="0F5494"/>
                </a:solidFill>
                <a:latin typeface="Verdana" pitchFamily="34" charset="0"/>
              </a:defRPr>
            </a:lvl4pPr>
            <a:lvl5pPr marL="2057400" indent="-228600" defTabSz="908050" eaLnBrk="0" hangingPunct="0">
              <a:defRPr sz="1200">
                <a:solidFill>
                  <a:srgbClr val="0F5494"/>
                </a:solidFill>
                <a:latin typeface="Verdana" pitchFamily="34" charset="0"/>
              </a:defRPr>
            </a:lvl5pPr>
            <a:lvl6pPr marL="2514600" indent="-228600" defTabSz="908050" eaLnBrk="0" fontAlgn="base" hangingPunct="0">
              <a:spcBef>
                <a:spcPct val="0"/>
              </a:spcBef>
              <a:spcAft>
                <a:spcPct val="0"/>
              </a:spcAft>
              <a:defRPr sz="1200">
                <a:solidFill>
                  <a:srgbClr val="0F5494"/>
                </a:solidFill>
                <a:latin typeface="Verdana" pitchFamily="34" charset="0"/>
              </a:defRPr>
            </a:lvl6pPr>
            <a:lvl7pPr marL="2971800" indent="-228600" defTabSz="908050" eaLnBrk="0" fontAlgn="base" hangingPunct="0">
              <a:spcBef>
                <a:spcPct val="0"/>
              </a:spcBef>
              <a:spcAft>
                <a:spcPct val="0"/>
              </a:spcAft>
              <a:defRPr sz="1200">
                <a:solidFill>
                  <a:srgbClr val="0F5494"/>
                </a:solidFill>
                <a:latin typeface="Verdana" pitchFamily="34" charset="0"/>
              </a:defRPr>
            </a:lvl7pPr>
            <a:lvl8pPr marL="3429000" indent="-228600" defTabSz="908050" eaLnBrk="0" fontAlgn="base" hangingPunct="0">
              <a:spcBef>
                <a:spcPct val="0"/>
              </a:spcBef>
              <a:spcAft>
                <a:spcPct val="0"/>
              </a:spcAft>
              <a:defRPr sz="1200">
                <a:solidFill>
                  <a:srgbClr val="0F5494"/>
                </a:solidFill>
                <a:latin typeface="Verdana" pitchFamily="34" charset="0"/>
              </a:defRPr>
            </a:lvl8pPr>
            <a:lvl9pPr marL="3886200" indent="-228600" defTabSz="908050" eaLnBrk="0" fontAlgn="base" hangingPunct="0">
              <a:spcBef>
                <a:spcPct val="0"/>
              </a:spcBef>
              <a:spcAft>
                <a:spcPct val="0"/>
              </a:spcAft>
              <a:defRPr sz="1200">
                <a:solidFill>
                  <a:srgbClr val="0F5494"/>
                </a:solidFill>
                <a:latin typeface="Verdana" pitchFamily="34" charset="0"/>
              </a:defRPr>
            </a:lvl9pPr>
          </a:lstStyle>
          <a:p>
            <a:pPr eaLnBrk="1" hangingPunct="1"/>
            <a:fld id="{39849A06-FA9E-4D4C-A38E-70DB273B6548}" type="slidenum">
              <a:rPr lang="en-GB" smtClean="0">
                <a:solidFill>
                  <a:schemeClr val="tx1"/>
                </a:solidFill>
                <a:latin typeface="Arial" charset="0"/>
              </a:rPr>
              <a:pPr eaLnBrk="1" hangingPunct="1"/>
              <a:t>12</a:t>
            </a:fld>
            <a:endParaRPr lang="en-GB" smtClean="0">
              <a:solidFill>
                <a:schemeClr val="tx1"/>
              </a:solidFill>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dirty="0" smtClean="0"/>
              <a:t>EU fiscal policy framework is well equipped to help policy makers follow the right path in the aftermath of the crisis (what is the right path – next slide). The methodology to assess effective action based on correcting forecast errors proved very useful at the current juncture – see example of ES. </a:t>
            </a:r>
          </a:p>
          <a:p>
            <a:endParaRPr lang="en-GB" dirty="0" smtClean="0"/>
          </a:p>
          <a:p>
            <a:r>
              <a:rPr lang="en-GB" dirty="0" smtClean="0"/>
              <a:t>But it also has to be seen in conjunction with the other elements of EU economic policy framework and the EU financial architecture.</a:t>
            </a:r>
          </a:p>
        </p:txBody>
      </p:sp>
      <p:sp>
        <p:nvSpPr>
          <p:cNvPr id="3482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eaLnBrk="0" hangingPunct="0">
              <a:defRPr sz="1200">
                <a:solidFill>
                  <a:srgbClr val="0F5494"/>
                </a:solidFill>
                <a:latin typeface="Verdana" pitchFamily="34" charset="0"/>
              </a:defRPr>
            </a:lvl1pPr>
            <a:lvl2pPr marL="742950" indent="-285750" defTabSz="908050" eaLnBrk="0" hangingPunct="0">
              <a:defRPr sz="1200">
                <a:solidFill>
                  <a:srgbClr val="0F5494"/>
                </a:solidFill>
                <a:latin typeface="Verdana" pitchFamily="34" charset="0"/>
              </a:defRPr>
            </a:lvl2pPr>
            <a:lvl3pPr marL="1143000" indent="-228600" defTabSz="908050" eaLnBrk="0" hangingPunct="0">
              <a:defRPr sz="1200">
                <a:solidFill>
                  <a:srgbClr val="0F5494"/>
                </a:solidFill>
                <a:latin typeface="Verdana" pitchFamily="34" charset="0"/>
              </a:defRPr>
            </a:lvl3pPr>
            <a:lvl4pPr marL="1600200" indent="-228600" defTabSz="908050" eaLnBrk="0" hangingPunct="0">
              <a:defRPr sz="1200">
                <a:solidFill>
                  <a:srgbClr val="0F5494"/>
                </a:solidFill>
                <a:latin typeface="Verdana" pitchFamily="34" charset="0"/>
              </a:defRPr>
            </a:lvl4pPr>
            <a:lvl5pPr marL="2057400" indent="-228600" defTabSz="908050" eaLnBrk="0" hangingPunct="0">
              <a:defRPr sz="1200">
                <a:solidFill>
                  <a:srgbClr val="0F5494"/>
                </a:solidFill>
                <a:latin typeface="Verdana" pitchFamily="34" charset="0"/>
              </a:defRPr>
            </a:lvl5pPr>
            <a:lvl6pPr marL="2514600" indent="-228600" defTabSz="908050" eaLnBrk="0" fontAlgn="base" hangingPunct="0">
              <a:spcBef>
                <a:spcPct val="0"/>
              </a:spcBef>
              <a:spcAft>
                <a:spcPct val="0"/>
              </a:spcAft>
              <a:defRPr sz="1200">
                <a:solidFill>
                  <a:srgbClr val="0F5494"/>
                </a:solidFill>
                <a:latin typeface="Verdana" pitchFamily="34" charset="0"/>
              </a:defRPr>
            </a:lvl6pPr>
            <a:lvl7pPr marL="2971800" indent="-228600" defTabSz="908050" eaLnBrk="0" fontAlgn="base" hangingPunct="0">
              <a:spcBef>
                <a:spcPct val="0"/>
              </a:spcBef>
              <a:spcAft>
                <a:spcPct val="0"/>
              </a:spcAft>
              <a:defRPr sz="1200">
                <a:solidFill>
                  <a:srgbClr val="0F5494"/>
                </a:solidFill>
                <a:latin typeface="Verdana" pitchFamily="34" charset="0"/>
              </a:defRPr>
            </a:lvl7pPr>
            <a:lvl8pPr marL="3429000" indent="-228600" defTabSz="908050" eaLnBrk="0" fontAlgn="base" hangingPunct="0">
              <a:spcBef>
                <a:spcPct val="0"/>
              </a:spcBef>
              <a:spcAft>
                <a:spcPct val="0"/>
              </a:spcAft>
              <a:defRPr sz="1200">
                <a:solidFill>
                  <a:srgbClr val="0F5494"/>
                </a:solidFill>
                <a:latin typeface="Verdana" pitchFamily="34" charset="0"/>
              </a:defRPr>
            </a:lvl8pPr>
            <a:lvl9pPr marL="3886200" indent="-228600" defTabSz="908050" eaLnBrk="0" fontAlgn="base" hangingPunct="0">
              <a:spcBef>
                <a:spcPct val="0"/>
              </a:spcBef>
              <a:spcAft>
                <a:spcPct val="0"/>
              </a:spcAft>
              <a:defRPr sz="1200">
                <a:solidFill>
                  <a:srgbClr val="0F5494"/>
                </a:solidFill>
                <a:latin typeface="Verdana" pitchFamily="34" charset="0"/>
              </a:defRPr>
            </a:lvl9pPr>
          </a:lstStyle>
          <a:p>
            <a:pPr eaLnBrk="1" hangingPunct="1"/>
            <a:fld id="{EA71D10B-4C15-468E-9864-042450301A71}" type="slidenum">
              <a:rPr lang="en-GB" smtClean="0">
                <a:solidFill>
                  <a:schemeClr val="tx1"/>
                </a:solidFill>
                <a:latin typeface="Arial" charset="0"/>
              </a:rPr>
              <a:pPr eaLnBrk="1" hangingPunct="1"/>
              <a:t>13</a:t>
            </a:fld>
            <a:endParaRPr lang="en-GB" smtClean="0">
              <a:solidFill>
                <a:schemeClr val="tx1"/>
              </a:solidFill>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a:defRPr/>
            </a:pPr>
            <a:r>
              <a:rPr lang="en-GB" dirty="0" smtClean="0"/>
              <a:t>"Charlemagne consensus":</a:t>
            </a:r>
          </a:p>
          <a:p>
            <a:pPr>
              <a:defRPr/>
            </a:pPr>
            <a:r>
              <a:rPr lang="en-GB" dirty="0" smtClean="0"/>
              <a:t>- no single fiscal multiplier across fiscal variables, countries or time;</a:t>
            </a:r>
          </a:p>
          <a:p>
            <a:pPr>
              <a:defRPr/>
            </a:pPr>
            <a:r>
              <a:rPr lang="en-GB" dirty="0" smtClean="0"/>
              <a:t>- Multipliers likely to be larger after bursting of an asset bubbles and when monetary policy is constrained (at zero bound or problems with transmission); balance-sheet recessions  </a:t>
            </a:r>
          </a:p>
          <a:p>
            <a:pPr>
              <a:defRPr/>
            </a:pPr>
            <a:r>
              <a:rPr lang="en-GB" dirty="0" smtClean="0"/>
              <a:t>-   Adjustment taking place simultaneously in most countries</a:t>
            </a:r>
          </a:p>
          <a:p>
            <a:pPr marL="168063" indent="-168063">
              <a:buFontTx/>
              <a:buChar char="-"/>
              <a:defRPr/>
            </a:pPr>
            <a:r>
              <a:rPr lang="en-GB" dirty="0" smtClean="0"/>
              <a:t>Credibility of the consolidation (expressed in terms of its composition, combination with reforms, effectiveness of the national fiscal framework, perception of fairness of the consolidation) tends to reduce the multipliers through (</a:t>
            </a:r>
            <a:r>
              <a:rPr lang="en-GB" dirty="0" err="1" smtClean="0"/>
              <a:t>i</a:t>
            </a:r>
            <a:r>
              <a:rPr lang="en-GB" dirty="0" smtClean="0"/>
              <a:t>) non-</a:t>
            </a:r>
            <a:r>
              <a:rPr lang="en-GB" dirty="0" err="1" smtClean="0"/>
              <a:t>keynesian</a:t>
            </a:r>
            <a:r>
              <a:rPr lang="en-GB" dirty="0" smtClean="0"/>
              <a:t> wealth effects on consumption and investment and (ii) effects on risk premia; </a:t>
            </a:r>
          </a:p>
          <a:p>
            <a:pPr>
              <a:defRPr/>
            </a:pPr>
            <a:endParaRPr lang="en-GB" dirty="0" smtClean="0"/>
          </a:p>
          <a:p>
            <a:pPr>
              <a:defRPr/>
            </a:pPr>
            <a:r>
              <a:rPr lang="en-GB" dirty="0" smtClean="0"/>
              <a:t>What is appropriate multiplier for comparison? </a:t>
            </a:r>
          </a:p>
          <a:p>
            <a:pPr marL="168063" indent="-168063">
              <a:buFontTx/>
              <a:buChar char="-"/>
              <a:defRPr/>
            </a:pPr>
            <a:endParaRPr lang="en-GB" dirty="0" smtClean="0"/>
          </a:p>
          <a:p>
            <a:pPr marL="168063" indent="-168063">
              <a:buFontTx/>
              <a:buChar char="-"/>
              <a:defRPr/>
            </a:pPr>
            <a:r>
              <a:rPr lang="en-GB" dirty="0" smtClean="0"/>
              <a:t>Standard baseline assumption in multiplier analysis: Government remains solvent irrespective of consolidation timing (long run growth convergence to constant debt to GDP ratio).</a:t>
            </a:r>
          </a:p>
          <a:p>
            <a:pPr marL="168063" indent="-168063">
              <a:buFontTx/>
              <a:buChar char="-"/>
              <a:defRPr/>
            </a:pPr>
            <a:endParaRPr lang="en-GB" dirty="0" smtClean="0"/>
          </a:p>
          <a:p>
            <a:pPr marL="168063" indent="-168063">
              <a:buFontTx/>
              <a:buChar char="-"/>
              <a:defRPr/>
            </a:pPr>
            <a:r>
              <a:rPr lang="en-GB" dirty="0" smtClean="0"/>
              <a:t>However, in the current juncture with private sector deleveraging, bank rescue measures and rising NAWRUs, some countries are on a potentially explosive debt trajectory. </a:t>
            </a:r>
            <a:br>
              <a:rPr lang="en-GB" dirty="0" smtClean="0"/>
            </a:br>
            <a:endParaRPr lang="en-GB" dirty="0" smtClean="0"/>
          </a:p>
          <a:p>
            <a:pPr marL="168063" indent="-168063">
              <a:buFontTx/>
              <a:buChar char="-"/>
              <a:defRPr/>
            </a:pPr>
            <a:r>
              <a:rPr lang="en-GB" dirty="0" smtClean="0"/>
              <a:t>Therefore,  an alternative "no consolidation" scenario with sovereign debt restructuring, or at least private sector expectation of debt restructuring, may be a more realistic baseline.</a:t>
            </a:r>
            <a:br>
              <a:rPr lang="en-GB" dirty="0" smtClean="0"/>
            </a:br>
            <a:endParaRPr lang="en-GB" dirty="0" smtClean="0"/>
          </a:p>
          <a:p>
            <a:pPr marL="168063" indent="-168063">
              <a:buFontTx/>
              <a:buChar char="-"/>
              <a:defRPr/>
            </a:pPr>
            <a:endParaRPr lang="en-GB" dirty="0" smtClean="0"/>
          </a:p>
        </p:txBody>
      </p:sp>
      <p:sp>
        <p:nvSpPr>
          <p:cNvPr id="3584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eaLnBrk="0" hangingPunct="0">
              <a:defRPr sz="1200">
                <a:solidFill>
                  <a:srgbClr val="0F5494"/>
                </a:solidFill>
                <a:latin typeface="Verdana" pitchFamily="34" charset="0"/>
              </a:defRPr>
            </a:lvl1pPr>
            <a:lvl2pPr marL="742950" indent="-285750" defTabSz="908050" eaLnBrk="0" hangingPunct="0">
              <a:defRPr sz="1200">
                <a:solidFill>
                  <a:srgbClr val="0F5494"/>
                </a:solidFill>
                <a:latin typeface="Verdana" pitchFamily="34" charset="0"/>
              </a:defRPr>
            </a:lvl2pPr>
            <a:lvl3pPr marL="1143000" indent="-228600" defTabSz="908050" eaLnBrk="0" hangingPunct="0">
              <a:defRPr sz="1200">
                <a:solidFill>
                  <a:srgbClr val="0F5494"/>
                </a:solidFill>
                <a:latin typeface="Verdana" pitchFamily="34" charset="0"/>
              </a:defRPr>
            </a:lvl3pPr>
            <a:lvl4pPr marL="1600200" indent="-228600" defTabSz="908050" eaLnBrk="0" hangingPunct="0">
              <a:defRPr sz="1200">
                <a:solidFill>
                  <a:srgbClr val="0F5494"/>
                </a:solidFill>
                <a:latin typeface="Verdana" pitchFamily="34" charset="0"/>
              </a:defRPr>
            </a:lvl4pPr>
            <a:lvl5pPr marL="2057400" indent="-228600" defTabSz="908050" eaLnBrk="0" hangingPunct="0">
              <a:defRPr sz="1200">
                <a:solidFill>
                  <a:srgbClr val="0F5494"/>
                </a:solidFill>
                <a:latin typeface="Verdana" pitchFamily="34" charset="0"/>
              </a:defRPr>
            </a:lvl5pPr>
            <a:lvl6pPr marL="2514600" indent="-228600" defTabSz="908050" eaLnBrk="0" fontAlgn="base" hangingPunct="0">
              <a:spcBef>
                <a:spcPct val="0"/>
              </a:spcBef>
              <a:spcAft>
                <a:spcPct val="0"/>
              </a:spcAft>
              <a:defRPr sz="1200">
                <a:solidFill>
                  <a:srgbClr val="0F5494"/>
                </a:solidFill>
                <a:latin typeface="Verdana" pitchFamily="34" charset="0"/>
              </a:defRPr>
            </a:lvl6pPr>
            <a:lvl7pPr marL="2971800" indent="-228600" defTabSz="908050" eaLnBrk="0" fontAlgn="base" hangingPunct="0">
              <a:spcBef>
                <a:spcPct val="0"/>
              </a:spcBef>
              <a:spcAft>
                <a:spcPct val="0"/>
              </a:spcAft>
              <a:defRPr sz="1200">
                <a:solidFill>
                  <a:srgbClr val="0F5494"/>
                </a:solidFill>
                <a:latin typeface="Verdana" pitchFamily="34" charset="0"/>
              </a:defRPr>
            </a:lvl7pPr>
            <a:lvl8pPr marL="3429000" indent="-228600" defTabSz="908050" eaLnBrk="0" fontAlgn="base" hangingPunct="0">
              <a:spcBef>
                <a:spcPct val="0"/>
              </a:spcBef>
              <a:spcAft>
                <a:spcPct val="0"/>
              </a:spcAft>
              <a:defRPr sz="1200">
                <a:solidFill>
                  <a:srgbClr val="0F5494"/>
                </a:solidFill>
                <a:latin typeface="Verdana" pitchFamily="34" charset="0"/>
              </a:defRPr>
            </a:lvl8pPr>
            <a:lvl9pPr marL="3886200" indent="-228600" defTabSz="908050" eaLnBrk="0" fontAlgn="base" hangingPunct="0">
              <a:spcBef>
                <a:spcPct val="0"/>
              </a:spcBef>
              <a:spcAft>
                <a:spcPct val="0"/>
              </a:spcAft>
              <a:defRPr sz="1200">
                <a:solidFill>
                  <a:srgbClr val="0F5494"/>
                </a:solidFill>
                <a:latin typeface="Verdana" pitchFamily="34" charset="0"/>
              </a:defRPr>
            </a:lvl9pPr>
          </a:lstStyle>
          <a:p>
            <a:pPr eaLnBrk="1" hangingPunct="1"/>
            <a:fld id="{C497F68C-BB33-4D3B-991D-031F13C0315A}" type="slidenum">
              <a:rPr lang="en-GB" smtClean="0">
                <a:solidFill>
                  <a:schemeClr val="tx1"/>
                </a:solidFill>
                <a:latin typeface="Arial" charset="0"/>
              </a:rPr>
              <a:pPr eaLnBrk="1" hangingPunct="1"/>
              <a:t>14</a:t>
            </a:fld>
            <a:endParaRPr lang="en-GB" smtClean="0">
              <a:solidFill>
                <a:schemeClr val="tx1"/>
              </a:solidFill>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sz="1600" b="1" u="sng" smtClean="0"/>
              <a:t>QUEST model with a banking sector</a:t>
            </a:r>
          </a:p>
          <a:p>
            <a:pPr eaLnBrk="1" hangingPunct="1"/>
            <a:endParaRPr lang="en-GB" u="sng" smtClean="0"/>
          </a:p>
          <a:p>
            <a:pPr eaLnBrk="1" hangingPunct="1"/>
            <a:r>
              <a:rPr lang="en-GB" smtClean="0"/>
              <a:t>Th eexperiment allows us to explore how sovereign debt restructuring affects the economy via losses inflicted on the banking system.</a:t>
            </a:r>
          </a:p>
          <a:p>
            <a:pPr eaLnBrk="1" hangingPunct="1"/>
            <a:endParaRPr lang="en-GB" smtClean="0"/>
          </a:p>
          <a:p>
            <a:pPr eaLnBrk="1" hangingPunct="1"/>
            <a:r>
              <a:rPr lang="en-GB" u="sng" smtClean="0"/>
              <a:t>Experiment:</a:t>
            </a:r>
          </a:p>
          <a:p>
            <a:pPr eaLnBrk="1" hangingPunct="1"/>
            <a:r>
              <a:rPr lang="en-GB" smtClean="0"/>
              <a:t>Government reduces expenditure (by 1% of GDP) until debt is reduced by 10% of GDP.</a:t>
            </a:r>
          </a:p>
          <a:p>
            <a:pPr eaLnBrk="1" hangingPunct="1"/>
            <a:endParaRPr lang="en-GB" u="sng" smtClean="0"/>
          </a:p>
          <a:p>
            <a:pPr eaLnBrk="1" hangingPunct="1"/>
            <a:r>
              <a:rPr lang="en-GB" u="sng" smtClean="0"/>
              <a:t>Standard Baseline:  </a:t>
            </a:r>
            <a:r>
              <a:rPr lang="en-GB" smtClean="0"/>
              <a:t>Government remains solvent in the absence of a fiscal consolidation</a:t>
            </a:r>
          </a:p>
          <a:p>
            <a:pPr eaLnBrk="1" hangingPunct="1"/>
            <a:endParaRPr lang="en-GB" u="sng" smtClean="0"/>
          </a:p>
          <a:p>
            <a:pPr eaLnBrk="1" hangingPunct="1"/>
            <a:r>
              <a:rPr lang="en-GB" u="sng" smtClean="0"/>
              <a:t>Alternative baseline:  </a:t>
            </a:r>
            <a:r>
              <a:rPr lang="en-GB" smtClean="0"/>
              <a:t>Government is expected to default on 10% of its debt in year 2 (40% on banks, 60% on households) </a:t>
            </a:r>
          </a:p>
          <a:p>
            <a:pPr eaLnBrk="1" hangingPunct="1"/>
            <a:endParaRPr lang="en-GB" smtClean="0"/>
          </a:p>
          <a:p>
            <a:pPr eaLnBrk="1" hangingPunct="1"/>
            <a:endParaRPr lang="en-GB" smtClean="0"/>
          </a:p>
          <a:p>
            <a:pPr eaLnBrk="1" hangingPunct="1">
              <a:buFontTx/>
              <a:buChar char="•"/>
            </a:pPr>
            <a:r>
              <a:rPr lang="en-GB" smtClean="0"/>
              <a:t>We assume an "orderly" restructuring (no stock market panic, no expectation of EMU exit). </a:t>
            </a:r>
          </a:p>
          <a:p>
            <a:pPr eaLnBrk="1" hangingPunct="1">
              <a:buFontTx/>
              <a:buChar char="•"/>
            </a:pPr>
            <a:r>
              <a:rPr lang="en-GB" smtClean="0"/>
              <a:t>Banks hold government perpetuities: expected default leads to a capital loss on the banks' balance sheet in current period</a:t>
            </a:r>
          </a:p>
          <a:p>
            <a:pPr eaLnBrk="1" hangingPunct="1">
              <a:buFontTx/>
              <a:buChar char="•"/>
            </a:pPr>
            <a:r>
              <a:rPr lang="en-GB" smtClean="0"/>
              <a:t>Banks face capital requirement constraint and have to recapitalise.</a:t>
            </a:r>
          </a:p>
          <a:p>
            <a:pPr eaLnBrk="1" hangingPunct="1">
              <a:buFontTx/>
              <a:buChar char="•"/>
            </a:pPr>
            <a:r>
              <a:rPr lang="en-GB" smtClean="0"/>
              <a:t>Banks can raise equity in the domestic stock market, but not internationally.</a:t>
            </a:r>
          </a:p>
          <a:p>
            <a:pPr eaLnBrk="1" hangingPunct="1"/>
            <a:endParaRPr lang="en-GB" smtClean="0"/>
          </a:p>
          <a:p>
            <a:pPr eaLnBrk="1" hangingPunct="1"/>
            <a:r>
              <a:rPr lang="en-GB" smtClean="0"/>
              <a:t>The broader policy conclusion is that it is not irrational for policy-makers to pursue consolidation even when in the central scenario it will be more costly than normal when there is a plausible tail-risk scenario of debt unsustainability. </a:t>
            </a:r>
          </a:p>
        </p:txBody>
      </p:sp>
      <p:sp>
        <p:nvSpPr>
          <p:cNvPr id="36868"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eaLnBrk="0" hangingPunct="0">
              <a:defRPr sz="1200">
                <a:solidFill>
                  <a:srgbClr val="0F5494"/>
                </a:solidFill>
                <a:latin typeface="Verdana" pitchFamily="34" charset="0"/>
              </a:defRPr>
            </a:lvl1pPr>
            <a:lvl2pPr marL="742950" indent="-285750" defTabSz="908050" eaLnBrk="0" hangingPunct="0">
              <a:defRPr sz="1200">
                <a:solidFill>
                  <a:srgbClr val="0F5494"/>
                </a:solidFill>
                <a:latin typeface="Verdana" pitchFamily="34" charset="0"/>
              </a:defRPr>
            </a:lvl2pPr>
            <a:lvl3pPr marL="1143000" indent="-228600" defTabSz="908050" eaLnBrk="0" hangingPunct="0">
              <a:defRPr sz="1200">
                <a:solidFill>
                  <a:srgbClr val="0F5494"/>
                </a:solidFill>
                <a:latin typeface="Verdana" pitchFamily="34" charset="0"/>
              </a:defRPr>
            </a:lvl3pPr>
            <a:lvl4pPr marL="1600200" indent="-228600" defTabSz="908050" eaLnBrk="0" hangingPunct="0">
              <a:defRPr sz="1200">
                <a:solidFill>
                  <a:srgbClr val="0F5494"/>
                </a:solidFill>
                <a:latin typeface="Verdana" pitchFamily="34" charset="0"/>
              </a:defRPr>
            </a:lvl4pPr>
            <a:lvl5pPr marL="2057400" indent="-228600" defTabSz="908050" eaLnBrk="0" hangingPunct="0">
              <a:defRPr sz="1200">
                <a:solidFill>
                  <a:srgbClr val="0F5494"/>
                </a:solidFill>
                <a:latin typeface="Verdana" pitchFamily="34" charset="0"/>
              </a:defRPr>
            </a:lvl5pPr>
            <a:lvl6pPr marL="2514600" indent="-228600" defTabSz="908050" eaLnBrk="0" fontAlgn="base" hangingPunct="0">
              <a:spcBef>
                <a:spcPct val="0"/>
              </a:spcBef>
              <a:spcAft>
                <a:spcPct val="0"/>
              </a:spcAft>
              <a:defRPr sz="1200">
                <a:solidFill>
                  <a:srgbClr val="0F5494"/>
                </a:solidFill>
                <a:latin typeface="Verdana" pitchFamily="34" charset="0"/>
              </a:defRPr>
            </a:lvl6pPr>
            <a:lvl7pPr marL="2971800" indent="-228600" defTabSz="908050" eaLnBrk="0" fontAlgn="base" hangingPunct="0">
              <a:spcBef>
                <a:spcPct val="0"/>
              </a:spcBef>
              <a:spcAft>
                <a:spcPct val="0"/>
              </a:spcAft>
              <a:defRPr sz="1200">
                <a:solidFill>
                  <a:srgbClr val="0F5494"/>
                </a:solidFill>
                <a:latin typeface="Verdana" pitchFamily="34" charset="0"/>
              </a:defRPr>
            </a:lvl7pPr>
            <a:lvl8pPr marL="3429000" indent="-228600" defTabSz="908050" eaLnBrk="0" fontAlgn="base" hangingPunct="0">
              <a:spcBef>
                <a:spcPct val="0"/>
              </a:spcBef>
              <a:spcAft>
                <a:spcPct val="0"/>
              </a:spcAft>
              <a:defRPr sz="1200">
                <a:solidFill>
                  <a:srgbClr val="0F5494"/>
                </a:solidFill>
                <a:latin typeface="Verdana" pitchFamily="34" charset="0"/>
              </a:defRPr>
            </a:lvl8pPr>
            <a:lvl9pPr marL="3886200" indent="-228600" defTabSz="908050" eaLnBrk="0" fontAlgn="base" hangingPunct="0">
              <a:spcBef>
                <a:spcPct val="0"/>
              </a:spcBef>
              <a:spcAft>
                <a:spcPct val="0"/>
              </a:spcAft>
              <a:defRPr sz="1200">
                <a:solidFill>
                  <a:srgbClr val="0F5494"/>
                </a:solidFill>
                <a:latin typeface="Verdana" pitchFamily="34" charset="0"/>
              </a:defRPr>
            </a:lvl9pPr>
          </a:lstStyle>
          <a:p>
            <a:pPr eaLnBrk="1" hangingPunct="1"/>
            <a:fld id="{6C541FDE-23BC-402E-B8AA-9816527831A3}" type="slidenum">
              <a:rPr lang="en-GB" smtClean="0">
                <a:solidFill>
                  <a:schemeClr val="tx1"/>
                </a:solidFill>
                <a:latin typeface="Arial" charset="0"/>
              </a:rPr>
              <a:pPr eaLnBrk="1" hangingPunct="1"/>
              <a:t>15</a:t>
            </a:fld>
            <a:endParaRPr lang="en-GB" smtClean="0">
              <a:solidFill>
                <a:schemeClr val="tx1"/>
              </a:solidFill>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66688" indent="-166688">
              <a:buFontTx/>
              <a:buChar char="-"/>
            </a:pPr>
            <a:endParaRPr lang="en-US" smtClean="0"/>
          </a:p>
        </p:txBody>
      </p:sp>
      <p:sp>
        <p:nvSpPr>
          <p:cNvPr id="37892"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eaLnBrk="0" hangingPunct="0">
              <a:defRPr sz="1200">
                <a:solidFill>
                  <a:srgbClr val="0F5494"/>
                </a:solidFill>
                <a:latin typeface="Verdana" pitchFamily="34" charset="0"/>
              </a:defRPr>
            </a:lvl1pPr>
            <a:lvl2pPr marL="742950" indent="-285750" defTabSz="908050" eaLnBrk="0" hangingPunct="0">
              <a:defRPr sz="1200">
                <a:solidFill>
                  <a:srgbClr val="0F5494"/>
                </a:solidFill>
                <a:latin typeface="Verdana" pitchFamily="34" charset="0"/>
              </a:defRPr>
            </a:lvl2pPr>
            <a:lvl3pPr marL="1143000" indent="-228600" defTabSz="908050" eaLnBrk="0" hangingPunct="0">
              <a:defRPr sz="1200">
                <a:solidFill>
                  <a:srgbClr val="0F5494"/>
                </a:solidFill>
                <a:latin typeface="Verdana" pitchFamily="34" charset="0"/>
              </a:defRPr>
            </a:lvl3pPr>
            <a:lvl4pPr marL="1600200" indent="-228600" defTabSz="908050" eaLnBrk="0" hangingPunct="0">
              <a:defRPr sz="1200">
                <a:solidFill>
                  <a:srgbClr val="0F5494"/>
                </a:solidFill>
                <a:latin typeface="Verdana" pitchFamily="34" charset="0"/>
              </a:defRPr>
            </a:lvl4pPr>
            <a:lvl5pPr marL="2057400" indent="-228600" defTabSz="908050" eaLnBrk="0" hangingPunct="0">
              <a:defRPr sz="1200">
                <a:solidFill>
                  <a:srgbClr val="0F5494"/>
                </a:solidFill>
                <a:latin typeface="Verdana" pitchFamily="34" charset="0"/>
              </a:defRPr>
            </a:lvl5pPr>
            <a:lvl6pPr marL="2514600" indent="-228600" defTabSz="908050" eaLnBrk="0" fontAlgn="base" hangingPunct="0">
              <a:spcBef>
                <a:spcPct val="0"/>
              </a:spcBef>
              <a:spcAft>
                <a:spcPct val="0"/>
              </a:spcAft>
              <a:defRPr sz="1200">
                <a:solidFill>
                  <a:srgbClr val="0F5494"/>
                </a:solidFill>
                <a:latin typeface="Verdana" pitchFamily="34" charset="0"/>
              </a:defRPr>
            </a:lvl6pPr>
            <a:lvl7pPr marL="2971800" indent="-228600" defTabSz="908050" eaLnBrk="0" fontAlgn="base" hangingPunct="0">
              <a:spcBef>
                <a:spcPct val="0"/>
              </a:spcBef>
              <a:spcAft>
                <a:spcPct val="0"/>
              </a:spcAft>
              <a:defRPr sz="1200">
                <a:solidFill>
                  <a:srgbClr val="0F5494"/>
                </a:solidFill>
                <a:latin typeface="Verdana" pitchFamily="34" charset="0"/>
              </a:defRPr>
            </a:lvl7pPr>
            <a:lvl8pPr marL="3429000" indent="-228600" defTabSz="908050" eaLnBrk="0" fontAlgn="base" hangingPunct="0">
              <a:spcBef>
                <a:spcPct val="0"/>
              </a:spcBef>
              <a:spcAft>
                <a:spcPct val="0"/>
              </a:spcAft>
              <a:defRPr sz="1200">
                <a:solidFill>
                  <a:srgbClr val="0F5494"/>
                </a:solidFill>
                <a:latin typeface="Verdana" pitchFamily="34" charset="0"/>
              </a:defRPr>
            </a:lvl8pPr>
            <a:lvl9pPr marL="3886200" indent="-228600" defTabSz="908050" eaLnBrk="0" fontAlgn="base" hangingPunct="0">
              <a:spcBef>
                <a:spcPct val="0"/>
              </a:spcBef>
              <a:spcAft>
                <a:spcPct val="0"/>
              </a:spcAft>
              <a:defRPr sz="1200">
                <a:solidFill>
                  <a:srgbClr val="0F5494"/>
                </a:solidFill>
                <a:latin typeface="Verdana" pitchFamily="34" charset="0"/>
              </a:defRPr>
            </a:lvl9pPr>
          </a:lstStyle>
          <a:p>
            <a:pPr eaLnBrk="1" hangingPunct="1"/>
            <a:fld id="{FC6880D3-3DCA-412C-A276-A62F63E01649}" type="slidenum">
              <a:rPr lang="en-GB" smtClean="0">
                <a:solidFill>
                  <a:schemeClr val="tx1"/>
                </a:solidFill>
                <a:latin typeface="Arial" charset="0"/>
              </a:rPr>
              <a:pPr eaLnBrk="1" hangingPunct="1"/>
              <a:t>16</a:t>
            </a:fld>
            <a:endParaRPr lang="en-GB" smtClean="0">
              <a:solidFill>
                <a:schemeClr val="tx1"/>
              </a:solidFill>
              <a:latin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3891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eaLnBrk="0" hangingPunct="0">
              <a:defRPr sz="1200">
                <a:solidFill>
                  <a:srgbClr val="0F5494"/>
                </a:solidFill>
                <a:latin typeface="Verdana" pitchFamily="34" charset="0"/>
              </a:defRPr>
            </a:lvl1pPr>
            <a:lvl2pPr marL="742950" indent="-285750" defTabSz="908050" eaLnBrk="0" hangingPunct="0">
              <a:defRPr sz="1200">
                <a:solidFill>
                  <a:srgbClr val="0F5494"/>
                </a:solidFill>
                <a:latin typeface="Verdana" pitchFamily="34" charset="0"/>
              </a:defRPr>
            </a:lvl2pPr>
            <a:lvl3pPr marL="1143000" indent="-228600" defTabSz="908050" eaLnBrk="0" hangingPunct="0">
              <a:defRPr sz="1200">
                <a:solidFill>
                  <a:srgbClr val="0F5494"/>
                </a:solidFill>
                <a:latin typeface="Verdana" pitchFamily="34" charset="0"/>
              </a:defRPr>
            </a:lvl3pPr>
            <a:lvl4pPr marL="1600200" indent="-228600" defTabSz="908050" eaLnBrk="0" hangingPunct="0">
              <a:defRPr sz="1200">
                <a:solidFill>
                  <a:srgbClr val="0F5494"/>
                </a:solidFill>
                <a:latin typeface="Verdana" pitchFamily="34" charset="0"/>
              </a:defRPr>
            </a:lvl4pPr>
            <a:lvl5pPr marL="2057400" indent="-228600" defTabSz="908050" eaLnBrk="0" hangingPunct="0">
              <a:defRPr sz="1200">
                <a:solidFill>
                  <a:srgbClr val="0F5494"/>
                </a:solidFill>
                <a:latin typeface="Verdana" pitchFamily="34" charset="0"/>
              </a:defRPr>
            </a:lvl5pPr>
            <a:lvl6pPr marL="2514600" indent="-228600" defTabSz="908050" eaLnBrk="0" fontAlgn="base" hangingPunct="0">
              <a:spcBef>
                <a:spcPct val="0"/>
              </a:spcBef>
              <a:spcAft>
                <a:spcPct val="0"/>
              </a:spcAft>
              <a:defRPr sz="1200">
                <a:solidFill>
                  <a:srgbClr val="0F5494"/>
                </a:solidFill>
                <a:latin typeface="Verdana" pitchFamily="34" charset="0"/>
              </a:defRPr>
            </a:lvl6pPr>
            <a:lvl7pPr marL="2971800" indent="-228600" defTabSz="908050" eaLnBrk="0" fontAlgn="base" hangingPunct="0">
              <a:spcBef>
                <a:spcPct val="0"/>
              </a:spcBef>
              <a:spcAft>
                <a:spcPct val="0"/>
              </a:spcAft>
              <a:defRPr sz="1200">
                <a:solidFill>
                  <a:srgbClr val="0F5494"/>
                </a:solidFill>
                <a:latin typeface="Verdana" pitchFamily="34" charset="0"/>
              </a:defRPr>
            </a:lvl7pPr>
            <a:lvl8pPr marL="3429000" indent="-228600" defTabSz="908050" eaLnBrk="0" fontAlgn="base" hangingPunct="0">
              <a:spcBef>
                <a:spcPct val="0"/>
              </a:spcBef>
              <a:spcAft>
                <a:spcPct val="0"/>
              </a:spcAft>
              <a:defRPr sz="1200">
                <a:solidFill>
                  <a:srgbClr val="0F5494"/>
                </a:solidFill>
                <a:latin typeface="Verdana" pitchFamily="34" charset="0"/>
              </a:defRPr>
            </a:lvl8pPr>
            <a:lvl9pPr marL="3886200" indent="-228600" defTabSz="908050" eaLnBrk="0" fontAlgn="base" hangingPunct="0">
              <a:spcBef>
                <a:spcPct val="0"/>
              </a:spcBef>
              <a:spcAft>
                <a:spcPct val="0"/>
              </a:spcAft>
              <a:defRPr sz="1200">
                <a:solidFill>
                  <a:srgbClr val="0F5494"/>
                </a:solidFill>
                <a:latin typeface="Verdana" pitchFamily="34" charset="0"/>
              </a:defRPr>
            </a:lvl9pPr>
          </a:lstStyle>
          <a:p>
            <a:pPr eaLnBrk="1" hangingPunct="1"/>
            <a:fld id="{3E590429-4588-496C-8A1A-457B2605450D}" type="slidenum">
              <a:rPr lang="en-GB" smtClean="0">
                <a:solidFill>
                  <a:schemeClr val="tx1"/>
                </a:solidFill>
                <a:latin typeface="Arial" charset="0"/>
              </a:rPr>
              <a:pPr eaLnBrk="1" hangingPunct="1"/>
              <a:t>17</a:t>
            </a:fld>
            <a:endParaRPr lang="en-GB" smtClean="0">
              <a:solidFill>
                <a:schemeClr val="tx1"/>
              </a:solidFill>
              <a:latin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66688" indent="-166688">
              <a:buFontTx/>
              <a:buChar char="-"/>
            </a:pPr>
            <a:endParaRPr lang="en-US" smtClean="0"/>
          </a:p>
        </p:txBody>
      </p:sp>
      <p:sp>
        <p:nvSpPr>
          <p:cNvPr id="3994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eaLnBrk="0" hangingPunct="0">
              <a:defRPr sz="1200">
                <a:solidFill>
                  <a:srgbClr val="0F5494"/>
                </a:solidFill>
                <a:latin typeface="Verdana" pitchFamily="34" charset="0"/>
              </a:defRPr>
            </a:lvl1pPr>
            <a:lvl2pPr marL="742950" indent="-285750" defTabSz="908050" eaLnBrk="0" hangingPunct="0">
              <a:defRPr sz="1200">
                <a:solidFill>
                  <a:srgbClr val="0F5494"/>
                </a:solidFill>
                <a:latin typeface="Verdana" pitchFamily="34" charset="0"/>
              </a:defRPr>
            </a:lvl2pPr>
            <a:lvl3pPr marL="1143000" indent="-228600" defTabSz="908050" eaLnBrk="0" hangingPunct="0">
              <a:defRPr sz="1200">
                <a:solidFill>
                  <a:srgbClr val="0F5494"/>
                </a:solidFill>
                <a:latin typeface="Verdana" pitchFamily="34" charset="0"/>
              </a:defRPr>
            </a:lvl3pPr>
            <a:lvl4pPr marL="1600200" indent="-228600" defTabSz="908050" eaLnBrk="0" hangingPunct="0">
              <a:defRPr sz="1200">
                <a:solidFill>
                  <a:srgbClr val="0F5494"/>
                </a:solidFill>
                <a:latin typeface="Verdana" pitchFamily="34" charset="0"/>
              </a:defRPr>
            </a:lvl4pPr>
            <a:lvl5pPr marL="2057400" indent="-228600" defTabSz="908050" eaLnBrk="0" hangingPunct="0">
              <a:defRPr sz="1200">
                <a:solidFill>
                  <a:srgbClr val="0F5494"/>
                </a:solidFill>
                <a:latin typeface="Verdana" pitchFamily="34" charset="0"/>
              </a:defRPr>
            </a:lvl5pPr>
            <a:lvl6pPr marL="2514600" indent="-228600" defTabSz="908050" eaLnBrk="0" fontAlgn="base" hangingPunct="0">
              <a:spcBef>
                <a:spcPct val="0"/>
              </a:spcBef>
              <a:spcAft>
                <a:spcPct val="0"/>
              </a:spcAft>
              <a:defRPr sz="1200">
                <a:solidFill>
                  <a:srgbClr val="0F5494"/>
                </a:solidFill>
                <a:latin typeface="Verdana" pitchFamily="34" charset="0"/>
              </a:defRPr>
            </a:lvl6pPr>
            <a:lvl7pPr marL="2971800" indent="-228600" defTabSz="908050" eaLnBrk="0" fontAlgn="base" hangingPunct="0">
              <a:spcBef>
                <a:spcPct val="0"/>
              </a:spcBef>
              <a:spcAft>
                <a:spcPct val="0"/>
              </a:spcAft>
              <a:defRPr sz="1200">
                <a:solidFill>
                  <a:srgbClr val="0F5494"/>
                </a:solidFill>
                <a:latin typeface="Verdana" pitchFamily="34" charset="0"/>
              </a:defRPr>
            </a:lvl7pPr>
            <a:lvl8pPr marL="3429000" indent="-228600" defTabSz="908050" eaLnBrk="0" fontAlgn="base" hangingPunct="0">
              <a:spcBef>
                <a:spcPct val="0"/>
              </a:spcBef>
              <a:spcAft>
                <a:spcPct val="0"/>
              </a:spcAft>
              <a:defRPr sz="1200">
                <a:solidFill>
                  <a:srgbClr val="0F5494"/>
                </a:solidFill>
                <a:latin typeface="Verdana" pitchFamily="34" charset="0"/>
              </a:defRPr>
            </a:lvl8pPr>
            <a:lvl9pPr marL="3886200" indent="-228600" defTabSz="908050" eaLnBrk="0" fontAlgn="base" hangingPunct="0">
              <a:spcBef>
                <a:spcPct val="0"/>
              </a:spcBef>
              <a:spcAft>
                <a:spcPct val="0"/>
              </a:spcAft>
              <a:defRPr sz="1200">
                <a:solidFill>
                  <a:srgbClr val="0F5494"/>
                </a:solidFill>
                <a:latin typeface="Verdana" pitchFamily="34" charset="0"/>
              </a:defRPr>
            </a:lvl9pPr>
          </a:lstStyle>
          <a:p>
            <a:pPr eaLnBrk="1" hangingPunct="1"/>
            <a:fld id="{E95F7662-DECE-46A3-9A56-5F6216D56AE8}" type="slidenum">
              <a:rPr lang="en-GB" smtClean="0">
                <a:solidFill>
                  <a:schemeClr val="tx1"/>
                </a:solidFill>
                <a:latin typeface="Arial" charset="0"/>
              </a:rPr>
              <a:pPr eaLnBrk="1" hangingPunct="1"/>
              <a:t>18</a:t>
            </a:fld>
            <a:endParaRPr lang="en-GB" smtClean="0">
              <a:solidFill>
                <a:schemeClr val="tx1"/>
              </a:solidFill>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2355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eaLnBrk="0" hangingPunct="0">
              <a:defRPr sz="1200">
                <a:solidFill>
                  <a:srgbClr val="0F5494"/>
                </a:solidFill>
                <a:latin typeface="Verdana" pitchFamily="34" charset="0"/>
              </a:defRPr>
            </a:lvl1pPr>
            <a:lvl2pPr marL="742950" indent="-285750" defTabSz="908050" eaLnBrk="0" hangingPunct="0">
              <a:defRPr sz="1200">
                <a:solidFill>
                  <a:srgbClr val="0F5494"/>
                </a:solidFill>
                <a:latin typeface="Verdana" pitchFamily="34" charset="0"/>
              </a:defRPr>
            </a:lvl2pPr>
            <a:lvl3pPr marL="1143000" indent="-228600" defTabSz="908050" eaLnBrk="0" hangingPunct="0">
              <a:defRPr sz="1200">
                <a:solidFill>
                  <a:srgbClr val="0F5494"/>
                </a:solidFill>
                <a:latin typeface="Verdana" pitchFamily="34" charset="0"/>
              </a:defRPr>
            </a:lvl3pPr>
            <a:lvl4pPr marL="1600200" indent="-228600" defTabSz="908050" eaLnBrk="0" hangingPunct="0">
              <a:defRPr sz="1200">
                <a:solidFill>
                  <a:srgbClr val="0F5494"/>
                </a:solidFill>
                <a:latin typeface="Verdana" pitchFamily="34" charset="0"/>
              </a:defRPr>
            </a:lvl4pPr>
            <a:lvl5pPr marL="2057400" indent="-228600" defTabSz="908050" eaLnBrk="0" hangingPunct="0">
              <a:defRPr sz="1200">
                <a:solidFill>
                  <a:srgbClr val="0F5494"/>
                </a:solidFill>
                <a:latin typeface="Verdana" pitchFamily="34" charset="0"/>
              </a:defRPr>
            </a:lvl5pPr>
            <a:lvl6pPr marL="2514600" indent="-228600" defTabSz="908050" eaLnBrk="0" fontAlgn="base" hangingPunct="0">
              <a:spcBef>
                <a:spcPct val="0"/>
              </a:spcBef>
              <a:spcAft>
                <a:spcPct val="0"/>
              </a:spcAft>
              <a:defRPr sz="1200">
                <a:solidFill>
                  <a:srgbClr val="0F5494"/>
                </a:solidFill>
                <a:latin typeface="Verdana" pitchFamily="34" charset="0"/>
              </a:defRPr>
            </a:lvl6pPr>
            <a:lvl7pPr marL="2971800" indent="-228600" defTabSz="908050" eaLnBrk="0" fontAlgn="base" hangingPunct="0">
              <a:spcBef>
                <a:spcPct val="0"/>
              </a:spcBef>
              <a:spcAft>
                <a:spcPct val="0"/>
              </a:spcAft>
              <a:defRPr sz="1200">
                <a:solidFill>
                  <a:srgbClr val="0F5494"/>
                </a:solidFill>
                <a:latin typeface="Verdana" pitchFamily="34" charset="0"/>
              </a:defRPr>
            </a:lvl7pPr>
            <a:lvl8pPr marL="3429000" indent="-228600" defTabSz="908050" eaLnBrk="0" fontAlgn="base" hangingPunct="0">
              <a:spcBef>
                <a:spcPct val="0"/>
              </a:spcBef>
              <a:spcAft>
                <a:spcPct val="0"/>
              </a:spcAft>
              <a:defRPr sz="1200">
                <a:solidFill>
                  <a:srgbClr val="0F5494"/>
                </a:solidFill>
                <a:latin typeface="Verdana" pitchFamily="34" charset="0"/>
              </a:defRPr>
            </a:lvl8pPr>
            <a:lvl9pPr marL="3886200" indent="-228600" defTabSz="908050" eaLnBrk="0" fontAlgn="base" hangingPunct="0">
              <a:spcBef>
                <a:spcPct val="0"/>
              </a:spcBef>
              <a:spcAft>
                <a:spcPct val="0"/>
              </a:spcAft>
              <a:defRPr sz="1200">
                <a:solidFill>
                  <a:srgbClr val="0F5494"/>
                </a:solidFill>
                <a:latin typeface="Verdana" pitchFamily="34" charset="0"/>
              </a:defRPr>
            </a:lvl9pPr>
          </a:lstStyle>
          <a:p>
            <a:pPr eaLnBrk="1" hangingPunct="1"/>
            <a:fld id="{BED9CA5C-0DF9-4017-91A2-8BC54ED75B55}" type="slidenum">
              <a:rPr lang="en-GB" smtClean="0">
                <a:solidFill>
                  <a:schemeClr val="tx1"/>
                </a:solidFill>
                <a:latin typeface="Arial" charset="0"/>
              </a:rPr>
              <a:pPr eaLnBrk="1" hangingPunct="1"/>
              <a:t>2</a:t>
            </a:fld>
            <a:endParaRPr lang="en-GB" smtClean="0">
              <a:solidFill>
                <a:schemeClr val="tx1"/>
              </a:solidFill>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a:defRPr/>
            </a:pPr>
            <a:r>
              <a:rPr lang="en-GB" dirty="0" smtClean="0"/>
              <a:t>Structural budget balance: </a:t>
            </a:r>
          </a:p>
          <a:p>
            <a:pPr>
              <a:defRPr/>
            </a:pPr>
            <a:r>
              <a:rPr lang="en-GB" dirty="0" smtClean="0"/>
              <a:t>SB – structural balance</a:t>
            </a:r>
          </a:p>
          <a:p>
            <a:pPr>
              <a:defRPr/>
            </a:pPr>
            <a:r>
              <a:rPr lang="en-GB" dirty="0" smtClean="0"/>
              <a:t>BB – nominal balance</a:t>
            </a:r>
          </a:p>
          <a:p>
            <a:pPr>
              <a:defRPr/>
            </a:pPr>
            <a:r>
              <a:rPr lang="en-GB" dirty="0" smtClean="0">
                <a:latin typeface="Helvetica"/>
              </a:rPr>
              <a:t>ε – budgetary sensitivity parameter (semi-elasticity)</a:t>
            </a:r>
          </a:p>
          <a:p>
            <a:pPr>
              <a:defRPr/>
            </a:pPr>
            <a:endParaRPr lang="en-GB" dirty="0" smtClean="0">
              <a:latin typeface="Helvetica"/>
            </a:endParaRPr>
          </a:p>
          <a:p>
            <a:pPr>
              <a:defRPr/>
            </a:pPr>
            <a:r>
              <a:rPr lang="en-GB" dirty="0" smtClean="0">
                <a:latin typeface="Helvetica"/>
              </a:rPr>
              <a:t>In the early years, the EU fiscal surveillance was based exclusively on headline figures, but its shortcomings manifested themselves very quickly: untenable pro-cyclical prescriptions. The problems with a pure nominal approach led to the 2005 reform of the Stability and Growth Pact. The introduction of structural balance to surveillance can still be considered a major step forward, but it brings its own problems:</a:t>
            </a:r>
          </a:p>
          <a:p>
            <a:pPr marL="168063" indent="-168063">
              <a:buFontTx/>
              <a:buChar char="-"/>
              <a:defRPr/>
            </a:pPr>
            <a:r>
              <a:rPr lang="en-GB" dirty="0" smtClean="0">
                <a:latin typeface="Helvetica"/>
              </a:rPr>
              <a:t>Assessment of potential output and cyclical conditions in real time</a:t>
            </a:r>
          </a:p>
          <a:p>
            <a:pPr marL="168063" indent="-168063">
              <a:buFontTx/>
              <a:buChar char="-"/>
              <a:defRPr/>
            </a:pPr>
            <a:r>
              <a:rPr lang="en-GB" dirty="0" smtClean="0">
                <a:latin typeface="Helvetica"/>
              </a:rPr>
              <a:t>Fluctuations in the elasticity of taxes with respect to GDP (in turn, resulting from fluctuation of tax bases around their structural level differing from those of GDP and from fluctuation of in the elasticity of taxes vis-à-vis their tax base)</a:t>
            </a:r>
          </a:p>
          <a:p>
            <a:pPr>
              <a:defRPr/>
            </a:pPr>
            <a:r>
              <a:rPr lang="en-GB" dirty="0" smtClean="0">
                <a:latin typeface="Helvetica"/>
              </a:rPr>
              <a:t>These uncertainties are larger at the time of major economic fluctuations – Larch and </a:t>
            </a:r>
            <a:r>
              <a:rPr lang="en-GB" dirty="0" err="1" smtClean="0">
                <a:latin typeface="Helvetica"/>
              </a:rPr>
              <a:t>Turrini</a:t>
            </a:r>
            <a:r>
              <a:rPr lang="en-GB" dirty="0" smtClean="0">
                <a:latin typeface="Helvetica"/>
              </a:rPr>
              <a:t> (2009) show it by reference to the burst of ICT bubble.</a:t>
            </a:r>
          </a:p>
          <a:p>
            <a:pPr>
              <a:defRPr/>
            </a:pPr>
            <a:r>
              <a:rPr lang="en-GB" dirty="0" smtClean="0">
                <a:latin typeface="Helvetica"/>
              </a:rPr>
              <a:t>We are very well aware of these shortcomings, policy if always done under uncertainty and we keep learning to deal with that:</a:t>
            </a:r>
          </a:p>
          <a:p>
            <a:pPr>
              <a:defRPr/>
            </a:pPr>
            <a:r>
              <a:rPr lang="en-GB" dirty="0" smtClean="0">
                <a:latin typeface="Helvetica"/>
              </a:rPr>
              <a:t>PFR (2008): Improving the estimation of the structural budget balance; Larch and </a:t>
            </a:r>
            <a:r>
              <a:rPr lang="en-GB" dirty="0" err="1" smtClean="0">
                <a:latin typeface="Helvetica"/>
              </a:rPr>
              <a:t>Turrini</a:t>
            </a:r>
            <a:r>
              <a:rPr lang="en-GB" dirty="0" smtClean="0">
                <a:latin typeface="Helvetica"/>
              </a:rPr>
              <a:t> (2009): The cyclically-adjusted budget balance in EU fiscal policy making: A love at first sight turned into a mature relationship; </a:t>
            </a:r>
            <a:r>
              <a:rPr lang="en-GB" dirty="0" err="1" smtClean="0">
                <a:latin typeface="Helvetica"/>
              </a:rPr>
              <a:t>Lendvai</a:t>
            </a:r>
            <a:r>
              <a:rPr lang="en-GB" dirty="0" smtClean="0">
                <a:latin typeface="Helvetica"/>
              </a:rPr>
              <a:t> et al: From CAB to CAAB? Correcting indicators of structural fiscal  positions for current account imbalances. Tax elasticities – and particularly the impact of discretionary measures on apparent elasticities have been investigated in Barrios and </a:t>
            </a:r>
            <a:r>
              <a:rPr lang="en-GB" dirty="0" err="1" smtClean="0">
                <a:latin typeface="Helvetica"/>
              </a:rPr>
              <a:t>Fargnoli</a:t>
            </a:r>
            <a:r>
              <a:rPr lang="en-GB" dirty="0" smtClean="0">
                <a:latin typeface="Helvetica"/>
              </a:rPr>
              <a:t> (2010): Discretionary measures and tax revenues in the run –up to the financial crisis' and </a:t>
            </a:r>
            <a:r>
              <a:rPr lang="en-GB" dirty="0" err="1" smtClean="0">
                <a:latin typeface="Helvetica"/>
              </a:rPr>
              <a:t>Princen</a:t>
            </a:r>
            <a:r>
              <a:rPr lang="en-GB" dirty="0" smtClean="0">
                <a:latin typeface="Helvetica"/>
              </a:rPr>
              <a:t> et al. (2013 forthcoming): a conclusion is that both gross and net elasticities exhibit large short-term departure from their long-run values but average </a:t>
            </a:r>
            <a:r>
              <a:rPr lang="en-GB" dirty="0" err="1" smtClean="0">
                <a:latin typeface="Helvetica"/>
              </a:rPr>
              <a:t>aroud</a:t>
            </a:r>
            <a:r>
              <a:rPr lang="en-GB" dirty="0" smtClean="0">
                <a:latin typeface="Helvetica"/>
              </a:rPr>
              <a:t> one in the EU over </a:t>
            </a:r>
            <a:r>
              <a:rPr lang="en-GB" smtClean="0">
                <a:latin typeface="Helvetica"/>
              </a:rPr>
              <a:t>the long-term.</a:t>
            </a:r>
            <a:endParaRPr lang="en-GB" dirty="0" smtClean="0">
              <a:latin typeface="Helvetica"/>
            </a:endParaRPr>
          </a:p>
          <a:p>
            <a:pPr marL="168063" indent="-168063">
              <a:buFontTx/>
              <a:buChar char="-"/>
              <a:defRPr/>
            </a:pPr>
            <a:endParaRPr lang="en-GB" dirty="0"/>
          </a:p>
        </p:txBody>
      </p:sp>
      <p:sp>
        <p:nvSpPr>
          <p:cNvPr id="2458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eaLnBrk="0" hangingPunct="0">
              <a:defRPr sz="1200">
                <a:solidFill>
                  <a:srgbClr val="0F5494"/>
                </a:solidFill>
                <a:latin typeface="Verdana" pitchFamily="34" charset="0"/>
              </a:defRPr>
            </a:lvl1pPr>
            <a:lvl2pPr marL="742950" indent="-285750" defTabSz="908050" eaLnBrk="0" hangingPunct="0">
              <a:defRPr sz="1200">
                <a:solidFill>
                  <a:srgbClr val="0F5494"/>
                </a:solidFill>
                <a:latin typeface="Verdana" pitchFamily="34" charset="0"/>
              </a:defRPr>
            </a:lvl2pPr>
            <a:lvl3pPr marL="1143000" indent="-228600" defTabSz="908050" eaLnBrk="0" hangingPunct="0">
              <a:defRPr sz="1200">
                <a:solidFill>
                  <a:srgbClr val="0F5494"/>
                </a:solidFill>
                <a:latin typeface="Verdana" pitchFamily="34" charset="0"/>
              </a:defRPr>
            </a:lvl3pPr>
            <a:lvl4pPr marL="1600200" indent="-228600" defTabSz="908050" eaLnBrk="0" hangingPunct="0">
              <a:defRPr sz="1200">
                <a:solidFill>
                  <a:srgbClr val="0F5494"/>
                </a:solidFill>
                <a:latin typeface="Verdana" pitchFamily="34" charset="0"/>
              </a:defRPr>
            </a:lvl4pPr>
            <a:lvl5pPr marL="2057400" indent="-228600" defTabSz="908050" eaLnBrk="0" hangingPunct="0">
              <a:defRPr sz="1200">
                <a:solidFill>
                  <a:srgbClr val="0F5494"/>
                </a:solidFill>
                <a:latin typeface="Verdana" pitchFamily="34" charset="0"/>
              </a:defRPr>
            </a:lvl5pPr>
            <a:lvl6pPr marL="2514600" indent="-228600" defTabSz="908050" eaLnBrk="0" fontAlgn="base" hangingPunct="0">
              <a:spcBef>
                <a:spcPct val="0"/>
              </a:spcBef>
              <a:spcAft>
                <a:spcPct val="0"/>
              </a:spcAft>
              <a:defRPr sz="1200">
                <a:solidFill>
                  <a:srgbClr val="0F5494"/>
                </a:solidFill>
                <a:latin typeface="Verdana" pitchFamily="34" charset="0"/>
              </a:defRPr>
            </a:lvl6pPr>
            <a:lvl7pPr marL="2971800" indent="-228600" defTabSz="908050" eaLnBrk="0" fontAlgn="base" hangingPunct="0">
              <a:spcBef>
                <a:spcPct val="0"/>
              </a:spcBef>
              <a:spcAft>
                <a:spcPct val="0"/>
              </a:spcAft>
              <a:defRPr sz="1200">
                <a:solidFill>
                  <a:srgbClr val="0F5494"/>
                </a:solidFill>
                <a:latin typeface="Verdana" pitchFamily="34" charset="0"/>
              </a:defRPr>
            </a:lvl7pPr>
            <a:lvl8pPr marL="3429000" indent="-228600" defTabSz="908050" eaLnBrk="0" fontAlgn="base" hangingPunct="0">
              <a:spcBef>
                <a:spcPct val="0"/>
              </a:spcBef>
              <a:spcAft>
                <a:spcPct val="0"/>
              </a:spcAft>
              <a:defRPr sz="1200">
                <a:solidFill>
                  <a:srgbClr val="0F5494"/>
                </a:solidFill>
                <a:latin typeface="Verdana" pitchFamily="34" charset="0"/>
              </a:defRPr>
            </a:lvl8pPr>
            <a:lvl9pPr marL="3886200" indent="-228600" defTabSz="908050" eaLnBrk="0" fontAlgn="base" hangingPunct="0">
              <a:spcBef>
                <a:spcPct val="0"/>
              </a:spcBef>
              <a:spcAft>
                <a:spcPct val="0"/>
              </a:spcAft>
              <a:defRPr sz="1200">
                <a:solidFill>
                  <a:srgbClr val="0F5494"/>
                </a:solidFill>
                <a:latin typeface="Verdana" pitchFamily="34" charset="0"/>
              </a:defRPr>
            </a:lvl9pPr>
          </a:lstStyle>
          <a:p>
            <a:pPr eaLnBrk="1" hangingPunct="1"/>
            <a:fld id="{67EF827D-1811-4FC0-90DB-1D92060D2733}" type="slidenum">
              <a:rPr lang="en-GB" smtClean="0">
                <a:solidFill>
                  <a:schemeClr val="tx1"/>
                </a:solidFill>
                <a:latin typeface="Arial" charset="0"/>
              </a:rPr>
              <a:pPr eaLnBrk="1" hangingPunct="1"/>
              <a:t>3</a:t>
            </a:fld>
            <a:endParaRPr lang="en-GB" smtClean="0">
              <a:solidFill>
                <a:schemeClr val="tx1"/>
              </a:solidFill>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mtClean="0"/>
              <a:t>In the preventive arm of the SGP the structural balance plays a role in defining the medium-term objective and the adjustment path towards it. When assessing progress towards the MTO, the recent reform of the SGP  has introduced a complementary indicator, the expenditure benchmark (EB), which, focusing on expenditure evolving at a medium-term rate of growth and net of discretionary revenue measures (G), avoids some of the problems of the structural balance. </a:t>
            </a:r>
          </a:p>
        </p:txBody>
      </p:sp>
      <p:sp>
        <p:nvSpPr>
          <p:cNvPr id="2560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9638" eaLnBrk="0" hangingPunct="0">
              <a:defRPr sz="1200">
                <a:solidFill>
                  <a:srgbClr val="0F5494"/>
                </a:solidFill>
                <a:latin typeface="Verdana" pitchFamily="34" charset="0"/>
              </a:defRPr>
            </a:lvl1pPr>
            <a:lvl2pPr marL="742950" indent="-285750" defTabSz="909638" eaLnBrk="0" hangingPunct="0">
              <a:defRPr sz="1200">
                <a:solidFill>
                  <a:srgbClr val="0F5494"/>
                </a:solidFill>
                <a:latin typeface="Verdana" pitchFamily="34" charset="0"/>
              </a:defRPr>
            </a:lvl2pPr>
            <a:lvl3pPr marL="1143000" indent="-228600" defTabSz="909638" eaLnBrk="0" hangingPunct="0">
              <a:defRPr sz="1200">
                <a:solidFill>
                  <a:srgbClr val="0F5494"/>
                </a:solidFill>
                <a:latin typeface="Verdana" pitchFamily="34" charset="0"/>
              </a:defRPr>
            </a:lvl3pPr>
            <a:lvl4pPr marL="1600200" indent="-228600" defTabSz="909638" eaLnBrk="0" hangingPunct="0">
              <a:defRPr sz="1200">
                <a:solidFill>
                  <a:srgbClr val="0F5494"/>
                </a:solidFill>
                <a:latin typeface="Verdana" pitchFamily="34" charset="0"/>
              </a:defRPr>
            </a:lvl4pPr>
            <a:lvl5pPr marL="2057400" indent="-228600" defTabSz="909638" eaLnBrk="0" hangingPunct="0">
              <a:defRPr sz="1200">
                <a:solidFill>
                  <a:srgbClr val="0F5494"/>
                </a:solidFill>
                <a:latin typeface="Verdana" pitchFamily="34" charset="0"/>
              </a:defRPr>
            </a:lvl5pPr>
            <a:lvl6pPr marL="2514600" indent="-228600" defTabSz="909638" eaLnBrk="0" fontAlgn="base" hangingPunct="0">
              <a:spcBef>
                <a:spcPct val="0"/>
              </a:spcBef>
              <a:spcAft>
                <a:spcPct val="0"/>
              </a:spcAft>
              <a:defRPr sz="1200">
                <a:solidFill>
                  <a:srgbClr val="0F5494"/>
                </a:solidFill>
                <a:latin typeface="Verdana" pitchFamily="34" charset="0"/>
              </a:defRPr>
            </a:lvl6pPr>
            <a:lvl7pPr marL="2971800" indent="-228600" defTabSz="909638" eaLnBrk="0" fontAlgn="base" hangingPunct="0">
              <a:spcBef>
                <a:spcPct val="0"/>
              </a:spcBef>
              <a:spcAft>
                <a:spcPct val="0"/>
              </a:spcAft>
              <a:defRPr sz="1200">
                <a:solidFill>
                  <a:srgbClr val="0F5494"/>
                </a:solidFill>
                <a:latin typeface="Verdana" pitchFamily="34" charset="0"/>
              </a:defRPr>
            </a:lvl7pPr>
            <a:lvl8pPr marL="3429000" indent="-228600" defTabSz="909638" eaLnBrk="0" fontAlgn="base" hangingPunct="0">
              <a:spcBef>
                <a:spcPct val="0"/>
              </a:spcBef>
              <a:spcAft>
                <a:spcPct val="0"/>
              </a:spcAft>
              <a:defRPr sz="1200">
                <a:solidFill>
                  <a:srgbClr val="0F5494"/>
                </a:solidFill>
                <a:latin typeface="Verdana" pitchFamily="34" charset="0"/>
              </a:defRPr>
            </a:lvl8pPr>
            <a:lvl9pPr marL="3886200" indent="-228600" defTabSz="909638" eaLnBrk="0" fontAlgn="base" hangingPunct="0">
              <a:spcBef>
                <a:spcPct val="0"/>
              </a:spcBef>
              <a:spcAft>
                <a:spcPct val="0"/>
              </a:spcAft>
              <a:defRPr sz="1200">
                <a:solidFill>
                  <a:srgbClr val="0F5494"/>
                </a:solidFill>
                <a:latin typeface="Verdana" pitchFamily="34" charset="0"/>
              </a:defRPr>
            </a:lvl9pPr>
          </a:lstStyle>
          <a:p>
            <a:pPr eaLnBrk="1" hangingPunct="1"/>
            <a:fld id="{7048A8BD-B34F-42C1-8615-244B2CD818AE}" type="slidenum">
              <a:rPr lang="en-GB" smtClean="0">
                <a:solidFill>
                  <a:schemeClr val="tx1"/>
                </a:solidFill>
                <a:latin typeface="Arial" charset="0"/>
              </a:rPr>
              <a:pPr eaLnBrk="1" hangingPunct="1"/>
              <a:t>4</a:t>
            </a:fld>
            <a:endParaRPr lang="en-GB" smtClean="0">
              <a:solidFill>
                <a:schemeClr val="tx1"/>
              </a:solidFill>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xfrm>
            <a:off x="668338" y="4629150"/>
            <a:ext cx="5332412" cy="4699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26628"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eaLnBrk="0" hangingPunct="0">
              <a:defRPr sz="1200">
                <a:solidFill>
                  <a:srgbClr val="0F5494"/>
                </a:solidFill>
                <a:latin typeface="Verdana" pitchFamily="34" charset="0"/>
              </a:defRPr>
            </a:lvl1pPr>
            <a:lvl2pPr marL="742950" indent="-285750" defTabSz="908050" eaLnBrk="0" hangingPunct="0">
              <a:defRPr sz="1200">
                <a:solidFill>
                  <a:srgbClr val="0F5494"/>
                </a:solidFill>
                <a:latin typeface="Verdana" pitchFamily="34" charset="0"/>
              </a:defRPr>
            </a:lvl2pPr>
            <a:lvl3pPr marL="1143000" indent="-228600" defTabSz="908050" eaLnBrk="0" hangingPunct="0">
              <a:defRPr sz="1200">
                <a:solidFill>
                  <a:srgbClr val="0F5494"/>
                </a:solidFill>
                <a:latin typeface="Verdana" pitchFamily="34" charset="0"/>
              </a:defRPr>
            </a:lvl3pPr>
            <a:lvl4pPr marL="1600200" indent="-228600" defTabSz="908050" eaLnBrk="0" hangingPunct="0">
              <a:defRPr sz="1200">
                <a:solidFill>
                  <a:srgbClr val="0F5494"/>
                </a:solidFill>
                <a:latin typeface="Verdana" pitchFamily="34" charset="0"/>
              </a:defRPr>
            </a:lvl4pPr>
            <a:lvl5pPr marL="2057400" indent="-228600" defTabSz="908050" eaLnBrk="0" hangingPunct="0">
              <a:defRPr sz="1200">
                <a:solidFill>
                  <a:srgbClr val="0F5494"/>
                </a:solidFill>
                <a:latin typeface="Verdana" pitchFamily="34" charset="0"/>
              </a:defRPr>
            </a:lvl5pPr>
            <a:lvl6pPr marL="2514600" indent="-228600" defTabSz="908050" eaLnBrk="0" fontAlgn="base" hangingPunct="0">
              <a:spcBef>
                <a:spcPct val="0"/>
              </a:spcBef>
              <a:spcAft>
                <a:spcPct val="0"/>
              </a:spcAft>
              <a:defRPr sz="1200">
                <a:solidFill>
                  <a:srgbClr val="0F5494"/>
                </a:solidFill>
                <a:latin typeface="Verdana" pitchFamily="34" charset="0"/>
              </a:defRPr>
            </a:lvl6pPr>
            <a:lvl7pPr marL="2971800" indent="-228600" defTabSz="908050" eaLnBrk="0" fontAlgn="base" hangingPunct="0">
              <a:spcBef>
                <a:spcPct val="0"/>
              </a:spcBef>
              <a:spcAft>
                <a:spcPct val="0"/>
              </a:spcAft>
              <a:defRPr sz="1200">
                <a:solidFill>
                  <a:srgbClr val="0F5494"/>
                </a:solidFill>
                <a:latin typeface="Verdana" pitchFamily="34" charset="0"/>
              </a:defRPr>
            </a:lvl7pPr>
            <a:lvl8pPr marL="3429000" indent="-228600" defTabSz="908050" eaLnBrk="0" fontAlgn="base" hangingPunct="0">
              <a:spcBef>
                <a:spcPct val="0"/>
              </a:spcBef>
              <a:spcAft>
                <a:spcPct val="0"/>
              </a:spcAft>
              <a:defRPr sz="1200">
                <a:solidFill>
                  <a:srgbClr val="0F5494"/>
                </a:solidFill>
                <a:latin typeface="Verdana" pitchFamily="34" charset="0"/>
              </a:defRPr>
            </a:lvl8pPr>
            <a:lvl9pPr marL="3886200" indent="-228600" defTabSz="908050" eaLnBrk="0" fontAlgn="base" hangingPunct="0">
              <a:spcBef>
                <a:spcPct val="0"/>
              </a:spcBef>
              <a:spcAft>
                <a:spcPct val="0"/>
              </a:spcAft>
              <a:defRPr sz="1200">
                <a:solidFill>
                  <a:srgbClr val="0F5494"/>
                </a:solidFill>
                <a:latin typeface="Verdana" pitchFamily="34" charset="0"/>
              </a:defRPr>
            </a:lvl9pPr>
          </a:lstStyle>
          <a:p>
            <a:pPr eaLnBrk="1" hangingPunct="1"/>
            <a:fld id="{9ABBB1E4-1505-4055-9760-4658C2A064D8}" type="slidenum">
              <a:rPr lang="en-GB" smtClean="0">
                <a:solidFill>
                  <a:schemeClr val="tx1"/>
                </a:solidFill>
                <a:latin typeface="Arial" charset="0"/>
              </a:rPr>
              <a:pPr eaLnBrk="1" hangingPunct="1"/>
              <a:t>5</a:t>
            </a:fld>
            <a:endParaRPr lang="en-GB" smtClean="0">
              <a:solidFill>
                <a:schemeClr val="tx1"/>
              </a:solidFill>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xfrm>
            <a:off x="668338" y="4629150"/>
            <a:ext cx="5332412" cy="4699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27652"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eaLnBrk="0" hangingPunct="0">
              <a:defRPr sz="1200">
                <a:solidFill>
                  <a:srgbClr val="0F5494"/>
                </a:solidFill>
                <a:latin typeface="Verdana" pitchFamily="34" charset="0"/>
              </a:defRPr>
            </a:lvl1pPr>
            <a:lvl2pPr marL="742950" indent="-285750" defTabSz="908050" eaLnBrk="0" hangingPunct="0">
              <a:defRPr sz="1200">
                <a:solidFill>
                  <a:srgbClr val="0F5494"/>
                </a:solidFill>
                <a:latin typeface="Verdana" pitchFamily="34" charset="0"/>
              </a:defRPr>
            </a:lvl2pPr>
            <a:lvl3pPr marL="1143000" indent="-228600" defTabSz="908050" eaLnBrk="0" hangingPunct="0">
              <a:defRPr sz="1200">
                <a:solidFill>
                  <a:srgbClr val="0F5494"/>
                </a:solidFill>
                <a:latin typeface="Verdana" pitchFamily="34" charset="0"/>
              </a:defRPr>
            </a:lvl3pPr>
            <a:lvl4pPr marL="1600200" indent="-228600" defTabSz="908050" eaLnBrk="0" hangingPunct="0">
              <a:defRPr sz="1200">
                <a:solidFill>
                  <a:srgbClr val="0F5494"/>
                </a:solidFill>
                <a:latin typeface="Verdana" pitchFamily="34" charset="0"/>
              </a:defRPr>
            </a:lvl4pPr>
            <a:lvl5pPr marL="2057400" indent="-228600" defTabSz="908050" eaLnBrk="0" hangingPunct="0">
              <a:defRPr sz="1200">
                <a:solidFill>
                  <a:srgbClr val="0F5494"/>
                </a:solidFill>
                <a:latin typeface="Verdana" pitchFamily="34" charset="0"/>
              </a:defRPr>
            </a:lvl5pPr>
            <a:lvl6pPr marL="2514600" indent="-228600" defTabSz="908050" eaLnBrk="0" fontAlgn="base" hangingPunct="0">
              <a:spcBef>
                <a:spcPct val="0"/>
              </a:spcBef>
              <a:spcAft>
                <a:spcPct val="0"/>
              </a:spcAft>
              <a:defRPr sz="1200">
                <a:solidFill>
                  <a:srgbClr val="0F5494"/>
                </a:solidFill>
                <a:latin typeface="Verdana" pitchFamily="34" charset="0"/>
              </a:defRPr>
            </a:lvl6pPr>
            <a:lvl7pPr marL="2971800" indent="-228600" defTabSz="908050" eaLnBrk="0" fontAlgn="base" hangingPunct="0">
              <a:spcBef>
                <a:spcPct val="0"/>
              </a:spcBef>
              <a:spcAft>
                <a:spcPct val="0"/>
              </a:spcAft>
              <a:defRPr sz="1200">
                <a:solidFill>
                  <a:srgbClr val="0F5494"/>
                </a:solidFill>
                <a:latin typeface="Verdana" pitchFamily="34" charset="0"/>
              </a:defRPr>
            </a:lvl7pPr>
            <a:lvl8pPr marL="3429000" indent="-228600" defTabSz="908050" eaLnBrk="0" fontAlgn="base" hangingPunct="0">
              <a:spcBef>
                <a:spcPct val="0"/>
              </a:spcBef>
              <a:spcAft>
                <a:spcPct val="0"/>
              </a:spcAft>
              <a:defRPr sz="1200">
                <a:solidFill>
                  <a:srgbClr val="0F5494"/>
                </a:solidFill>
                <a:latin typeface="Verdana" pitchFamily="34" charset="0"/>
              </a:defRPr>
            </a:lvl8pPr>
            <a:lvl9pPr marL="3886200" indent="-228600" defTabSz="908050" eaLnBrk="0" fontAlgn="base" hangingPunct="0">
              <a:spcBef>
                <a:spcPct val="0"/>
              </a:spcBef>
              <a:spcAft>
                <a:spcPct val="0"/>
              </a:spcAft>
              <a:defRPr sz="1200">
                <a:solidFill>
                  <a:srgbClr val="0F5494"/>
                </a:solidFill>
                <a:latin typeface="Verdana" pitchFamily="34" charset="0"/>
              </a:defRPr>
            </a:lvl9pPr>
          </a:lstStyle>
          <a:p>
            <a:pPr eaLnBrk="1" hangingPunct="1"/>
            <a:fld id="{A81C7183-384C-43E5-A026-23722C869DAB}" type="slidenum">
              <a:rPr lang="en-GB" smtClean="0">
                <a:solidFill>
                  <a:schemeClr val="tx1"/>
                </a:solidFill>
                <a:latin typeface="Arial" charset="0"/>
              </a:rPr>
              <a:pPr eaLnBrk="1" hangingPunct="1"/>
              <a:t>6</a:t>
            </a:fld>
            <a:endParaRPr lang="en-GB" smtClean="0">
              <a:solidFill>
                <a:schemeClr val="tx1"/>
              </a:solidFill>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mtClean="0"/>
              <a:t>In the corrective arm of the SGP,  the assessment of 'effective action' on the part of the Member state in EDP allows for correcting the bias that forecast errors in revenue elasticities and potential GDP introduce in the change in the structural balance as metrics of adjustment. Apart from this "top-down" approach we also implement the "bottom-up" approach, which is summing up all the measures introduced by the authorities. </a:t>
            </a:r>
          </a:p>
        </p:txBody>
      </p:sp>
      <p:sp>
        <p:nvSpPr>
          <p:cNvPr id="2867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eaLnBrk="0" hangingPunct="0">
              <a:defRPr sz="1200">
                <a:solidFill>
                  <a:srgbClr val="0F5494"/>
                </a:solidFill>
                <a:latin typeface="Verdana" pitchFamily="34" charset="0"/>
              </a:defRPr>
            </a:lvl1pPr>
            <a:lvl2pPr marL="742950" indent="-285750" defTabSz="908050" eaLnBrk="0" hangingPunct="0">
              <a:defRPr sz="1200">
                <a:solidFill>
                  <a:srgbClr val="0F5494"/>
                </a:solidFill>
                <a:latin typeface="Verdana" pitchFamily="34" charset="0"/>
              </a:defRPr>
            </a:lvl2pPr>
            <a:lvl3pPr marL="1143000" indent="-228600" defTabSz="908050" eaLnBrk="0" hangingPunct="0">
              <a:defRPr sz="1200">
                <a:solidFill>
                  <a:srgbClr val="0F5494"/>
                </a:solidFill>
                <a:latin typeface="Verdana" pitchFamily="34" charset="0"/>
              </a:defRPr>
            </a:lvl3pPr>
            <a:lvl4pPr marL="1600200" indent="-228600" defTabSz="908050" eaLnBrk="0" hangingPunct="0">
              <a:defRPr sz="1200">
                <a:solidFill>
                  <a:srgbClr val="0F5494"/>
                </a:solidFill>
                <a:latin typeface="Verdana" pitchFamily="34" charset="0"/>
              </a:defRPr>
            </a:lvl4pPr>
            <a:lvl5pPr marL="2057400" indent="-228600" defTabSz="908050" eaLnBrk="0" hangingPunct="0">
              <a:defRPr sz="1200">
                <a:solidFill>
                  <a:srgbClr val="0F5494"/>
                </a:solidFill>
                <a:latin typeface="Verdana" pitchFamily="34" charset="0"/>
              </a:defRPr>
            </a:lvl5pPr>
            <a:lvl6pPr marL="2514600" indent="-228600" defTabSz="908050" eaLnBrk="0" fontAlgn="base" hangingPunct="0">
              <a:spcBef>
                <a:spcPct val="0"/>
              </a:spcBef>
              <a:spcAft>
                <a:spcPct val="0"/>
              </a:spcAft>
              <a:defRPr sz="1200">
                <a:solidFill>
                  <a:srgbClr val="0F5494"/>
                </a:solidFill>
                <a:latin typeface="Verdana" pitchFamily="34" charset="0"/>
              </a:defRPr>
            </a:lvl6pPr>
            <a:lvl7pPr marL="2971800" indent="-228600" defTabSz="908050" eaLnBrk="0" fontAlgn="base" hangingPunct="0">
              <a:spcBef>
                <a:spcPct val="0"/>
              </a:spcBef>
              <a:spcAft>
                <a:spcPct val="0"/>
              </a:spcAft>
              <a:defRPr sz="1200">
                <a:solidFill>
                  <a:srgbClr val="0F5494"/>
                </a:solidFill>
                <a:latin typeface="Verdana" pitchFamily="34" charset="0"/>
              </a:defRPr>
            </a:lvl7pPr>
            <a:lvl8pPr marL="3429000" indent="-228600" defTabSz="908050" eaLnBrk="0" fontAlgn="base" hangingPunct="0">
              <a:spcBef>
                <a:spcPct val="0"/>
              </a:spcBef>
              <a:spcAft>
                <a:spcPct val="0"/>
              </a:spcAft>
              <a:defRPr sz="1200">
                <a:solidFill>
                  <a:srgbClr val="0F5494"/>
                </a:solidFill>
                <a:latin typeface="Verdana" pitchFamily="34" charset="0"/>
              </a:defRPr>
            </a:lvl8pPr>
            <a:lvl9pPr marL="3886200" indent="-228600" defTabSz="908050" eaLnBrk="0" fontAlgn="base" hangingPunct="0">
              <a:spcBef>
                <a:spcPct val="0"/>
              </a:spcBef>
              <a:spcAft>
                <a:spcPct val="0"/>
              </a:spcAft>
              <a:defRPr sz="1200">
                <a:solidFill>
                  <a:srgbClr val="0F5494"/>
                </a:solidFill>
                <a:latin typeface="Verdana" pitchFamily="34" charset="0"/>
              </a:defRPr>
            </a:lvl9pPr>
          </a:lstStyle>
          <a:p>
            <a:pPr eaLnBrk="1" hangingPunct="1"/>
            <a:fld id="{7A43F3A1-A138-4D3A-BF12-55D74A06DC48}" type="slidenum">
              <a:rPr lang="en-GB" smtClean="0">
                <a:solidFill>
                  <a:schemeClr val="tx1"/>
                </a:solidFill>
                <a:latin typeface="Arial" charset="0"/>
              </a:rPr>
              <a:pPr eaLnBrk="1" hangingPunct="1"/>
              <a:t>7</a:t>
            </a:fld>
            <a:endParaRPr lang="en-GB" smtClean="0">
              <a:solidFill>
                <a:schemeClr val="tx1"/>
              </a:solidFill>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2970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9638" eaLnBrk="0" hangingPunct="0">
              <a:defRPr sz="1200">
                <a:solidFill>
                  <a:srgbClr val="0F5494"/>
                </a:solidFill>
                <a:latin typeface="Verdana" pitchFamily="34" charset="0"/>
              </a:defRPr>
            </a:lvl1pPr>
            <a:lvl2pPr marL="742950" indent="-285750" defTabSz="909638" eaLnBrk="0" hangingPunct="0">
              <a:defRPr sz="1200">
                <a:solidFill>
                  <a:srgbClr val="0F5494"/>
                </a:solidFill>
                <a:latin typeface="Verdana" pitchFamily="34" charset="0"/>
              </a:defRPr>
            </a:lvl2pPr>
            <a:lvl3pPr marL="1143000" indent="-228600" defTabSz="909638" eaLnBrk="0" hangingPunct="0">
              <a:defRPr sz="1200">
                <a:solidFill>
                  <a:srgbClr val="0F5494"/>
                </a:solidFill>
                <a:latin typeface="Verdana" pitchFamily="34" charset="0"/>
              </a:defRPr>
            </a:lvl3pPr>
            <a:lvl4pPr marL="1600200" indent="-228600" defTabSz="909638" eaLnBrk="0" hangingPunct="0">
              <a:defRPr sz="1200">
                <a:solidFill>
                  <a:srgbClr val="0F5494"/>
                </a:solidFill>
                <a:latin typeface="Verdana" pitchFamily="34" charset="0"/>
              </a:defRPr>
            </a:lvl4pPr>
            <a:lvl5pPr marL="2057400" indent="-228600" defTabSz="909638" eaLnBrk="0" hangingPunct="0">
              <a:defRPr sz="1200">
                <a:solidFill>
                  <a:srgbClr val="0F5494"/>
                </a:solidFill>
                <a:latin typeface="Verdana" pitchFamily="34" charset="0"/>
              </a:defRPr>
            </a:lvl5pPr>
            <a:lvl6pPr marL="2514600" indent="-228600" defTabSz="909638" eaLnBrk="0" fontAlgn="base" hangingPunct="0">
              <a:spcBef>
                <a:spcPct val="0"/>
              </a:spcBef>
              <a:spcAft>
                <a:spcPct val="0"/>
              </a:spcAft>
              <a:defRPr sz="1200">
                <a:solidFill>
                  <a:srgbClr val="0F5494"/>
                </a:solidFill>
                <a:latin typeface="Verdana" pitchFamily="34" charset="0"/>
              </a:defRPr>
            </a:lvl6pPr>
            <a:lvl7pPr marL="2971800" indent="-228600" defTabSz="909638" eaLnBrk="0" fontAlgn="base" hangingPunct="0">
              <a:spcBef>
                <a:spcPct val="0"/>
              </a:spcBef>
              <a:spcAft>
                <a:spcPct val="0"/>
              </a:spcAft>
              <a:defRPr sz="1200">
                <a:solidFill>
                  <a:srgbClr val="0F5494"/>
                </a:solidFill>
                <a:latin typeface="Verdana" pitchFamily="34" charset="0"/>
              </a:defRPr>
            </a:lvl7pPr>
            <a:lvl8pPr marL="3429000" indent="-228600" defTabSz="909638" eaLnBrk="0" fontAlgn="base" hangingPunct="0">
              <a:spcBef>
                <a:spcPct val="0"/>
              </a:spcBef>
              <a:spcAft>
                <a:spcPct val="0"/>
              </a:spcAft>
              <a:defRPr sz="1200">
                <a:solidFill>
                  <a:srgbClr val="0F5494"/>
                </a:solidFill>
                <a:latin typeface="Verdana" pitchFamily="34" charset="0"/>
              </a:defRPr>
            </a:lvl8pPr>
            <a:lvl9pPr marL="3886200" indent="-228600" defTabSz="909638" eaLnBrk="0" fontAlgn="base" hangingPunct="0">
              <a:spcBef>
                <a:spcPct val="0"/>
              </a:spcBef>
              <a:spcAft>
                <a:spcPct val="0"/>
              </a:spcAft>
              <a:defRPr sz="1200">
                <a:solidFill>
                  <a:srgbClr val="0F5494"/>
                </a:solidFill>
                <a:latin typeface="Verdana" pitchFamily="34" charset="0"/>
              </a:defRPr>
            </a:lvl9pPr>
          </a:lstStyle>
          <a:p>
            <a:pPr eaLnBrk="1" hangingPunct="1"/>
            <a:fld id="{7FF52C62-1A15-4DD5-8341-EF7D7BEAC953}" type="slidenum">
              <a:rPr lang="en-GB" smtClean="0">
                <a:solidFill>
                  <a:schemeClr val="tx1"/>
                </a:solidFill>
                <a:latin typeface="Arial" charset="0"/>
              </a:rPr>
              <a:pPr eaLnBrk="1" hangingPunct="1"/>
              <a:t>8</a:t>
            </a:fld>
            <a:endParaRPr lang="en-GB" smtClean="0">
              <a:solidFill>
                <a:schemeClr val="tx1"/>
              </a:solidFill>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1"/>
            <a:r>
              <a:rPr lang="en-GB" sz="1000" smtClean="0"/>
              <a:t>The authors write: "</a:t>
            </a:r>
            <a:r>
              <a:rPr lang="en-GB" sz="1000" i="1" smtClean="0"/>
              <a:t>EMU countries would therefore only have been able to stay within the 3%-deficit ceiling if they had originally targeted – on average – a surplus of over 2% of GDP for 2009"</a:t>
            </a:r>
          </a:p>
          <a:p>
            <a:pPr marL="0" lvl="1"/>
            <a:r>
              <a:rPr lang="en-GB" sz="1000" smtClean="0"/>
              <a:t>Would it have been appropriate, however? Is the role of fiscal policy to insure against financial risks and financial crises? There are other, more targeted tools to do that.</a:t>
            </a:r>
          </a:p>
          <a:p>
            <a:pPr marL="0" lvl="1"/>
            <a:endParaRPr lang="en-GB" sz="1000" smtClean="0"/>
          </a:p>
          <a:p>
            <a:pPr marL="0" lvl="1"/>
            <a:r>
              <a:rPr lang="en-GB" sz="1000" smtClean="0"/>
              <a:t>At the same time we have become increasingly aware that macro-financial conditions are a good predictor of fiscal stress. S0 is a recently introduced composite indicator of fiscal stress risks (based on 28 variables). Sub-indexes are elaborated based on the two sub-groups of variables (fiscal and macro-financial-competitiveness (the latter largely consistent with the MIP scoreboard)). Values of S0 beyond critical threshold (endogenously determined) signal fiscal risks one year ahead. In fact, the signalling power of the macro-financial-competitiveness sub-index is superior to that of the fiscal sub-index. It doesn't have a formal role in our surveillance, but we integrate it in our assessment. </a:t>
            </a:r>
          </a:p>
          <a:p>
            <a:endParaRPr lang="en-GB" smtClean="0"/>
          </a:p>
          <a:p>
            <a:endParaRPr lang="en-GB" smtClean="0"/>
          </a:p>
        </p:txBody>
      </p:sp>
      <p:sp>
        <p:nvSpPr>
          <p:cNvPr id="3072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eaLnBrk="0" hangingPunct="0">
              <a:defRPr sz="1200">
                <a:solidFill>
                  <a:srgbClr val="0F5494"/>
                </a:solidFill>
                <a:latin typeface="Verdana" pitchFamily="34" charset="0"/>
              </a:defRPr>
            </a:lvl1pPr>
            <a:lvl2pPr marL="742950" indent="-285750" defTabSz="908050" eaLnBrk="0" hangingPunct="0">
              <a:defRPr sz="1200">
                <a:solidFill>
                  <a:srgbClr val="0F5494"/>
                </a:solidFill>
                <a:latin typeface="Verdana" pitchFamily="34" charset="0"/>
              </a:defRPr>
            </a:lvl2pPr>
            <a:lvl3pPr marL="1143000" indent="-228600" defTabSz="908050" eaLnBrk="0" hangingPunct="0">
              <a:defRPr sz="1200">
                <a:solidFill>
                  <a:srgbClr val="0F5494"/>
                </a:solidFill>
                <a:latin typeface="Verdana" pitchFamily="34" charset="0"/>
              </a:defRPr>
            </a:lvl3pPr>
            <a:lvl4pPr marL="1600200" indent="-228600" defTabSz="908050" eaLnBrk="0" hangingPunct="0">
              <a:defRPr sz="1200">
                <a:solidFill>
                  <a:srgbClr val="0F5494"/>
                </a:solidFill>
                <a:latin typeface="Verdana" pitchFamily="34" charset="0"/>
              </a:defRPr>
            </a:lvl4pPr>
            <a:lvl5pPr marL="2057400" indent="-228600" defTabSz="908050" eaLnBrk="0" hangingPunct="0">
              <a:defRPr sz="1200">
                <a:solidFill>
                  <a:srgbClr val="0F5494"/>
                </a:solidFill>
                <a:latin typeface="Verdana" pitchFamily="34" charset="0"/>
              </a:defRPr>
            </a:lvl5pPr>
            <a:lvl6pPr marL="2514600" indent="-228600" defTabSz="908050" eaLnBrk="0" fontAlgn="base" hangingPunct="0">
              <a:spcBef>
                <a:spcPct val="0"/>
              </a:spcBef>
              <a:spcAft>
                <a:spcPct val="0"/>
              </a:spcAft>
              <a:defRPr sz="1200">
                <a:solidFill>
                  <a:srgbClr val="0F5494"/>
                </a:solidFill>
                <a:latin typeface="Verdana" pitchFamily="34" charset="0"/>
              </a:defRPr>
            </a:lvl6pPr>
            <a:lvl7pPr marL="2971800" indent="-228600" defTabSz="908050" eaLnBrk="0" fontAlgn="base" hangingPunct="0">
              <a:spcBef>
                <a:spcPct val="0"/>
              </a:spcBef>
              <a:spcAft>
                <a:spcPct val="0"/>
              </a:spcAft>
              <a:defRPr sz="1200">
                <a:solidFill>
                  <a:srgbClr val="0F5494"/>
                </a:solidFill>
                <a:latin typeface="Verdana" pitchFamily="34" charset="0"/>
              </a:defRPr>
            </a:lvl7pPr>
            <a:lvl8pPr marL="3429000" indent="-228600" defTabSz="908050" eaLnBrk="0" fontAlgn="base" hangingPunct="0">
              <a:spcBef>
                <a:spcPct val="0"/>
              </a:spcBef>
              <a:spcAft>
                <a:spcPct val="0"/>
              </a:spcAft>
              <a:defRPr sz="1200">
                <a:solidFill>
                  <a:srgbClr val="0F5494"/>
                </a:solidFill>
                <a:latin typeface="Verdana" pitchFamily="34" charset="0"/>
              </a:defRPr>
            </a:lvl8pPr>
            <a:lvl9pPr marL="3886200" indent="-228600" defTabSz="908050" eaLnBrk="0" fontAlgn="base" hangingPunct="0">
              <a:spcBef>
                <a:spcPct val="0"/>
              </a:spcBef>
              <a:spcAft>
                <a:spcPct val="0"/>
              </a:spcAft>
              <a:defRPr sz="1200">
                <a:solidFill>
                  <a:srgbClr val="0F5494"/>
                </a:solidFill>
                <a:latin typeface="Verdana" pitchFamily="34" charset="0"/>
              </a:defRPr>
            </a:lvl9pPr>
          </a:lstStyle>
          <a:p>
            <a:pPr eaLnBrk="1" hangingPunct="1"/>
            <a:fld id="{62E73543-45E7-4365-8F78-27D4E63F768D}" type="slidenum">
              <a:rPr lang="en-GB" smtClean="0">
                <a:solidFill>
                  <a:schemeClr val="tx1"/>
                </a:solidFill>
                <a:latin typeface="Arial" charset="0"/>
              </a:rPr>
              <a:pPr eaLnBrk="1" hangingPunct="1"/>
              <a:t>9</a:t>
            </a:fld>
            <a:endParaRPr lang="en-GB" smtClean="0">
              <a:solidFill>
                <a:schemeClr val="tx1"/>
              </a:solidFill>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9"/>
          <p:cNvSpPr>
            <a:spLocks noChangeArrowheads="1"/>
          </p:cNvSpPr>
          <p:nvPr/>
        </p:nvSpPr>
        <p:spPr bwMode="auto">
          <a:xfrm>
            <a:off x="0" y="981075"/>
            <a:ext cx="9180513" cy="5876925"/>
          </a:xfrm>
          <a:prstGeom prst="rect">
            <a:avLst/>
          </a:prstGeom>
          <a:solidFill>
            <a:srgbClr val="0F5494"/>
          </a:solidFill>
          <a:ln w="25400" algn="ctr">
            <a:solidFill>
              <a:srgbClr val="0F5494"/>
            </a:solidFill>
            <a:miter lim="800000"/>
            <a:headEnd/>
            <a:tailEnd/>
          </a:ln>
          <a:effectLst>
            <a:outerShdw dist="23000" dir="5400000" rotWithShape="0">
              <a:srgbClr val="000000">
                <a:alpha val="34998"/>
              </a:srgbClr>
            </a:outerShdw>
          </a:effectLst>
        </p:spPr>
        <p:txBody>
          <a:bodyPr anchor="ctr"/>
          <a:lstStyle/>
          <a:p>
            <a:pPr algn="ctr" defTabSz="457200"/>
            <a:endParaRPr lang="en-US" sz="1800">
              <a:solidFill>
                <a:srgbClr val="FFFFFF"/>
              </a:solidFill>
            </a:endParaRPr>
          </a:p>
        </p:txBody>
      </p:sp>
      <p:pic>
        <p:nvPicPr>
          <p:cNvPr id="5" name="Picture 6" descr="LOGO CE-EN-quadri.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7638" y="258763"/>
            <a:ext cx="1436687"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11"/>
          <p:cNvSpPr/>
          <p:nvPr userDrawn="1"/>
        </p:nvSpPr>
        <p:spPr>
          <a:xfrm>
            <a:off x="4267200" y="6659563"/>
            <a:ext cx="611188" cy="215900"/>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p>
        </p:txBody>
      </p:sp>
      <p:sp>
        <p:nvSpPr>
          <p:cNvPr id="3076" name="Rectangle 4"/>
          <p:cNvSpPr>
            <a:spLocks noGrp="1" noChangeArrowheads="1"/>
          </p:cNvSpPr>
          <p:nvPr>
            <p:ph type="ctrTitle"/>
          </p:nvPr>
        </p:nvSpPr>
        <p:spPr>
          <a:xfrm>
            <a:off x="3995738" y="2565400"/>
            <a:ext cx="5040312" cy="790575"/>
          </a:xfrm>
        </p:spPr>
        <p:txBody>
          <a:bodyPr/>
          <a:lstStyle>
            <a:lvl1pPr marL="3175">
              <a:defRPr sz="7600">
                <a:solidFill>
                  <a:srgbClr val="FFD624"/>
                </a:solidFill>
              </a:defRPr>
            </a:lvl1pPr>
          </a:lstStyle>
          <a:p>
            <a:pPr lvl="0"/>
            <a:r>
              <a:rPr lang="fr-BE" noProof="0" smtClean="0"/>
              <a:t>Title</a:t>
            </a:r>
            <a:endParaRPr lang="en-GB" noProof="0" smtClean="0"/>
          </a:p>
        </p:txBody>
      </p:sp>
      <p:sp>
        <p:nvSpPr>
          <p:cNvPr id="3077" name="Rectangle 5"/>
          <p:cNvSpPr>
            <a:spLocks noGrp="1" noChangeArrowheads="1"/>
          </p:cNvSpPr>
          <p:nvPr>
            <p:ph type="subTitle" idx="1"/>
          </p:nvPr>
        </p:nvSpPr>
        <p:spPr>
          <a:xfrm>
            <a:off x="611188" y="3716338"/>
            <a:ext cx="8532812" cy="1728787"/>
          </a:xfrm>
        </p:spPr>
        <p:txBody>
          <a:bodyPr/>
          <a:lstStyle>
            <a:lvl1pPr marL="0" indent="0">
              <a:buFontTx/>
              <a:buNone/>
              <a:defRPr sz="3000" b="1" i="0">
                <a:solidFill>
                  <a:schemeClr val="bg1"/>
                </a:solidFill>
              </a:defRPr>
            </a:lvl1pPr>
          </a:lstStyle>
          <a:p>
            <a:pPr lvl="0"/>
            <a:r>
              <a:rPr lang="fr-BE" noProof="0" smtClean="0"/>
              <a:t>Subtitle</a:t>
            </a:r>
            <a:endParaRPr lang="en-GB" noProof="0" smtClean="0"/>
          </a:p>
        </p:txBody>
      </p:sp>
      <p:sp>
        <p:nvSpPr>
          <p:cNvPr id="7" name="Rectangle 12"/>
          <p:cNvSpPr>
            <a:spLocks noGrp="1" noChangeArrowheads="1"/>
          </p:cNvSpPr>
          <p:nvPr>
            <p:ph type="dt" sz="half" idx="10"/>
          </p:nvPr>
        </p:nvSpPr>
        <p:spPr/>
        <p:txBody>
          <a:bodyPr/>
          <a:lstStyle>
            <a:lvl1pPr>
              <a:defRPr sz="1200" b="1">
                <a:solidFill>
                  <a:schemeClr val="bg1"/>
                </a:solidFill>
                <a:latin typeface="+mn-lt"/>
              </a:defRPr>
            </a:lvl1pPr>
          </a:lstStyle>
          <a:p>
            <a:pPr>
              <a:defRPr/>
            </a:pPr>
            <a:endParaRPr lang="en-GB"/>
          </a:p>
        </p:txBody>
      </p:sp>
      <p:sp>
        <p:nvSpPr>
          <p:cNvPr id="8" name="Rectangle 13"/>
          <p:cNvSpPr>
            <a:spLocks noGrp="1" noChangeArrowheads="1"/>
          </p:cNvSpPr>
          <p:nvPr>
            <p:ph type="ftr" sz="quarter" idx="11"/>
          </p:nvPr>
        </p:nvSpPr>
        <p:spPr/>
        <p:txBody>
          <a:bodyPr/>
          <a:lstStyle>
            <a:lvl1pPr>
              <a:defRPr>
                <a:solidFill>
                  <a:schemeClr val="bg1"/>
                </a:solidFill>
                <a:latin typeface="+mn-lt"/>
              </a:defRPr>
            </a:lvl1pPr>
          </a:lstStyle>
          <a:p>
            <a:pPr>
              <a:defRPr/>
            </a:pPr>
            <a:endParaRPr lang="en-GB"/>
          </a:p>
        </p:txBody>
      </p:sp>
      <p:sp>
        <p:nvSpPr>
          <p:cNvPr id="9" name="Rectangle 15"/>
          <p:cNvSpPr>
            <a:spLocks noGrp="1" noChangeArrowheads="1"/>
          </p:cNvSpPr>
          <p:nvPr>
            <p:ph type="sldNum" sz="quarter" idx="12"/>
          </p:nvPr>
        </p:nvSpPr>
        <p:spPr/>
        <p:txBody>
          <a:bodyPr/>
          <a:lstStyle>
            <a:lvl1pPr>
              <a:defRPr>
                <a:solidFill>
                  <a:schemeClr val="bg1"/>
                </a:solidFill>
                <a:latin typeface="+mn-lt"/>
              </a:defRPr>
            </a:lvl1pPr>
          </a:lstStyle>
          <a:p>
            <a:pPr>
              <a:defRPr/>
            </a:pPr>
            <a:fld id="{0454CB22-4CB7-4953-A0CE-88D19438AF51}" type="slidenum">
              <a:rPr lang="en-GB"/>
              <a:pPr>
                <a:defRPr/>
              </a:pPr>
              <a:t>‹N›</a:t>
            </a:fld>
            <a:endParaRPr lang="en-GB"/>
          </a:p>
        </p:txBody>
      </p:sp>
    </p:spTree>
    <p:extLst>
      <p:ext uri="{BB962C8B-B14F-4D97-AF65-F5344CB8AC3E}">
        <p14:creationId xmlns:p14="http://schemas.microsoft.com/office/powerpoint/2010/main" val="1275104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7C87D7D4-65D4-4A72-8FBB-5A2D9DB3B8C9}" type="slidenum">
              <a:rPr lang="en-GB"/>
              <a:pPr>
                <a:defRPr/>
              </a:pPr>
              <a:t>‹N›</a:t>
            </a:fld>
            <a:endParaRPr lang="en-GB"/>
          </a:p>
        </p:txBody>
      </p:sp>
    </p:spTree>
    <p:extLst>
      <p:ext uri="{BB962C8B-B14F-4D97-AF65-F5344CB8AC3E}">
        <p14:creationId xmlns:p14="http://schemas.microsoft.com/office/powerpoint/2010/main" val="2540824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5113" y="1339850"/>
            <a:ext cx="2071687" cy="46815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95288" y="1339850"/>
            <a:ext cx="6067425" cy="46815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EA5B3D7A-6107-4A08-9A94-20E58CBA3FB1}" type="slidenum">
              <a:rPr lang="en-GB"/>
              <a:pPr>
                <a:defRPr/>
              </a:pPr>
              <a:t>‹N›</a:t>
            </a:fld>
            <a:endParaRPr lang="en-GB"/>
          </a:p>
        </p:txBody>
      </p:sp>
    </p:spTree>
    <p:extLst>
      <p:ext uri="{BB962C8B-B14F-4D97-AF65-F5344CB8AC3E}">
        <p14:creationId xmlns:p14="http://schemas.microsoft.com/office/powerpoint/2010/main" val="321740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F7F3E01C-2EAF-4DA4-981B-6FD982D9794E}" type="slidenum">
              <a:rPr lang="en-GB"/>
              <a:pPr>
                <a:defRPr/>
              </a:pPr>
              <a:t>‹N›</a:t>
            </a:fld>
            <a:endParaRPr lang="en-GB"/>
          </a:p>
        </p:txBody>
      </p:sp>
    </p:spTree>
    <p:extLst>
      <p:ext uri="{BB962C8B-B14F-4D97-AF65-F5344CB8AC3E}">
        <p14:creationId xmlns:p14="http://schemas.microsoft.com/office/powerpoint/2010/main" val="1490674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62B3CAE4-4973-410A-B12A-E759DD901003}" type="slidenum">
              <a:rPr lang="en-GB"/>
              <a:pPr>
                <a:defRPr/>
              </a:pPr>
              <a:t>‹N›</a:t>
            </a:fld>
            <a:endParaRPr lang="en-GB"/>
          </a:p>
        </p:txBody>
      </p:sp>
    </p:spTree>
    <p:extLst>
      <p:ext uri="{BB962C8B-B14F-4D97-AF65-F5344CB8AC3E}">
        <p14:creationId xmlns:p14="http://schemas.microsoft.com/office/powerpoint/2010/main" val="2128310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33446C63-BA2A-47A2-8290-74F19FA0E030}" type="slidenum">
              <a:rPr lang="en-GB"/>
              <a:pPr>
                <a:defRPr/>
              </a:pPr>
              <a:t>‹N›</a:t>
            </a:fld>
            <a:endParaRPr lang="en-GB"/>
          </a:p>
        </p:txBody>
      </p:sp>
    </p:spTree>
    <p:extLst>
      <p:ext uri="{BB962C8B-B14F-4D97-AF65-F5344CB8AC3E}">
        <p14:creationId xmlns:p14="http://schemas.microsoft.com/office/powerpoint/2010/main" val="889166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F9F99A48-F716-4AA4-B31A-468EC4A646C7}" type="slidenum">
              <a:rPr lang="en-GB"/>
              <a:pPr>
                <a:defRPr/>
              </a:pPr>
              <a:t>‹N›</a:t>
            </a:fld>
            <a:endParaRPr lang="en-GB"/>
          </a:p>
        </p:txBody>
      </p:sp>
    </p:spTree>
    <p:extLst>
      <p:ext uri="{BB962C8B-B14F-4D97-AF65-F5344CB8AC3E}">
        <p14:creationId xmlns:p14="http://schemas.microsoft.com/office/powerpoint/2010/main" val="1219828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EC40258C-4E62-4E45-AFB9-2E7BA93848FF}" type="slidenum">
              <a:rPr lang="en-GB"/>
              <a:pPr>
                <a:defRPr/>
              </a:pPr>
              <a:t>‹N›</a:t>
            </a:fld>
            <a:endParaRPr lang="en-GB"/>
          </a:p>
        </p:txBody>
      </p:sp>
    </p:spTree>
    <p:extLst>
      <p:ext uri="{BB962C8B-B14F-4D97-AF65-F5344CB8AC3E}">
        <p14:creationId xmlns:p14="http://schemas.microsoft.com/office/powerpoint/2010/main" val="1995457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02720DB7-319A-4A77-9C83-9DB9B7E24A70}" type="slidenum">
              <a:rPr lang="en-GB"/>
              <a:pPr>
                <a:defRPr/>
              </a:pPr>
              <a:t>‹N›</a:t>
            </a:fld>
            <a:endParaRPr lang="en-GB"/>
          </a:p>
        </p:txBody>
      </p:sp>
    </p:spTree>
    <p:extLst>
      <p:ext uri="{BB962C8B-B14F-4D97-AF65-F5344CB8AC3E}">
        <p14:creationId xmlns:p14="http://schemas.microsoft.com/office/powerpoint/2010/main" val="1436884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E5578613-1EB6-4789-A243-51E926E9E918}" type="slidenum">
              <a:rPr lang="en-GB"/>
              <a:pPr>
                <a:defRPr/>
              </a:pPr>
              <a:t>‹N›</a:t>
            </a:fld>
            <a:endParaRPr lang="en-GB"/>
          </a:p>
        </p:txBody>
      </p:sp>
    </p:spTree>
    <p:extLst>
      <p:ext uri="{BB962C8B-B14F-4D97-AF65-F5344CB8AC3E}">
        <p14:creationId xmlns:p14="http://schemas.microsoft.com/office/powerpoint/2010/main" val="1592085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4F2C83FE-DC77-45D0-9E4F-6EC8AA277B09}" type="slidenum">
              <a:rPr lang="en-GB"/>
              <a:pPr>
                <a:defRPr/>
              </a:pPr>
              <a:t>‹N›</a:t>
            </a:fld>
            <a:endParaRPr lang="en-GB"/>
          </a:p>
        </p:txBody>
      </p:sp>
    </p:spTree>
    <p:extLst>
      <p:ext uri="{BB962C8B-B14F-4D97-AF65-F5344CB8AC3E}">
        <p14:creationId xmlns:p14="http://schemas.microsoft.com/office/powerpoint/2010/main" val="1647518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95288" y="1339850"/>
            <a:ext cx="8229600"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Title</a:t>
            </a:r>
          </a:p>
        </p:txBody>
      </p:sp>
      <p:sp>
        <p:nvSpPr>
          <p:cNvPr id="1027" name="Rectangle 3"/>
          <p:cNvSpPr>
            <a:spLocks noGrp="1" noChangeArrowheads="1"/>
          </p:cNvSpPr>
          <p:nvPr>
            <p:ph type="body" idx="1"/>
          </p:nvPr>
        </p:nvSpPr>
        <p:spPr bwMode="auto">
          <a:xfrm>
            <a:off x="457200" y="2492375"/>
            <a:ext cx="8229600" cy="352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BE" smtClean="0"/>
              <a:t>Second level</a:t>
            </a:r>
            <a:endParaRPr lang="en-GB" smtClean="0"/>
          </a:p>
          <a:p>
            <a:pPr lvl="1"/>
            <a:r>
              <a:rPr lang="en-GB" smtClean="0"/>
              <a:t>Third level</a:t>
            </a:r>
          </a:p>
          <a:p>
            <a:pPr lvl="2"/>
            <a:r>
              <a:rPr lang="en-GB" smtClean="0"/>
              <a:t>- Fourth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solidFill>
                  <a:schemeClr val="tx1"/>
                </a:solidFill>
                <a:latin typeface="Arial" charset="0"/>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solidFill>
                  <a:schemeClr val="tx1"/>
                </a:solidFill>
                <a:latin typeface="Arial" charset="0"/>
              </a:defRPr>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solidFill>
                  <a:schemeClr val="tx1"/>
                </a:solidFill>
                <a:latin typeface="Arial" charset="0"/>
              </a:defRPr>
            </a:lvl1pPr>
          </a:lstStyle>
          <a:p>
            <a:pPr>
              <a:defRPr/>
            </a:pPr>
            <a:fld id="{351B372E-3323-4812-8447-5C307A99824F}" type="slidenum">
              <a:rPr lang="en-GB"/>
              <a:pPr>
                <a:defRPr/>
              </a:pPr>
              <a:t>‹N›</a:t>
            </a:fld>
            <a:endParaRPr lang="en-GB"/>
          </a:p>
        </p:txBody>
      </p:sp>
      <p:sp>
        <p:nvSpPr>
          <p:cNvPr id="15" name="Rectangle 14"/>
          <p:cNvSpPr/>
          <p:nvPr/>
        </p:nvSpPr>
        <p:spPr>
          <a:xfrm>
            <a:off x="0" y="0"/>
            <a:ext cx="9144000" cy="620713"/>
          </a:xfrm>
          <a:prstGeom prst="rect">
            <a:avLst/>
          </a:prstGeom>
          <a:solidFill>
            <a:srgbClr val="0F5494"/>
          </a:solidFill>
          <a:ln>
            <a:solidFill>
              <a:srgbClr val="0F5494"/>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p>
        </p:txBody>
      </p:sp>
      <p:sp>
        <p:nvSpPr>
          <p:cNvPr id="7" name="Rectangle 6"/>
          <p:cNvSpPr/>
          <p:nvPr/>
        </p:nvSpPr>
        <p:spPr>
          <a:xfrm>
            <a:off x="4262438" y="6659563"/>
            <a:ext cx="611187" cy="198437"/>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p>
        </p:txBody>
      </p:sp>
      <p:pic>
        <p:nvPicPr>
          <p:cNvPr id="1033" name="Picture 17" descr="LOGO CE_Vertical_EN_NEG_quadri_H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995738" y="44450"/>
            <a:ext cx="1152525"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261" r:id="rId1"/>
    <p:sldLayoutId id="2147484251" r:id="rId2"/>
    <p:sldLayoutId id="2147484252" r:id="rId3"/>
    <p:sldLayoutId id="2147484253" r:id="rId4"/>
    <p:sldLayoutId id="2147484254" r:id="rId5"/>
    <p:sldLayoutId id="2147484255" r:id="rId6"/>
    <p:sldLayoutId id="2147484256" r:id="rId7"/>
    <p:sldLayoutId id="2147484257" r:id="rId8"/>
    <p:sldLayoutId id="2147484258" r:id="rId9"/>
    <p:sldLayoutId id="2147484259" r:id="rId10"/>
    <p:sldLayoutId id="2147484260" r:id="rId11"/>
  </p:sldLayoutIdLst>
  <p:hf hdr="0" ftr="0" dt="0"/>
  <p:txStyles>
    <p:title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p:titleStyle>
    <p:bodyStyle>
      <a:lvl1pPr marL="342900" indent="-342900" algn="l" rtl="0" eaLnBrk="0" fontAlgn="base" hangingPunct="0">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5.png"/><Relationship Id="rId5" Type="http://schemas.openxmlformats.org/officeDocument/2006/relationships/image" Target="../media/image4.emf"/><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7.emf"/><Relationship Id="rId4" Type="http://schemas.openxmlformats.org/officeDocument/2006/relationships/package" Target="../embeddings/Documento_di_Microsoft_Word1.docx"/></Relationships>
</file>

<file path=ppt/slides/_rels/slide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5"/>
          <p:cNvSpPr>
            <a:spLocks noGrp="1" noChangeArrowheads="1"/>
          </p:cNvSpPr>
          <p:nvPr>
            <p:ph type="ctrTitle"/>
          </p:nvPr>
        </p:nvSpPr>
        <p:spPr>
          <a:xfrm>
            <a:off x="395288" y="2492375"/>
            <a:ext cx="8640762" cy="142875"/>
          </a:xfrm>
        </p:spPr>
        <p:txBody>
          <a:bodyPr/>
          <a:lstStyle/>
          <a:p>
            <a:pPr indent="0" algn="ctr" eaLnBrk="1" hangingPunct="1"/>
            <a:r>
              <a:rPr lang="en-GB" sz="4400" smtClean="0"/>
              <a:t>Structural balance</a:t>
            </a:r>
            <a:br>
              <a:rPr lang="en-GB" sz="4400" smtClean="0"/>
            </a:br>
            <a:r>
              <a:rPr lang="en-GB" sz="4400" smtClean="0"/>
              <a:t>macro imbalances </a:t>
            </a:r>
            <a:br>
              <a:rPr lang="en-GB" sz="4400" smtClean="0"/>
            </a:br>
            <a:r>
              <a:rPr lang="en-GB" sz="4400" smtClean="0"/>
              <a:t>and fiscal surveillance</a:t>
            </a:r>
          </a:p>
        </p:txBody>
      </p:sp>
      <p:sp>
        <p:nvSpPr>
          <p:cNvPr id="3075" name="Text Box 26"/>
          <p:cNvSpPr txBox="1">
            <a:spLocks noChangeArrowheads="1"/>
          </p:cNvSpPr>
          <p:nvPr/>
        </p:nvSpPr>
        <p:spPr bwMode="auto">
          <a:xfrm>
            <a:off x="755650" y="5157788"/>
            <a:ext cx="7632700"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algn="ctr" eaLnBrk="1" hangingPunct="1"/>
            <a:r>
              <a:rPr lang="en-GB" sz="1800" b="1">
                <a:solidFill>
                  <a:srgbClr val="BFBFBF"/>
                </a:solidFill>
              </a:rPr>
              <a:t>Lucio R. Pench</a:t>
            </a:r>
            <a:br>
              <a:rPr lang="en-GB" sz="1800" b="1">
                <a:solidFill>
                  <a:srgbClr val="BFBFBF"/>
                </a:solidFill>
              </a:rPr>
            </a:br>
            <a:r>
              <a:rPr lang="en-GB" sz="1800" b="1">
                <a:solidFill>
                  <a:srgbClr val="BFBFBF"/>
                </a:solidFill>
              </a:rPr>
              <a:t>Director for Fiscal Policy</a:t>
            </a:r>
            <a:br>
              <a:rPr lang="en-GB" sz="1800" b="1">
                <a:solidFill>
                  <a:srgbClr val="BFBFBF"/>
                </a:solidFill>
              </a:rPr>
            </a:br>
            <a:r>
              <a:rPr lang="en-GB" sz="1800" b="1">
                <a:solidFill>
                  <a:srgbClr val="BFBFBF"/>
                </a:solidFill>
              </a:rPr>
              <a:t>European Commission, DG Economic and Financial Affairs</a:t>
            </a:r>
          </a:p>
          <a:p>
            <a:pPr algn="ctr" eaLnBrk="1" hangingPunct="1"/>
            <a:endParaRPr lang="de-DE" sz="1800" b="1">
              <a:solidFill>
                <a:srgbClr val="BFBFBF"/>
              </a:solidFill>
            </a:endParaRPr>
          </a:p>
          <a:p>
            <a:pPr algn="ctr" eaLnBrk="1" hangingPunct="1"/>
            <a:r>
              <a:rPr lang="en-GB" sz="1800" b="1">
                <a:solidFill>
                  <a:srgbClr val="BFBFBF"/>
                </a:solidFill>
              </a:rPr>
              <a:t>15th Banca d'Italia Workshop on Public Finance</a:t>
            </a:r>
          </a:p>
        </p:txBody>
      </p:sp>
      <p:sp>
        <p:nvSpPr>
          <p:cNvPr id="2" name="Slide Number Placeholder 1"/>
          <p:cNvSpPr>
            <a:spLocks noGrp="1"/>
          </p:cNvSpPr>
          <p:nvPr>
            <p:ph type="sldNum" sz="quarter" idx="12"/>
          </p:nvPr>
        </p:nvSpPr>
        <p:spPr/>
        <p:txBody>
          <a:bodyPr/>
          <a:lstStyle/>
          <a:p>
            <a:pPr>
              <a:defRPr/>
            </a:pPr>
            <a:fld id="{5CBC7D7F-020D-4321-B387-F013B19E4F4B}" type="slidenum">
              <a:rPr lang="en-GB" smtClean="0"/>
              <a:pPr>
                <a:defRPr/>
              </a:pPr>
              <a:t>1</a:t>
            </a:fld>
            <a:endParaRPr lang="en-GB"/>
          </a:p>
        </p:txBody>
      </p:sp>
      <p:sp>
        <p:nvSpPr>
          <p:cNvPr id="5" name="Text Box 26"/>
          <p:cNvSpPr txBox="1">
            <a:spLocks noChangeArrowheads="1"/>
          </p:cNvSpPr>
          <p:nvPr/>
        </p:nvSpPr>
        <p:spPr bwMode="auto">
          <a:xfrm>
            <a:off x="611188" y="3832225"/>
            <a:ext cx="76327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marL="3175" algn="ctr" eaLnBrk="1" hangingPunct="1">
              <a:defRPr/>
            </a:pPr>
            <a:r>
              <a:rPr lang="en-GB" sz="1600" b="1" dirty="0" smtClean="0">
                <a:solidFill>
                  <a:srgbClr val="FFD624"/>
                </a:solidFill>
                <a:latin typeface="+mj-lt"/>
                <a:ea typeface="+mj-ea"/>
                <a:cs typeface="+mj-cs"/>
              </a:rPr>
              <a:t>Comments on </a:t>
            </a:r>
            <a:r>
              <a:rPr lang="en-GB" sz="1600" b="1" dirty="0" smtClean="0">
                <a:solidFill>
                  <a:srgbClr val="FFD624"/>
                </a:solidFill>
                <a:latin typeface="+mj-lt"/>
                <a:ea typeface="+mj-ea"/>
                <a:cs typeface="+mj-cs"/>
              </a:rPr>
              <a:t>the papers by </a:t>
            </a:r>
            <a:r>
              <a:rPr lang="en-GB" sz="1600" b="1" i="1" dirty="0" smtClean="0">
                <a:solidFill>
                  <a:srgbClr val="FFD624"/>
                </a:solidFill>
                <a:latin typeface="+mj-lt"/>
                <a:ea typeface="+mj-ea"/>
                <a:cs typeface="+mj-cs"/>
              </a:rPr>
              <a:t>Gilbert and </a:t>
            </a:r>
            <a:r>
              <a:rPr lang="en-GB" sz="1600" b="1" i="1" dirty="0" err="1" smtClean="0">
                <a:solidFill>
                  <a:srgbClr val="FFD624"/>
                </a:solidFill>
                <a:latin typeface="+mj-lt"/>
                <a:ea typeface="+mj-ea"/>
                <a:cs typeface="+mj-cs"/>
              </a:rPr>
              <a:t>Hessel</a:t>
            </a:r>
            <a:r>
              <a:rPr lang="en-GB" sz="1600" b="1" i="1" dirty="0" smtClean="0">
                <a:solidFill>
                  <a:srgbClr val="FFD624"/>
                </a:solidFill>
                <a:latin typeface="+mj-lt"/>
                <a:ea typeface="+mj-ea"/>
                <a:cs typeface="+mj-cs"/>
              </a:rPr>
              <a:t/>
            </a:r>
            <a:br>
              <a:rPr lang="en-GB" sz="1600" b="1" i="1" dirty="0" smtClean="0">
                <a:solidFill>
                  <a:srgbClr val="FFD624"/>
                </a:solidFill>
                <a:latin typeface="+mj-lt"/>
                <a:ea typeface="+mj-ea"/>
                <a:cs typeface="+mj-cs"/>
              </a:rPr>
            </a:br>
            <a:r>
              <a:rPr lang="en-GB" sz="1600" b="1" dirty="0" smtClean="0">
                <a:solidFill>
                  <a:srgbClr val="FFD624"/>
                </a:solidFill>
                <a:latin typeface="+mj-lt"/>
                <a:ea typeface="+mj-ea"/>
                <a:cs typeface="+mj-cs"/>
              </a:rPr>
              <a:t>and by </a:t>
            </a:r>
            <a:r>
              <a:rPr lang="en-GB" sz="1600" b="1" i="1" dirty="0" smtClean="0">
                <a:solidFill>
                  <a:srgbClr val="FFD624"/>
                </a:solidFill>
                <a:latin typeface="+mj-lt"/>
                <a:ea typeface="+mj-ea"/>
                <a:cs typeface="+mj-cs"/>
              </a:rPr>
              <a:t>Hernández </a:t>
            </a:r>
            <a:r>
              <a:rPr lang="en-GB" sz="1600" b="1" i="1" dirty="0" smtClean="0">
                <a:solidFill>
                  <a:srgbClr val="FFD624"/>
                </a:solidFill>
                <a:latin typeface="+mj-lt"/>
                <a:ea typeface="+mj-ea"/>
                <a:cs typeface="+mj-cs"/>
              </a:rPr>
              <a:t>de Cos </a:t>
            </a:r>
            <a:r>
              <a:rPr lang="en-GB" sz="1600" b="1" i="1" dirty="0" smtClean="0">
                <a:solidFill>
                  <a:srgbClr val="FFD624"/>
                </a:solidFill>
                <a:latin typeface="+mj-lt"/>
                <a:ea typeface="+mj-ea"/>
                <a:cs typeface="+mj-cs"/>
              </a:rPr>
              <a:t>and </a:t>
            </a:r>
            <a:r>
              <a:rPr lang="en-GB" sz="1600" b="1" i="1" dirty="0" err="1" smtClean="0">
                <a:solidFill>
                  <a:srgbClr val="FFD624"/>
                </a:solidFill>
                <a:latin typeface="+mj-lt"/>
                <a:ea typeface="+mj-ea"/>
                <a:cs typeface="+mj-cs"/>
              </a:rPr>
              <a:t>Jimeno</a:t>
            </a:r>
            <a:endParaRPr lang="en-GB" sz="1600" b="1" i="1" dirty="0" smtClean="0">
              <a:solidFill>
                <a:srgbClr val="FFD624"/>
              </a:solidFill>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107504" y="908050"/>
            <a:ext cx="8928992" cy="865188"/>
          </a:xfrm>
        </p:spPr>
        <p:txBody>
          <a:bodyPr/>
          <a:lstStyle/>
          <a:p>
            <a:pPr marL="0" indent="0" algn="ctr"/>
            <a:r>
              <a:rPr lang="en-GB" sz="2800" dirty="0" smtClean="0"/>
              <a:t>Implications for </a:t>
            </a:r>
            <a:r>
              <a:rPr lang="en-GB" sz="2800" dirty="0" smtClean="0"/>
              <a:t>surveillance</a:t>
            </a:r>
            <a:br>
              <a:rPr lang="en-GB" sz="2800" dirty="0" smtClean="0"/>
            </a:br>
            <a:r>
              <a:rPr lang="en-GB" sz="2800" dirty="0" smtClean="0"/>
              <a:t>The limits </a:t>
            </a:r>
            <a:r>
              <a:rPr lang="en-GB" sz="2800" dirty="0" smtClean="0"/>
              <a:t>of fiscal rules and indicators (II)</a:t>
            </a:r>
          </a:p>
        </p:txBody>
      </p:sp>
      <p:pic>
        <p:nvPicPr>
          <p:cNvPr id="12291"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a:xfrm>
            <a:off x="2079625" y="2492375"/>
            <a:ext cx="4984750" cy="3529013"/>
          </a:xfrm>
        </p:spPr>
      </p:pic>
      <p:sp>
        <p:nvSpPr>
          <p:cNvPr id="12292"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2D8F937B-598E-4282-B5D7-3D94792D456D}" type="slidenum">
              <a:rPr lang="en-GB" sz="1400" smtClean="0">
                <a:solidFill>
                  <a:schemeClr val="tx1"/>
                </a:solidFill>
                <a:latin typeface="Arial" charset="0"/>
              </a:rPr>
              <a:pPr eaLnBrk="1" hangingPunct="1"/>
              <a:t>10</a:t>
            </a:fld>
            <a:endParaRPr lang="en-GB" sz="1400" smtClean="0">
              <a:solidFill>
                <a:schemeClr val="tx1"/>
              </a:solidFill>
              <a:latin typeface="Arial"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type="body" idx="1"/>
          </p:nvPr>
        </p:nvSpPr>
        <p:spPr>
          <a:xfrm>
            <a:off x="722313" y="2564905"/>
            <a:ext cx="7772400" cy="1841996"/>
          </a:xfrm>
        </p:spPr>
        <p:txBody>
          <a:bodyPr/>
          <a:lstStyle/>
          <a:p>
            <a:pPr algn="ctr">
              <a:buClr>
                <a:srgbClr val="002060"/>
              </a:buClr>
            </a:pPr>
            <a:r>
              <a:rPr lang="en-GB" sz="2500" dirty="0" smtClean="0"/>
              <a:t>P. </a:t>
            </a:r>
            <a:r>
              <a:rPr lang="en-GB" sz="2500" dirty="0" smtClean="0"/>
              <a:t>Hernández </a:t>
            </a:r>
            <a:r>
              <a:rPr lang="en-GB" sz="2500" dirty="0" smtClean="0"/>
              <a:t>de Cos and J.F. </a:t>
            </a:r>
            <a:r>
              <a:rPr lang="en-GB" sz="2500" dirty="0" err="1" smtClean="0"/>
              <a:t>Jimeno</a:t>
            </a:r>
            <a:r>
              <a:rPr lang="en-GB" sz="2500" dirty="0" smtClean="0"/>
              <a:t>: </a:t>
            </a:r>
          </a:p>
          <a:p>
            <a:pPr algn="ctr">
              <a:buClr>
                <a:srgbClr val="002060"/>
              </a:buClr>
            </a:pPr>
            <a:endParaRPr lang="en-GB" sz="2500" dirty="0" smtClean="0"/>
          </a:p>
          <a:p>
            <a:pPr algn="ctr">
              <a:buClr>
                <a:srgbClr val="002060"/>
              </a:buClr>
            </a:pPr>
            <a:r>
              <a:rPr lang="en-GB" sz="2500" dirty="0" smtClean="0"/>
              <a:t>Fiscal </a:t>
            </a:r>
            <a:r>
              <a:rPr lang="en-GB" sz="2500" dirty="0" smtClean="0"/>
              <a:t>Policy and External Imbalances</a:t>
            </a:r>
            <a:br>
              <a:rPr lang="en-GB" sz="2500" dirty="0" smtClean="0"/>
            </a:br>
            <a:r>
              <a:rPr lang="en-GB" sz="2500" dirty="0" smtClean="0"/>
              <a:t>Under a Debt Crisis: Squaring the Circle</a:t>
            </a:r>
            <a:endParaRPr lang="en-GB" sz="2500" dirty="0" smtClean="0"/>
          </a:p>
        </p:txBody>
      </p:sp>
      <p:sp>
        <p:nvSpPr>
          <p:cNvPr id="13315"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E82B0F5D-0742-4C87-AB6D-79EAD800929F}" type="slidenum">
              <a:rPr lang="en-GB" sz="1400" smtClean="0">
                <a:solidFill>
                  <a:schemeClr val="tx1"/>
                </a:solidFill>
                <a:latin typeface="Arial" charset="0"/>
              </a:rPr>
              <a:pPr eaLnBrk="1" hangingPunct="1"/>
              <a:t>11</a:t>
            </a:fld>
            <a:endParaRPr lang="en-GB" sz="1400" smtClean="0">
              <a:solidFill>
                <a:schemeClr val="tx1"/>
              </a:solidFill>
              <a:latin typeface="Arial"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395288" y="836613"/>
            <a:ext cx="8229600" cy="936625"/>
          </a:xfrm>
        </p:spPr>
        <p:txBody>
          <a:bodyPr/>
          <a:lstStyle/>
          <a:p>
            <a:pPr marL="0" indent="0" algn="ctr"/>
            <a:r>
              <a:rPr lang="en-GB" dirty="0" smtClean="0"/>
              <a:t>Aftermath of the </a:t>
            </a:r>
            <a:r>
              <a:rPr lang="en-GB" dirty="0" smtClean="0"/>
              <a:t>crisis:</a:t>
            </a:r>
            <a:br>
              <a:rPr lang="en-GB" dirty="0" smtClean="0"/>
            </a:br>
            <a:r>
              <a:rPr lang="en-GB" dirty="0" smtClean="0"/>
              <a:t>What can </a:t>
            </a:r>
            <a:r>
              <a:rPr lang="en-GB" dirty="0" smtClean="0"/>
              <a:t>the EU do?</a:t>
            </a:r>
          </a:p>
        </p:txBody>
      </p:sp>
      <p:sp>
        <p:nvSpPr>
          <p:cNvPr id="7171" name="Content Placeholder 2"/>
          <p:cNvSpPr>
            <a:spLocks noGrp="1"/>
          </p:cNvSpPr>
          <p:nvPr>
            <p:ph idx="1"/>
          </p:nvPr>
        </p:nvSpPr>
        <p:spPr>
          <a:xfrm>
            <a:off x="457200" y="1844675"/>
            <a:ext cx="8229600" cy="4752975"/>
          </a:xfrm>
        </p:spPr>
        <p:txBody>
          <a:bodyPr/>
          <a:lstStyle/>
          <a:p>
            <a:pPr>
              <a:spcBef>
                <a:spcPts val="0"/>
              </a:spcBef>
              <a:buClr>
                <a:srgbClr val="003296"/>
              </a:buClr>
              <a:defRPr/>
            </a:pPr>
            <a:r>
              <a:rPr lang="en-GB" sz="1800" b="1" dirty="0" smtClean="0"/>
              <a:t>EU fiscal framework</a:t>
            </a:r>
          </a:p>
          <a:p>
            <a:pPr lvl="1">
              <a:spcBef>
                <a:spcPts val="0"/>
              </a:spcBef>
              <a:buClr>
                <a:srgbClr val="003296"/>
              </a:buClr>
              <a:defRPr/>
            </a:pPr>
            <a:r>
              <a:rPr lang="en-GB" sz="1800" b="0" dirty="0" smtClean="0"/>
              <a:t>Focus on sustainability</a:t>
            </a:r>
          </a:p>
          <a:p>
            <a:pPr lvl="1">
              <a:spcBef>
                <a:spcPts val="0"/>
              </a:spcBef>
              <a:buClr>
                <a:srgbClr val="003296"/>
              </a:buClr>
              <a:defRPr/>
            </a:pPr>
            <a:r>
              <a:rPr lang="en-GB" sz="1800" b="0" dirty="0" smtClean="0"/>
              <a:t>Introducing predictability in policy decisions</a:t>
            </a:r>
          </a:p>
          <a:p>
            <a:pPr lvl="1">
              <a:spcBef>
                <a:spcPts val="0"/>
              </a:spcBef>
              <a:buClr>
                <a:srgbClr val="003296"/>
              </a:buClr>
              <a:defRPr/>
            </a:pPr>
            <a:r>
              <a:rPr lang="en-GB" sz="1800" b="0" dirty="0" smtClean="0"/>
              <a:t>Robust analytical framework</a:t>
            </a:r>
          </a:p>
          <a:p>
            <a:pPr lvl="1">
              <a:spcBef>
                <a:spcPts val="0"/>
              </a:spcBef>
              <a:buClr>
                <a:srgbClr val="003296"/>
              </a:buClr>
              <a:defRPr/>
            </a:pPr>
            <a:r>
              <a:rPr lang="en-GB" sz="1800" b="0" dirty="0" smtClean="0"/>
              <a:t>Recent improvements ('Six Pack', 'Two Pack') strengthening surveillance reducing the risk of policy errors, both </a:t>
            </a:r>
            <a:r>
              <a:rPr lang="en-GB" sz="1800" b="0" i="1" dirty="0" smtClean="0"/>
              <a:t>ex ante </a:t>
            </a:r>
            <a:r>
              <a:rPr lang="en-GB" sz="1800" b="0" dirty="0" smtClean="0"/>
              <a:t>and </a:t>
            </a:r>
            <a:r>
              <a:rPr lang="en-GB" sz="1800" b="0" i="1" dirty="0" smtClean="0"/>
              <a:t>ex post</a:t>
            </a:r>
            <a:r>
              <a:rPr lang="en-GB" sz="1800" b="0" dirty="0" smtClean="0"/>
              <a:t>.</a:t>
            </a:r>
          </a:p>
          <a:p>
            <a:pPr lvl="1">
              <a:spcBef>
                <a:spcPts val="0"/>
              </a:spcBef>
              <a:buClr>
                <a:srgbClr val="003296"/>
              </a:buClr>
              <a:defRPr/>
            </a:pPr>
            <a:r>
              <a:rPr lang="en-GB" sz="1800" b="0" dirty="0" smtClean="0"/>
              <a:t>  .</a:t>
            </a:r>
          </a:p>
          <a:p>
            <a:pPr lvl="1">
              <a:spcBef>
                <a:spcPts val="0"/>
              </a:spcBef>
              <a:buClr>
                <a:srgbClr val="003296"/>
              </a:buClr>
              <a:defRPr/>
            </a:pPr>
            <a:endParaRPr lang="en-GB" sz="1800" b="0" dirty="0" smtClean="0"/>
          </a:p>
          <a:p>
            <a:pPr lvl="1">
              <a:spcBef>
                <a:spcPts val="0"/>
              </a:spcBef>
              <a:buClr>
                <a:srgbClr val="003296"/>
              </a:buClr>
              <a:defRPr/>
            </a:pPr>
            <a:endParaRPr lang="en-GB" sz="1800" b="0" dirty="0"/>
          </a:p>
          <a:p>
            <a:pPr marL="0" lvl="1" indent="0">
              <a:spcBef>
                <a:spcPts val="0"/>
              </a:spcBef>
              <a:buClr>
                <a:srgbClr val="003296"/>
              </a:buClr>
              <a:buFontTx/>
              <a:buNone/>
              <a:defRPr/>
            </a:pPr>
            <a:endParaRPr lang="en-GB" sz="1800" i="1" dirty="0" smtClean="0">
              <a:ea typeface="+mn-ea"/>
              <a:cs typeface="+mn-cs"/>
            </a:endParaRPr>
          </a:p>
          <a:p>
            <a:pPr marL="342900" lvl="1" indent="-342900">
              <a:spcBef>
                <a:spcPts val="0"/>
              </a:spcBef>
              <a:buClr>
                <a:srgbClr val="003296"/>
              </a:buClr>
              <a:defRPr/>
            </a:pPr>
            <a:r>
              <a:rPr lang="en-GB" sz="1800" i="1" dirty="0" smtClean="0">
                <a:ea typeface="+mn-ea"/>
                <a:cs typeface="+mn-cs"/>
              </a:rPr>
              <a:t>EU </a:t>
            </a:r>
            <a:r>
              <a:rPr lang="en-GB" sz="1800" i="1" dirty="0">
                <a:ea typeface="+mn-ea"/>
                <a:cs typeface="+mn-cs"/>
              </a:rPr>
              <a:t>Economic policy framework</a:t>
            </a:r>
          </a:p>
          <a:p>
            <a:pPr lvl="1">
              <a:spcBef>
                <a:spcPts val="0"/>
              </a:spcBef>
              <a:buClr>
                <a:srgbClr val="003296"/>
              </a:buClr>
              <a:defRPr/>
            </a:pPr>
            <a:r>
              <a:rPr lang="en-GB" sz="1800" b="0" dirty="0"/>
              <a:t>Macroeconomic Imbalances Procedure</a:t>
            </a:r>
          </a:p>
          <a:p>
            <a:pPr lvl="1">
              <a:spcBef>
                <a:spcPts val="0"/>
              </a:spcBef>
              <a:buClr>
                <a:srgbClr val="003296"/>
              </a:buClr>
              <a:defRPr/>
            </a:pPr>
            <a:r>
              <a:rPr lang="en-GB" sz="1800" b="0" dirty="0"/>
              <a:t>European Semester</a:t>
            </a:r>
          </a:p>
          <a:p>
            <a:pPr marL="342900" lvl="1" indent="-342900">
              <a:spcBef>
                <a:spcPts val="0"/>
              </a:spcBef>
              <a:buClr>
                <a:srgbClr val="003296"/>
              </a:buClr>
              <a:defRPr/>
            </a:pPr>
            <a:r>
              <a:rPr lang="en-GB" sz="1800" i="1" dirty="0" smtClean="0">
                <a:ea typeface="+mn-ea"/>
                <a:cs typeface="+mn-cs"/>
              </a:rPr>
              <a:t>EU </a:t>
            </a:r>
            <a:r>
              <a:rPr lang="en-GB" sz="1800" i="1" dirty="0">
                <a:ea typeface="+mn-ea"/>
                <a:cs typeface="+mn-cs"/>
              </a:rPr>
              <a:t>Financial architecture</a:t>
            </a:r>
          </a:p>
          <a:p>
            <a:pPr lvl="1">
              <a:spcBef>
                <a:spcPts val="0"/>
              </a:spcBef>
              <a:buClr>
                <a:srgbClr val="003296"/>
              </a:buClr>
              <a:defRPr/>
            </a:pPr>
            <a:r>
              <a:rPr lang="en-GB" sz="1800" b="0" dirty="0"/>
              <a:t>ESRB</a:t>
            </a:r>
          </a:p>
          <a:p>
            <a:pPr lvl="1">
              <a:spcBef>
                <a:spcPts val="0"/>
              </a:spcBef>
              <a:buClr>
                <a:srgbClr val="003296"/>
              </a:buClr>
              <a:defRPr/>
            </a:pPr>
            <a:r>
              <a:rPr lang="en-GB" sz="1800" b="0" dirty="0"/>
              <a:t>European Supervisory </a:t>
            </a:r>
            <a:r>
              <a:rPr lang="en-GB" sz="1800" b="0" dirty="0" err="1" smtClean="0"/>
              <a:t>Authoriti</a:t>
            </a:r>
            <a:r>
              <a:rPr lang="en-GB" sz="1800" b="0" dirty="0" smtClean="0"/>
              <a:t>(</a:t>
            </a:r>
            <a:r>
              <a:rPr lang="en-GB" sz="1800" b="0" dirty="0" err="1" smtClean="0"/>
              <a:t>es</a:t>
            </a:r>
            <a:r>
              <a:rPr lang="en-GB" sz="1800" b="0" dirty="0" smtClean="0"/>
              <a:t>)</a:t>
            </a:r>
            <a:endParaRPr lang="en-GB" sz="1800" b="0" dirty="0"/>
          </a:p>
        </p:txBody>
      </p:sp>
      <p:sp>
        <p:nvSpPr>
          <p:cNvPr id="14340"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E47CB60F-B7C4-44DD-8F99-924463E6B24D}" type="slidenum">
              <a:rPr lang="en-GB" sz="1400" smtClean="0">
                <a:solidFill>
                  <a:schemeClr val="tx1"/>
                </a:solidFill>
                <a:latin typeface="Arial" charset="0"/>
              </a:rPr>
              <a:pPr eaLnBrk="1" hangingPunct="1"/>
              <a:t>12</a:t>
            </a:fld>
            <a:endParaRPr lang="en-GB" sz="1400" smtClean="0">
              <a:solidFill>
                <a:schemeClr val="tx1"/>
              </a:solidFill>
              <a:latin typeface="Arial" charset="0"/>
            </a:endParaRPr>
          </a:p>
        </p:txBody>
      </p:sp>
      <p:pic>
        <p:nvPicPr>
          <p:cNvPr id="1434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9592" y="4077072"/>
            <a:ext cx="7351713" cy="858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342" name="TextBox 4"/>
          <p:cNvSpPr txBox="1">
            <a:spLocks noChangeArrowheads="1"/>
          </p:cNvSpPr>
          <p:nvPr/>
        </p:nvSpPr>
        <p:spPr bwMode="auto">
          <a:xfrm>
            <a:off x="1907704" y="3795711"/>
            <a:ext cx="57864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r>
              <a:rPr lang="en-GB" b="1" dirty="0"/>
              <a:t>Spain – change in structural balance adjusted for forecast errors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395288" y="836613"/>
            <a:ext cx="8229600" cy="936625"/>
          </a:xfrm>
        </p:spPr>
        <p:txBody>
          <a:bodyPr/>
          <a:lstStyle/>
          <a:p>
            <a:pPr marL="0" indent="0" algn="ctr"/>
            <a:r>
              <a:rPr lang="en-GB" dirty="0" smtClean="0"/>
              <a:t>Aftermath of the </a:t>
            </a:r>
            <a:r>
              <a:rPr lang="en-GB" dirty="0" smtClean="0"/>
              <a:t>crisis:</a:t>
            </a:r>
            <a:br>
              <a:rPr lang="en-GB" dirty="0" smtClean="0"/>
            </a:br>
            <a:r>
              <a:rPr lang="en-GB" dirty="0" smtClean="0"/>
              <a:t>What can </a:t>
            </a:r>
            <a:r>
              <a:rPr lang="en-GB" dirty="0" smtClean="0"/>
              <a:t>the EU do?</a:t>
            </a:r>
          </a:p>
        </p:txBody>
      </p:sp>
      <p:sp>
        <p:nvSpPr>
          <p:cNvPr id="7171" name="Content Placeholder 2"/>
          <p:cNvSpPr>
            <a:spLocks noGrp="1"/>
          </p:cNvSpPr>
          <p:nvPr>
            <p:ph idx="1"/>
          </p:nvPr>
        </p:nvSpPr>
        <p:spPr>
          <a:xfrm>
            <a:off x="457200" y="1844675"/>
            <a:ext cx="8229600" cy="4752975"/>
          </a:xfrm>
        </p:spPr>
        <p:txBody>
          <a:bodyPr/>
          <a:lstStyle/>
          <a:p>
            <a:pPr>
              <a:spcBef>
                <a:spcPts val="0"/>
              </a:spcBef>
              <a:buClr>
                <a:srgbClr val="003296"/>
              </a:buClr>
              <a:defRPr/>
            </a:pPr>
            <a:r>
              <a:rPr lang="en-GB" sz="1800" b="1" dirty="0" smtClean="0"/>
              <a:t>EU fiscal framework</a:t>
            </a:r>
          </a:p>
          <a:p>
            <a:pPr lvl="1">
              <a:spcBef>
                <a:spcPts val="0"/>
              </a:spcBef>
              <a:buClr>
                <a:srgbClr val="003296"/>
              </a:buClr>
              <a:defRPr/>
            </a:pPr>
            <a:r>
              <a:rPr lang="en-GB" sz="1800" b="0" dirty="0" smtClean="0"/>
              <a:t>Focus on sustainability</a:t>
            </a:r>
          </a:p>
          <a:p>
            <a:pPr lvl="1">
              <a:spcBef>
                <a:spcPts val="0"/>
              </a:spcBef>
              <a:buClr>
                <a:srgbClr val="003296"/>
              </a:buClr>
              <a:defRPr/>
            </a:pPr>
            <a:r>
              <a:rPr lang="en-GB" sz="1800" b="0" dirty="0" smtClean="0"/>
              <a:t>Introducing predictability in policy decisions</a:t>
            </a:r>
          </a:p>
          <a:p>
            <a:pPr lvl="1">
              <a:spcBef>
                <a:spcPts val="0"/>
              </a:spcBef>
              <a:buClr>
                <a:srgbClr val="003296"/>
              </a:buClr>
              <a:defRPr/>
            </a:pPr>
            <a:r>
              <a:rPr lang="en-GB" sz="1800" b="0" dirty="0" smtClean="0"/>
              <a:t>Robust analytical framework</a:t>
            </a:r>
          </a:p>
          <a:p>
            <a:pPr lvl="1">
              <a:spcBef>
                <a:spcPts val="0"/>
              </a:spcBef>
              <a:buClr>
                <a:srgbClr val="003296"/>
              </a:buClr>
              <a:defRPr/>
            </a:pPr>
            <a:r>
              <a:rPr lang="en-GB" sz="1800" b="0" dirty="0" smtClean="0"/>
              <a:t>Recent improvements ('Six Pack', 'Two Pack') strengthening surveillance reducing the risk of policy errors, both </a:t>
            </a:r>
            <a:r>
              <a:rPr lang="en-GB" sz="1800" b="0" i="1" dirty="0" smtClean="0"/>
              <a:t>ex ante </a:t>
            </a:r>
            <a:r>
              <a:rPr lang="en-GB" sz="1800" b="0" dirty="0" smtClean="0"/>
              <a:t>and </a:t>
            </a:r>
            <a:r>
              <a:rPr lang="en-GB" sz="1800" b="0" i="1" dirty="0" smtClean="0"/>
              <a:t>ex post</a:t>
            </a:r>
            <a:r>
              <a:rPr lang="en-GB" sz="1800" b="0" dirty="0" smtClean="0"/>
              <a:t>.</a:t>
            </a:r>
          </a:p>
          <a:p>
            <a:pPr marL="457200" lvl="1" indent="0">
              <a:spcBef>
                <a:spcPts val="0"/>
              </a:spcBef>
              <a:buClr>
                <a:srgbClr val="003296"/>
              </a:buClr>
              <a:buNone/>
              <a:defRPr/>
            </a:pPr>
            <a:r>
              <a:rPr lang="en-GB" sz="1800" b="0" dirty="0" smtClean="0"/>
              <a:t>  </a:t>
            </a:r>
          </a:p>
          <a:p>
            <a:pPr lvl="1">
              <a:spcBef>
                <a:spcPts val="0"/>
              </a:spcBef>
              <a:buClr>
                <a:srgbClr val="003296"/>
              </a:buClr>
              <a:defRPr/>
            </a:pPr>
            <a:endParaRPr lang="en-GB" sz="1800" b="0" dirty="0" smtClean="0"/>
          </a:p>
          <a:p>
            <a:pPr lvl="1">
              <a:spcBef>
                <a:spcPts val="0"/>
              </a:spcBef>
              <a:buClr>
                <a:srgbClr val="003296"/>
              </a:buClr>
              <a:defRPr/>
            </a:pPr>
            <a:endParaRPr lang="en-GB" sz="1800" b="0" dirty="0"/>
          </a:p>
          <a:p>
            <a:pPr marL="0" lvl="1" indent="0">
              <a:spcBef>
                <a:spcPts val="0"/>
              </a:spcBef>
              <a:buClr>
                <a:srgbClr val="003296"/>
              </a:buClr>
              <a:buFontTx/>
              <a:buNone/>
              <a:defRPr/>
            </a:pPr>
            <a:endParaRPr lang="en-GB" sz="1800" i="1" dirty="0" smtClean="0">
              <a:ea typeface="+mn-ea"/>
              <a:cs typeface="+mn-cs"/>
            </a:endParaRPr>
          </a:p>
          <a:p>
            <a:pPr marL="342900" lvl="1" indent="-342900">
              <a:spcBef>
                <a:spcPts val="0"/>
              </a:spcBef>
              <a:buClr>
                <a:srgbClr val="003296"/>
              </a:buClr>
              <a:defRPr/>
            </a:pPr>
            <a:r>
              <a:rPr lang="en-GB" sz="1800" i="1" dirty="0" smtClean="0">
                <a:ea typeface="+mn-ea"/>
                <a:cs typeface="+mn-cs"/>
              </a:rPr>
              <a:t>EU </a:t>
            </a:r>
            <a:r>
              <a:rPr lang="en-GB" sz="1800" i="1" dirty="0">
                <a:ea typeface="+mn-ea"/>
                <a:cs typeface="+mn-cs"/>
              </a:rPr>
              <a:t>Economic policy framework</a:t>
            </a:r>
          </a:p>
          <a:p>
            <a:pPr lvl="1">
              <a:spcBef>
                <a:spcPts val="0"/>
              </a:spcBef>
              <a:buClr>
                <a:srgbClr val="003296"/>
              </a:buClr>
              <a:defRPr/>
            </a:pPr>
            <a:r>
              <a:rPr lang="en-GB" sz="1800" b="0" dirty="0"/>
              <a:t>Macroeconomic Imbalances Procedure</a:t>
            </a:r>
          </a:p>
          <a:p>
            <a:pPr lvl="1">
              <a:spcBef>
                <a:spcPts val="0"/>
              </a:spcBef>
              <a:buClr>
                <a:srgbClr val="003296"/>
              </a:buClr>
              <a:defRPr/>
            </a:pPr>
            <a:r>
              <a:rPr lang="en-GB" sz="1800" b="0" dirty="0"/>
              <a:t>European Semester</a:t>
            </a:r>
          </a:p>
          <a:p>
            <a:pPr marL="342900" lvl="1" indent="-342900">
              <a:spcBef>
                <a:spcPts val="0"/>
              </a:spcBef>
              <a:buClr>
                <a:srgbClr val="003296"/>
              </a:buClr>
              <a:defRPr/>
            </a:pPr>
            <a:r>
              <a:rPr lang="en-GB" sz="1800" i="1" dirty="0" smtClean="0">
                <a:ea typeface="+mn-ea"/>
                <a:cs typeface="+mn-cs"/>
              </a:rPr>
              <a:t>EU </a:t>
            </a:r>
            <a:r>
              <a:rPr lang="en-GB" sz="1800" i="1" dirty="0">
                <a:ea typeface="+mn-ea"/>
                <a:cs typeface="+mn-cs"/>
              </a:rPr>
              <a:t>Financial architecture</a:t>
            </a:r>
          </a:p>
          <a:p>
            <a:pPr lvl="1">
              <a:spcBef>
                <a:spcPts val="0"/>
              </a:spcBef>
              <a:buClr>
                <a:srgbClr val="003296"/>
              </a:buClr>
              <a:defRPr/>
            </a:pPr>
            <a:r>
              <a:rPr lang="en-GB" sz="1800" b="0" dirty="0"/>
              <a:t>ESRB</a:t>
            </a:r>
          </a:p>
          <a:p>
            <a:pPr lvl="1">
              <a:spcBef>
                <a:spcPts val="0"/>
              </a:spcBef>
              <a:buClr>
                <a:srgbClr val="003296"/>
              </a:buClr>
              <a:defRPr/>
            </a:pPr>
            <a:r>
              <a:rPr lang="en-GB" sz="1800" b="0" dirty="0"/>
              <a:t>European Supervisory </a:t>
            </a:r>
            <a:r>
              <a:rPr lang="en-GB" sz="1800" b="0" dirty="0" err="1" smtClean="0"/>
              <a:t>Authoriti</a:t>
            </a:r>
            <a:r>
              <a:rPr lang="en-GB" sz="1800" b="0" dirty="0" smtClean="0"/>
              <a:t>(</a:t>
            </a:r>
            <a:r>
              <a:rPr lang="en-GB" sz="1800" b="0" dirty="0" err="1" smtClean="0"/>
              <a:t>es</a:t>
            </a:r>
            <a:r>
              <a:rPr lang="en-GB" sz="1800" b="0" dirty="0" smtClean="0"/>
              <a:t>)</a:t>
            </a:r>
            <a:endParaRPr lang="en-GB" sz="1800" b="0" dirty="0"/>
          </a:p>
        </p:txBody>
      </p:sp>
      <p:sp>
        <p:nvSpPr>
          <p:cNvPr id="15364"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EA6D1412-85F8-4B75-89A4-5DCAB9CFE0EC}" type="slidenum">
              <a:rPr lang="en-GB" sz="1400" smtClean="0">
                <a:solidFill>
                  <a:schemeClr val="tx1"/>
                </a:solidFill>
                <a:latin typeface="Arial" charset="0"/>
              </a:rPr>
              <a:pPr eaLnBrk="1" hangingPunct="1"/>
              <a:t>13</a:t>
            </a:fld>
            <a:endParaRPr lang="en-GB" sz="1400" smtClean="0">
              <a:solidFill>
                <a:schemeClr val="tx1"/>
              </a:solidFill>
              <a:latin typeface="Arial" charset="0"/>
            </a:endParaRPr>
          </a:p>
        </p:txBody>
      </p:sp>
      <p:pic>
        <p:nvPicPr>
          <p:cNvPr id="1536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3608" y="4005064"/>
            <a:ext cx="7351713" cy="858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366" name="TextBox 4"/>
          <p:cNvSpPr txBox="1">
            <a:spLocks noChangeArrowheads="1"/>
          </p:cNvSpPr>
          <p:nvPr/>
        </p:nvSpPr>
        <p:spPr bwMode="auto">
          <a:xfrm>
            <a:off x="2370220" y="3728839"/>
            <a:ext cx="57864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r>
              <a:rPr lang="en-GB" b="1" dirty="0"/>
              <a:t>Spain – change in structural balance adjusted for forecast errors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395288" y="836613"/>
            <a:ext cx="8229600" cy="936625"/>
          </a:xfrm>
        </p:spPr>
        <p:txBody>
          <a:bodyPr/>
          <a:lstStyle/>
          <a:p>
            <a:pPr marL="0" indent="0" algn="ctr"/>
            <a:r>
              <a:rPr lang="en-GB" dirty="0" smtClean="0"/>
              <a:t>Aftermath of the </a:t>
            </a:r>
            <a:r>
              <a:rPr lang="en-GB" dirty="0" smtClean="0"/>
              <a:t>crisis:</a:t>
            </a:r>
            <a:br>
              <a:rPr lang="en-GB" dirty="0" smtClean="0"/>
            </a:br>
            <a:r>
              <a:rPr lang="en-GB" dirty="0" smtClean="0"/>
              <a:t>What can </a:t>
            </a:r>
            <a:r>
              <a:rPr lang="en-GB" dirty="0" smtClean="0"/>
              <a:t>fiscal policy do?</a:t>
            </a:r>
          </a:p>
        </p:txBody>
      </p:sp>
      <p:sp>
        <p:nvSpPr>
          <p:cNvPr id="7171" name="Content Placeholder 2"/>
          <p:cNvSpPr>
            <a:spLocks noGrp="1" noRot="1" noChangeAspect="1" noMove="1" noResize="1" noEditPoints="1" noAdjustHandles="1" noChangeArrowheads="1" noChangeShapeType="1" noTextEdit="1"/>
          </p:cNvSpPr>
          <p:nvPr>
            <p:ph idx="1"/>
          </p:nvPr>
        </p:nvSpPr>
        <p:spPr>
          <a:xfrm>
            <a:off x="457200" y="1844675"/>
            <a:ext cx="8229600" cy="4679950"/>
          </a:xfrm>
          <a:blipFill rotWithShape="1">
            <a:blip r:embed="rId3"/>
            <a:stretch>
              <a:fillRect l="-593" t="-652" r="-148"/>
            </a:stretch>
          </a:blipFill>
          <a:extLst/>
        </p:spPr>
        <p:txBody>
          <a:bodyPr/>
          <a:lstStyle/>
          <a:p>
            <a:pPr>
              <a:defRPr/>
            </a:pPr>
            <a:r>
              <a:rPr lang="en-GB" dirty="0">
                <a:noFill/>
              </a:rPr>
              <a:t> </a:t>
            </a:r>
          </a:p>
        </p:txBody>
      </p:sp>
      <p:sp>
        <p:nvSpPr>
          <p:cNvPr id="16388"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F725115C-852D-4CE4-B43E-E5AFB1EF0C19}" type="slidenum">
              <a:rPr lang="en-GB" sz="1400" smtClean="0">
                <a:solidFill>
                  <a:schemeClr val="tx1"/>
                </a:solidFill>
                <a:latin typeface="Arial" charset="0"/>
              </a:rPr>
              <a:pPr eaLnBrk="1" hangingPunct="1"/>
              <a:t>14</a:t>
            </a:fld>
            <a:endParaRPr lang="en-GB" sz="1400" smtClean="0">
              <a:solidFill>
                <a:schemeClr val="tx1"/>
              </a:solidFill>
              <a:latin typeface="Arial"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Box 3"/>
          <p:cNvSpPr txBox="1">
            <a:spLocks noChangeArrowheads="1"/>
          </p:cNvSpPr>
          <p:nvPr/>
        </p:nvSpPr>
        <p:spPr bwMode="auto">
          <a:xfrm>
            <a:off x="611188" y="5673725"/>
            <a:ext cx="74898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r>
              <a:rPr lang="fr-BE" sz="2000" b="1">
                <a:solidFill>
                  <a:srgbClr val="002060"/>
                </a:solidFill>
                <a:latin typeface="Calibri" pitchFamily="34" charset="0"/>
                <a:cs typeface="Arial" charset="0"/>
              </a:rPr>
              <a:t>First year GDP effect of permanent fiscal consolidation:      -0.8</a:t>
            </a:r>
          </a:p>
          <a:p>
            <a:pPr eaLnBrk="1" hangingPunct="1"/>
            <a:r>
              <a:rPr lang="fr-BE" sz="2000" b="1">
                <a:solidFill>
                  <a:srgbClr val="002060"/>
                </a:solidFill>
                <a:latin typeface="Calibri" pitchFamily="34" charset="0"/>
                <a:cs typeface="Arial" charset="0"/>
              </a:rPr>
              <a:t>First year GDP effect of expected debt restructuring:            (-2 to -4)</a:t>
            </a:r>
            <a:endParaRPr lang="en-GB" sz="2000" b="1">
              <a:solidFill>
                <a:srgbClr val="002060"/>
              </a:solidFill>
              <a:latin typeface="Calibri" pitchFamily="34" charset="0"/>
              <a:cs typeface="Arial" charset="0"/>
            </a:endParaRPr>
          </a:p>
        </p:txBody>
      </p:sp>
      <p:cxnSp>
        <p:nvCxnSpPr>
          <p:cNvPr id="10" name="Straight Connector 9"/>
          <p:cNvCxnSpPr/>
          <p:nvPr/>
        </p:nvCxnSpPr>
        <p:spPr>
          <a:xfrm>
            <a:off x="2484438" y="4292600"/>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7412" name="Group 1"/>
          <p:cNvGrpSpPr>
            <a:grpSpLocks/>
          </p:cNvGrpSpPr>
          <p:nvPr/>
        </p:nvGrpSpPr>
        <p:grpSpPr bwMode="auto">
          <a:xfrm>
            <a:off x="250825" y="1917700"/>
            <a:ext cx="8353425" cy="3887788"/>
            <a:chOff x="250825" y="1485627"/>
            <a:chExt cx="8353425" cy="3887589"/>
          </a:xfrm>
        </p:grpSpPr>
        <p:cxnSp>
          <p:nvCxnSpPr>
            <p:cNvPr id="5" name="Straight Arrow Connector 4"/>
            <p:cNvCxnSpPr/>
            <p:nvPr/>
          </p:nvCxnSpPr>
          <p:spPr>
            <a:xfrm flipV="1">
              <a:off x="1187450" y="1485627"/>
              <a:ext cx="0" cy="331135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1187450" y="4796982"/>
              <a:ext cx="4897438"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187450" y="2636506"/>
              <a:ext cx="46799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339975" y="2639681"/>
              <a:ext cx="3527425" cy="78894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2339975" y="2642856"/>
              <a:ext cx="3527425" cy="1577894"/>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17419" name="TextBox 14"/>
            <p:cNvSpPr txBox="1">
              <a:spLocks noChangeArrowheads="1"/>
            </p:cNvSpPr>
            <p:nvPr/>
          </p:nvSpPr>
          <p:spPr bwMode="auto">
            <a:xfrm>
              <a:off x="6011863" y="2431108"/>
              <a:ext cx="208915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r>
                <a:rPr lang="fr-BE">
                  <a:solidFill>
                    <a:schemeClr val="tx1"/>
                  </a:solidFill>
                  <a:latin typeface="Calibri" pitchFamily="34" charset="0"/>
                  <a:cs typeface="Arial" charset="0"/>
                </a:rPr>
                <a:t>Baseline, no default</a:t>
              </a:r>
              <a:endParaRPr lang="en-GB">
                <a:solidFill>
                  <a:schemeClr val="tx1"/>
                </a:solidFill>
                <a:latin typeface="Calibri" pitchFamily="34" charset="0"/>
                <a:cs typeface="Arial" charset="0"/>
              </a:endParaRPr>
            </a:p>
          </p:txBody>
        </p:sp>
        <p:sp>
          <p:nvSpPr>
            <p:cNvPr id="17420" name="TextBox 22"/>
            <p:cNvSpPr txBox="1">
              <a:spLocks noChangeArrowheads="1"/>
            </p:cNvSpPr>
            <p:nvPr/>
          </p:nvSpPr>
          <p:spPr bwMode="auto">
            <a:xfrm>
              <a:off x="6084888" y="4088879"/>
              <a:ext cx="25193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r>
                <a:rPr lang="fr-BE">
                  <a:solidFill>
                    <a:schemeClr val="tx1"/>
                  </a:solidFill>
                  <a:latin typeface="Calibri" pitchFamily="34" charset="0"/>
                  <a:cs typeface="Arial" charset="0"/>
                </a:rPr>
                <a:t>Baseline, partial sov. default</a:t>
              </a:r>
              <a:endParaRPr lang="en-GB">
                <a:solidFill>
                  <a:schemeClr val="tx1"/>
                </a:solidFill>
                <a:latin typeface="Calibri" pitchFamily="34" charset="0"/>
                <a:cs typeface="Arial" charset="0"/>
              </a:endParaRPr>
            </a:p>
          </p:txBody>
        </p:sp>
        <p:sp>
          <p:nvSpPr>
            <p:cNvPr id="17421" name="TextBox 23"/>
            <p:cNvSpPr txBox="1">
              <a:spLocks noChangeArrowheads="1"/>
            </p:cNvSpPr>
            <p:nvPr/>
          </p:nvSpPr>
          <p:spPr bwMode="auto">
            <a:xfrm>
              <a:off x="5148263" y="3440807"/>
              <a:ext cx="16557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r>
                <a:rPr lang="fr-BE">
                  <a:solidFill>
                    <a:srgbClr val="00B050"/>
                  </a:solidFill>
                  <a:latin typeface="Calibri" pitchFamily="34" charset="0"/>
                  <a:cs typeface="Arial" charset="0"/>
                </a:rPr>
                <a:t>Multiplier&lt;0 (-1 to -3)</a:t>
              </a:r>
              <a:endParaRPr lang="en-GB">
                <a:solidFill>
                  <a:srgbClr val="00B050"/>
                </a:solidFill>
                <a:latin typeface="Calibri" pitchFamily="34" charset="0"/>
                <a:cs typeface="Arial" charset="0"/>
              </a:endParaRPr>
            </a:p>
          </p:txBody>
        </p:sp>
        <p:sp>
          <p:nvSpPr>
            <p:cNvPr id="17422" name="TextBox 25"/>
            <p:cNvSpPr txBox="1">
              <a:spLocks noChangeArrowheads="1"/>
            </p:cNvSpPr>
            <p:nvPr/>
          </p:nvSpPr>
          <p:spPr bwMode="auto">
            <a:xfrm>
              <a:off x="5076825" y="2648719"/>
              <a:ext cx="17986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r>
                <a:rPr lang="fr-BE">
                  <a:solidFill>
                    <a:schemeClr val="tx1"/>
                  </a:solidFill>
                  <a:latin typeface="Calibri" pitchFamily="34" charset="0"/>
                  <a:cs typeface="Arial" charset="0"/>
                </a:rPr>
                <a:t>Multiplier &gt;0 (0.8)</a:t>
              </a:r>
              <a:endParaRPr lang="en-GB">
                <a:solidFill>
                  <a:schemeClr val="tx1"/>
                </a:solidFill>
                <a:latin typeface="Calibri" pitchFamily="34" charset="0"/>
                <a:cs typeface="Arial" charset="0"/>
              </a:endParaRPr>
            </a:p>
          </p:txBody>
        </p:sp>
        <p:sp>
          <p:nvSpPr>
            <p:cNvPr id="17423" name="TextBox 1"/>
            <p:cNvSpPr txBox="1">
              <a:spLocks noChangeArrowheads="1"/>
            </p:cNvSpPr>
            <p:nvPr/>
          </p:nvSpPr>
          <p:spPr bwMode="auto">
            <a:xfrm>
              <a:off x="250825" y="1496591"/>
              <a:ext cx="9366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r>
                <a:rPr lang="fr-BE">
                  <a:solidFill>
                    <a:schemeClr val="tx1"/>
                  </a:solidFill>
                  <a:latin typeface="Calibri" pitchFamily="34" charset="0"/>
                  <a:cs typeface="Arial" charset="0"/>
                </a:rPr>
                <a:t>GDP/Trend</a:t>
              </a:r>
              <a:endParaRPr lang="en-GB">
                <a:solidFill>
                  <a:schemeClr val="tx1"/>
                </a:solidFill>
                <a:latin typeface="Calibri" pitchFamily="34" charset="0"/>
                <a:cs typeface="Arial" charset="0"/>
              </a:endParaRPr>
            </a:p>
          </p:txBody>
        </p:sp>
        <p:sp>
          <p:nvSpPr>
            <p:cNvPr id="17424" name="TextBox 2"/>
            <p:cNvSpPr txBox="1">
              <a:spLocks noChangeArrowheads="1"/>
            </p:cNvSpPr>
            <p:nvPr/>
          </p:nvSpPr>
          <p:spPr bwMode="auto">
            <a:xfrm>
              <a:off x="5867400" y="5003328"/>
              <a:ext cx="7921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r>
                <a:rPr lang="fr-BE">
                  <a:solidFill>
                    <a:schemeClr val="tx1"/>
                  </a:solidFill>
                  <a:latin typeface="Calibri" pitchFamily="34" charset="0"/>
                  <a:cs typeface="Arial" charset="0"/>
                </a:rPr>
                <a:t>t</a:t>
              </a:r>
              <a:endParaRPr lang="en-GB">
                <a:solidFill>
                  <a:schemeClr val="tx1"/>
                </a:solidFill>
                <a:latin typeface="Calibri" pitchFamily="34" charset="0"/>
                <a:cs typeface="Arial" charset="0"/>
              </a:endParaRPr>
            </a:p>
          </p:txBody>
        </p:sp>
        <p:sp>
          <p:nvSpPr>
            <p:cNvPr id="17425" name="TextBox 3"/>
            <p:cNvSpPr txBox="1">
              <a:spLocks noChangeArrowheads="1"/>
            </p:cNvSpPr>
            <p:nvPr/>
          </p:nvSpPr>
          <p:spPr bwMode="auto">
            <a:xfrm>
              <a:off x="2268538" y="5003328"/>
              <a:ext cx="3095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r>
                <a:rPr lang="fr-BE">
                  <a:solidFill>
                    <a:schemeClr val="tx1"/>
                  </a:solidFill>
                  <a:latin typeface="Calibri" pitchFamily="34" charset="0"/>
                  <a:cs typeface="Arial" charset="0"/>
                </a:rPr>
                <a:t> t0                                           t1</a:t>
              </a:r>
              <a:endParaRPr lang="en-GB">
                <a:solidFill>
                  <a:schemeClr val="tx1"/>
                </a:solidFill>
                <a:latin typeface="Calibri" pitchFamily="34" charset="0"/>
                <a:cs typeface="Arial" charset="0"/>
              </a:endParaRPr>
            </a:p>
          </p:txBody>
        </p:sp>
        <p:cxnSp>
          <p:nvCxnSpPr>
            <p:cNvPr id="14" name="Straight Connector 13"/>
            <p:cNvCxnSpPr/>
            <p:nvPr/>
          </p:nvCxnSpPr>
          <p:spPr>
            <a:xfrm flipV="1">
              <a:off x="2484438" y="4725549"/>
              <a:ext cx="0" cy="714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V="1">
              <a:off x="4932363" y="4725549"/>
              <a:ext cx="0" cy="714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4932363" y="2696828"/>
              <a:ext cx="0" cy="58734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4932363" y="3154005"/>
              <a:ext cx="0" cy="56353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430" name="TextBox 26"/>
            <p:cNvSpPr txBox="1">
              <a:spLocks noChangeArrowheads="1"/>
            </p:cNvSpPr>
            <p:nvPr/>
          </p:nvSpPr>
          <p:spPr bwMode="auto">
            <a:xfrm>
              <a:off x="6084888" y="3296791"/>
              <a:ext cx="15827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r>
                <a:rPr lang="fr-BE">
                  <a:solidFill>
                    <a:schemeClr val="tx1"/>
                  </a:solidFill>
                  <a:latin typeface="Calibri" pitchFamily="34" charset="0"/>
                  <a:cs typeface="Arial" charset="0"/>
                </a:rPr>
                <a:t>Consolidation</a:t>
              </a:r>
              <a:endParaRPr lang="en-GB">
                <a:solidFill>
                  <a:schemeClr val="tx1"/>
                </a:solidFill>
                <a:latin typeface="Calibri" pitchFamily="34" charset="0"/>
                <a:cs typeface="Arial" charset="0"/>
              </a:endParaRPr>
            </a:p>
          </p:txBody>
        </p:sp>
      </p:grpSp>
      <p:sp>
        <p:nvSpPr>
          <p:cNvPr id="17413" name="Title 1"/>
          <p:cNvSpPr txBox="1">
            <a:spLocks/>
          </p:cNvSpPr>
          <p:nvPr/>
        </p:nvSpPr>
        <p:spPr bwMode="auto">
          <a:xfrm>
            <a:off x="395288" y="836613"/>
            <a:ext cx="8229600"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algn="ctr"/>
            <a:r>
              <a:rPr lang="en-GB" sz="3000" b="1" dirty="0"/>
              <a:t>Fiscal multiplier with alternative baseline – </a:t>
            </a:r>
            <a:r>
              <a:rPr lang="en-GB" sz="3000" b="1" dirty="0" smtClean="0"/>
              <a:t>A stylised </a:t>
            </a:r>
            <a:r>
              <a:rPr lang="en-GB" sz="3000" b="1" dirty="0"/>
              <a:t>experiment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395288" y="836613"/>
            <a:ext cx="8229600" cy="936625"/>
          </a:xfrm>
        </p:spPr>
        <p:txBody>
          <a:bodyPr/>
          <a:lstStyle/>
          <a:p>
            <a:pPr marL="0" indent="0" algn="ctr"/>
            <a:r>
              <a:rPr lang="en-GB" dirty="0" smtClean="0"/>
              <a:t>Aftermath of the </a:t>
            </a:r>
            <a:r>
              <a:rPr lang="en-GB" dirty="0" smtClean="0"/>
              <a:t>crisis:</a:t>
            </a:r>
            <a:br>
              <a:rPr lang="en-GB" dirty="0" smtClean="0"/>
            </a:br>
            <a:r>
              <a:rPr lang="en-GB" dirty="0" smtClean="0"/>
              <a:t>What fiscal </a:t>
            </a:r>
            <a:r>
              <a:rPr lang="en-GB" dirty="0" smtClean="0"/>
              <a:t>policy cannot do now?</a:t>
            </a:r>
          </a:p>
        </p:txBody>
      </p:sp>
      <p:sp>
        <p:nvSpPr>
          <p:cNvPr id="18435"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678970E0-9B34-4A18-96DA-233DA24D3B20}" type="slidenum">
              <a:rPr lang="en-GB" sz="1400" smtClean="0">
                <a:solidFill>
                  <a:schemeClr val="tx1"/>
                </a:solidFill>
                <a:latin typeface="Arial" charset="0"/>
              </a:rPr>
              <a:pPr eaLnBrk="1" hangingPunct="1"/>
              <a:t>16</a:t>
            </a:fld>
            <a:endParaRPr lang="en-GB" sz="1400" smtClean="0">
              <a:solidFill>
                <a:schemeClr val="tx1"/>
              </a:solidFill>
              <a:latin typeface="Arial" charset="0"/>
            </a:endParaRPr>
          </a:p>
        </p:txBody>
      </p:sp>
      <p:sp>
        <p:nvSpPr>
          <p:cNvPr id="9" name="Content Placeholder 2"/>
          <p:cNvSpPr>
            <a:spLocks noGrp="1"/>
          </p:cNvSpPr>
          <p:nvPr>
            <p:ph idx="1"/>
          </p:nvPr>
        </p:nvSpPr>
        <p:spPr>
          <a:xfrm>
            <a:off x="457200" y="2060575"/>
            <a:ext cx="8229600" cy="4464050"/>
          </a:xfrm>
        </p:spPr>
        <p:txBody>
          <a:bodyPr/>
          <a:lstStyle/>
          <a:p>
            <a:pPr>
              <a:spcAft>
                <a:spcPts val="1200"/>
              </a:spcAft>
              <a:buClr>
                <a:srgbClr val="003296"/>
              </a:buClr>
              <a:defRPr/>
            </a:pPr>
            <a:r>
              <a:rPr lang="en-GB" sz="1800" b="1" dirty="0" smtClean="0"/>
              <a:t>Agree with authors: no space at the current juncture to postpone consolidation to "make space" for private sector deleveraging</a:t>
            </a:r>
          </a:p>
          <a:p>
            <a:pPr>
              <a:spcAft>
                <a:spcPts val="1200"/>
              </a:spcAft>
              <a:buClr>
                <a:srgbClr val="003296"/>
              </a:buClr>
              <a:defRPr/>
            </a:pPr>
            <a:r>
              <a:rPr lang="en-GB" sz="1800" b="1" dirty="0"/>
              <a:t>Deleveraging need to progress in both private and public sector</a:t>
            </a:r>
          </a:p>
          <a:p>
            <a:pPr>
              <a:spcAft>
                <a:spcPts val="1200"/>
              </a:spcAft>
              <a:buClr>
                <a:srgbClr val="003296"/>
              </a:buClr>
              <a:defRPr/>
            </a:pPr>
            <a:r>
              <a:rPr lang="en-GB" sz="1800" b="1" dirty="0"/>
              <a:t>Shifting private debt to public debt </a:t>
            </a:r>
            <a:r>
              <a:rPr lang="en-GB" sz="1800" b="1" dirty="0" smtClean="0"/>
              <a:t>- à la </a:t>
            </a:r>
            <a:r>
              <a:rPr lang="en-GB" sz="1800" b="1" dirty="0" err="1" smtClean="0"/>
              <a:t>Eggertsson</a:t>
            </a:r>
            <a:r>
              <a:rPr lang="en-GB" sz="1800" b="1" dirty="0" smtClean="0"/>
              <a:t> &amp; </a:t>
            </a:r>
            <a:r>
              <a:rPr lang="en-GB" sz="1800" b="1" dirty="0" err="1" smtClean="0"/>
              <a:t>Krugman</a:t>
            </a:r>
            <a:r>
              <a:rPr lang="en-GB" sz="1800" b="1" dirty="0" smtClean="0"/>
              <a:t> (2012) - not </a:t>
            </a:r>
            <a:r>
              <a:rPr lang="en-GB" sz="1800" b="1" dirty="0"/>
              <a:t>a solution</a:t>
            </a:r>
          </a:p>
          <a:p>
            <a:pPr lvl="1">
              <a:spcAft>
                <a:spcPts val="1200"/>
              </a:spcAft>
              <a:buClr>
                <a:srgbClr val="003296"/>
              </a:buClr>
              <a:defRPr/>
            </a:pPr>
            <a:r>
              <a:rPr lang="en-GB" sz="1800" dirty="0"/>
              <a:t>Public debt too high – sustainability </a:t>
            </a:r>
            <a:r>
              <a:rPr lang="en-GB" sz="1800" dirty="0" smtClean="0"/>
              <a:t>risk</a:t>
            </a:r>
            <a:endParaRPr lang="en-GB" sz="1800" b="0" dirty="0" smtClean="0"/>
          </a:p>
          <a:p>
            <a:pPr lvl="1">
              <a:spcAft>
                <a:spcPts val="1200"/>
              </a:spcAft>
              <a:buClr>
                <a:srgbClr val="003296"/>
              </a:buClr>
              <a:defRPr/>
            </a:pPr>
            <a:r>
              <a:rPr lang="en-GB" sz="1800" dirty="0"/>
              <a:t>Large </a:t>
            </a:r>
            <a:r>
              <a:rPr lang="en-GB" sz="1800" dirty="0" smtClean="0"/>
              <a:t>foreign debt (Spain is not Japan)</a:t>
            </a:r>
          </a:p>
          <a:p>
            <a:pPr marL="342900" lvl="1" indent="-342900">
              <a:spcAft>
                <a:spcPts val="1200"/>
              </a:spcAft>
              <a:buClr>
                <a:srgbClr val="003296"/>
              </a:buClr>
              <a:defRPr/>
            </a:pPr>
            <a:r>
              <a:rPr lang="fr-BE" sz="1800" i="1" dirty="0" err="1" smtClean="0">
                <a:ea typeface="+mn-ea"/>
                <a:cs typeface="+mn-cs"/>
              </a:rPr>
              <a:t>What</a:t>
            </a:r>
            <a:r>
              <a:rPr lang="fr-BE" sz="1800" i="1" dirty="0" smtClean="0">
                <a:ea typeface="+mn-ea"/>
                <a:cs typeface="+mn-cs"/>
              </a:rPr>
              <a:t> about the </a:t>
            </a:r>
            <a:r>
              <a:rPr lang="fr-BE" sz="1800" i="1" dirty="0" err="1" smtClean="0">
                <a:ea typeface="+mn-ea"/>
                <a:cs typeface="+mn-cs"/>
              </a:rPr>
              <a:t>role</a:t>
            </a:r>
            <a:r>
              <a:rPr lang="fr-BE" sz="1800" i="1" dirty="0" smtClean="0">
                <a:ea typeface="+mn-ea"/>
                <a:cs typeface="+mn-cs"/>
              </a:rPr>
              <a:t> of inflation?</a:t>
            </a:r>
            <a:endParaRPr lang="en-GB" sz="1800" i="1" dirty="0" smtClean="0">
              <a:ea typeface="+mn-ea"/>
              <a:cs typeface="+mn-cs"/>
            </a:endParaRPr>
          </a:p>
          <a:p>
            <a:pPr marL="457200" lvl="1" indent="0">
              <a:spcAft>
                <a:spcPts val="1200"/>
              </a:spcAft>
              <a:buClr>
                <a:srgbClr val="003296"/>
              </a:buClr>
              <a:buFontTx/>
              <a:buNone/>
              <a:defRPr/>
            </a:pPr>
            <a:endParaRPr lang="en-GB" sz="1800" b="0" dirty="0" smtClean="0"/>
          </a:p>
          <a:p>
            <a:pPr lvl="1">
              <a:spcAft>
                <a:spcPts val="1200"/>
              </a:spcAft>
              <a:buClr>
                <a:srgbClr val="003296"/>
              </a:buClr>
              <a:defRPr/>
            </a:pPr>
            <a:endParaRPr lang="en-GB" sz="1800" b="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p:cNvSpPr>
            <a:spLocks noGrp="1"/>
          </p:cNvSpPr>
          <p:nvPr>
            <p:ph type="body" idx="1"/>
          </p:nvPr>
        </p:nvSpPr>
        <p:spPr/>
        <p:txBody>
          <a:bodyPr/>
          <a:lstStyle/>
          <a:p>
            <a:pPr algn="ctr">
              <a:buClr>
                <a:srgbClr val="002060"/>
              </a:buClr>
            </a:pPr>
            <a:r>
              <a:rPr lang="en-GB" sz="2500" dirty="0" smtClean="0"/>
              <a:t>J. Cunha and C. </a:t>
            </a:r>
            <a:r>
              <a:rPr lang="en-GB" sz="2500" dirty="0" err="1" smtClean="0"/>
              <a:t>Braz</a:t>
            </a:r>
            <a:r>
              <a:rPr lang="en-GB" sz="2500" dirty="0" smtClean="0"/>
              <a:t>: </a:t>
            </a:r>
          </a:p>
          <a:p>
            <a:pPr algn="ctr">
              <a:buClr>
                <a:srgbClr val="002060"/>
              </a:buClr>
            </a:pPr>
            <a:endParaRPr lang="en-GB" sz="2500" dirty="0" smtClean="0"/>
          </a:p>
          <a:p>
            <a:pPr algn="ctr">
              <a:buClr>
                <a:srgbClr val="002060"/>
              </a:buClr>
            </a:pPr>
            <a:r>
              <a:rPr lang="en-GB" sz="2500" dirty="0" smtClean="0"/>
              <a:t>Presentation on Macroeconomic </a:t>
            </a:r>
            <a:r>
              <a:rPr lang="en-GB" sz="2500" dirty="0" smtClean="0"/>
              <a:t>Imbalances and Fiscal Policy in </a:t>
            </a:r>
            <a:r>
              <a:rPr lang="en-GB" sz="2500" dirty="0" smtClean="0"/>
              <a:t>Portugal</a:t>
            </a:r>
          </a:p>
        </p:txBody>
      </p:sp>
      <p:sp>
        <p:nvSpPr>
          <p:cNvPr id="19459"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E0B93DC2-7350-46A1-A84F-BA070B8CC7A7}" type="slidenum">
              <a:rPr lang="en-GB" sz="1400" smtClean="0">
                <a:solidFill>
                  <a:schemeClr val="tx1"/>
                </a:solidFill>
                <a:latin typeface="Arial" charset="0"/>
              </a:rPr>
              <a:pPr eaLnBrk="1" hangingPunct="1"/>
              <a:t>17</a:t>
            </a:fld>
            <a:endParaRPr lang="en-GB" sz="1400" smtClean="0">
              <a:solidFill>
                <a:schemeClr val="tx1"/>
              </a:solidFill>
              <a:latin typeface="Arial"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395288" y="836613"/>
            <a:ext cx="8229600" cy="936625"/>
          </a:xfrm>
        </p:spPr>
        <p:txBody>
          <a:bodyPr/>
          <a:lstStyle/>
          <a:p>
            <a:pPr algn="ctr"/>
            <a:r>
              <a:rPr lang="en-GB" dirty="0" smtClean="0"/>
              <a:t>"The difficult case of Portugal"*</a:t>
            </a:r>
          </a:p>
        </p:txBody>
      </p:sp>
      <p:sp>
        <p:nvSpPr>
          <p:cNvPr id="20483"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CCEB8E2E-FC06-4664-A06C-A80F5988A137}" type="slidenum">
              <a:rPr lang="en-GB" sz="1400" smtClean="0">
                <a:solidFill>
                  <a:schemeClr val="tx1"/>
                </a:solidFill>
                <a:latin typeface="Arial" charset="0"/>
              </a:rPr>
              <a:pPr eaLnBrk="1" hangingPunct="1"/>
              <a:t>18</a:t>
            </a:fld>
            <a:endParaRPr lang="en-GB" sz="1400" smtClean="0">
              <a:solidFill>
                <a:schemeClr val="tx1"/>
              </a:solidFill>
              <a:latin typeface="Arial" charset="0"/>
            </a:endParaRPr>
          </a:p>
        </p:txBody>
      </p:sp>
      <p:sp>
        <p:nvSpPr>
          <p:cNvPr id="9" name="Content Placeholder 2"/>
          <p:cNvSpPr>
            <a:spLocks noGrp="1"/>
          </p:cNvSpPr>
          <p:nvPr>
            <p:ph idx="1"/>
          </p:nvPr>
        </p:nvSpPr>
        <p:spPr>
          <a:xfrm>
            <a:off x="457200" y="1700213"/>
            <a:ext cx="8229600" cy="4537075"/>
          </a:xfrm>
        </p:spPr>
        <p:txBody>
          <a:bodyPr/>
          <a:lstStyle/>
          <a:p>
            <a:pPr marL="342900" lvl="1" indent="-342900">
              <a:spcAft>
                <a:spcPts val="1200"/>
              </a:spcAft>
              <a:buClr>
                <a:srgbClr val="003296"/>
              </a:buClr>
              <a:defRPr/>
            </a:pPr>
            <a:r>
              <a:rPr lang="en-GB" sz="1800" b="0" dirty="0" smtClean="0">
                <a:solidFill>
                  <a:srgbClr val="2D5EC1"/>
                </a:solidFill>
                <a:ea typeface="+mn-ea"/>
                <a:cs typeface="+mn-cs"/>
              </a:rPr>
              <a:t>Vulnerable situation before the crisis: low growth, low productivity, high unemployment, large fiscal and current account deficits – need for a comprehensive approach, fiscal policy only one aspect.</a:t>
            </a:r>
          </a:p>
          <a:p>
            <a:pPr marL="0" lvl="1" indent="0">
              <a:spcAft>
                <a:spcPts val="1200"/>
              </a:spcAft>
              <a:buClr>
                <a:srgbClr val="003296"/>
              </a:buClr>
              <a:buFontTx/>
              <a:buNone/>
              <a:defRPr/>
            </a:pPr>
            <a:r>
              <a:rPr lang="en-GB" sz="1800" dirty="0" smtClean="0">
                <a:solidFill>
                  <a:srgbClr val="2D5EC1"/>
                </a:solidFill>
                <a:ea typeface="+mn-ea"/>
                <a:cs typeface="+mn-cs"/>
              </a:rPr>
              <a:t>Concerning fiscal policy</a:t>
            </a:r>
            <a:r>
              <a:rPr lang="en-GB" sz="1800" b="0" dirty="0" smtClean="0">
                <a:solidFill>
                  <a:srgbClr val="2D5EC1"/>
                </a:solidFill>
                <a:ea typeface="+mn-ea"/>
                <a:cs typeface="+mn-cs"/>
              </a:rPr>
              <a:t>:</a:t>
            </a:r>
          </a:p>
          <a:p>
            <a:pPr marL="342900" lvl="1" indent="-342900">
              <a:spcAft>
                <a:spcPts val="1200"/>
              </a:spcAft>
              <a:buClr>
                <a:srgbClr val="003296"/>
              </a:buClr>
              <a:defRPr/>
            </a:pPr>
            <a:r>
              <a:rPr lang="en-GB" sz="1800" b="0" dirty="0" smtClean="0">
                <a:solidFill>
                  <a:srgbClr val="2D5EC1"/>
                </a:solidFill>
                <a:ea typeface="+mn-ea"/>
                <a:cs typeface="+mn-cs"/>
              </a:rPr>
              <a:t>Portugal case vindicating reforms of EU fiscal framework:</a:t>
            </a:r>
          </a:p>
          <a:p>
            <a:pPr marL="1200150" lvl="3" indent="-342900">
              <a:spcAft>
                <a:spcPts val="1200"/>
              </a:spcAft>
              <a:buClr>
                <a:srgbClr val="003296"/>
              </a:buClr>
              <a:defRPr/>
            </a:pPr>
            <a:r>
              <a:rPr lang="en-GB" sz="1800" dirty="0" smtClean="0">
                <a:solidFill>
                  <a:srgbClr val="2D5EC1"/>
                </a:solidFill>
                <a:latin typeface="+mn-lt"/>
                <a:ea typeface="+mn-ea"/>
                <a:cs typeface="+mn-cs"/>
              </a:rPr>
              <a:t>Expenditure benchmark</a:t>
            </a:r>
          </a:p>
          <a:p>
            <a:pPr marL="1200150" lvl="3" indent="-342900">
              <a:spcAft>
                <a:spcPts val="1200"/>
              </a:spcAft>
              <a:buClr>
                <a:srgbClr val="003296"/>
              </a:buClr>
              <a:defRPr/>
            </a:pPr>
            <a:r>
              <a:rPr lang="en-GB" sz="1800" dirty="0" smtClean="0">
                <a:solidFill>
                  <a:srgbClr val="2D5EC1"/>
                </a:solidFill>
                <a:latin typeface="+mn-lt"/>
                <a:ea typeface="+mn-ea"/>
                <a:cs typeface="+mn-cs"/>
              </a:rPr>
              <a:t>National fiscal framework directive</a:t>
            </a:r>
          </a:p>
          <a:p>
            <a:pPr marL="1200150" lvl="3" indent="-342900">
              <a:spcAft>
                <a:spcPts val="1200"/>
              </a:spcAft>
              <a:buClr>
                <a:srgbClr val="003296"/>
              </a:buClr>
              <a:defRPr/>
            </a:pPr>
            <a:r>
              <a:rPr lang="en-GB" sz="1800" dirty="0" smtClean="0">
                <a:solidFill>
                  <a:srgbClr val="2D5EC1"/>
                </a:solidFill>
                <a:latin typeface="+mn-lt"/>
                <a:ea typeface="+mn-ea"/>
                <a:cs typeface="+mn-cs"/>
              </a:rPr>
              <a:t>More intrusive surveillance and tighter coordination</a:t>
            </a:r>
          </a:p>
          <a:p>
            <a:pPr marL="285750" lvl="1">
              <a:spcAft>
                <a:spcPts val="1200"/>
              </a:spcAft>
              <a:buClr>
                <a:srgbClr val="003296"/>
              </a:buClr>
              <a:defRPr/>
            </a:pPr>
            <a:r>
              <a:rPr lang="fr-BE" sz="1800" dirty="0" smtClean="0">
                <a:solidFill>
                  <a:srgbClr val="2D5EC1"/>
                </a:solidFill>
                <a:ea typeface="+mn-ea"/>
                <a:cs typeface="+mn-cs"/>
              </a:rPr>
              <a:t>But </a:t>
            </a:r>
            <a:r>
              <a:rPr lang="fr-BE" sz="1800" b="0" dirty="0" err="1" smtClean="0">
                <a:solidFill>
                  <a:srgbClr val="2D5EC1"/>
                </a:solidFill>
                <a:ea typeface="+mn-ea"/>
                <a:cs typeface="+mn-cs"/>
              </a:rPr>
              <a:t>currently</a:t>
            </a:r>
            <a:r>
              <a:rPr lang="fr-BE" sz="1800" b="0" dirty="0" smtClean="0">
                <a:solidFill>
                  <a:srgbClr val="2D5EC1"/>
                </a:solidFill>
                <a:ea typeface="+mn-ea"/>
                <a:cs typeface="+mn-cs"/>
              </a:rPr>
              <a:t> </a:t>
            </a:r>
            <a:r>
              <a:rPr lang="fr-BE" sz="1800" b="0" dirty="0" err="1" smtClean="0">
                <a:solidFill>
                  <a:srgbClr val="2D5EC1"/>
                </a:solidFill>
                <a:ea typeface="+mn-ea"/>
                <a:cs typeface="+mn-cs"/>
              </a:rPr>
              <a:t>only</a:t>
            </a:r>
            <a:r>
              <a:rPr lang="fr-BE" sz="1800" b="0" dirty="0" smtClean="0">
                <a:solidFill>
                  <a:srgbClr val="2D5EC1"/>
                </a:solidFill>
                <a:ea typeface="+mn-ea"/>
                <a:cs typeface="+mn-cs"/>
              </a:rPr>
              <a:t> </a:t>
            </a:r>
            <a:r>
              <a:rPr lang="fr-BE" sz="1800" b="0" i="1" dirty="0" smtClean="0">
                <a:solidFill>
                  <a:srgbClr val="2D5EC1"/>
                </a:solidFill>
                <a:ea typeface="+mn-ea"/>
                <a:cs typeface="+mn-cs"/>
              </a:rPr>
              <a:t>ex post </a:t>
            </a:r>
            <a:r>
              <a:rPr lang="fr-BE" sz="1800" b="0" dirty="0" err="1" smtClean="0">
                <a:solidFill>
                  <a:srgbClr val="2D5EC1"/>
                </a:solidFill>
                <a:ea typeface="+mn-ea"/>
                <a:cs typeface="+mn-cs"/>
              </a:rPr>
              <a:t>avoidance</a:t>
            </a:r>
            <a:r>
              <a:rPr lang="fr-BE" sz="1800" b="0" dirty="0" smtClean="0">
                <a:solidFill>
                  <a:srgbClr val="2D5EC1"/>
                </a:solidFill>
                <a:ea typeface="+mn-ea"/>
                <a:cs typeface="+mn-cs"/>
              </a:rPr>
              <a:t> of </a:t>
            </a:r>
            <a:r>
              <a:rPr lang="fr-BE" sz="1800" b="0" dirty="0" err="1" smtClean="0">
                <a:solidFill>
                  <a:srgbClr val="2D5EC1"/>
                </a:solidFill>
                <a:ea typeface="+mn-ea"/>
                <a:cs typeface="+mn-cs"/>
              </a:rPr>
              <a:t>policy</a:t>
            </a:r>
            <a:r>
              <a:rPr lang="fr-BE" sz="1800" b="0" dirty="0" smtClean="0">
                <a:solidFill>
                  <a:srgbClr val="2D5EC1"/>
                </a:solidFill>
                <a:ea typeface="+mn-ea"/>
                <a:cs typeface="+mn-cs"/>
              </a:rPr>
              <a:t> </a:t>
            </a:r>
            <a:r>
              <a:rPr lang="fr-BE" sz="1800" b="0" dirty="0" err="1" smtClean="0">
                <a:solidFill>
                  <a:srgbClr val="2D5EC1"/>
                </a:solidFill>
                <a:ea typeface="+mn-ea"/>
                <a:cs typeface="+mn-cs"/>
              </a:rPr>
              <a:t>errors</a:t>
            </a:r>
            <a:r>
              <a:rPr lang="fr-BE" sz="1800" b="0" dirty="0" smtClean="0">
                <a:solidFill>
                  <a:srgbClr val="2D5EC1"/>
                </a:solidFill>
                <a:ea typeface="+mn-ea"/>
                <a:cs typeface="+mn-cs"/>
              </a:rPr>
              <a:t> relevant (correction for </a:t>
            </a:r>
            <a:r>
              <a:rPr lang="fr-BE" sz="1800" b="0" dirty="0" err="1" smtClean="0">
                <a:solidFill>
                  <a:srgbClr val="2D5EC1"/>
                </a:solidFill>
                <a:ea typeface="+mn-ea"/>
                <a:cs typeface="+mn-cs"/>
              </a:rPr>
              <a:t>forecast</a:t>
            </a:r>
            <a:r>
              <a:rPr lang="fr-BE" sz="1800" b="0" dirty="0" smtClean="0">
                <a:solidFill>
                  <a:srgbClr val="2D5EC1"/>
                </a:solidFill>
                <a:ea typeface="+mn-ea"/>
                <a:cs typeface="+mn-cs"/>
              </a:rPr>
              <a:t> </a:t>
            </a:r>
            <a:r>
              <a:rPr lang="fr-BE" sz="1800" b="0" dirty="0" err="1" smtClean="0">
                <a:solidFill>
                  <a:srgbClr val="2D5EC1"/>
                </a:solidFill>
                <a:ea typeface="+mn-ea"/>
                <a:cs typeface="+mn-cs"/>
              </a:rPr>
              <a:t>errors</a:t>
            </a:r>
            <a:r>
              <a:rPr lang="fr-BE" sz="1800" b="0" dirty="0" smtClean="0">
                <a:solidFill>
                  <a:srgbClr val="2D5EC1"/>
                </a:solidFill>
                <a:ea typeface="+mn-ea"/>
                <a:cs typeface="+mn-cs"/>
              </a:rPr>
              <a:t> in EDP </a:t>
            </a:r>
            <a:r>
              <a:rPr lang="fr-BE" sz="1800" b="0" dirty="0" err="1" smtClean="0">
                <a:solidFill>
                  <a:srgbClr val="2D5EC1"/>
                </a:solidFill>
                <a:ea typeface="+mn-ea"/>
                <a:cs typeface="+mn-cs"/>
              </a:rPr>
              <a:t>recommendantion</a:t>
            </a:r>
            <a:r>
              <a:rPr lang="fr-BE" sz="1800" b="0" dirty="0" smtClean="0">
                <a:solidFill>
                  <a:srgbClr val="2D5EC1"/>
                </a:solidFill>
                <a:ea typeface="+mn-ea"/>
                <a:cs typeface="+mn-cs"/>
              </a:rPr>
              <a:t>).</a:t>
            </a:r>
            <a:endParaRPr lang="en-GB" sz="1800" dirty="0" smtClean="0">
              <a:solidFill>
                <a:srgbClr val="2D5EC1"/>
              </a:solidFill>
              <a:ea typeface="+mn-ea"/>
              <a:cs typeface="+mn-cs"/>
            </a:endParaRPr>
          </a:p>
          <a:p>
            <a:pPr marL="1257300" lvl="3" indent="-400050">
              <a:spcAft>
                <a:spcPts val="1200"/>
              </a:spcAft>
              <a:buClr>
                <a:srgbClr val="003296"/>
              </a:buClr>
              <a:defRPr/>
            </a:pPr>
            <a:endParaRPr lang="en-GB" sz="1800" dirty="0" smtClean="0">
              <a:solidFill>
                <a:srgbClr val="2D5EC1"/>
              </a:solidFill>
              <a:latin typeface="+mn-lt"/>
              <a:ea typeface="+mn-ea"/>
              <a:cs typeface="+mn-cs"/>
            </a:endParaRPr>
          </a:p>
          <a:p>
            <a:pPr marL="342900" lvl="1" indent="-342900">
              <a:spcAft>
                <a:spcPts val="1200"/>
              </a:spcAft>
              <a:buClr>
                <a:srgbClr val="003296"/>
              </a:buClr>
              <a:defRPr/>
            </a:pPr>
            <a:endParaRPr lang="en-GB" sz="1800" b="0" dirty="0" smtClean="0">
              <a:ea typeface="+mn-ea"/>
              <a:cs typeface="+mn-cs"/>
            </a:endParaRPr>
          </a:p>
          <a:p>
            <a:pPr marL="457200" lvl="1" indent="0">
              <a:spcAft>
                <a:spcPts val="1200"/>
              </a:spcAft>
              <a:buClr>
                <a:srgbClr val="003296"/>
              </a:buClr>
              <a:buFontTx/>
              <a:buNone/>
              <a:defRPr/>
            </a:pPr>
            <a:endParaRPr lang="en-GB" sz="1800" b="0" dirty="0" smtClean="0"/>
          </a:p>
          <a:p>
            <a:pPr lvl="1">
              <a:spcAft>
                <a:spcPts val="1200"/>
              </a:spcAft>
              <a:buClr>
                <a:srgbClr val="003296"/>
              </a:buClr>
              <a:defRPr/>
            </a:pPr>
            <a:endParaRPr lang="en-GB" sz="1800" b="0" dirty="0"/>
          </a:p>
        </p:txBody>
      </p:sp>
      <p:sp>
        <p:nvSpPr>
          <p:cNvPr id="20485" name="TextBox 1"/>
          <p:cNvSpPr txBox="1">
            <a:spLocks noChangeArrowheads="1"/>
          </p:cNvSpPr>
          <p:nvPr/>
        </p:nvSpPr>
        <p:spPr bwMode="auto">
          <a:xfrm>
            <a:off x="396875" y="6378575"/>
            <a:ext cx="76231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r>
              <a:rPr lang="en-GB"/>
              <a:t>* Quote from Blanchard O., (2006), "Adjustment within the euro. The difficult case of Portugal"</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ontent Placeholder 2"/>
          <p:cNvSpPr>
            <a:spLocks noGrp="1"/>
          </p:cNvSpPr>
          <p:nvPr>
            <p:ph type="body" idx="1"/>
          </p:nvPr>
        </p:nvSpPr>
        <p:spPr/>
        <p:txBody>
          <a:bodyPr/>
          <a:lstStyle/>
          <a:p>
            <a:pPr algn="ctr">
              <a:buClr>
                <a:srgbClr val="002060"/>
              </a:buClr>
            </a:pPr>
            <a:r>
              <a:rPr lang="en-GB" sz="2500" smtClean="0"/>
              <a:t>N. Gilbert and J. Hessel: </a:t>
            </a:r>
          </a:p>
          <a:p>
            <a:pPr algn="ctr">
              <a:buClr>
                <a:srgbClr val="002060"/>
              </a:buClr>
            </a:pPr>
            <a:endParaRPr lang="en-GB" sz="2500" smtClean="0"/>
          </a:p>
          <a:p>
            <a:pPr algn="ctr">
              <a:buClr>
                <a:srgbClr val="002060"/>
              </a:buClr>
            </a:pPr>
            <a:r>
              <a:rPr lang="en-GB" sz="2500" smtClean="0"/>
              <a:t>The Financial Cycle and the European Budgetary Reversal During the Crisis: Consequences for Surveillance</a:t>
            </a:r>
          </a:p>
        </p:txBody>
      </p:sp>
      <p:sp>
        <p:nvSpPr>
          <p:cNvPr id="4099"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20DA8152-66FF-4A2B-87E7-62204EC74CFC}" type="slidenum">
              <a:rPr lang="en-GB" sz="1400" smtClean="0">
                <a:solidFill>
                  <a:schemeClr val="tx1"/>
                </a:solidFill>
                <a:latin typeface="Arial" charset="0"/>
              </a:rPr>
              <a:pPr eaLnBrk="1" hangingPunct="1"/>
              <a:t>2</a:t>
            </a:fld>
            <a:endParaRPr lang="en-GB" sz="1400" smtClean="0">
              <a:solidFill>
                <a:schemeClr val="tx1"/>
              </a:solidFill>
              <a:latin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395288" y="836613"/>
            <a:ext cx="8229600" cy="936625"/>
          </a:xfrm>
        </p:spPr>
        <p:txBody>
          <a:bodyPr/>
          <a:lstStyle/>
          <a:p>
            <a:pPr marL="0" indent="0" algn="ctr"/>
            <a:r>
              <a:rPr lang="en-GB" dirty="0" smtClean="0"/>
              <a:t>Structural budget </a:t>
            </a:r>
            <a:r>
              <a:rPr lang="en-GB" dirty="0" smtClean="0"/>
              <a:t>balance:</a:t>
            </a:r>
            <a:br>
              <a:rPr lang="en-GB" dirty="0" smtClean="0"/>
            </a:br>
            <a:r>
              <a:rPr lang="en-GB" dirty="0" smtClean="0"/>
              <a:t>nobody </a:t>
            </a:r>
            <a:r>
              <a:rPr lang="en-GB" dirty="0" smtClean="0"/>
              <a:t>is perfect</a:t>
            </a:r>
          </a:p>
        </p:txBody>
      </p:sp>
      <p:sp>
        <p:nvSpPr>
          <p:cNvPr id="5123"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6DEACB6F-3D86-40C3-B02E-0A224E295565}" type="slidenum">
              <a:rPr lang="en-GB" sz="1400" smtClean="0">
                <a:solidFill>
                  <a:schemeClr val="tx1"/>
                </a:solidFill>
                <a:latin typeface="Arial" charset="0"/>
              </a:rPr>
              <a:pPr eaLnBrk="1" hangingPunct="1"/>
              <a:t>3</a:t>
            </a:fld>
            <a:endParaRPr lang="en-GB" sz="1400" smtClean="0">
              <a:solidFill>
                <a:schemeClr val="tx1"/>
              </a:solidFill>
              <a:latin typeface="Arial" charset="0"/>
            </a:endParaRPr>
          </a:p>
        </p:txBody>
      </p:sp>
      <p:sp>
        <p:nvSpPr>
          <p:cNvPr id="5124" name="TextBox 3"/>
          <p:cNvSpPr txBox="1">
            <a:spLocks noChangeArrowheads="1"/>
          </p:cNvSpPr>
          <p:nvPr/>
        </p:nvSpPr>
        <p:spPr bwMode="auto">
          <a:xfrm>
            <a:off x="460375" y="2060575"/>
            <a:ext cx="78501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r>
              <a:rPr lang="en-US" sz="1800" i="1"/>
              <a:t>Adjusting the nominal budget balance from the business cycle and the one-offs:</a:t>
            </a:r>
            <a:endParaRPr lang="en-GB" sz="1800"/>
          </a:p>
        </p:txBody>
      </p:sp>
      <p:graphicFrame>
        <p:nvGraphicFramePr>
          <p:cNvPr id="5125" name="Object 4"/>
          <p:cNvGraphicFramePr>
            <a:graphicFrameLocks noChangeAspect="1"/>
          </p:cNvGraphicFramePr>
          <p:nvPr/>
        </p:nvGraphicFramePr>
        <p:xfrm>
          <a:off x="460375" y="2747963"/>
          <a:ext cx="6007100" cy="1316037"/>
        </p:xfrm>
        <a:graphic>
          <a:graphicData uri="http://schemas.openxmlformats.org/presentationml/2006/ole">
            <mc:AlternateContent xmlns:mc="http://schemas.openxmlformats.org/markup-compatibility/2006">
              <mc:Choice xmlns:v="urn:schemas-microsoft-com:vml" Requires="v">
                <p:oleObj spid="_x0000_s5128" name="Equation" r:id="rId4" imgW="2527300" imgH="660400" progId="Equation.3">
                  <p:embed/>
                </p:oleObj>
              </mc:Choice>
              <mc:Fallback>
                <p:oleObj name="Equation" r:id="rId4" imgW="2527300" imgH="6604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0375" y="2747963"/>
                        <a:ext cx="6007100" cy="1316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280988" y="4076700"/>
            <a:ext cx="8874125" cy="2447925"/>
          </a:xfrm>
          <a:prstGeom prst="rect">
            <a:avLst/>
          </a:prstGeom>
          <a:noFill/>
        </p:spPr>
        <p:txBody>
          <a:bodyPr wrap="none"/>
          <a:lstStyle/>
          <a:p>
            <a:pPr>
              <a:defRPr/>
            </a:pPr>
            <a:r>
              <a:rPr lang="en-GB" sz="1600" dirty="0">
                <a:latin typeface="+mj-lt"/>
              </a:rPr>
              <a:t>Uncertainty: </a:t>
            </a:r>
          </a:p>
          <a:p>
            <a:pPr marL="171450" indent="-171450">
              <a:buFontTx/>
              <a:buChar char="-"/>
              <a:defRPr/>
            </a:pPr>
            <a:r>
              <a:rPr lang="en-GB" sz="1600" dirty="0">
                <a:latin typeface="+mj-lt"/>
              </a:rPr>
              <a:t>Assessment of potential output and cyclical conditions in real time</a:t>
            </a:r>
          </a:p>
          <a:p>
            <a:pPr marL="171450" indent="-171450">
              <a:buFontTx/>
              <a:buChar char="-"/>
              <a:defRPr/>
            </a:pPr>
            <a:r>
              <a:rPr lang="en-GB" sz="1600" dirty="0">
                <a:latin typeface="+mj-lt"/>
              </a:rPr>
              <a:t>Sort-term fluctuations in the elasticity of taxes with respect to GDP</a:t>
            </a:r>
          </a:p>
          <a:p>
            <a:pPr>
              <a:defRPr/>
            </a:pPr>
            <a:endParaRPr lang="en-GB" sz="1600" dirty="0">
              <a:latin typeface="+mj-lt"/>
            </a:endParaRPr>
          </a:p>
          <a:p>
            <a:pPr>
              <a:defRPr/>
            </a:pPr>
            <a:r>
              <a:rPr lang="en-GB" sz="1600" dirty="0">
                <a:latin typeface="+mj-lt"/>
              </a:rPr>
              <a:t>Uncertainty larger at the time of crisis, rapid structural change etc., but still</a:t>
            </a:r>
          </a:p>
          <a:p>
            <a:pPr>
              <a:defRPr/>
            </a:pPr>
            <a:r>
              <a:rPr lang="en-GB" sz="1600" dirty="0">
                <a:latin typeface="+mj-lt"/>
              </a:rPr>
              <a:t>advantages relative pure nominal approach</a:t>
            </a:r>
          </a:p>
          <a:p>
            <a:pPr>
              <a:defRPr/>
            </a:pPr>
            <a:endParaRPr lang="en-GB" sz="1600" dirty="0">
              <a:latin typeface="+mj-lt"/>
            </a:endParaRPr>
          </a:p>
          <a:p>
            <a:pPr>
              <a:defRPr/>
            </a:pPr>
            <a:r>
              <a:rPr lang="en-GB" sz="1600" dirty="0">
                <a:latin typeface="+mj-lt"/>
              </a:rPr>
              <a:t>'Learning to live with it': Public Finances in EMU (2008), Larch &amp; </a:t>
            </a:r>
            <a:r>
              <a:rPr lang="en-GB" sz="1600" dirty="0" err="1">
                <a:latin typeface="+mj-lt"/>
              </a:rPr>
              <a:t>Turrini</a:t>
            </a:r>
            <a:r>
              <a:rPr lang="en-GB" sz="1600" dirty="0">
                <a:latin typeface="+mj-lt"/>
              </a:rPr>
              <a:t> </a:t>
            </a:r>
          </a:p>
          <a:p>
            <a:pPr>
              <a:defRPr/>
            </a:pPr>
            <a:r>
              <a:rPr lang="en-GB" sz="1600" dirty="0">
                <a:latin typeface="+mj-lt"/>
              </a:rPr>
              <a:t>(2009), </a:t>
            </a:r>
            <a:r>
              <a:rPr lang="en-GB" sz="1600" dirty="0" err="1">
                <a:latin typeface="+mj-lt"/>
              </a:rPr>
              <a:t>Lendvai</a:t>
            </a:r>
            <a:r>
              <a:rPr lang="en-GB" sz="1600" dirty="0">
                <a:latin typeface="+mj-lt"/>
              </a:rPr>
              <a:t> et al. (2011).On tax elasticities: Barrio and </a:t>
            </a:r>
            <a:r>
              <a:rPr lang="en-GB" sz="1600" dirty="0" err="1">
                <a:latin typeface="+mj-lt"/>
              </a:rPr>
              <a:t>Fargnoli</a:t>
            </a:r>
            <a:r>
              <a:rPr lang="en-GB" sz="1600" dirty="0">
                <a:latin typeface="+mj-lt"/>
              </a:rPr>
              <a:t> (2010) and</a:t>
            </a:r>
          </a:p>
          <a:p>
            <a:pPr>
              <a:defRPr/>
            </a:pPr>
            <a:r>
              <a:rPr lang="en-GB" sz="1600" dirty="0">
                <a:latin typeface="+mj-lt"/>
              </a:rPr>
              <a:t> </a:t>
            </a:r>
            <a:r>
              <a:rPr lang="en-GB" sz="1600" dirty="0" err="1">
                <a:latin typeface="+mj-lt"/>
              </a:rPr>
              <a:t>Princen</a:t>
            </a:r>
            <a:r>
              <a:rPr lang="en-GB" sz="1600" dirty="0">
                <a:latin typeface="+mj-lt"/>
              </a:rPr>
              <a:t> et al  (2013).</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ctr"/>
            <a:r>
              <a:rPr lang="en-GB" dirty="0" smtClean="0"/>
              <a:t>Implications for </a:t>
            </a:r>
            <a:r>
              <a:rPr lang="en-GB" dirty="0" smtClean="0"/>
              <a:t>surveillance</a:t>
            </a:r>
            <a:br>
              <a:rPr lang="en-GB" dirty="0" smtClean="0"/>
            </a:br>
            <a:r>
              <a:rPr lang="en-GB" dirty="0" smtClean="0"/>
              <a:t>The 'preventive </a:t>
            </a:r>
            <a:r>
              <a:rPr lang="en-GB" dirty="0" smtClean="0"/>
              <a:t>arm' of the SGP</a:t>
            </a:r>
          </a:p>
        </p:txBody>
      </p:sp>
      <p:sp>
        <p:nvSpPr>
          <p:cNvPr id="3" name="Content Placeholder 2"/>
          <p:cNvSpPr>
            <a:spLocks noGrp="1"/>
          </p:cNvSpPr>
          <p:nvPr>
            <p:ph idx="1"/>
          </p:nvPr>
        </p:nvSpPr>
        <p:spPr>
          <a:xfrm>
            <a:off x="457200" y="2492375"/>
            <a:ext cx="8229600" cy="3889375"/>
          </a:xfrm>
        </p:spPr>
        <p:txBody>
          <a:bodyPr/>
          <a:lstStyle/>
          <a:p>
            <a:pPr>
              <a:buClrTx/>
              <a:defRPr/>
            </a:pPr>
            <a:r>
              <a:rPr lang="fr-BE" sz="2000" i="0" dirty="0"/>
              <a:t>Medium-</a:t>
            </a:r>
            <a:r>
              <a:rPr lang="fr-BE" sz="2000" i="0" dirty="0" err="1"/>
              <a:t>Term</a:t>
            </a:r>
            <a:r>
              <a:rPr lang="fr-BE" sz="2000" i="0" dirty="0"/>
              <a:t> Objective:</a:t>
            </a:r>
          </a:p>
          <a:p>
            <a:pPr>
              <a:defRPr/>
            </a:pPr>
            <a:endParaRPr lang="fr-BE" i="0" dirty="0"/>
          </a:p>
          <a:p>
            <a:pPr>
              <a:defRPr/>
            </a:pPr>
            <a:endParaRPr lang="fr-BE" i="0" dirty="0"/>
          </a:p>
          <a:p>
            <a:pPr marL="400050" indent="-400050">
              <a:buFontTx/>
              <a:buAutoNum type="romanLcParenBoth"/>
              <a:defRPr/>
            </a:pPr>
            <a:r>
              <a:rPr lang="fr-BE" sz="1600" i="0" dirty="0"/>
              <a:t>(i)   a </a:t>
            </a:r>
            <a:r>
              <a:rPr lang="fr-BE" sz="1600" i="0" dirty="0" err="1"/>
              <a:t>safety</a:t>
            </a:r>
            <a:r>
              <a:rPr lang="fr-BE" sz="1600" i="0" dirty="0"/>
              <a:t> </a:t>
            </a:r>
            <a:r>
              <a:rPr lang="fr-BE" sz="1600" i="0" dirty="0" err="1"/>
              <a:t>margin</a:t>
            </a:r>
            <a:r>
              <a:rPr lang="fr-BE" sz="1600" i="0" dirty="0"/>
              <a:t> </a:t>
            </a:r>
            <a:r>
              <a:rPr lang="fr-BE" sz="1600" i="0" dirty="0" err="1"/>
              <a:t>against</a:t>
            </a:r>
            <a:r>
              <a:rPr lang="fr-BE" sz="1600" i="0" dirty="0"/>
              <a:t> </a:t>
            </a:r>
            <a:r>
              <a:rPr lang="fr-BE" sz="1600" i="0" dirty="0" err="1"/>
              <a:t>breaching</a:t>
            </a:r>
            <a:r>
              <a:rPr lang="fr-BE" sz="1600" i="0" dirty="0"/>
              <a:t> 3% of GDP;</a:t>
            </a:r>
            <a:br>
              <a:rPr lang="fr-BE" sz="1600" i="0" dirty="0"/>
            </a:br>
            <a:r>
              <a:rPr lang="fr-BE" sz="1600" i="0" dirty="0"/>
              <a:t>(ii)  </a:t>
            </a:r>
            <a:r>
              <a:rPr lang="fr-BE" sz="1600" i="0" dirty="0" err="1"/>
              <a:t>sustainable</a:t>
            </a:r>
            <a:r>
              <a:rPr lang="fr-BE" sz="1600" i="0" dirty="0"/>
              <a:t> public finances or </a:t>
            </a:r>
            <a:r>
              <a:rPr lang="fr-BE" sz="1600" i="0" dirty="0" err="1"/>
              <a:t>rapid</a:t>
            </a:r>
            <a:r>
              <a:rPr lang="fr-BE" sz="1600" i="0" dirty="0"/>
              <a:t> </a:t>
            </a:r>
            <a:r>
              <a:rPr lang="fr-BE" sz="1600" i="0" dirty="0" err="1"/>
              <a:t>progress</a:t>
            </a:r>
            <a:r>
              <a:rPr lang="fr-BE" sz="1600" i="0" dirty="0"/>
              <a:t> </a:t>
            </a:r>
            <a:r>
              <a:rPr lang="fr-BE" sz="1600" i="0" dirty="0" err="1"/>
              <a:t>towards</a:t>
            </a:r>
            <a:r>
              <a:rPr lang="fr-BE" sz="1600" i="0" dirty="0"/>
              <a:t> </a:t>
            </a:r>
            <a:r>
              <a:rPr lang="fr-BE" sz="1600" i="0" dirty="0" err="1"/>
              <a:t>sustainability</a:t>
            </a:r>
            <a:r>
              <a:rPr lang="fr-BE" sz="1600" i="0" dirty="0"/>
              <a:t>;</a:t>
            </a:r>
            <a:br>
              <a:rPr lang="fr-BE" sz="1600" i="0" dirty="0"/>
            </a:br>
            <a:r>
              <a:rPr lang="fr-BE" sz="1600" i="0" dirty="0"/>
              <a:t>(iii) room for stabilisation over the cycle </a:t>
            </a:r>
          </a:p>
          <a:p>
            <a:pPr marL="400050" indent="-400050">
              <a:buFontTx/>
              <a:buAutoNum type="romanLcParenBoth"/>
              <a:defRPr/>
            </a:pPr>
            <a:endParaRPr lang="fr-BE" sz="1600" i="0" dirty="0"/>
          </a:p>
          <a:p>
            <a:pPr>
              <a:buClrTx/>
              <a:defRPr/>
            </a:pPr>
            <a:r>
              <a:rPr lang="fr-BE" sz="1800" i="0" dirty="0" err="1"/>
              <a:t>Adjustment</a:t>
            </a:r>
            <a:r>
              <a:rPr lang="fr-BE" sz="1800" i="0" dirty="0"/>
              <a:t> </a:t>
            </a:r>
            <a:r>
              <a:rPr lang="fr-BE" sz="1800" i="0" dirty="0" err="1"/>
              <a:t>path</a:t>
            </a:r>
            <a:r>
              <a:rPr lang="fr-BE" sz="1800" i="0" dirty="0"/>
              <a:t> </a:t>
            </a:r>
            <a:r>
              <a:rPr lang="fr-BE" sz="1800" i="0" dirty="0" err="1"/>
              <a:t>towards</a:t>
            </a:r>
            <a:r>
              <a:rPr lang="fr-BE" sz="1800" i="0" dirty="0"/>
              <a:t> MTO: </a:t>
            </a:r>
            <a:r>
              <a:rPr lang="fr-BE" sz="1800" i="0" dirty="0" smtClean="0"/>
              <a:t>'</a:t>
            </a:r>
            <a:r>
              <a:rPr lang="fr-BE" sz="1800" i="0" dirty="0" err="1" smtClean="0"/>
              <a:t>two-pillar</a:t>
            </a:r>
            <a:r>
              <a:rPr lang="fr-BE" sz="1800" i="0" dirty="0" smtClean="0"/>
              <a:t>' </a:t>
            </a:r>
            <a:r>
              <a:rPr lang="fr-BE" sz="1800" i="0" dirty="0" err="1" smtClean="0"/>
              <a:t>approach</a:t>
            </a:r>
            <a:r>
              <a:rPr lang="fr-BE" sz="1800" i="0" dirty="0" smtClean="0"/>
              <a:t> (SB; EB)</a:t>
            </a:r>
            <a:endParaRPr lang="fr-BE" sz="1800" i="0" dirty="0"/>
          </a:p>
          <a:p>
            <a:pPr lvl="1">
              <a:buClrTx/>
              <a:defRPr/>
            </a:pPr>
            <a:r>
              <a:rPr lang="fr-BE" sz="1600" b="0" dirty="0"/>
              <a:t>Structural balance</a:t>
            </a:r>
          </a:p>
          <a:p>
            <a:pPr lvl="1">
              <a:buClrTx/>
              <a:defRPr/>
            </a:pPr>
            <a:r>
              <a:rPr lang="fr-BE" sz="1600" b="0" dirty="0" err="1"/>
              <a:t>Expenditure</a:t>
            </a:r>
            <a:r>
              <a:rPr lang="fr-BE" sz="1600" b="0" dirty="0"/>
              <a:t> benchmark </a:t>
            </a:r>
            <a:br>
              <a:rPr lang="fr-BE" sz="1600" b="0" dirty="0"/>
            </a:br>
            <a:r>
              <a:rPr lang="fr-BE" sz="1600" b="0" dirty="0" err="1"/>
              <a:t>Overall</a:t>
            </a:r>
            <a:r>
              <a:rPr lang="fr-BE" sz="1600" b="0" dirty="0"/>
              <a:t> </a:t>
            </a:r>
            <a:r>
              <a:rPr lang="fr-BE" sz="1600" b="0" dirty="0" err="1"/>
              <a:t>assessment</a:t>
            </a:r>
            <a:endParaRPr lang="fr-BE" sz="1600" b="0" dirty="0"/>
          </a:p>
          <a:p>
            <a:pPr>
              <a:buClrTx/>
              <a:defRPr/>
            </a:pPr>
            <a:r>
              <a:rPr lang="fr-BE" sz="2000" i="0" dirty="0" err="1" smtClean="0"/>
              <a:t>Overall</a:t>
            </a:r>
            <a:r>
              <a:rPr lang="fr-BE" sz="2000" i="0" dirty="0" smtClean="0"/>
              <a:t> </a:t>
            </a:r>
            <a:r>
              <a:rPr lang="fr-BE" sz="2000" i="0" dirty="0" err="1" smtClean="0"/>
              <a:t>assessment</a:t>
            </a:r>
            <a:r>
              <a:rPr lang="fr-BE" sz="2000" i="0" dirty="0" smtClean="0"/>
              <a:t>: </a:t>
            </a:r>
            <a:r>
              <a:rPr lang="fr-BE" sz="2000" i="0" dirty="0" err="1" smtClean="0"/>
              <a:t>reconciling</a:t>
            </a:r>
            <a:r>
              <a:rPr lang="fr-BE" sz="2000" i="0" dirty="0" smtClean="0"/>
              <a:t> the </a:t>
            </a:r>
            <a:r>
              <a:rPr lang="fr-BE" sz="2000" i="0" dirty="0" err="1" smtClean="0"/>
              <a:t>differences</a:t>
            </a:r>
            <a:r>
              <a:rPr lang="fr-BE" sz="1600" dirty="0"/>
              <a:t/>
            </a:r>
            <a:br>
              <a:rPr lang="fr-BE" sz="1600" dirty="0"/>
            </a:br>
            <a:r>
              <a:rPr lang="fr-BE" sz="1600" dirty="0"/>
              <a:t/>
            </a:r>
            <a:br>
              <a:rPr lang="fr-BE" sz="1600" dirty="0"/>
            </a:br>
            <a:r>
              <a:rPr lang="fr-BE" sz="1600" dirty="0"/>
              <a:t/>
            </a:r>
            <a:br>
              <a:rPr lang="fr-BE" sz="1600" dirty="0"/>
            </a:br>
            <a:endParaRPr lang="fr-BE" sz="1600" dirty="0" smtClean="0"/>
          </a:p>
          <a:p>
            <a:pPr>
              <a:defRPr/>
            </a:pPr>
            <a:endParaRPr lang="en-GB" dirty="0"/>
          </a:p>
        </p:txBody>
      </p:sp>
      <p:sp>
        <p:nvSpPr>
          <p:cNvPr id="6148"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C0E26491-B4FD-4FAD-B166-D7567BF05023}" type="slidenum">
              <a:rPr lang="en-GB" sz="1400" smtClean="0">
                <a:solidFill>
                  <a:schemeClr val="tx1"/>
                </a:solidFill>
                <a:latin typeface="Arial" charset="0"/>
              </a:rPr>
              <a:pPr eaLnBrk="1" hangingPunct="1"/>
              <a:t>4</a:t>
            </a:fld>
            <a:endParaRPr lang="en-GB" sz="1400" smtClean="0">
              <a:solidFill>
                <a:schemeClr val="tx1"/>
              </a:solidFill>
              <a:latin typeface="Arial" charset="0"/>
            </a:endParaRPr>
          </a:p>
        </p:txBody>
      </p:sp>
      <p:graphicFrame>
        <p:nvGraphicFramePr>
          <p:cNvPr id="6149" name="Object 4"/>
          <p:cNvGraphicFramePr>
            <a:graphicFrameLocks noChangeAspect="1"/>
          </p:cNvGraphicFramePr>
          <p:nvPr/>
        </p:nvGraphicFramePr>
        <p:xfrm>
          <a:off x="971550" y="3068638"/>
          <a:ext cx="6840538" cy="574675"/>
        </p:xfrm>
        <a:graphic>
          <a:graphicData uri="http://schemas.openxmlformats.org/presentationml/2006/ole">
            <mc:AlternateContent xmlns:mc="http://schemas.openxmlformats.org/markup-compatibility/2006">
              <mc:Choice xmlns:v="urn:schemas-microsoft-com:vml" Requires="v">
                <p:oleObj spid="_x0000_s6152" name="Equation" r:id="rId4" imgW="5097759" imgH="429214" progId="Equation.3">
                  <p:embed/>
                </p:oleObj>
              </mc:Choice>
              <mc:Fallback>
                <p:oleObj name="Equation" r:id="rId4" imgW="5097759" imgH="429214"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1550" y="3068638"/>
                        <a:ext cx="6840538" cy="574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6150"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38213" y="5229225"/>
            <a:ext cx="4805362"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95288" y="836613"/>
            <a:ext cx="8229600" cy="1008062"/>
          </a:xfrm>
        </p:spPr>
        <p:txBody>
          <a:bodyPr/>
          <a:lstStyle/>
          <a:p>
            <a:pPr marL="0" indent="0" algn="ctr"/>
            <a:r>
              <a:rPr lang="fr-BE" sz="2400" dirty="0" err="1" smtClean="0"/>
              <a:t>Comparing</a:t>
            </a:r>
            <a:r>
              <a:rPr lang="fr-BE" sz="2400" dirty="0" smtClean="0"/>
              <a:t> the change in the structural balance (</a:t>
            </a:r>
            <a:r>
              <a:rPr lang="el-GR" sz="2400" dirty="0" smtClean="0"/>
              <a:t>Δ</a:t>
            </a:r>
            <a:r>
              <a:rPr lang="fr-BE" sz="2400" dirty="0" smtClean="0"/>
              <a:t>SB) </a:t>
            </a:r>
            <a:r>
              <a:rPr lang="fr-BE" sz="2400" dirty="0" err="1" smtClean="0"/>
              <a:t>with</a:t>
            </a:r>
            <a:r>
              <a:rPr lang="fr-BE" sz="2400" dirty="0" smtClean="0"/>
              <a:t> </a:t>
            </a:r>
            <a:r>
              <a:rPr lang="fr-BE" sz="2400" dirty="0" err="1" smtClean="0"/>
              <a:t>deviations</a:t>
            </a:r>
            <a:r>
              <a:rPr lang="fr-BE" sz="2400" dirty="0" smtClean="0"/>
              <a:t> </a:t>
            </a:r>
            <a:r>
              <a:rPr lang="fr-BE" sz="2400" dirty="0" err="1" smtClean="0"/>
              <a:t>from</a:t>
            </a:r>
            <a:r>
              <a:rPr lang="fr-BE" sz="2400" dirty="0" smtClean="0"/>
              <a:t> the </a:t>
            </a:r>
            <a:r>
              <a:rPr lang="fr-BE" sz="2400" dirty="0" err="1" smtClean="0"/>
              <a:t>expenditure</a:t>
            </a:r>
            <a:r>
              <a:rPr lang="fr-BE" sz="2400" dirty="0" smtClean="0"/>
              <a:t> benchmark (</a:t>
            </a:r>
            <a:r>
              <a:rPr lang="el-GR" sz="2400" dirty="0" smtClean="0"/>
              <a:t>Δ</a:t>
            </a:r>
            <a:r>
              <a:rPr lang="fr-BE" sz="2400" dirty="0" smtClean="0"/>
              <a:t>EB)(I)</a:t>
            </a:r>
            <a:endParaRPr lang="en-GB" sz="2400" dirty="0" smtClean="0"/>
          </a:p>
        </p:txBody>
      </p:sp>
      <p:sp>
        <p:nvSpPr>
          <p:cNvPr id="7171"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371F481E-92D9-4A0A-968B-58A3E463A0CB}" type="slidenum">
              <a:rPr lang="en-GB" sz="1400" smtClean="0">
                <a:solidFill>
                  <a:schemeClr val="tx1"/>
                </a:solidFill>
                <a:latin typeface="Arial" charset="0"/>
              </a:rPr>
              <a:pPr eaLnBrk="1" hangingPunct="1"/>
              <a:t>5</a:t>
            </a:fld>
            <a:endParaRPr lang="en-GB" sz="1400" smtClean="0">
              <a:solidFill>
                <a:schemeClr val="tx1"/>
              </a:solidFill>
              <a:latin typeface="Arial" charset="0"/>
            </a:endParaRPr>
          </a:p>
        </p:txBody>
      </p:sp>
      <p:sp>
        <p:nvSpPr>
          <p:cNvPr id="2" name="Rectangle 1"/>
          <p:cNvSpPr>
            <a:spLocks noRot="1" noChangeAspect="1" noMove="1" noResize="1" noEditPoints="1" noAdjustHandles="1" noChangeArrowheads="1" noChangeShapeType="1" noTextEdit="1"/>
          </p:cNvSpPr>
          <p:nvPr/>
        </p:nvSpPr>
        <p:spPr>
          <a:xfrm>
            <a:off x="467544" y="2452098"/>
            <a:ext cx="8136904" cy="2742802"/>
          </a:xfrm>
          <a:prstGeom prst="rect">
            <a:avLst/>
          </a:prstGeom>
          <a:blipFill rotWithShape="1">
            <a:blip r:embed="rId3"/>
            <a:stretch>
              <a:fillRect/>
            </a:stretch>
          </a:blipFill>
        </p:spPr>
        <p:txBody>
          <a:bodyPr/>
          <a:lstStyle/>
          <a:p>
            <a:pPr>
              <a:defRPr/>
            </a:pPr>
            <a:r>
              <a:rPr lang="en-GB">
                <a:noFill/>
              </a:rPr>
              <a:t> </a:t>
            </a:r>
          </a:p>
        </p:txBody>
      </p:sp>
      <p:sp>
        <p:nvSpPr>
          <p:cNvPr id="7173" name="Rounded Rectangular Callout 2"/>
          <p:cNvSpPr>
            <a:spLocks noChangeArrowheads="1"/>
          </p:cNvSpPr>
          <p:nvPr/>
        </p:nvSpPr>
        <p:spPr bwMode="auto">
          <a:xfrm rot="10800000">
            <a:off x="1725613" y="2708275"/>
            <a:ext cx="1584325" cy="576263"/>
          </a:xfrm>
          <a:prstGeom prst="wedgeRoundRectCallout">
            <a:avLst>
              <a:gd name="adj1" fmla="val 68764"/>
              <a:gd name="adj2" fmla="val 95667"/>
              <a:gd name="adj3" fmla="val 16667"/>
            </a:avLst>
          </a:prstGeom>
          <a:noFill/>
          <a:ln w="9525"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3175"/>
            <a:endParaRPr lang="en-US"/>
          </a:p>
        </p:txBody>
      </p:sp>
      <p:sp>
        <p:nvSpPr>
          <p:cNvPr id="7174" name="TextBox 3"/>
          <p:cNvSpPr txBox="1">
            <a:spLocks noChangeArrowheads="1"/>
          </p:cNvSpPr>
          <p:nvPr/>
        </p:nvSpPr>
        <p:spPr bwMode="auto">
          <a:xfrm>
            <a:off x="323850" y="2205038"/>
            <a:ext cx="21939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r>
              <a:rPr lang="en-GB"/>
              <a:t>Revenue windfall/shortfall</a:t>
            </a:r>
          </a:p>
        </p:txBody>
      </p:sp>
      <p:sp>
        <p:nvSpPr>
          <p:cNvPr id="7175" name="Rounded Rectangular Callout 4"/>
          <p:cNvSpPr>
            <a:spLocks noChangeArrowheads="1"/>
          </p:cNvSpPr>
          <p:nvPr/>
        </p:nvSpPr>
        <p:spPr bwMode="auto">
          <a:xfrm rot="10800000">
            <a:off x="3348038" y="2708275"/>
            <a:ext cx="1439862" cy="576263"/>
          </a:xfrm>
          <a:prstGeom prst="wedgeRoundRectCallout">
            <a:avLst>
              <a:gd name="adj1" fmla="val 31287"/>
              <a:gd name="adj2" fmla="val 94088"/>
              <a:gd name="adj3" fmla="val 16667"/>
            </a:avLst>
          </a:prstGeom>
          <a:noFill/>
          <a:ln w="9525"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3175"/>
            <a:endParaRPr lang="en-US"/>
          </a:p>
        </p:txBody>
      </p:sp>
      <p:sp>
        <p:nvSpPr>
          <p:cNvPr id="7176" name="TextBox 7"/>
          <p:cNvSpPr txBox="1">
            <a:spLocks noChangeArrowheads="1"/>
          </p:cNvSpPr>
          <p:nvPr/>
        </p:nvSpPr>
        <p:spPr bwMode="auto">
          <a:xfrm>
            <a:off x="2735263" y="1901825"/>
            <a:ext cx="26654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r>
              <a:rPr lang="en-GB"/>
              <a:t>Trend increase in revenue ratio linked to potential growth</a:t>
            </a:r>
          </a:p>
        </p:txBody>
      </p:sp>
      <p:sp>
        <p:nvSpPr>
          <p:cNvPr id="7177" name="Rounded Rectangular Callout 8"/>
          <p:cNvSpPr>
            <a:spLocks noChangeArrowheads="1"/>
          </p:cNvSpPr>
          <p:nvPr/>
        </p:nvSpPr>
        <p:spPr bwMode="auto">
          <a:xfrm rot="10800000">
            <a:off x="4932363" y="2708275"/>
            <a:ext cx="2303462" cy="576263"/>
          </a:xfrm>
          <a:prstGeom prst="wedgeRoundRectCallout">
            <a:avLst>
              <a:gd name="adj1" fmla="val -27940"/>
              <a:gd name="adj2" fmla="val 94088"/>
              <a:gd name="adj3" fmla="val 16667"/>
            </a:avLst>
          </a:prstGeom>
          <a:noFill/>
          <a:ln w="9525"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3175"/>
            <a:endParaRPr lang="en-US"/>
          </a:p>
        </p:txBody>
      </p:sp>
      <p:sp>
        <p:nvSpPr>
          <p:cNvPr id="7178" name="TextBox 9"/>
          <p:cNvSpPr txBox="1">
            <a:spLocks noChangeArrowheads="1"/>
          </p:cNvSpPr>
          <p:nvPr/>
        </p:nvSpPr>
        <p:spPr bwMode="auto">
          <a:xfrm>
            <a:off x="5543550" y="1844675"/>
            <a:ext cx="33845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r>
              <a:rPr lang="en-GB"/>
              <a:t>Deviation of actual weights (share of revenues in GDP and share of each tax in total revenues) from those used in CAB</a:t>
            </a:r>
          </a:p>
        </p:txBody>
      </p:sp>
      <p:sp>
        <p:nvSpPr>
          <p:cNvPr id="7179" name="Line Callout 1 (Accent Bar) 16"/>
          <p:cNvSpPr>
            <a:spLocks/>
          </p:cNvSpPr>
          <p:nvPr/>
        </p:nvSpPr>
        <p:spPr bwMode="auto">
          <a:xfrm rot="10800000">
            <a:off x="5543550" y="3429000"/>
            <a:ext cx="1116013" cy="215900"/>
          </a:xfrm>
          <a:prstGeom prst="accentCallout1">
            <a:avLst>
              <a:gd name="adj1" fmla="val 52444"/>
              <a:gd name="adj2" fmla="val -7338"/>
              <a:gd name="adj3" fmla="val 79861"/>
              <a:gd name="adj4" fmla="val -35343"/>
            </a:avLst>
          </a:prstGeom>
          <a:noFill/>
          <a:ln w="9525"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3175"/>
            <a:endParaRPr lang="en-US"/>
          </a:p>
        </p:txBody>
      </p:sp>
      <p:sp>
        <p:nvSpPr>
          <p:cNvPr id="7180" name="TextBox 19"/>
          <p:cNvSpPr txBox="1">
            <a:spLocks noChangeArrowheads="1"/>
          </p:cNvSpPr>
          <p:nvPr/>
        </p:nvSpPr>
        <p:spPr bwMode="auto">
          <a:xfrm>
            <a:off x="7235825" y="2547938"/>
            <a:ext cx="1908175" cy="156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r>
              <a:rPr lang="en-GB"/>
              <a:t>Trend increase in the medium-term revenue ratio due to the difference between the medium-term potential and the actual GDP growth rates</a:t>
            </a:r>
          </a:p>
        </p:txBody>
      </p:sp>
      <p:sp>
        <p:nvSpPr>
          <p:cNvPr id="7181" name="Rounded Rectangular Callout 21"/>
          <p:cNvSpPr>
            <a:spLocks noChangeArrowheads="1"/>
          </p:cNvSpPr>
          <p:nvPr/>
        </p:nvSpPr>
        <p:spPr bwMode="auto">
          <a:xfrm rot="10800000">
            <a:off x="2771775" y="3824288"/>
            <a:ext cx="2160588" cy="477837"/>
          </a:xfrm>
          <a:prstGeom prst="wedgeRoundRectCallout">
            <a:avLst>
              <a:gd name="adj1" fmla="val 118042"/>
              <a:gd name="adj2" fmla="val 66185"/>
              <a:gd name="adj3" fmla="val 16667"/>
            </a:avLst>
          </a:prstGeom>
          <a:noFill/>
          <a:ln w="9525"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3175"/>
            <a:endParaRPr lang="en-US"/>
          </a:p>
        </p:txBody>
      </p:sp>
      <p:sp>
        <p:nvSpPr>
          <p:cNvPr id="7182" name="TextBox 22"/>
          <p:cNvSpPr txBox="1">
            <a:spLocks noChangeArrowheads="1"/>
          </p:cNvSpPr>
          <p:nvPr/>
        </p:nvSpPr>
        <p:spPr bwMode="auto">
          <a:xfrm rot="10800000" flipV="1">
            <a:off x="107950" y="2854325"/>
            <a:ext cx="143986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r>
              <a:rPr lang="en-GB"/>
              <a:t>Deviation of actual elasticity of unempl. benefit expenditure from average</a:t>
            </a:r>
          </a:p>
        </p:txBody>
      </p:sp>
      <p:sp>
        <p:nvSpPr>
          <p:cNvPr id="7183" name="Rounded Rectangular Callout 23"/>
          <p:cNvSpPr>
            <a:spLocks noChangeArrowheads="1"/>
          </p:cNvSpPr>
          <p:nvPr/>
        </p:nvSpPr>
        <p:spPr bwMode="auto">
          <a:xfrm rot="10800000">
            <a:off x="936625" y="4514850"/>
            <a:ext cx="2879725" cy="427038"/>
          </a:xfrm>
          <a:prstGeom prst="wedgeRoundRectCallout">
            <a:avLst>
              <a:gd name="adj1" fmla="val 7796"/>
              <a:gd name="adj2" fmla="val -121241"/>
              <a:gd name="adj3" fmla="val 16667"/>
            </a:avLst>
          </a:prstGeom>
          <a:noFill/>
          <a:ln w="9525"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3175"/>
            <a:endParaRPr lang="en-US"/>
          </a:p>
        </p:txBody>
      </p:sp>
      <p:sp>
        <p:nvSpPr>
          <p:cNvPr id="7184" name="TextBox 24"/>
          <p:cNvSpPr txBox="1">
            <a:spLocks noChangeArrowheads="1"/>
          </p:cNvSpPr>
          <p:nvPr/>
        </p:nvSpPr>
        <p:spPr bwMode="auto">
          <a:xfrm>
            <a:off x="323850" y="5227638"/>
            <a:ext cx="2447925" cy="101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r>
              <a:rPr lang="en-GB"/>
              <a:t>Deviation of actual weights (share of exp. in GDP and share of unempl. benefit in total exp. ) from those used in CAB</a:t>
            </a:r>
          </a:p>
        </p:txBody>
      </p:sp>
      <p:sp>
        <p:nvSpPr>
          <p:cNvPr id="7185" name="TextBox 25"/>
          <p:cNvSpPr txBox="1">
            <a:spLocks noChangeArrowheads="1"/>
          </p:cNvSpPr>
          <p:nvPr/>
        </p:nvSpPr>
        <p:spPr bwMode="auto">
          <a:xfrm>
            <a:off x="2951163" y="5056188"/>
            <a:ext cx="244951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r>
              <a:rPr lang="en-GB"/>
              <a:t>Effect of a change in exp. matched by EU funds</a:t>
            </a:r>
          </a:p>
        </p:txBody>
      </p:sp>
      <p:sp>
        <p:nvSpPr>
          <p:cNvPr id="7186" name="TextBox 26"/>
          <p:cNvSpPr txBox="1">
            <a:spLocks noChangeArrowheads="1"/>
          </p:cNvSpPr>
          <p:nvPr/>
        </p:nvSpPr>
        <p:spPr bwMode="auto">
          <a:xfrm>
            <a:off x="2627313" y="5775325"/>
            <a:ext cx="24495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r>
              <a:rPr lang="en-GB"/>
              <a:t>Effect of a difference from annual GFKF spending</a:t>
            </a:r>
          </a:p>
        </p:txBody>
      </p:sp>
      <p:sp>
        <p:nvSpPr>
          <p:cNvPr id="7187" name="TextBox 27"/>
          <p:cNvSpPr txBox="1">
            <a:spLocks noChangeArrowheads="1"/>
          </p:cNvSpPr>
          <p:nvPr/>
        </p:nvSpPr>
        <p:spPr bwMode="auto">
          <a:xfrm>
            <a:off x="6327775" y="5194300"/>
            <a:ext cx="26003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r>
              <a:rPr lang="en-GB"/>
              <a:t>Effect on the exp. side of the deduction of one-off measures from SB but not EB</a:t>
            </a:r>
          </a:p>
        </p:txBody>
      </p:sp>
      <p:sp>
        <p:nvSpPr>
          <p:cNvPr id="7188" name="TextBox 28"/>
          <p:cNvSpPr txBox="1">
            <a:spLocks noChangeArrowheads="1"/>
          </p:cNvSpPr>
          <p:nvPr/>
        </p:nvSpPr>
        <p:spPr bwMode="auto">
          <a:xfrm>
            <a:off x="7885113" y="4298950"/>
            <a:ext cx="1042987"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r>
              <a:rPr lang="en-GB"/>
              <a:t>Change in interest payment exp.</a:t>
            </a:r>
          </a:p>
        </p:txBody>
      </p:sp>
      <p:sp>
        <p:nvSpPr>
          <p:cNvPr id="7189" name="TextBox 29"/>
          <p:cNvSpPr txBox="1">
            <a:spLocks noChangeArrowheads="1"/>
          </p:cNvSpPr>
          <p:nvPr/>
        </p:nvSpPr>
        <p:spPr bwMode="auto">
          <a:xfrm>
            <a:off x="4949825" y="6011863"/>
            <a:ext cx="275431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r>
              <a:rPr lang="en-GB"/>
              <a:t>Effect on the exp. ratio of the difference between current and medium-term potential growth</a:t>
            </a:r>
          </a:p>
        </p:txBody>
      </p:sp>
      <p:sp>
        <p:nvSpPr>
          <p:cNvPr id="7190" name="Line Callout 2 18"/>
          <p:cNvSpPr>
            <a:spLocks/>
          </p:cNvSpPr>
          <p:nvPr/>
        </p:nvSpPr>
        <p:spPr bwMode="auto">
          <a:xfrm rot="10800000">
            <a:off x="5059363" y="3824288"/>
            <a:ext cx="1474787" cy="477837"/>
          </a:xfrm>
          <a:prstGeom prst="borderCallout2">
            <a:avLst>
              <a:gd name="adj1" fmla="val 1630"/>
              <a:gd name="adj2" fmla="val 9245"/>
              <a:gd name="adj3" fmla="val -46875"/>
              <a:gd name="adj4" fmla="val 1838"/>
              <a:gd name="adj5" fmla="val -326912"/>
              <a:gd name="adj6" fmla="val 57880"/>
            </a:avLst>
          </a:prstGeom>
          <a:noFill/>
          <a:ln w="9525"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3175"/>
            <a:endParaRPr lang="en-US"/>
          </a:p>
        </p:txBody>
      </p:sp>
      <p:cxnSp>
        <p:nvCxnSpPr>
          <p:cNvPr id="7191" name="Curved Connector 30"/>
          <p:cNvCxnSpPr>
            <a:cxnSpLocks noChangeShapeType="1"/>
          </p:cNvCxnSpPr>
          <p:nvPr/>
        </p:nvCxnSpPr>
        <p:spPr bwMode="auto">
          <a:xfrm rot="10800000">
            <a:off x="6948488" y="4116388"/>
            <a:ext cx="936625" cy="390525"/>
          </a:xfrm>
          <a:prstGeom prst="curvedConnector3">
            <a:avLst>
              <a:gd name="adj1" fmla="val 50000"/>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92" name="Rounded Rectangular Callout 35"/>
          <p:cNvSpPr>
            <a:spLocks noChangeArrowheads="1"/>
          </p:cNvSpPr>
          <p:nvPr/>
        </p:nvSpPr>
        <p:spPr bwMode="auto">
          <a:xfrm rot="10800000">
            <a:off x="6583363" y="4502150"/>
            <a:ext cx="1044575" cy="425450"/>
          </a:xfrm>
          <a:prstGeom prst="wedgeRoundRectCallout">
            <a:avLst>
              <a:gd name="adj1" fmla="val 7796"/>
              <a:gd name="adj2" fmla="val -121241"/>
              <a:gd name="adj3" fmla="val 16667"/>
            </a:avLst>
          </a:prstGeom>
          <a:noFill/>
          <a:ln w="9525"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3175"/>
            <a:endParaRPr lang="en-US"/>
          </a:p>
        </p:txBody>
      </p:sp>
      <p:sp>
        <p:nvSpPr>
          <p:cNvPr id="7193" name="Rounded Rectangular Callout 44"/>
          <p:cNvSpPr>
            <a:spLocks noChangeArrowheads="1"/>
          </p:cNvSpPr>
          <p:nvPr/>
        </p:nvSpPr>
        <p:spPr bwMode="auto">
          <a:xfrm rot="10800000">
            <a:off x="4067175" y="4467225"/>
            <a:ext cx="468313" cy="425450"/>
          </a:xfrm>
          <a:prstGeom prst="wedgeRoundRectCallout">
            <a:avLst>
              <a:gd name="adj1" fmla="val 7796"/>
              <a:gd name="adj2" fmla="val -121241"/>
              <a:gd name="adj3" fmla="val 16667"/>
            </a:avLst>
          </a:prstGeom>
          <a:noFill/>
          <a:ln w="9525"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3175"/>
            <a:endParaRPr lang="en-US"/>
          </a:p>
        </p:txBody>
      </p:sp>
      <p:sp>
        <p:nvSpPr>
          <p:cNvPr id="7194" name="Line Callout 2 45"/>
          <p:cNvSpPr>
            <a:spLocks/>
          </p:cNvSpPr>
          <p:nvPr/>
        </p:nvSpPr>
        <p:spPr bwMode="auto">
          <a:xfrm rot="10800000">
            <a:off x="4716463" y="4467225"/>
            <a:ext cx="1611312" cy="520700"/>
          </a:xfrm>
          <a:prstGeom prst="borderCallout2">
            <a:avLst>
              <a:gd name="adj1" fmla="val -1222"/>
              <a:gd name="adj2" fmla="val 59208"/>
              <a:gd name="adj3" fmla="val -101088"/>
              <a:gd name="adj4" fmla="val 72153"/>
              <a:gd name="adj5" fmla="val -160653"/>
              <a:gd name="adj6" fmla="val 96671"/>
            </a:avLst>
          </a:prstGeom>
          <a:noFill/>
          <a:ln w="9525"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3175"/>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395288" y="836613"/>
            <a:ext cx="8229600" cy="936625"/>
          </a:xfrm>
        </p:spPr>
        <p:txBody>
          <a:bodyPr/>
          <a:lstStyle/>
          <a:p>
            <a:pPr marL="0" indent="0" algn="ctr"/>
            <a:r>
              <a:rPr lang="fr-BE" sz="2400" dirty="0" err="1" smtClean="0"/>
              <a:t>Comparing</a:t>
            </a:r>
            <a:r>
              <a:rPr lang="fr-BE" sz="2400" dirty="0" smtClean="0"/>
              <a:t> the </a:t>
            </a:r>
            <a:r>
              <a:rPr lang="fr-BE" sz="2400" dirty="0" smtClean="0"/>
              <a:t>change</a:t>
            </a:r>
            <a:br>
              <a:rPr lang="fr-BE" sz="2400" dirty="0" smtClean="0"/>
            </a:br>
            <a:r>
              <a:rPr lang="fr-BE" sz="2400" dirty="0" smtClean="0"/>
              <a:t>in </a:t>
            </a:r>
            <a:r>
              <a:rPr lang="fr-BE" sz="2400" dirty="0" smtClean="0"/>
              <a:t>the structural </a:t>
            </a:r>
            <a:r>
              <a:rPr lang="fr-BE" sz="2400" dirty="0" smtClean="0"/>
              <a:t>balance </a:t>
            </a:r>
            <a:r>
              <a:rPr lang="fr-BE" sz="2400" dirty="0" err="1" smtClean="0"/>
              <a:t>with</a:t>
            </a:r>
            <a:r>
              <a:rPr lang="fr-BE" sz="2400" dirty="0" smtClean="0"/>
              <a:t> </a:t>
            </a:r>
            <a:r>
              <a:rPr lang="fr-BE" sz="2400" dirty="0" err="1" smtClean="0"/>
              <a:t>deviations</a:t>
            </a:r>
            <a:r>
              <a:rPr lang="fr-BE" sz="2400" dirty="0" smtClean="0"/>
              <a:t/>
            </a:r>
            <a:br>
              <a:rPr lang="fr-BE" sz="2400" dirty="0" smtClean="0"/>
            </a:br>
            <a:r>
              <a:rPr lang="fr-BE" sz="2400" dirty="0" err="1" smtClean="0"/>
              <a:t>from</a:t>
            </a:r>
            <a:r>
              <a:rPr lang="fr-BE" sz="2400" dirty="0" smtClean="0"/>
              <a:t> </a:t>
            </a:r>
            <a:r>
              <a:rPr lang="fr-BE" sz="2400" dirty="0" smtClean="0"/>
              <a:t>the </a:t>
            </a:r>
            <a:r>
              <a:rPr lang="fr-BE" sz="2400" dirty="0" err="1" smtClean="0"/>
              <a:t>expenditure</a:t>
            </a:r>
            <a:r>
              <a:rPr lang="fr-BE" sz="2400" dirty="0" smtClean="0"/>
              <a:t> benchmark (II)</a:t>
            </a:r>
            <a:endParaRPr lang="en-GB" sz="2400" dirty="0" smtClean="0"/>
          </a:p>
        </p:txBody>
      </p:sp>
      <p:graphicFrame>
        <p:nvGraphicFramePr>
          <p:cNvPr id="7" name="Table 6"/>
          <p:cNvGraphicFramePr>
            <a:graphicFrameLocks noGrp="1"/>
          </p:cNvGraphicFramePr>
          <p:nvPr/>
        </p:nvGraphicFramePr>
        <p:xfrm>
          <a:off x="539750" y="1989138"/>
          <a:ext cx="8135938" cy="4319589"/>
        </p:xfrm>
        <a:graphic>
          <a:graphicData uri="http://schemas.openxmlformats.org/drawingml/2006/table">
            <a:tbl>
              <a:tblPr/>
              <a:tblGrid>
                <a:gridCol w="4068763"/>
                <a:gridCol w="4067175"/>
              </a:tblGrid>
              <a:tr h="28733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1400" b="1" i="0" u="none" strike="noStrike" cap="none" normalizeH="0" baseline="0" smtClean="0">
                          <a:ln>
                            <a:noFill/>
                          </a:ln>
                          <a:solidFill>
                            <a:srgbClr val="002060"/>
                          </a:solidFill>
                          <a:effectLst/>
                          <a:latin typeface="Times New Roman" pitchFamily="18" charset="0"/>
                          <a:cs typeface="Times New Roman" pitchFamily="18" charset="0"/>
                        </a:rPr>
                        <a:t>Revenue side</a:t>
                      </a:r>
                      <a:endParaRPr kumimoji="0" lang="en-GB" sz="1400" b="0" i="0" u="none" strike="noStrike" cap="none" normalizeH="0" baseline="0" smtClean="0">
                        <a:ln>
                          <a:noFill/>
                        </a:ln>
                        <a:solidFill>
                          <a:srgbClr val="002060"/>
                        </a:solidFill>
                        <a:effectLst/>
                        <a:latin typeface="Calibri" pitchFamily="34" charset="0"/>
                        <a:ea typeface="Calibri" pitchFamily="34" charset="0"/>
                        <a:cs typeface="Times New Roman" pitchFamily="18" charset="0"/>
                      </a:endParaRPr>
                    </a:p>
                  </a:txBody>
                  <a:tcPr marL="65423" marR="65423" marT="0" marB="0" anchor="ctr" horzOverflow="overflow">
                    <a:lnL>
                      <a:noFill/>
                    </a:lnL>
                    <a:lnR>
                      <a:noFill/>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a:noFill/>
                    </a:lnTlToBr>
                    <a:lnBlToTr>
                      <a:noFill/>
                    </a:lnBlToTr>
                    <a:solidFill>
                      <a:srgbClr val="4BACC6"/>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1400" b="1" i="0" u="none" strike="noStrike" cap="none" normalizeH="0" baseline="0" smtClean="0">
                          <a:ln>
                            <a:noFill/>
                          </a:ln>
                          <a:solidFill>
                            <a:srgbClr val="002060"/>
                          </a:solidFill>
                          <a:effectLst/>
                          <a:latin typeface="Times New Roman" pitchFamily="18" charset="0"/>
                          <a:cs typeface="Times New Roman" pitchFamily="18" charset="0"/>
                        </a:rPr>
                        <a:t>Expenditure side</a:t>
                      </a:r>
                      <a:endParaRPr kumimoji="0" lang="en-GB" sz="1400" b="0" i="0" u="none" strike="noStrike" cap="none" normalizeH="0" baseline="0" smtClean="0">
                        <a:ln>
                          <a:noFill/>
                        </a:ln>
                        <a:solidFill>
                          <a:srgbClr val="002060"/>
                        </a:solidFill>
                        <a:effectLst/>
                        <a:latin typeface="Calibri" pitchFamily="34" charset="0"/>
                        <a:ea typeface="Calibri" pitchFamily="34" charset="0"/>
                        <a:cs typeface="Times New Roman" pitchFamily="18" charset="0"/>
                      </a:endParaRPr>
                    </a:p>
                  </a:txBody>
                  <a:tcPr marL="65423" marR="65423" marT="0" marB="0" anchor="ctr" horzOverflow="overflow">
                    <a:lnL>
                      <a:noFill/>
                    </a:lnL>
                    <a:lnR>
                      <a:noFill/>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a:noFill/>
                    </a:lnTlToBr>
                    <a:lnBlToTr>
                      <a:noFill/>
                    </a:lnBlToTr>
                    <a:solidFill>
                      <a:srgbClr val="4BACC6"/>
                    </a:solidFill>
                  </a:tcPr>
                </a:tc>
              </a:tr>
              <a:tr h="546100">
                <a:tc grid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1400" b="1" i="0" u="none" strike="noStrike" cap="none" normalizeH="0" baseline="0" smtClean="0">
                          <a:ln>
                            <a:noFill/>
                          </a:ln>
                          <a:solidFill>
                            <a:srgbClr val="002060"/>
                          </a:solidFill>
                          <a:effectLst/>
                          <a:latin typeface="Times New Roman" pitchFamily="18" charset="0"/>
                          <a:cs typeface="Times New Roman" pitchFamily="18" charset="0"/>
                        </a:rPr>
                        <a:t>Windfalls/shortfalls</a:t>
                      </a:r>
                      <a:endParaRPr kumimoji="0" lang="en-GB" sz="1400" b="0" i="0" u="none" strike="noStrike" cap="none" normalizeH="0" baseline="0" smtClean="0">
                        <a:ln>
                          <a:noFill/>
                        </a:ln>
                        <a:solidFill>
                          <a:srgbClr val="002060"/>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1400" b="0" i="0" u="none" strike="noStrike" cap="none" normalizeH="0" baseline="0" smtClean="0">
                          <a:ln>
                            <a:noFill/>
                          </a:ln>
                          <a:solidFill>
                            <a:srgbClr val="002060"/>
                          </a:solidFill>
                          <a:effectLst/>
                          <a:latin typeface="Times New Roman" pitchFamily="18" charset="0"/>
                          <a:cs typeface="Times New Roman" pitchFamily="18" charset="0"/>
                        </a:rPr>
                        <a:t>due to divergences between observed and standard elasticities used for the cyclical adjustment (</a:t>
                      </a:r>
                      <a:r>
                        <a:rPr kumimoji="0" lang="en-GB" sz="1400" b="0" i="1" u="none" strike="noStrike" cap="none" normalizeH="0" baseline="0" smtClean="0">
                          <a:ln>
                            <a:noFill/>
                          </a:ln>
                          <a:solidFill>
                            <a:srgbClr val="002060"/>
                          </a:solidFill>
                          <a:effectLst/>
                          <a:latin typeface="Times New Roman" pitchFamily="18" charset="0"/>
                          <a:cs typeface="Times New Roman" pitchFamily="18" charset="0"/>
                          <a:sym typeface="Symbol" pitchFamily="18" charset="2"/>
                        </a:rPr>
                        <a:t></a:t>
                      </a:r>
                      <a:r>
                        <a:rPr kumimoji="0" lang="en-GB" sz="1400" b="0" i="1" u="none" strike="noStrike" cap="none" normalizeH="0" baseline="0" smtClean="0">
                          <a:ln>
                            <a:noFill/>
                          </a:ln>
                          <a:solidFill>
                            <a:srgbClr val="002060"/>
                          </a:solidFill>
                          <a:effectLst/>
                          <a:latin typeface="Times New Roman" pitchFamily="18" charset="0"/>
                          <a:cs typeface="Times New Roman" pitchFamily="18" charset="0"/>
                        </a:rPr>
                        <a:t>SB</a:t>
                      </a:r>
                      <a:r>
                        <a:rPr kumimoji="0" lang="en-GB" sz="1400" b="0" i="0" u="none" strike="noStrike" cap="none" normalizeH="0" baseline="0" smtClean="0">
                          <a:ln>
                            <a:noFill/>
                          </a:ln>
                          <a:solidFill>
                            <a:srgbClr val="002060"/>
                          </a:solidFill>
                          <a:effectLst/>
                          <a:latin typeface="Times New Roman" pitchFamily="18" charset="0"/>
                          <a:cs typeface="Times New Roman" pitchFamily="18" charset="0"/>
                        </a:rPr>
                        <a:t>)…</a:t>
                      </a:r>
                      <a:endParaRPr kumimoji="0" lang="en-GB" sz="1400" b="0" i="0" u="none" strike="noStrike" cap="none" normalizeH="0" baseline="0" smtClean="0">
                        <a:ln>
                          <a:noFill/>
                        </a:ln>
                        <a:solidFill>
                          <a:srgbClr val="002060"/>
                        </a:solidFill>
                        <a:effectLst/>
                        <a:latin typeface="Calibri" pitchFamily="34" charset="0"/>
                        <a:cs typeface="Calibri" pitchFamily="34" charset="0"/>
                      </a:endParaRPr>
                    </a:p>
                  </a:txBody>
                  <a:tcPr marL="65423" marR="65423" marT="0" marB="0" anchor="ctr" horzOverflow="overflow">
                    <a:lnL>
                      <a:noFill/>
                    </a:lnL>
                    <a:lnR>
                      <a:noFill/>
                    </a:lnR>
                    <a:lnT w="19050" cap="flat" cmpd="dbl"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GB"/>
                    </a:p>
                  </a:txBody>
                  <a:tcPr/>
                </a:tc>
              </a:tr>
              <a:tr h="3143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1400" b="0" i="0" u="none" strike="noStrike" cap="none" normalizeH="0" baseline="0" smtClean="0">
                          <a:ln>
                            <a:noFill/>
                          </a:ln>
                          <a:solidFill>
                            <a:srgbClr val="002060"/>
                          </a:solidFill>
                          <a:effectLst/>
                          <a:latin typeface="Times New Roman" pitchFamily="18" charset="0"/>
                          <a:cs typeface="Times New Roman" pitchFamily="18" charset="0"/>
                        </a:rPr>
                        <a:t>… of revenue</a:t>
                      </a:r>
                      <a:endParaRPr kumimoji="0" lang="en-GB" sz="1400" b="0" i="0" u="none" strike="noStrike" cap="none" normalizeH="0" baseline="0" smtClean="0">
                        <a:ln>
                          <a:noFill/>
                        </a:ln>
                        <a:solidFill>
                          <a:srgbClr val="002060"/>
                        </a:solidFill>
                        <a:effectLst/>
                        <a:latin typeface="Calibri" pitchFamily="34" charset="0"/>
                        <a:ea typeface="Calibri" pitchFamily="34" charset="0"/>
                        <a:cs typeface="Times New Roman" pitchFamily="18" charset="0"/>
                      </a:endParaRPr>
                    </a:p>
                  </a:txBody>
                  <a:tcPr marL="65423" marR="65423" marT="0" marB="0" anchor="ctr" horzOverflow="overflow">
                    <a:lnL>
                      <a:noFill/>
                    </a:lnL>
                    <a:lnR>
                      <a:noFill/>
                    </a:lnR>
                    <a:lnT>
                      <a:noFill/>
                    </a:lnT>
                    <a:lnB w="19050"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1400" b="0" i="0" u="none" strike="noStrike" cap="none" normalizeH="0" baseline="0" smtClean="0">
                          <a:ln>
                            <a:noFill/>
                          </a:ln>
                          <a:solidFill>
                            <a:srgbClr val="002060"/>
                          </a:solidFill>
                          <a:effectLst/>
                          <a:latin typeface="Times New Roman" pitchFamily="18" charset="0"/>
                          <a:cs typeface="Times New Roman" pitchFamily="18" charset="0"/>
                        </a:rPr>
                        <a:t>… of unemployment benefit expenditure</a:t>
                      </a:r>
                      <a:endParaRPr kumimoji="0" lang="en-GB" sz="1400" b="0" i="0" u="none" strike="noStrike" cap="none" normalizeH="0" baseline="0" smtClean="0">
                        <a:ln>
                          <a:noFill/>
                        </a:ln>
                        <a:solidFill>
                          <a:srgbClr val="002060"/>
                        </a:solidFill>
                        <a:effectLst/>
                        <a:latin typeface="Calibri" pitchFamily="34" charset="0"/>
                        <a:ea typeface="Calibri" pitchFamily="34" charset="0"/>
                        <a:cs typeface="Times New Roman" pitchFamily="18" charset="0"/>
                      </a:endParaRPr>
                    </a:p>
                  </a:txBody>
                  <a:tcPr marL="65423" marR="65423" marT="0" marB="0" anchor="ctr" horzOverflow="overflow">
                    <a:lnL>
                      <a:noFill/>
                    </a:lnL>
                    <a:lnR>
                      <a:noFill/>
                    </a:lnR>
                    <a:lnT>
                      <a:noFill/>
                    </a:lnT>
                    <a:lnB w="19050" cap="flat" cmpd="dbl" algn="ctr">
                      <a:solidFill>
                        <a:srgbClr val="000000"/>
                      </a:solidFill>
                      <a:prstDash val="solid"/>
                      <a:round/>
                      <a:headEnd type="none" w="med" len="med"/>
                      <a:tailEnd type="none" w="med" len="med"/>
                    </a:lnB>
                    <a:lnTlToBr>
                      <a:noFill/>
                    </a:lnTlToBr>
                    <a:lnBlToTr>
                      <a:noFill/>
                    </a:lnBlToTr>
                    <a:noFill/>
                  </a:tcPr>
                </a:tc>
              </a:tr>
              <a:tr h="420688">
                <a:tc grid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1400" b="1" i="0" u="none" strike="noStrike" cap="none" normalizeH="0" baseline="0" smtClean="0">
                          <a:ln>
                            <a:noFill/>
                          </a:ln>
                          <a:solidFill>
                            <a:srgbClr val="002060"/>
                          </a:solidFill>
                          <a:effectLst/>
                          <a:latin typeface="Times New Roman" pitchFamily="18" charset="0"/>
                          <a:cs typeface="Times New Roman" pitchFamily="18" charset="0"/>
                        </a:rPr>
                        <a:t>Changes from the fixed weights </a:t>
                      </a:r>
                      <a:r>
                        <a:rPr kumimoji="0" lang="en-GB" sz="1400" b="0" i="0" u="none" strike="noStrike" cap="none" normalizeH="0" baseline="0" smtClean="0">
                          <a:ln>
                            <a:noFill/>
                          </a:ln>
                          <a:solidFill>
                            <a:srgbClr val="002060"/>
                          </a:solidFill>
                          <a:effectLst/>
                          <a:latin typeface="Times New Roman" pitchFamily="18" charset="0"/>
                          <a:cs typeface="Times New Roman" pitchFamily="18" charset="0"/>
                        </a:rPr>
                        <a:t>used for the cyclical adjustment</a:t>
                      </a:r>
                      <a:r>
                        <a:rPr kumimoji="0" lang="en-GB" sz="1400" b="1" i="0" u="none" strike="noStrike" cap="none" normalizeH="0" baseline="0" smtClean="0">
                          <a:ln>
                            <a:noFill/>
                          </a:ln>
                          <a:solidFill>
                            <a:srgbClr val="002060"/>
                          </a:solidFill>
                          <a:effectLst/>
                          <a:latin typeface="Times New Roman" pitchFamily="18" charset="0"/>
                          <a:cs typeface="Times New Roman" pitchFamily="18" charset="0"/>
                        </a:rPr>
                        <a:t> </a:t>
                      </a:r>
                      <a:r>
                        <a:rPr kumimoji="0" lang="en-GB" sz="1400" b="0" i="0" u="none" strike="noStrike" cap="none" normalizeH="0" baseline="0" smtClean="0">
                          <a:ln>
                            <a:noFill/>
                          </a:ln>
                          <a:solidFill>
                            <a:srgbClr val="002060"/>
                          </a:solidFill>
                          <a:effectLst/>
                          <a:latin typeface="Times New Roman" pitchFamily="18" charset="0"/>
                          <a:cs typeface="Times New Roman" pitchFamily="18" charset="0"/>
                        </a:rPr>
                        <a:t>(</a:t>
                      </a:r>
                      <a:r>
                        <a:rPr kumimoji="0" lang="en-GB" sz="1400" b="0" i="1" u="none" strike="noStrike" cap="none" normalizeH="0" baseline="0" smtClean="0">
                          <a:ln>
                            <a:noFill/>
                          </a:ln>
                          <a:solidFill>
                            <a:srgbClr val="002060"/>
                          </a:solidFill>
                          <a:effectLst/>
                          <a:latin typeface="Times New Roman" pitchFamily="18" charset="0"/>
                          <a:cs typeface="Times New Roman" pitchFamily="18" charset="0"/>
                          <a:sym typeface="Symbol" pitchFamily="18" charset="2"/>
                        </a:rPr>
                        <a:t></a:t>
                      </a:r>
                      <a:r>
                        <a:rPr kumimoji="0" lang="en-GB" sz="1400" b="0" i="1" u="none" strike="noStrike" cap="none" normalizeH="0" baseline="0" smtClean="0">
                          <a:ln>
                            <a:noFill/>
                          </a:ln>
                          <a:solidFill>
                            <a:srgbClr val="002060"/>
                          </a:solidFill>
                          <a:effectLst/>
                          <a:latin typeface="Times New Roman" pitchFamily="18" charset="0"/>
                          <a:cs typeface="Times New Roman" pitchFamily="18" charset="0"/>
                        </a:rPr>
                        <a:t>SB</a:t>
                      </a:r>
                      <a:r>
                        <a:rPr kumimoji="0" lang="en-GB" sz="1400" b="0" i="0" u="none" strike="noStrike" cap="none" normalizeH="0" baseline="0" smtClean="0">
                          <a:ln>
                            <a:noFill/>
                          </a:ln>
                          <a:solidFill>
                            <a:srgbClr val="002060"/>
                          </a:solidFill>
                          <a:effectLst/>
                          <a:latin typeface="Times New Roman" pitchFamily="18" charset="0"/>
                          <a:cs typeface="Times New Roman" pitchFamily="18" charset="0"/>
                        </a:rPr>
                        <a:t>)…</a:t>
                      </a:r>
                      <a:endParaRPr kumimoji="0" lang="en-GB" sz="1400" b="0" i="0" u="none" strike="noStrike" cap="none" normalizeH="0" baseline="0" smtClean="0">
                        <a:ln>
                          <a:noFill/>
                        </a:ln>
                        <a:solidFill>
                          <a:srgbClr val="002060"/>
                        </a:solidFill>
                        <a:effectLst/>
                        <a:latin typeface="Calibri" pitchFamily="34" charset="0"/>
                        <a:ea typeface="Calibri" pitchFamily="34" charset="0"/>
                        <a:cs typeface="Times New Roman" pitchFamily="18" charset="0"/>
                      </a:endParaRPr>
                    </a:p>
                  </a:txBody>
                  <a:tcPr marL="65423" marR="65423" marT="0" marB="0" anchor="ctr" horzOverflow="overflow">
                    <a:lnL>
                      <a:noFill/>
                    </a:lnL>
                    <a:lnR>
                      <a:noFill/>
                    </a:lnR>
                    <a:lnT w="19050" cap="flat" cmpd="dbl"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GB"/>
                    </a:p>
                  </a:txBody>
                  <a:tcPr/>
                </a:tc>
              </a:tr>
              <a:tr h="54610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1400" b="0" i="0" u="none" strike="noStrike" cap="none" normalizeH="0" baseline="0" smtClean="0">
                          <a:ln>
                            <a:noFill/>
                          </a:ln>
                          <a:solidFill>
                            <a:srgbClr val="002060"/>
                          </a:solidFill>
                          <a:effectLst/>
                          <a:latin typeface="Times New Roman" pitchFamily="18" charset="0"/>
                          <a:cs typeface="Times New Roman" pitchFamily="18" charset="0"/>
                        </a:rPr>
                        <a:t>…in revenue/GDP ratio and in composition of revenue</a:t>
                      </a:r>
                      <a:endParaRPr kumimoji="0" lang="en-GB" sz="1400" b="0" i="0" u="none" strike="noStrike" cap="none" normalizeH="0" baseline="0" smtClean="0">
                        <a:ln>
                          <a:noFill/>
                        </a:ln>
                        <a:solidFill>
                          <a:srgbClr val="002060"/>
                        </a:solidFill>
                        <a:effectLst/>
                        <a:latin typeface="Calibri" pitchFamily="34" charset="0"/>
                        <a:ea typeface="Calibri" pitchFamily="34" charset="0"/>
                        <a:cs typeface="Times New Roman" pitchFamily="18" charset="0"/>
                      </a:endParaRPr>
                    </a:p>
                  </a:txBody>
                  <a:tcPr marL="65423" marR="65423" marT="0" marB="0" anchor="ctr" horzOverflow="overflow">
                    <a:lnL>
                      <a:noFill/>
                    </a:lnL>
                    <a:lnR>
                      <a:noFill/>
                    </a:lnR>
                    <a:lnT>
                      <a:noFill/>
                    </a:lnT>
                    <a:lnB w="19050"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1400" b="0" i="0" u="none" strike="noStrike" cap="none" normalizeH="0" baseline="0" smtClean="0">
                          <a:ln>
                            <a:noFill/>
                          </a:ln>
                          <a:solidFill>
                            <a:srgbClr val="002060"/>
                          </a:solidFill>
                          <a:effectLst/>
                          <a:latin typeface="Times New Roman" pitchFamily="18" charset="0"/>
                          <a:cs typeface="Times New Roman" pitchFamily="18" charset="0"/>
                        </a:rPr>
                        <a:t>…in the expenditure/GDP ratio and in composition of expenditure</a:t>
                      </a:r>
                      <a:endParaRPr kumimoji="0" lang="en-GB" sz="1400" b="0" i="0" u="none" strike="noStrike" cap="none" normalizeH="0" baseline="0" smtClean="0">
                        <a:ln>
                          <a:noFill/>
                        </a:ln>
                        <a:solidFill>
                          <a:srgbClr val="002060"/>
                        </a:solidFill>
                        <a:effectLst/>
                        <a:latin typeface="Calibri" pitchFamily="34" charset="0"/>
                        <a:ea typeface="Calibri" pitchFamily="34" charset="0"/>
                        <a:cs typeface="Times New Roman" pitchFamily="18" charset="0"/>
                      </a:endParaRPr>
                    </a:p>
                  </a:txBody>
                  <a:tcPr marL="65423" marR="65423" marT="0" marB="0" anchor="ctr" horzOverflow="overflow">
                    <a:lnL>
                      <a:noFill/>
                    </a:lnL>
                    <a:lnR>
                      <a:noFill/>
                    </a:lnR>
                    <a:lnT>
                      <a:noFill/>
                    </a:lnT>
                    <a:lnB w="19050" cap="flat" cmpd="dbl" algn="ctr">
                      <a:solidFill>
                        <a:srgbClr val="000000"/>
                      </a:solidFill>
                      <a:prstDash val="solid"/>
                      <a:round/>
                      <a:headEnd type="none" w="med" len="med"/>
                      <a:tailEnd type="none" w="med" len="med"/>
                    </a:lnB>
                    <a:lnTlToBr>
                      <a:noFill/>
                    </a:lnTlToBr>
                    <a:lnBlToTr>
                      <a:noFill/>
                    </a:lnBlToTr>
                    <a:noFill/>
                  </a:tcPr>
                </a:tc>
              </a:tr>
              <a:tr h="441325">
                <a:tc grid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1" i="0" u="none" strike="noStrike" cap="none" normalizeH="0" baseline="0" smtClean="0">
                          <a:ln>
                            <a:noFill/>
                          </a:ln>
                          <a:solidFill>
                            <a:srgbClr val="002060"/>
                          </a:solidFill>
                          <a:effectLst/>
                          <a:latin typeface="Times New Roman" pitchFamily="18" charset="0"/>
                          <a:cs typeface="Times New Roman" pitchFamily="18" charset="0"/>
                        </a:rPr>
                        <a:t>One-offs or temporary measures</a:t>
                      </a:r>
                      <a:r>
                        <a:rPr kumimoji="0" lang="en-US" sz="1400" b="0" i="0" u="none" strike="noStrike" cap="none" normalizeH="0" baseline="0" smtClean="0">
                          <a:ln>
                            <a:noFill/>
                          </a:ln>
                          <a:solidFill>
                            <a:srgbClr val="002060"/>
                          </a:solidFill>
                          <a:effectLst/>
                          <a:latin typeface="Times New Roman" pitchFamily="18" charset="0"/>
                          <a:cs typeface="Times New Roman" pitchFamily="18" charset="0"/>
                        </a:rPr>
                        <a:t> (netted out in </a:t>
                      </a:r>
                      <a:r>
                        <a:rPr kumimoji="0" lang="en-US" sz="1400" b="0" i="1" u="none" strike="noStrike" cap="none" normalizeH="0" baseline="0" smtClean="0">
                          <a:ln>
                            <a:noFill/>
                          </a:ln>
                          <a:solidFill>
                            <a:srgbClr val="002060"/>
                          </a:solidFill>
                          <a:effectLst/>
                          <a:latin typeface="Times New Roman" pitchFamily="18" charset="0"/>
                          <a:cs typeface="Times New Roman" pitchFamily="18" charset="0"/>
                          <a:sym typeface="Symbol" pitchFamily="18" charset="2"/>
                        </a:rPr>
                        <a:t></a:t>
                      </a:r>
                      <a:r>
                        <a:rPr kumimoji="0" lang="en-US" sz="1400" b="0" i="1" u="none" strike="noStrike" cap="none" normalizeH="0" baseline="0" smtClean="0">
                          <a:ln>
                            <a:noFill/>
                          </a:ln>
                          <a:solidFill>
                            <a:srgbClr val="002060"/>
                          </a:solidFill>
                          <a:effectLst/>
                          <a:latin typeface="Times New Roman" pitchFamily="18" charset="0"/>
                          <a:cs typeface="Times New Roman" pitchFamily="18" charset="0"/>
                        </a:rPr>
                        <a:t>SB</a:t>
                      </a:r>
                      <a:r>
                        <a:rPr kumimoji="0" lang="en-US" sz="1400" b="0" i="0" u="none" strike="noStrike" cap="none" normalizeH="0" baseline="0" smtClean="0">
                          <a:ln>
                            <a:noFill/>
                          </a:ln>
                          <a:solidFill>
                            <a:srgbClr val="002060"/>
                          </a:solidFill>
                          <a:effectLst/>
                          <a:latin typeface="Times New Roman" pitchFamily="18" charset="0"/>
                          <a:cs typeface="Times New Roman" pitchFamily="18" charset="0"/>
                        </a:rPr>
                        <a:t> but not in </a:t>
                      </a:r>
                      <a:r>
                        <a:rPr kumimoji="0" lang="el-GR" sz="1400" b="0" i="0" u="none" strike="noStrike" cap="none" normalizeH="0" baseline="0" smtClean="0">
                          <a:ln>
                            <a:noFill/>
                          </a:ln>
                          <a:solidFill>
                            <a:srgbClr val="002060"/>
                          </a:solidFill>
                          <a:effectLst/>
                          <a:latin typeface="Times New Roman" pitchFamily="18" charset="0"/>
                          <a:cs typeface="Times New Roman" pitchFamily="18" charset="0"/>
                        </a:rPr>
                        <a:t>Δ</a:t>
                      </a:r>
                      <a:r>
                        <a:rPr kumimoji="0" lang="en-US" sz="1400" b="0" i="1" u="none" strike="noStrike" cap="none" normalizeH="0" baseline="0" smtClean="0">
                          <a:ln>
                            <a:noFill/>
                          </a:ln>
                          <a:solidFill>
                            <a:srgbClr val="002060"/>
                          </a:solidFill>
                          <a:effectLst/>
                          <a:latin typeface="Times New Roman" pitchFamily="18" charset="0"/>
                          <a:cs typeface="Times New Roman" pitchFamily="18" charset="0"/>
                        </a:rPr>
                        <a:t>EB</a:t>
                      </a:r>
                      <a:r>
                        <a:rPr kumimoji="0" lang="en-US" sz="1400" b="0" i="0" u="none" strike="noStrike" cap="none" normalizeH="0" baseline="0" smtClean="0">
                          <a:ln>
                            <a:noFill/>
                          </a:ln>
                          <a:solidFill>
                            <a:srgbClr val="002060"/>
                          </a:solidFill>
                          <a:effectLst/>
                          <a:latin typeface="Times New Roman" pitchFamily="18" charset="0"/>
                          <a:cs typeface="Times New Roman" pitchFamily="18" charset="0"/>
                        </a:rPr>
                        <a:t>)</a:t>
                      </a:r>
                      <a:endParaRPr kumimoji="0" lang="en-GB" sz="1400" b="0" i="0" u="none" strike="noStrike" cap="none" normalizeH="0" baseline="0" smtClean="0">
                        <a:ln>
                          <a:noFill/>
                        </a:ln>
                        <a:solidFill>
                          <a:srgbClr val="002060"/>
                        </a:solidFill>
                        <a:effectLst/>
                        <a:latin typeface="Calibri" pitchFamily="34" charset="0"/>
                        <a:ea typeface="Calibri" pitchFamily="34" charset="0"/>
                        <a:cs typeface="Times New Roman" pitchFamily="18" charset="0"/>
                      </a:endParaRPr>
                    </a:p>
                  </a:txBody>
                  <a:tcPr marL="65423" marR="65423" marT="0" marB="0" anchor="ctr" horzOverflow="overflow">
                    <a:lnL>
                      <a:noFill/>
                    </a:lnL>
                    <a:lnR>
                      <a:noFill/>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r>
              <a:tr h="57467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1400" b="1" i="0" u="none" strike="noStrike" cap="none" normalizeH="0" baseline="0" smtClean="0">
                          <a:ln>
                            <a:noFill/>
                          </a:ln>
                          <a:solidFill>
                            <a:srgbClr val="002060"/>
                          </a:solidFill>
                          <a:effectLst/>
                          <a:latin typeface="Times New Roman" pitchFamily="18" charset="0"/>
                          <a:cs typeface="Times New Roman" pitchFamily="18" charset="0"/>
                        </a:rPr>
                        <a:t>Divergences due to a different base for revenue-to-GDP growth in both indicators</a:t>
                      </a:r>
                      <a:r>
                        <a:rPr kumimoji="0" lang="en-GB" sz="1400" b="0" i="0" u="none" strike="noStrike" cap="none" normalizeH="0" baseline="0" smtClean="0">
                          <a:ln>
                            <a:noFill/>
                          </a:ln>
                          <a:solidFill>
                            <a:srgbClr val="002060"/>
                          </a:solidFill>
                          <a:effectLst/>
                          <a:latin typeface="Times New Roman" pitchFamily="18" charset="0"/>
                          <a:cs typeface="Times New Roman" pitchFamily="18" charset="0"/>
                        </a:rPr>
                        <a:t>…</a:t>
                      </a:r>
                      <a:endParaRPr kumimoji="0" lang="en-GB" sz="1400" b="0" i="0" u="none" strike="noStrike" cap="none" normalizeH="0" baseline="0" smtClean="0">
                        <a:ln>
                          <a:noFill/>
                        </a:ln>
                        <a:solidFill>
                          <a:srgbClr val="002060"/>
                        </a:solidFill>
                        <a:effectLst/>
                        <a:latin typeface="Calibri" pitchFamily="34" charset="0"/>
                        <a:ea typeface="Calibri" pitchFamily="34" charset="0"/>
                        <a:cs typeface="Times New Roman" pitchFamily="18" charset="0"/>
                      </a:endParaRPr>
                    </a:p>
                  </a:txBody>
                  <a:tcPr marL="65423" marR="65423" marT="0" marB="0" anchor="ctr" horzOverflow="overflow">
                    <a:lnL>
                      <a:noFill/>
                    </a:lnL>
                    <a:lnR>
                      <a:noFill/>
                    </a:lnR>
                    <a:lnT w="19050" cap="flat" cmpd="dbl"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1400" b="1" i="0" u="none" strike="noStrike" cap="none" normalizeH="0" baseline="0" smtClean="0">
                          <a:ln>
                            <a:noFill/>
                          </a:ln>
                          <a:solidFill>
                            <a:srgbClr val="002060"/>
                          </a:solidFill>
                          <a:effectLst/>
                          <a:latin typeface="Times New Roman" pitchFamily="18" charset="0"/>
                          <a:cs typeface="Times New Roman" pitchFamily="18" charset="0"/>
                        </a:rPr>
                        <a:t>Divergences due to corrections to the expenditure aggregate in </a:t>
                      </a:r>
                      <a:r>
                        <a:rPr kumimoji="0" lang="en-GB" sz="1400" b="1" i="1" u="none" strike="noStrike" cap="none" normalizeH="0" baseline="0" smtClean="0">
                          <a:ln>
                            <a:noFill/>
                          </a:ln>
                          <a:solidFill>
                            <a:srgbClr val="002060"/>
                          </a:solidFill>
                          <a:effectLst/>
                          <a:latin typeface="Times New Roman" pitchFamily="18" charset="0"/>
                          <a:cs typeface="Times New Roman" pitchFamily="18" charset="0"/>
                        </a:rPr>
                        <a:t>EB</a:t>
                      </a:r>
                      <a:endParaRPr kumimoji="0" lang="en-GB" sz="1400" b="0" i="0" u="none" strike="noStrike" cap="none" normalizeH="0" baseline="0" smtClean="0">
                        <a:ln>
                          <a:noFill/>
                        </a:ln>
                        <a:solidFill>
                          <a:srgbClr val="002060"/>
                        </a:solidFill>
                        <a:effectLst/>
                        <a:latin typeface="Calibri" pitchFamily="34" charset="0"/>
                        <a:ea typeface="Calibri" pitchFamily="34" charset="0"/>
                        <a:cs typeface="Times New Roman" pitchFamily="18" charset="0"/>
                      </a:endParaRPr>
                    </a:p>
                  </a:txBody>
                  <a:tcPr marL="65423" marR="65423" marT="0" marB="0" anchor="ctr" horzOverflow="overflow">
                    <a:lnL>
                      <a:noFill/>
                    </a:lnL>
                    <a:lnR>
                      <a:noFill/>
                    </a:lnR>
                    <a:lnT w="19050" cap="flat" cmpd="dbl" algn="ctr">
                      <a:solidFill>
                        <a:srgbClr val="000000"/>
                      </a:solidFill>
                      <a:prstDash val="solid"/>
                      <a:round/>
                      <a:headEnd type="none" w="med" len="med"/>
                      <a:tailEnd type="none" w="med" len="med"/>
                    </a:lnT>
                    <a:lnB>
                      <a:noFill/>
                    </a:lnB>
                    <a:lnTlToBr>
                      <a:noFill/>
                    </a:lnTlToBr>
                    <a:lnBlToTr>
                      <a:noFill/>
                    </a:lnBlToTr>
                    <a:noFill/>
                  </a:tcPr>
                </a:tc>
              </a:tr>
              <a:tr h="473075">
                <a:tc rowSpan="2">
                  <a:txBody>
                    <a:bodyPr/>
                    <a:lstStyle/>
                    <a:p>
                      <a:pPr marL="0" marR="0" lvl="0" indent="0" algn="l" defTabSz="914400" rtl="0" eaLnBrk="1" fontAlgn="base" latinLnBrk="0" hangingPunct="1">
                        <a:lnSpc>
                          <a:spcPct val="115000"/>
                        </a:lnSpc>
                        <a:spcBef>
                          <a:spcPct val="0"/>
                        </a:spcBef>
                        <a:spcAft>
                          <a:spcPts val="600"/>
                        </a:spcAft>
                        <a:buClrTx/>
                        <a:buSzTx/>
                        <a:buFontTx/>
                        <a:buNone/>
                        <a:tabLst/>
                      </a:pPr>
                      <a:r>
                        <a:rPr kumimoji="0" lang="en-GB" sz="1400" b="0" i="0" u="none" strike="noStrike" cap="none" normalizeH="0" baseline="0" smtClean="0">
                          <a:ln>
                            <a:noFill/>
                          </a:ln>
                          <a:solidFill>
                            <a:srgbClr val="002060"/>
                          </a:solidFill>
                          <a:effectLst/>
                          <a:latin typeface="Times New Roman" pitchFamily="18" charset="0"/>
                          <a:cs typeface="Times New Roman" pitchFamily="18" charset="0"/>
                        </a:rPr>
                        <a:t>… linked to annual potential GDP growth, using a standard elasticity, in </a:t>
                      </a:r>
                      <a:r>
                        <a:rPr kumimoji="0" lang="en-GB" sz="1400" b="0" i="1" u="none" strike="noStrike" cap="none" normalizeH="0" baseline="0" smtClean="0">
                          <a:ln>
                            <a:noFill/>
                          </a:ln>
                          <a:solidFill>
                            <a:srgbClr val="002060"/>
                          </a:solidFill>
                          <a:effectLst/>
                          <a:latin typeface="Times New Roman" pitchFamily="18" charset="0"/>
                          <a:cs typeface="Times New Roman" pitchFamily="18" charset="0"/>
                          <a:sym typeface="Symbol" pitchFamily="18" charset="2"/>
                        </a:rPr>
                        <a:t></a:t>
                      </a:r>
                      <a:r>
                        <a:rPr kumimoji="0" lang="en-GB" sz="1400" b="0" i="1" u="none" strike="noStrike" cap="none" normalizeH="0" baseline="0" smtClean="0">
                          <a:ln>
                            <a:noFill/>
                          </a:ln>
                          <a:solidFill>
                            <a:srgbClr val="002060"/>
                          </a:solidFill>
                          <a:effectLst/>
                          <a:latin typeface="Times New Roman" pitchFamily="18" charset="0"/>
                          <a:cs typeface="Times New Roman" pitchFamily="18" charset="0"/>
                        </a:rPr>
                        <a:t>SB.</a:t>
                      </a:r>
                      <a:endParaRPr kumimoji="0" lang="en-GB" sz="1400" b="0" i="0" u="none" strike="noStrike" cap="none" normalizeH="0" baseline="0" smtClean="0">
                        <a:ln>
                          <a:noFill/>
                        </a:ln>
                        <a:solidFill>
                          <a:srgbClr val="002060"/>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en-GB" sz="1400" b="0" i="0" u="none" strike="noStrike" cap="none" normalizeH="0" baseline="0" smtClean="0">
                          <a:ln>
                            <a:noFill/>
                          </a:ln>
                          <a:solidFill>
                            <a:srgbClr val="002060"/>
                          </a:solidFill>
                          <a:effectLst/>
                          <a:latin typeface="Times New Roman" pitchFamily="18" charset="0"/>
                          <a:cs typeface="Times New Roman" pitchFamily="18" charset="0"/>
                        </a:rPr>
                        <a:t>…linked to the difference between a reference rate of medium-term potential and actual GDP growth, in </a:t>
                      </a:r>
                      <a:r>
                        <a:rPr kumimoji="0" lang="en-GB" sz="1400" b="0" i="1" u="none" strike="noStrike" cap="none" normalizeH="0" baseline="0" smtClean="0">
                          <a:ln>
                            <a:noFill/>
                          </a:ln>
                          <a:solidFill>
                            <a:srgbClr val="002060"/>
                          </a:solidFill>
                          <a:effectLst/>
                          <a:latin typeface="Times New Roman" pitchFamily="18" charset="0"/>
                          <a:cs typeface="Times New Roman" pitchFamily="18" charset="0"/>
                        </a:rPr>
                        <a:t>EB.</a:t>
                      </a:r>
                      <a:endParaRPr kumimoji="0" lang="en-GB" sz="1400" b="0" i="0" u="none" strike="noStrike" cap="none" normalizeH="0" baseline="0" smtClean="0">
                        <a:ln>
                          <a:noFill/>
                        </a:ln>
                        <a:solidFill>
                          <a:srgbClr val="002060"/>
                        </a:solidFill>
                        <a:effectLst/>
                        <a:latin typeface="Calibri" pitchFamily="34" charset="0"/>
                        <a:cs typeface="Calibri" pitchFamily="34" charset="0"/>
                      </a:endParaRPr>
                    </a:p>
                  </a:txBody>
                  <a:tcPr marL="65423" marR="65423" marT="0" marB="0" anchor="ctr" horzOverflow="overflow">
                    <a:lnL>
                      <a:noFill/>
                    </a:lnL>
                    <a:lnR>
                      <a:noFill/>
                    </a:lnR>
                    <a:lnT>
                      <a:noFill/>
                    </a:lnT>
                    <a:lnB w="19050"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1400" b="0" i="0" u="none" strike="noStrike" cap="none" normalizeH="0" baseline="0" smtClean="0">
                          <a:ln>
                            <a:noFill/>
                          </a:ln>
                          <a:solidFill>
                            <a:srgbClr val="002060"/>
                          </a:solidFill>
                          <a:effectLst/>
                          <a:latin typeface="Times New Roman" pitchFamily="18" charset="0"/>
                          <a:cs typeface="Times New Roman" pitchFamily="18" charset="0"/>
                        </a:rPr>
                        <a:t>Annual change in </a:t>
                      </a:r>
                      <a:r>
                        <a:rPr kumimoji="0" lang="en-GB" sz="1400" b="1" i="0" u="none" strike="noStrike" cap="none" normalizeH="0" baseline="0" smtClean="0">
                          <a:ln>
                            <a:noFill/>
                          </a:ln>
                          <a:solidFill>
                            <a:srgbClr val="002060"/>
                          </a:solidFill>
                          <a:effectLst/>
                          <a:latin typeface="Times New Roman" pitchFamily="18" charset="0"/>
                          <a:cs typeface="Times New Roman" pitchFamily="18" charset="0"/>
                        </a:rPr>
                        <a:t>interest payments</a:t>
                      </a:r>
                      <a:endParaRPr kumimoji="0" lang="en-GB" sz="1400" b="0" i="0" u="none" strike="noStrike" cap="none" normalizeH="0" baseline="0" smtClean="0">
                        <a:ln>
                          <a:noFill/>
                        </a:ln>
                        <a:solidFill>
                          <a:srgbClr val="002060"/>
                        </a:solidFill>
                        <a:effectLst/>
                        <a:latin typeface="Calibri" pitchFamily="34" charset="0"/>
                        <a:ea typeface="Calibri" pitchFamily="34" charset="0"/>
                        <a:cs typeface="Times New Roman" pitchFamily="18" charset="0"/>
                      </a:endParaRPr>
                    </a:p>
                  </a:txBody>
                  <a:tcPr marL="65423" marR="65423" marT="0" marB="0" anchor="ctr" horzOverflow="overflow">
                    <a:lnL>
                      <a:noFill/>
                    </a:lnL>
                    <a:lnR>
                      <a:noFill/>
                    </a:lnR>
                    <a:lnT>
                      <a:noFill/>
                    </a:lnT>
                    <a:lnB>
                      <a:noFill/>
                    </a:lnB>
                    <a:lnTlToBr>
                      <a:noFill/>
                    </a:lnTlToBr>
                    <a:lnBlToTr>
                      <a:noFill/>
                    </a:lnBlToTr>
                    <a:noFill/>
                  </a:tcPr>
                </a:tc>
              </a:tr>
              <a:tr h="715963">
                <a:tc vMerge="1">
                  <a:txBody>
                    <a:bodyPr/>
                    <a:lstStyle/>
                    <a:p>
                      <a:endParaRPr lang="en-GB"/>
                    </a:p>
                  </a:txBody>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1400" b="0" i="0" u="none" strike="noStrike" cap="none" normalizeH="0" baseline="0" smtClean="0">
                          <a:ln>
                            <a:noFill/>
                          </a:ln>
                          <a:solidFill>
                            <a:srgbClr val="002060"/>
                          </a:solidFill>
                          <a:effectLst/>
                          <a:latin typeface="Times New Roman" pitchFamily="18" charset="0"/>
                          <a:cs typeface="Times New Roman" pitchFamily="18" charset="0"/>
                        </a:rPr>
                        <a:t>Deviation of </a:t>
                      </a:r>
                      <a:r>
                        <a:rPr kumimoji="0" lang="en-GB" sz="1400" b="1" i="0" u="none" strike="noStrike" cap="none" normalizeH="0" baseline="0" smtClean="0">
                          <a:ln>
                            <a:noFill/>
                          </a:ln>
                          <a:solidFill>
                            <a:srgbClr val="002060"/>
                          </a:solidFill>
                          <a:effectLst/>
                          <a:latin typeface="Times New Roman" pitchFamily="18" charset="0"/>
                          <a:cs typeface="Times New Roman" pitchFamily="18" charset="0"/>
                        </a:rPr>
                        <a:t>gross fixed capital formation</a:t>
                      </a:r>
                      <a:r>
                        <a:rPr kumimoji="0" lang="en-GB" sz="1400" b="0" i="0" u="none" strike="noStrike" cap="none" normalizeH="0" baseline="0" smtClean="0">
                          <a:ln>
                            <a:noFill/>
                          </a:ln>
                          <a:solidFill>
                            <a:srgbClr val="002060"/>
                          </a:solidFill>
                          <a:effectLst/>
                          <a:latin typeface="Times New Roman" pitchFamily="18" charset="0"/>
                          <a:cs typeface="Times New Roman" pitchFamily="18" charset="0"/>
                        </a:rPr>
                        <a:t> from 4-year average (peak smoothed by </a:t>
                      </a:r>
                      <a:r>
                        <a:rPr kumimoji="0" lang="en-GB" sz="1400" b="0" i="1" u="none" strike="noStrike" cap="none" normalizeH="0" baseline="0" smtClean="0">
                          <a:ln>
                            <a:noFill/>
                          </a:ln>
                          <a:solidFill>
                            <a:srgbClr val="002060"/>
                          </a:solidFill>
                          <a:effectLst/>
                          <a:latin typeface="Times New Roman" pitchFamily="18" charset="0"/>
                          <a:cs typeface="Times New Roman" pitchFamily="18" charset="0"/>
                        </a:rPr>
                        <a:t>EB</a:t>
                      </a:r>
                      <a:r>
                        <a:rPr kumimoji="0" lang="en-GB" sz="1400" b="0" i="0" u="none" strike="noStrike" cap="none" normalizeH="0" baseline="0" smtClean="0">
                          <a:ln>
                            <a:noFill/>
                          </a:ln>
                          <a:solidFill>
                            <a:srgbClr val="002060"/>
                          </a:solidFill>
                          <a:effectLst/>
                          <a:latin typeface="Times New Roman" pitchFamily="18" charset="0"/>
                          <a:cs typeface="Times New Roman" pitchFamily="18" charset="0"/>
                        </a:rPr>
                        <a:t>)</a:t>
                      </a:r>
                      <a:endParaRPr kumimoji="0" lang="en-GB" sz="1400" b="0" i="0" u="none" strike="noStrike" cap="none" normalizeH="0" baseline="0" smtClean="0">
                        <a:ln>
                          <a:noFill/>
                        </a:ln>
                        <a:solidFill>
                          <a:srgbClr val="002060"/>
                        </a:solidFill>
                        <a:effectLst/>
                        <a:latin typeface="Calibri" pitchFamily="34" charset="0"/>
                        <a:ea typeface="Calibri" pitchFamily="34" charset="0"/>
                        <a:cs typeface="Times New Roman" pitchFamily="18" charset="0"/>
                      </a:endParaRPr>
                    </a:p>
                  </a:txBody>
                  <a:tcPr marL="65423" marR="65423" marT="0" marB="0" anchor="ctr" horzOverflow="overflow">
                    <a:lnL>
                      <a:noFill/>
                    </a:lnL>
                    <a:lnR>
                      <a:noFill/>
                    </a:lnR>
                    <a:lnT>
                      <a:noFill/>
                    </a:lnT>
                    <a:lnB w="19050" cap="flat" cmpd="dbl"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395288" y="836613"/>
            <a:ext cx="8229600" cy="936625"/>
          </a:xfrm>
        </p:spPr>
        <p:txBody>
          <a:bodyPr/>
          <a:lstStyle/>
          <a:p>
            <a:pPr marL="0" indent="0" algn="ctr">
              <a:tabLst>
                <a:tab pos="0" algn="l"/>
              </a:tabLst>
            </a:pPr>
            <a:r>
              <a:rPr lang="en-GB" dirty="0" smtClean="0"/>
              <a:t>Implications for </a:t>
            </a:r>
            <a:r>
              <a:rPr lang="en-GB" dirty="0" smtClean="0"/>
              <a:t>surveillance</a:t>
            </a:r>
            <a:br>
              <a:rPr lang="en-GB" dirty="0" smtClean="0"/>
            </a:br>
            <a:r>
              <a:rPr lang="en-GB" dirty="0" smtClean="0"/>
              <a:t>The 'corrective </a:t>
            </a:r>
            <a:r>
              <a:rPr lang="en-GB" dirty="0" smtClean="0"/>
              <a:t>arm' of the SGP</a:t>
            </a:r>
          </a:p>
        </p:txBody>
      </p:sp>
      <p:sp>
        <p:nvSpPr>
          <p:cNvPr id="6147" name="Content Placeholder 2"/>
          <p:cNvSpPr>
            <a:spLocks noGrp="1"/>
          </p:cNvSpPr>
          <p:nvPr>
            <p:ph idx="1"/>
          </p:nvPr>
        </p:nvSpPr>
        <p:spPr>
          <a:xfrm>
            <a:off x="468313" y="1935163"/>
            <a:ext cx="8229600" cy="3101975"/>
          </a:xfrm>
        </p:spPr>
        <p:txBody>
          <a:bodyPr/>
          <a:lstStyle/>
          <a:p>
            <a:pPr lvl="1">
              <a:spcBef>
                <a:spcPts val="1200"/>
              </a:spcBef>
              <a:buClr>
                <a:srgbClr val="003296"/>
              </a:buClr>
              <a:defRPr/>
            </a:pPr>
            <a:r>
              <a:rPr lang="en-GB" b="0" dirty="0"/>
              <a:t>Assessment of </a:t>
            </a:r>
            <a:r>
              <a:rPr lang="en-GB" b="0" dirty="0" smtClean="0"/>
              <a:t>'effective action' - ex-post assessment of action in response to Council recommendation</a:t>
            </a:r>
          </a:p>
          <a:p>
            <a:pPr marL="800100" lvl="1">
              <a:spcBef>
                <a:spcPts val="1200"/>
              </a:spcBef>
              <a:buClr>
                <a:srgbClr val="003296"/>
              </a:buClr>
              <a:buFont typeface="Wingdings" pitchFamily="2" charset="2"/>
              <a:buChar char="§"/>
              <a:defRPr/>
            </a:pPr>
            <a:r>
              <a:rPr lang="en-GB" sz="1600" b="0" dirty="0" smtClean="0"/>
              <a:t>Change in structural balance adjusted for:</a:t>
            </a:r>
          </a:p>
          <a:p>
            <a:pPr marL="1257300" lvl="2" indent="-342900">
              <a:spcBef>
                <a:spcPts val="1200"/>
              </a:spcBef>
              <a:buClr>
                <a:srgbClr val="003296"/>
              </a:buClr>
              <a:buFont typeface="+mj-lt"/>
              <a:buAutoNum type="alphaLcPeriod"/>
              <a:defRPr/>
            </a:pPr>
            <a:r>
              <a:rPr lang="en-GB" sz="1600" dirty="0" smtClean="0"/>
              <a:t>The impact of revisions in potential output</a:t>
            </a:r>
          </a:p>
          <a:p>
            <a:pPr marL="1257300" lvl="2" indent="-342900">
              <a:spcBef>
                <a:spcPts val="1200"/>
              </a:spcBef>
              <a:buClr>
                <a:srgbClr val="003296"/>
              </a:buClr>
              <a:buFont typeface="+mj-lt"/>
              <a:buAutoNum type="alphaLcPeriod"/>
              <a:defRPr/>
            </a:pPr>
            <a:r>
              <a:rPr lang="en-GB" sz="1600" dirty="0" smtClean="0"/>
              <a:t>The impact of revisions on the composition of economic growth or of other windfall/shortfall on revenue</a:t>
            </a:r>
          </a:p>
          <a:p>
            <a:pPr marL="1257300" lvl="2" indent="-342900">
              <a:spcBef>
                <a:spcPts val="1200"/>
              </a:spcBef>
              <a:buClr>
                <a:srgbClr val="003296"/>
              </a:buClr>
              <a:buFont typeface="+mj-lt"/>
              <a:buAutoNum type="alphaLcPeriod"/>
              <a:defRPr/>
            </a:pPr>
            <a:r>
              <a:rPr lang="en-GB" sz="1600" dirty="0" smtClean="0"/>
              <a:t>Possible impact of other unexpected events on the general government financial situation, not related to the above</a:t>
            </a:r>
          </a:p>
          <a:p>
            <a:pPr lvl="1">
              <a:spcBef>
                <a:spcPts val="1200"/>
              </a:spcBef>
              <a:buClr>
                <a:srgbClr val="003296"/>
              </a:buClr>
              <a:buFont typeface="+mj-lt"/>
              <a:buChar char="•"/>
              <a:defRPr/>
            </a:pPr>
            <a:r>
              <a:rPr lang="en-GB" b="0" dirty="0"/>
              <a:t>Hedging our </a:t>
            </a:r>
            <a:r>
              <a:rPr lang="en-GB" b="0" dirty="0" smtClean="0"/>
              <a:t>bets: 'bottom-up' approach</a:t>
            </a:r>
            <a:endParaRPr lang="en-GB" b="0" dirty="0"/>
          </a:p>
        </p:txBody>
      </p:sp>
      <p:sp>
        <p:nvSpPr>
          <p:cNvPr id="9220"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E6B492FB-BE1F-4623-BFCF-9F62B72F90C7}" type="slidenum">
              <a:rPr lang="en-GB" sz="1400" smtClean="0">
                <a:solidFill>
                  <a:schemeClr val="tx1"/>
                </a:solidFill>
                <a:latin typeface="Arial" charset="0"/>
              </a:rPr>
              <a:pPr eaLnBrk="1" hangingPunct="1"/>
              <a:t>7</a:t>
            </a:fld>
            <a:endParaRPr lang="en-GB" sz="1400" smtClean="0">
              <a:solidFill>
                <a:schemeClr val="tx1"/>
              </a:solidFill>
              <a:latin typeface="Arial" charset="0"/>
            </a:endParaRPr>
          </a:p>
        </p:txBody>
      </p:sp>
      <p:graphicFrame>
        <p:nvGraphicFramePr>
          <p:cNvPr id="9221" name="Object 6"/>
          <p:cNvGraphicFramePr>
            <a:graphicFrameLocks noChangeAspect="1"/>
          </p:cNvGraphicFramePr>
          <p:nvPr/>
        </p:nvGraphicFramePr>
        <p:xfrm>
          <a:off x="-180975" y="5445125"/>
          <a:ext cx="9815513" cy="649288"/>
        </p:xfrm>
        <a:graphic>
          <a:graphicData uri="http://schemas.openxmlformats.org/presentationml/2006/ole">
            <mc:AlternateContent xmlns:mc="http://schemas.openxmlformats.org/markup-compatibility/2006">
              <mc:Choice xmlns:v="urn:schemas-microsoft-com:vml" Requires="v">
                <p:oleObj spid="_x0000_s9223" name="Document" r:id="rId4" imgW="5730132" imgH="461284" progId="Word.Document.12">
                  <p:embed/>
                </p:oleObj>
              </mc:Choice>
              <mc:Fallback>
                <p:oleObj name="Document" r:id="rId4" imgW="5730132" imgH="461284" progId="Word.Document.12">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0975" y="5445125"/>
                        <a:ext cx="9815513"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67544" y="764704"/>
            <a:ext cx="8229600" cy="936625"/>
          </a:xfrm>
        </p:spPr>
        <p:txBody>
          <a:bodyPr/>
          <a:lstStyle/>
          <a:p>
            <a:r>
              <a:rPr lang="en-GB" sz="2400" dirty="0" smtClean="0"/>
              <a:t>Implications for surveillance – </a:t>
            </a:r>
            <a:r>
              <a:rPr lang="en-GB" sz="2400" dirty="0" smtClean="0"/>
              <a:t>The 'corrective </a:t>
            </a:r>
            <a:r>
              <a:rPr lang="en-GB" sz="2400" dirty="0" smtClean="0"/>
              <a:t>arm' of the SGP: </a:t>
            </a:r>
            <a:r>
              <a:rPr lang="en-GB" sz="2400" dirty="0" smtClean="0"/>
              <a:t>The EDP </a:t>
            </a:r>
            <a:r>
              <a:rPr lang="en-GB" sz="2400" dirty="0" smtClean="0"/>
              <a:t>'decision tree'</a:t>
            </a:r>
          </a:p>
        </p:txBody>
      </p:sp>
      <p:sp>
        <p:nvSpPr>
          <p:cNvPr id="10243"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45C5CA68-C691-4406-84A0-16681BBD18E9}" type="slidenum">
              <a:rPr lang="en-GB" sz="1400" smtClean="0">
                <a:solidFill>
                  <a:schemeClr val="tx1"/>
                </a:solidFill>
                <a:latin typeface="Arial" charset="0"/>
              </a:rPr>
              <a:pPr eaLnBrk="1" hangingPunct="1"/>
              <a:t>8</a:t>
            </a:fld>
            <a:endParaRPr lang="en-GB" sz="1400" smtClean="0">
              <a:solidFill>
                <a:schemeClr val="tx1"/>
              </a:solidFill>
              <a:latin typeface="Arial" charset="0"/>
            </a:endParaRPr>
          </a:p>
        </p:txBody>
      </p:sp>
      <p:pic>
        <p:nvPicPr>
          <p:cNvPr id="10244" name="Picture 7"/>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a:xfrm>
            <a:off x="1403350" y="1700213"/>
            <a:ext cx="6192838" cy="4837112"/>
          </a:xfr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79512" y="836613"/>
            <a:ext cx="8856984" cy="936625"/>
          </a:xfrm>
        </p:spPr>
        <p:txBody>
          <a:bodyPr/>
          <a:lstStyle/>
          <a:p>
            <a:pPr marL="0" indent="0" algn="ctr"/>
            <a:r>
              <a:rPr lang="en-GB" sz="2800" dirty="0" smtClean="0"/>
              <a:t>Implications for </a:t>
            </a:r>
            <a:r>
              <a:rPr lang="en-GB" sz="2800" dirty="0" smtClean="0"/>
              <a:t>surveillance</a:t>
            </a:r>
            <a:br>
              <a:rPr lang="en-GB" sz="2800" dirty="0" smtClean="0"/>
            </a:br>
            <a:r>
              <a:rPr lang="en-GB" sz="2800" dirty="0" smtClean="0"/>
              <a:t>The limits </a:t>
            </a:r>
            <a:r>
              <a:rPr lang="en-GB" sz="2800" dirty="0" smtClean="0"/>
              <a:t>of fiscal rules and indicators (I)</a:t>
            </a:r>
          </a:p>
        </p:txBody>
      </p:sp>
      <p:sp>
        <p:nvSpPr>
          <p:cNvPr id="11267"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81451227-6D65-4415-B630-ED75190C188E}" type="slidenum">
              <a:rPr lang="en-GB" sz="1400" smtClean="0">
                <a:solidFill>
                  <a:schemeClr val="tx1"/>
                </a:solidFill>
                <a:latin typeface="Arial" charset="0"/>
              </a:rPr>
              <a:pPr eaLnBrk="1" hangingPunct="1"/>
              <a:t>9</a:t>
            </a:fld>
            <a:endParaRPr lang="en-GB" sz="1400" smtClean="0">
              <a:solidFill>
                <a:schemeClr val="tx1"/>
              </a:solidFill>
              <a:latin typeface="Arial" charset="0"/>
            </a:endParaRPr>
          </a:p>
        </p:txBody>
      </p:sp>
      <p:sp>
        <p:nvSpPr>
          <p:cNvPr id="12" name="Content Placeholder 2"/>
          <p:cNvSpPr>
            <a:spLocks noGrp="1"/>
          </p:cNvSpPr>
          <p:nvPr>
            <p:ph idx="1"/>
          </p:nvPr>
        </p:nvSpPr>
        <p:spPr>
          <a:xfrm>
            <a:off x="457200" y="1989138"/>
            <a:ext cx="8229600" cy="4248150"/>
          </a:xfrm>
        </p:spPr>
        <p:txBody>
          <a:bodyPr/>
          <a:lstStyle/>
          <a:p>
            <a:pPr marL="457200" lvl="1" indent="0">
              <a:buClr>
                <a:srgbClr val="003296"/>
              </a:buClr>
              <a:buFontTx/>
              <a:buNone/>
              <a:defRPr/>
            </a:pPr>
            <a:r>
              <a:rPr lang="en-GB" sz="1800" b="0" i="1" dirty="0" smtClean="0"/>
              <a:t>"EMU countries would therefore only have been able to stay within the 3%-deficit ceiling if they had originally targeted – on average – a surplus of over 2% of GDP for 2009"</a:t>
            </a:r>
          </a:p>
          <a:p>
            <a:pPr lvl="1">
              <a:buClr>
                <a:srgbClr val="003296"/>
              </a:buClr>
              <a:defRPr/>
            </a:pPr>
            <a:endParaRPr lang="en-GB" sz="1800" b="0" i="1" dirty="0" smtClean="0"/>
          </a:p>
          <a:p>
            <a:pPr lvl="1">
              <a:buClr>
                <a:srgbClr val="003296"/>
              </a:buClr>
              <a:defRPr/>
            </a:pPr>
            <a:r>
              <a:rPr lang="en-GB" sz="1800" b="0" i="1" dirty="0" smtClean="0"/>
              <a:t>Need to match the causes and the tools: macro-prudential policy, resolution framework, Macroeconomic Imbalances Procedure</a:t>
            </a:r>
          </a:p>
          <a:p>
            <a:pPr lvl="1">
              <a:buClr>
                <a:srgbClr val="003296"/>
              </a:buClr>
              <a:defRPr/>
            </a:pPr>
            <a:r>
              <a:rPr lang="en-GB" sz="1800" b="0" i="1" dirty="0" smtClean="0"/>
              <a:t>Introducing short-term indicator for fiscal stress risk (S0)</a:t>
            </a:r>
            <a:endParaRPr lang="en-GB" sz="1800" b="0" i="1" dirty="0"/>
          </a:p>
        </p:txBody>
      </p:sp>
      <p:pic>
        <p:nvPicPr>
          <p:cNvPr id="11269"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31913" y="4941888"/>
            <a:ext cx="6311900" cy="172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70" name="TextBox 8"/>
          <p:cNvSpPr txBox="1">
            <a:spLocks noChangeArrowheads="1"/>
          </p:cNvSpPr>
          <p:nvPr/>
        </p:nvSpPr>
        <p:spPr bwMode="auto">
          <a:xfrm>
            <a:off x="1336675" y="4567238"/>
            <a:ext cx="40417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r>
              <a:rPr lang="en-GB" sz="1400"/>
              <a:t>Fiscal Sustainability Report 2012 – results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lide_Master">
  <a:themeElements>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lide_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lnDef>
  </a:objectDefaults>
  <a:extraClrSchemeLst>
    <a:extraClrScheme>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lide_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lide_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lide_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lide_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lide_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lide_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lide_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lide_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lide_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lide_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lide_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18851</TotalTime>
  <Words>2542</Words>
  <Application>Microsoft Office PowerPoint</Application>
  <PresentationFormat>Presentazione su schermo (4:3)</PresentationFormat>
  <Paragraphs>237</Paragraphs>
  <Slides>18</Slides>
  <Notes>18</Notes>
  <HiddenSlides>0</HiddenSlides>
  <MMClips>0</MMClips>
  <ScaleCrop>false</ScaleCrop>
  <HeadingPairs>
    <vt:vector size="8" baseType="variant">
      <vt:variant>
        <vt:lpstr>Caratteri utilizzati</vt:lpstr>
      </vt:variant>
      <vt:variant>
        <vt:i4>7</vt:i4>
      </vt:variant>
      <vt:variant>
        <vt:lpstr>Tema</vt:lpstr>
      </vt:variant>
      <vt:variant>
        <vt:i4>1</vt:i4>
      </vt:variant>
      <vt:variant>
        <vt:lpstr>Server OLE incorporati</vt:lpstr>
      </vt:variant>
      <vt:variant>
        <vt:i4>3</vt:i4>
      </vt:variant>
      <vt:variant>
        <vt:lpstr>Titoli diapositive</vt:lpstr>
      </vt:variant>
      <vt:variant>
        <vt:i4>18</vt:i4>
      </vt:variant>
    </vt:vector>
  </HeadingPairs>
  <TitlesOfParts>
    <vt:vector size="29" baseType="lpstr">
      <vt:lpstr>Verdana</vt:lpstr>
      <vt:lpstr>Arial</vt:lpstr>
      <vt:lpstr>Times New Roman</vt:lpstr>
      <vt:lpstr>Calibri</vt:lpstr>
      <vt:lpstr>Symbol</vt:lpstr>
      <vt:lpstr>Wingdings</vt:lpstr>
      <vt:lpstr>Helvetica</vt:lpstr>
      <vt:lpstr>Slide_Master</vt:lpstr>
      <vt:lpstr>Microsoft Equation 3.0</vt:lpstr>
      <vt:lpstr>Equation</vt:lpstr>
      <vt:lpstr>Document</vt:lpstr>
      <vt:lpstr>Structural balance macro imbalances  and fiscal surveillance</vt:lpstr>
      <vt:lpstr>Presentazione standard di PowerPoint</vt:lpstr>
      <vt:lpstr>Structural budget balance: nobody is perfect</vt:lpstr>
      <vt:lpstr>Implications for surveillance The 'preventive arm' of the SGP</vt:lpstr>
      <vt:lpstr>Comparing the change in the structural balance (ΔSB) with deviations from the expenditure benchmark (ΔEB)(I)</vt:lpstr>
      <vt:lpstr>Comparing the change in the structural balance with deviations from the expenditure benchmark (II)</vt:lpstr>
      <vt:lpstr>Implications for surveillance The 'corrective arm' of the SGP</vt:lpstr>
      <vt:lpstr>Implications for surveillance – The 'corrective arm' of the SGP: The EDP 'decision tree'</vt:lpstr>
      <vt:lpstr>Implications for surveillance The limits of fiscal rules and indicators (I)</vt:lpstr>
      <vt:lpstr>Implications for surveillance The limits of fiscal rules and indicators (II)</vt:lpstr>
      <vt:lpstr>Presentazione standard di PowerPoint</vt:lpstr>
      <vt:lpstr>Aftermath of the crisis: What can the EU do?</vt:lpstr>
      <vt:lpstr>Aftermath of the crisis: What can the EU do?</vt:lpstr>
      <vt:lpstr>Aftermath of the crisis: What can fiscal policy do?</vt:lpstr>
      <vt:lpstr>Presentazione standard di PowerPoint</vt:lpstr>
      <vt:lpstr>Aftermath of the crisis: What fiscal policy cannot do now?</vt:lpstr>
      <vt:lpstr>Presentazione standard di PowerPoint</vt:lpstr>
      <vt:lpstr>"The difficult case of Portugal"*</vt:lpstr>
    </vt:vector>
  </TitlesOfParts>
  <Company>European Commission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Christine.FRAYNE@ec.europa.eu</dc:creator>
  <cp:lastModifiedBy>PIN RENZO</cp:lastModifiedBy>
  <cp:revision>717</cp:revision>
  <cp:lastPrinted>2013-04-02T16:05:46Z</cp:lastPrinted>
  <dcterms:created xsi:type="dcterms:W3CDTF">2011-10-28T10:25:18Z</dcterms:created>
  <dcterms:modified xsi:type="dcterms:W3CDTF">2014-06-10T09:13:59Z</dcterms:modified>
</cp:coreProperties>
</file>