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332" r:id="rId2"/>
    <p:sldId id="367" r:id="rId3"/>
    <p:sldId id="368" r:id="rId4"/>
    <p:sldId id="376" r:id="rId5"/>
    <p:sldId id="369" r:id="rId6"/>
    <p:sldId id="377" r:id="rId7"/>
    <p:sldId id="383" r:id="rId8"/>
    <p:sldId id="379" r:id="rId9"/>
    <p:sldId id="372" r:id="rId10"/>
    <p:sldId id="373" r:id="rId11"/>
    <p:sldId id="384" r:id="rId12"/>
    <p:sldId id="385" r:id="rId13"/>
    <p:sldId id="381" r:id="rId14"/>
    <p:sldId id="380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FF00"/>
    <a:srgbClr val="6699FF"/>
    <a:srgbClr val="3366FF"/>
    <a:srgbClr val="0000FF"/>
    <a:srgbClr val="CCFFFF"/>
    <a:srgbClr val="00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46" autoAdjust="0"/>
  </p:normalViewPr>
  <p:slideViewPr>
    <p:cSldViewPr>
      <p:cViewPr>
        <p:scale>
          <a:sx n="66" d="100"/>
          <a:sy n="66" d="100"/>
        </p:scale>
        <p:origin x="-2214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F8A7900-5F4F-44AB-BDF5-AC979F1DDED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0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9629575-5D5D-484D-A52C-20DE9A2822B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256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16 w 5184"/>
                  <a:gd name="T3" fmla="*/ 3159 h 3159"/>
                  <a:gd name="T4" fmla="*/ 521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0 w 556"/>
                  <a:gd name="T5" fmla="*/ 3159 h 3159"/>
                  <a:gd name="T6" fmla="*/ 56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3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3 w 251"/>
                <a:gd name="T7" fmla="*/ 12 h 12"/>
                <a:gd name="T8" fmla="*/ 253 w 251"/>
                <a:gd name="T9" fmla="*/ 0 h 12"/>
                <a:gd name="T10" fmla="*/ 253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491 w 251"/>
                <a:gd name="T5" fmla="*/ 12 h 12"/>
                <a:gd name="T6" fmla="*/ 49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aphicFrame>
        <p:nvGraphicFramePr>
          <p:cNvPr id="18" name="Object 21"/>
          <p:cNvGraphicFramePr>
            <a:graphicFrameLocks noChangeAspect="1"/>
          </p:cNvGraphicFramePr>
          <p:nvPr userDrawn="1"/>
        </p:nvGraphicFramePr>
        <p:xfrm>
          <a:off x="-1143000" y="-228600"/>
          <a:ext cx="2590800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Picture" r:id="rId3" imgW="4058412" imgH="2715768" progId="Word.Picture.8">
                  <p:embed/>
                </p:oleObj>
              </mc:Choice>
              <mc:Fallback>
                <p:oleObj name="Picture" r:id="rId3" imgW="4058412" imgH="2715768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143000" y="-228600"/>
                        <a:ext cx="2590800" cy="173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95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9" name="Rectangle 3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Rectangle 3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" name="Rectangle 3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8F50A-33FD-4009-8BE0-F5026D2A78D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36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95BD1-F137-4E58-974B-D1CFB725B4B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38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3A249-94D5-4A24-9FA3-80F7F0EAA25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18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D6950-2DA5-4169-988B-6A4BE0D7F42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92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B81E2-3178-4C9F-9741-431C3F8747B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7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38C81-5BDB-4CD3-9817-893C56EDE04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00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F84B1-562C-41DC-B741-C2175C00D2E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21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E8C6A-F61C-4DE9-B2B5-66C79B4F8D0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41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D1E8D-58B1-4066-AC61-FF0546A7AF4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72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FE5CD-9038-47E0-84D3-7DCCB209D5E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49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63380-01D9-4FC3-9E84-91888E068B8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2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16 w 5184"/>
                <a:gd name="T3" fmla="*/ 3159 h 3159"/>
                <a:gd name="T4" fmla="*/ 521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0 w 556"/>
                <a:gd name="T5" fmla="*/ 3159 h 3159"/>
                <a:gd name="T6" fmla="*/ 56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855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491 w 251"/>
                  <a:gd name="T5" fmla="*/ 12 h 12"/>
                  <a:gd name="T6" fmla="*/ 49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3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3 w 251"/>
                  <a:gd name="T7" fmla="*/ 12 h 12"/>
                  <a:gd name="T8" fmla="*/ 253 w 251"/>
                  <a:gd name="T9" fmla="*/ 0 h 12"/>
                  <a:gd name="T10" fmla="*/ 253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855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855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 </a:t>
            </a:r>
          </a:p>
        </p:txBody>
      </p:sp>
      <p:sp>
        <p:nvSpPr>
          <p:cNvPr id="10856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856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6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6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63393D0-A22B-4B99-80DE-80BB9841C44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71550" y="3213100"/>
            <a:ext cx="7494588" cy="28797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endParaRPr lang="en-GB" sz="36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dirty="0" smtClean="0"/>
              <a:t>Julia </a:t>
            </a:r>
            <a:r>
              <a:rPr lang="en-GB" sz="2400" dirty="0" err="1" smtClean="0"/>
              <a:t>Lendvai</a:t>
            </a:r>
            <a:endParaRPr lang="en-GB" sz="24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dirty="0" smtClean="0"/>
              <a:t>Laurent Moulin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dirty="0" smtClean="0"/>
              <a:t>Alessandro </a:t>
            </a:r>
            <a:r>
              <a:rPr lang="en-GB" sz="2400" dirty="0" err="1" smtClean="0"/>
              <a:t>Turrini</a:t>
            </a:r>
            <a:endParaRPr lang="en-GB" sz="24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4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400" smtClean="0"/>
              <a:t>DG </a:t>
            </a:r>
            <a:r>
              <a:rPr lang="en-GB" sz="2400" smtClean="0"/>
              <a:t>ECFIN, European Commission</a:t>
            </a:r>
            <a:endParaRPr lang="en-GB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i="1" dirty="0" smtClean="0"/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title"/>
          </p:nvPr>
        </p:nvSpPr>
        <p:spPr>
          <a:xfrm>
            <a:off x="971550" y="1557338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dirty="0" smtClean="0"/>
              <a:t>From CAB to CAAB? </a:t>
            </a:r>
            <a:br>
              <a:rPr lang="en-GB" sz="3600" dirty="0" smtClean="0"/>
            </a:br>
            <a:r>
              <a:rPr lang="en-GB" sz="2800" dirty="0" smtClean="0"/>
              <a:t>Correcting indicators of structural fiscal positions for current account imbalances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Does CAB or </a:t>
            </a:r>
            <a:r>
              <a:rPr lang="en-GB" dirty="0" smtClean="0"/>
              <a:t>CAAB</a:t>
            </a:r>
            <a:br>
              <a:rPr lang="en-GB" dirty="0" smtClean="0"/>
            </a:br>
            <a:r>
              <a:rPr lang="en-GB" dirty="0" smtClean="0"/>
              <a:t>make </a:t>
            </a:r>
            <a:r>
              <a:rPr lang="en-GB" dirty="0" smtClean="0"/>
              <a:t>a difference? </a:t>
            </a:r>
            <a:r>
              <a:rPr lang="en-GB" dirty="0" smtClean="0"/>
              <a:t>(II)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900113" y="1773238"/>
            <a:ext cx="77755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b="1" dirty="0"/>
              <a:t>Difference between CAAB and </a:t>
            </a:r>
            <a:r>
              <a:rPr lang="en-GB" b="1" dirty="0" smtClean="0"/>
              <a:t>CAB</a:t>
            </a:r>
            <a:br>
              <a:rPr lang="en-GB" b="1" dirty="0" smtClean="0"/>
            </a:br>
            <a:r>
              <a:rPr lang="en-GB" b="1" dirty="0" smtClean="0"/>
              <a:t>for </a:t>
            </a:r>
            <a:r>
              <a:rPr lang="en-GB" b="1" dirty="0"/>
              <a:t>selected New Member </a:t>
            </a:r>
            <a:r>
              <a:rPr lang="en-GB" b="1" dirty="0" smtClean="0"/>
              <a:t>States</a:t>
            </a:r>
          </a:p>
          <a:p>
            <a:pPr algn="ctr" eaLnBrk="1" hangingPunct="1"/>
            <a:r>
              <a:rPr lang="en-GB" i="1" dirty="0" smtClean="0"/>
              <a:t>(</a:t>
            </a:r>
            <a:r>
              <a:rPr lang="en-GB" i="1" dirty="0" err="1" smtClean="0"/>
              <a:t>percent</a:t>
            </a:r>
            <a:r>
              <a:rPr lang="en-GB" i="1" dirty="0" smtClean="0"/>
              <a:t> of </a:t>
            </a:r>
            <a:r>
              <a:rPr lang="en-GB" i="1" dirty="0"/>
              <a:t>GDP)</a:t>
            </a:r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781300"/>
            <a:ext cx="6103937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Does CAB or CAAB make a difference? (III)</a:t>
            </a:r>
            <a:endParaRPr lang="it-IT" dirty="0" smtClean="0"/>
          </a:p>
        </p:txBody>
      </p:sp>
      <p:pic>
        <p:nvPicPr>
          <p:cNvPr id="1331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86113"/>
            <a:ext cx="5867400" cy="34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838200" y="1981200"/>
            <a:ext cx="777557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b="1" dirty="0"/>
              <a:t>Difference between CAAB and </a:t>
            </a:r>
            <a:r>
              <a:rPr lang="en-GB" b="1" dirty="0" smtClean="0"/>
              <a:t>CAB</a:t>
            </a:r>
            <a:br>
              <a:rPr lang="en-GB" b="1" dirty="0" smtClean="0"/>
            </a:br>
            <a:r>
              <a:rPr lang="en-GB" b="1" dirty="0" smtClean="0"/>
              <a:t>for </a:t>
            </a:r>
            <a:r>
              <a:rPr lang="en-GB" b="1" dirty="0"/>
              <a:t>selected New Member </a:t>
            </a:r>
            <a:r>
              <a:rPr lang="en-GB" b="1" dirty="0" smtClean="0"/>
              <a:t>States</a:t>
            </a:r>
            <a:br>
              <a:rPr lang="en-GB" b="1" dirty="0" smtClean="0"/>
            </a:br>
            <a:r>
              <a:rPr lang="en-GB" b="1" dirty="0" smtClean="0"/>
              <a:t>NFA-stabilisation approach</a:t>
            </a:r>
          </a:p>
          <a:p>
            <a:pPr algn="ctr" eaLnBrk="1" hangingPunct="1"/>
            <a:r>
              <a:rPr lang="en-GB" i="1" dirty="0" smtClean="0"/>
              <a:t>(</a:t>
            </a:r>
            <a:r>
              <a:rPr lang="en-GB" i="1" dirty="0" err="1" smtClean="0"/>
              <a:t>percent</a:t>
            </a:r>
            <a:r>
              <a:rPr lang="en-GB" i="1" dirty="0" smtClean="0"/>
              <a:t> of </a:t>
            </a:r>
            <a:r>
              <a:rPr lang="en-GB" i="1" dirty="0"/>
              <a:t>GDP)</a:t>
            </a:r>
          </a:p>
          <a:p>
            <a:pPr algn="ctr" eaLnBrk="1" hangingPunct="1"/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Does targeting the </a:t>
            </a:r>
            <a:r>
              <a:rPr lang="en-GB" dirty="0" smtClean="0"/>
              <a:t>CAAB</a:t>
            </a:r>
            <a:br>
              <a:rPr lang="en-GB" dirty="0" smtClean="0"/>
            </a:br>
            <a:r>
              <a:rPr lang="en-GB" dirty="0" smtClean="0"/>
              <a:t>make </a:t>
            </a:r>
            <a:r>
              <a:rPr lang="en-GB" dirty="0" smtClean="0"/>
              <a:t>a difference? </a:t>
            </a:r>
            <a:r>
              <a:rPr lang="en-GB" dirty="0" smtClean="0"/>
              <a:t>(</a:t>
            </a:r>
            <a:r>
              <a:rPr lang="en-GB" dirty="0"/>
              <a:t>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16113"/>
            <a:ext cx="7543800" cy="4540250"/>
          </a:xfrm>
        </p:spPr>
        <p:txBody>
          <a:bodyPr anchor="ctr"/>
          <a:lstStyle/>
          <a:p>
            <a:pPr>
              <a:defRPr/>
            </a:pPr>
            <a:r>
              <a:rPr lang="fr-BE" sz="2200" dirty="0" smtClean="0"/>
              <a:t>DSGE model simulations help </a:t>
            </a:r>
            <a:r>
              <a:rPr lang="fr-BE" sz="2200" dirty="0" err="1" smtClean="0"/>
              <a:t>assessing</a:t>
            </a:r>
            <a:r>
              <a:rPr lang="fr-BE" sz="2200" dirty="0" smtClean="0"/>
              <a:t> the </a:t>
            </a:r>
            <a:r>
              <a:rPr lang="fr-BE" sz="2200" dirty="0" err="1" smtClean="0"/>
              <a:t>extent</a:t>
            </a:r>
            <a:r>
              <a:rPr lang="fr-BE" sz="2200" dirty="0" smtClean="0"/>
              <a:t> to </a:t>
            </a:r>
            <a:r>
              <a:rPr lang="fr-BE" sz="2200" dirty="0" err="1" smtClean="0"/>
              <a:t>which</a:t>
            </a:r>
            <a:r>
              <a:rPr lang="fr-BE" sz="2200" dirty="0" smtClean="0"/>
              <a:t> </a:t>
            </a:r>
            <a:r>
              <a:rPr lang="fr-BE" sz="2200" dirty="0" err="1" smtClean="0"/>
              <a:t>targeting</a:t>
            </a:r>
            <a:r>
              <a:rPr lang="fr-BE" sz="2200" dirty="0" smtClean="0"/>
              <a:t> the CAAB </a:t>
            </a:r>
            <a:r>
              <a:rPr lang="fr-BE" sz="2200" dirty="0" err="1" smtClean="0"/>
              <a:t>rather</a:t>
            </a:r>
            <a:r>
              <a:rPr lang="fr-BE" sz="2200" dirty="0" smtClean="0"/>
              <a:t> </a:t>
            </a:r>
            <a:r>
              <a:rPr lang="fr-BE" sz="2200" dirty="0" err="1" smtClean="0"/>
              <a:t>than</a:t>
            </a:r>
            <a:r>
              <a:rPr lang="fr-BE" sz="2200" dirty="0" smtClean="0"/>
              <a:t> the CAB </a:t>
            </a:r>
            <a:r>
              <a:rPr lang="fr-BE" sz="2200" dirty="0" err="1" smtClean="0"/>
              <a:t>can</a:t>
            </a:r>
            <a:r>
              <a:rPr lang="fr-BE" sz="2200" dirty="0" smtClean="0"/>
              <a:t> </a:t>
            </a:r>
            <a:r>
              <a:rPr lang="fr-BE" sz="2200" dirty="0" err="1" smtClean="0"/>
              <a:t>make</a:t>
            </a:r>
            <a:r>
              <a:rPr lang="fr-BE" sz="2200" dirty="0" smtClean="0"/>
              <a:t> a </a:t>
            </a:r>
            <a:r>
              <a:rPr lang="fr-BE" sz="2200" dirty="0" err="1" smtClean="0"/>
              <a:t>difference</a:t>
            </a:r>
            <a:r>
              <a:rPr lang="fr-BE" sz="2200" dirty="0" smtClean="0"/>
              <a:t> for fiscal prudence and </a:t>
            </a:r>
            <a:r>
              <a:rPr lang="fr-BE" sz="2200" dirty="0" err="1" smtClean="0"/>
              <a:t>preventing</a:t>
            </a:r>
            <a:r>
              <a:rPr lang="fr-BE" sz="2200" dirty="0" smtClean="0"/>
              <a:t> </a:t>
            </a:r>
            <a:r>
              <a:rPr lang="fr-BE" sz="2200" dirty="0" err="1" smtClean="0"/>
              <a:t>imbalances</a:t>
            </a:r>
            <a:endParaRPr lang="fr-BE" sz="2200" dirty="0" smtClean="0"/>
          </a:p>
          <a:p>
            <a:pPr>
              <a:defRPr/>
            </a:pPr>
            <a:endParaRPr lang="fr-BE" sz="2200" dirty="0"/>
          </a:p>
          <a:p>
            <a:pPr>
              <a:defRPr/>
            </a:pPr>
            <a:r>
              <a:rPr lang="fr-BE" sz="2200" dirty="0" smtClean="0"/>
              <a:t>Simulation </a:t>
            </a:r>
            <a:r>
              <a:rPr lang="fr-BE" sz="2200" dirty="0" err="1" smtClean="0"/>
              <a:t>with</a:t>
            </a:r>
            <a:r>
              <a:rPr lang="fr-BE" sz="2200" dirty="0" smtClean="0"/>
              <a:t> QUEST III</a:t>
            </a:r>
          </a:p>
          <a:p>
            <a:pPr lvl="1">
              <a:defRPr/>
            </a:pPr>
            <a:r>
              <a:rPr lang="fr-BE" sz="2000" dirty="0" smtClean="0"/>
              <a:t>Model set up</a:t>
            </a:r>
          </a:p>
          <a:p>
            <a:pPr lvl="2">
              <a:defRPr/>
            </a:pPr>
            <a:r>
              <a:rPr lang="fr-BE" sz="1600" dirty="0" smtClean="0"/>
              <a:t>Small open </a:t>
            </a:r>
            <a:r>
              <a:rPr lang="fr-BE" sz="1600" dirty="0" err="1" smtClean="0"/>
              <a:t>economy</a:t>
            </a:r>
            <a:r>
              <a:rPr lang="fr-BE" sz="1600" dirty="0" smtClean="0"/>
              <a:t>, </a:t>
            </a:r>
            <a:r>
              <a:rPr lang="fr-BE" sz="1600" dirty="0" err="1" smtClean="0"/>
              <a:t>fixed</a:t>
            </a:r>
            <a:r>
              <a:rPr lang="fr-BE" sz="1600" dirty="0" smtClean="0"/>
              <a:t> XXR</a:t>
            </a:r>
          </a:p>
          <a:p>
            <a:pPr lvl="2">
              <a:defRPr/>
            </a:pPr>
            <a:r>
              <a:rPr lang="fr-BE" sz="1600" dirty="0" err="1"/>
              <a:t>C</a:t>
            </a:r>
            <a:r>
              <a:rPr lang="fr-BE" sz="1600" dirty="0" err="1" smtClean="0"/>
              <a:t>alibrated</a:t>
            </a:r>
            <a:r>
              <a:rPr lang="fr-BE" sz="1600" dirty="0" smtClean="0"/>
              <a:t> to </a:t>
            </a:r>
            <a:r>
              <a:rPr lang="fr-BE" sz="1600" dirty="0" err="1" smtClean="0"/>
              <a:t>average</a:t>
            </a:r>
            <a:r>
              <a:rPr lang="fr-BE" sz="1600" dirty="0" smtClean="0"/>
              <a:t> </a:t>
            </a:r>
            <a:r>
              <a:rPr lang="fr-BE" sz="1600" dirty="0" err="1" smtClean="0"/>
              <a:t>Baltic</a:t>
            </a:r>
            <a:r>
              <a:rPr lang="fr-BE" sz="1600" dirty="0" smtClean="0"/>
              <a:t> </a:t>
            </a:r>
            <a:r>
              <a:rPr lang="fr-BE" sz="1600" dirty="0" err="1" smtClean="0"/>
              <a:t>economy</a:t>
            </a:r>
            <a:endParaRPr lang="fr-BE" sz="1600" dirty="0" smtClean="0"/>
          </a:p>
          <a:p>
            <a:pPr lvl="1">
              <a:defRPr/>
            </a:pPr>
            <a:r>
              <a:rPr lang="fr-BE" sz="2000" dirty="0" err="1" smtClean="0"/>
              <a:t>Shocks</a:t>
            </a:r>
            <a:endParaRPr lang="fr-BE" sz="2000" dirty="0" smtClean="0"/>
          </a:p>
          <a:p>
            <a:pPr lvl="2">
              <a:defRPr/>
            </a:pPr>
            <a:r>
              <a:rPr lang="fr-BE" sz="1800" dirty="0" smtClean="0"/>
              <a:t>A): Baseline: 500 </a:t>
            </a:r>
            <a:r>
              <a:rPr lang="fr-BE" sz="1800" dirty="0" err="1" smtClean="0"/>
              <a:t>bp</a:t>
            </a:r>
            <a:r>
              <a:rPr lang="fr-BE" sz="1800" dirty="0" smtClean="0"/>
              <a:t>. </a:t>
            </a:r>
            <a:r>
              <a:rPr lang="fr-BE" sz="1800" dirty="0" err="1" smtClean="0"/>
              <a:t>reduction</a:t>
            </a:r>
            <a:r>
              <a:rPr lang="fr-BE" sz="1800" dirty="0" smtClean="0"/>
              <a:t> in </a:t>
            </a:r>
            <a:r>
              <a:rPr lang="fr-BE" sz="1800" dirty="0" err="1" smtClean="0"/>
              <a:t>risk</a:t>
            </a:r>
            <a:r>
              <a:rPr lang="fr-BE" sz="1800" dirty="0" smtClean="0"/>
              <a:t> premium </a:t>
            </a:r>
            <a:r>
              <a:rPr lang="fr-BE" sz="1800" dirty="0" err="1" smtClean="0"/>
              <a:t>in</a:t>
            </a:r>
            <a:r>
              <a:rPr lang="fr-BE" sz="1800" dirty="0" smtClean="0"/>
              <a:t> 2001  </a:t>
            </a:r>
          </a:p>
          <a:p>
            <a:pPr lvl="2">
              <a:defRPr/>
            </a:pPr>
            <a:r>
              <a:rPr lang="fr-BE" sz="1800" dirty="0" smtClean="0"/>
              <a:t>B): A)+ CAB=0 </a:t>
            </a:r>
            <a:r>
              <a:rPr lang="fr-BE" sz="1800" dirty="0" err="1" smtClean="0"/>
              <a:t>since</a:t>
            </a:r>
            <a:r>
              <a:rPr lang="fr-BE" sz="1800" dirty="0" smtClean="0"/>
              <a:t> 2005 (max 4% GDP)</a:t>
            </a:r>
          </a:p>
          <a:p>
            <a:pPr lvl="2">
              <a:defRPr/>
            </a:pPr>
            <a:r>
              <a:rPr lang="fr-BE" sz="1800" dirty="0" smtClean="0"/>
              <a:t>C): A) + CAAB==0 </a:t>
            </a:r>
            <a:r>
              <a:rPr lang="fr-BE" sz="1800" dirty="0" err="1" smtClean="0"/>
              <a:t>since</a:t>
            </a:r>
            <a:r>
              <a:rPr lang="fr-BE" sz="1800" dirty="0" smtClean="0"/>
              <a:t> 2004 (max 7% GDP)</a:t>
            </a:r>
          </a:p>
          <a:p>
            <a:pPr lvl="2">
              <a:defRPr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>
          <a:xfrm>
            <a:off x="827088" y="304800"/>
            <a:ext cx="8066087" cy="820738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Does targeting the </a:t>
            </a:r>
            <a:r>
              <a:rPr lang="en-GB" sz="2800" dirty="0" smtClean="0"/>
              <a:t>CAAB</a:t>
            </a:r>
            <a:br>
              <a:rPr lang="en-GB" sz="2800" dirty="0" smtClean="0"/>
            </a:br>
            <a:r>
              <a:rPr lang="en-GB" sz="2800" dirty="0" smtClean="0"/>
              <a:t>make </a:t>
            </a:r>
            <a:r>
              <a:rPr lang="en-GB" sz="2800" dirty="0" smtClean="0"/>
              <a:t>a difference? </a:t>
            </a:r>
            <a:r>
              <a:rPr lang="en-GB" sz="2800" dirty="0" smtClean="0"/>
              <a:t>(II)</a:t>
            </a:r>
            <a:endParaRPr lang="en-US" sz="2800" dirty="0" smtClean="0"/>
          </a:p>
        </p:txBody>
      </p:sp>
      <p:pic>
        <p:nvPicPr>
          <p:cNvPr id="15363" name="Picture 8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2071688"/>
            <a:ext cx="6696075" cy="4786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900113" y="1196975"/>
            <a:ext cx="7775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GB" b="1"/>
              <a:t>Targeting CAB or CAAB balance during absorption booms: DSGE model simulations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Concluding remarks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424862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The standard EU method for adjusting budget balances during the cycle may miss some temporary revenue components during absorption boom and busts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 A relatively straightforward modification of the CAB that also takes into account the fact indirect taxes are linked to absorption (CAAB) could be a </a:t>
            </a:r>
            <a:r>
              <a:rPr lang="en-GB" sz="2000" u="sng" dirty="0" smtClean="0"/>
              <a:t>useful counter-check in assessing the structural fiscal position of countries</a:t>
            </a:r>
            <a:r>
              <a:rPr lang="en-GB" sz="20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Taking into account the link between temporary revenues and absorption in constructing indicators for structural fiscal balances would contribute to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BE" sz="1800" dirty="0" smtClean="0"/>
              <a:t>Fiscal prudence </a:t>
            </a:r>
            <a:r>
              <a:rPr lang="fr-BE" sz="1800" dirty="0" err="1" smtClean="0"/>
              <a:t>during</a:t>
            </a:r>
            <a:r>
              <a:rPr lang="fr-BE" sz="1800" dirty="0" smtClean="0"/>
              <a:t> </a:t>
            </a:r>
            <a:r>
              <a:rPr lang="fr-BE" sz="1800" dirty="0"/>
              <a:t>a</a:t>
            </a:r>
            <a:r>
              <a:rPr lang="fr-BE" sz="1800" dirty="0" smtClean="0"/>
              <a:t>bsorption booms</a:t>
            </a:r>
            <a:endParaRPr lang="en-GB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1800" dirty="0" smtClean="0"/>
              <a:t>strengthening the contribution of the fiscal balance in preventing external imbalances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Motivation</a:t>
            </a:r>
            <a:br>
              <a:rPr lang="en-GB" dirty="0" smtClean="0"/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24862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dirty="0" smtClean="0"/>
              <a:t>Before the crisis, a number of EU countries have witnessed absorption booms and growing current account deficits as a result of falling risk </a:t>
            </a:r>
            <a:r>
              <a:rPr lang="en-GB" sz="2000" dirty="0" err="1" smtClean="0"/>
              <a:t>premia</a:t>
            </a:r>
            <a:r>
              <a:rPr lang="en-GB" sz="2000" dirty="0" smtClean="0"/>
              <a:t> and rapid financial integration.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dirty="0" smtClean="0"/>
              <a:t>At the same time, fiscal policy in those same countries has not been leaning against the wind effectively so as to contain boom-bust dynamics.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dirty="0" smtClean="0"/>
              <a:t>This analysis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dirty="0" smtClean="0"/>
              <a:t>shows that standard approache</a:t>
            </a:r>
            <a:r>
              <a:rPr lang="en-GB" sz="1800" u="sng" dirty="0" smtClean="0"/>
              <a:t>s</a:t>
            </a:r>
            <a:r>
              <a:rPr lang="en-GB" sz="1800" dirty="0" smtClean="0"/>
              <a:t> for adjusting budget balances for the cycle could miss part of the temporary revenues accruing during absorption booms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dirty="0" smtClean="0"/>
              <a:t>Illustrates a methodology to correct government budget balances for temporary elements linked both to</a:t>
            </a:r>
            <a:r>
              <a:rPr lang="en-GB" sz="1800" b="1" dirty="0" smtClean="0"/>
              <a:t> </a:t>
            </a:r>
            <a:r>
              <a:rPr lang="en-GB" sz="1800" dirty="0" smtClean="0"/>
              <a:t>output cyclicality and to absorption booms (CAAB)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dirty="0" smtClean="0"/>
              <a:t>Uses DSGE models to assess the implications of </a:t>
            </a:r>
            <a:r>
              <a:rPr lang="en-GB" sz="1800" dirty="0" err="1" smtClean="0"/>
              <a:t>tageting</a:t>
            </a:r>
            <a:r>
              <a:rPr lang="en-GB" sz="1800" dirty="0" smtClean="0"/>
              <a:t> the CAAB during absorption booms for output stabilisation and the accumulation of external imbalances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88913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Absorption booms, current account, fiscal policy</a:t>
            </a:r>
          </a:p>
        </p:txBody>
      </p:sp>
      <p:pic>
        <p:nvPicPr>
          <p:cNvPr id="5123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628775"/>
            <a:ext cx="8640763" cy="5000625"/>
          </a:xfr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Absorptiom booms, current account, fiscal policy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Some stylised facts: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dirty="0" smtClean="0"/>
              <a:t>Current accounts deteriorate during absorption booms, improving afterwards;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dirty="0" smtClean="0"/>
              <a:t>Government budget balance improves during the boom, falling afterwards;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dirty="0" smtClean="0"/>
              <a:t>CAB broadly constant during the boom, falling afterwards;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GB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000" dirty="0" smtClean="0"/>
              <a:t>Strong growth of indirect revenues/GDP during the boom ;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fr-BE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fr-BE" sz="2000" dirty="0" smtClean="0"/>
              <a:t>Apparent revenue </a:t>
            </a:r>
            <a:r>
              <a:rPr lang="fr-BE" sz="2000" dirty="0" err="1" smtClean="0"/>
              <a:t>elasticities</a:t>
            </a:r>
            <a:r>
              <a:rPr lang="fr-BE" sz="2000" dirty="0" smtClean="0"/>
              <a:t> </a:t>
            </a:r>
            <a:r>
              <a:rPr lang="fr-BE" sz="2000" dirty="0" err="1" smtClean="0"/>
              <a:t>growing</a:t>
            </a:r>
            <a:r>
              <a:rPr lang="fr-BE" sz="2000" dirty="0" smtClean="0"/>
              <a:t> </a:t>
            </a:r>
            <a:r>
              <a:rPr lang="fr-BE" sz="2000" dirty="0" err="1" smtClean="0"/>
              <a:t>during</a:t>
            </a:r>
            <a:r>
              <a:rPr lang="fr-BE" sz="2000" dirty="0" smtClean="0"/>
              <a:t> the boom, </a:t>
            </a:r>
            <a:r>
              <a:rPr lang="fr-BE" sz="2000" dirty="0" err="1" smtClean="0"/>
              <a:t>falling</a:t>
            </a:r>
            <a:r>
              <a:rPr lang="fr-BE" sz="2000" dirty="0" smtClean="0"/>
              <a:t> </a:t>
            </a:r>
            <a:r>
              <a:rPr lang="fr-BE" sz="2000" dirty="0" err="1" smtClean="0"/>
              <a:t>afterwaeds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800" smtClean="0"/>
              <a:t>Linking current accounts and structural indicators of fiscal policy (I)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CAB approach assumes that revenues are linked to output</a:t>
            </a:r>
            <a:endParaRPr lang="en-GB" sz="2400" u="sng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GB" sz="2400" u="sng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While this is the case for direct taxes, </a:t>
            </a:r>
            <a:r>
              <a:rPr lang="en-GB" sz="2400" u="sng" dirty="0" smtClean="0"/>
              <a:t>indirect taxes</a:t>
            </a:r>
            <a:r>
              <a:rPr lang="en-GB" sz="2400" dirty="0" smtClean="0"/>
              <a:t> are levied on imports but not on exports, i.e., they are </a:t>
            </a:r>
            <a:r>
              <a:rPr lang="en-GB" sz="2400" u="sng" dirty="0" smtClean="0"/>
              <a:t>linked to absorption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dirty="0" smtClean="0"/>
              <a:t>For the above reason, and since output and absorption are imperfectly correlated, the CAB may miss temporary cyclical components of the budget during absorption booms and busts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2800" smtClean="0"/>
              <a:t>Linking current accounts and structural indicators of fiscal policy (II)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81138"/>
            <a:ext cx="7543800" cy="5114925"/>
          </a:xfrm>
        </p:spPr>
        <p:txBody>
          <a:bodyPr anchor="ctr"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 smtClean="0"/>
              <a:t>The CAB is built on a well-known </a:t>
            </a:r>
            <a:r>
              <a:rPr lang="en-GB" sz="2400" u="sng" dirty="0" smtClean="0"/>
              <a:t>benchmark</a:t>
            </a:r>
            <a:r>
              <a:rPr lang="en-GB" sz="2400" dirty="0" smtClean="0"/>
              <a:t> for computing structural revenues and expenditures, i.e., </a:t>
            </a:r>
            <a:r>
              <a:rPr lang="en-GB" sz="2400" u="sng" dirty="0" smtClean="0"/>
              <a:t>output equal to potential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 smtClean="0"/>
              <a:t>An equally obvious candidate is not available for defining a benchmark for absorption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/>
              <a:t>A</a:t>
            </a:r>
            <a:r>
              <a:rPr lang="en-GB" sz="2400" dirty="0" smtClean="0"/>
              <a:t>pproach taken: </a:t>
            </a:r>
            <a:r>
              <a:rPr lang="en-GB" sz="2400" u="sng" dirty="0" smtClean="0"/>
              <a:t>link benchmarks for absorption to benchmarks for current accounts</a:t>
            </a:r>
            <a:r>
              <a:rPr lang="en-GB" sz="2400" dirty="0" smtClean="0"/>
              <a:t>. </a:t>
            </a:r>
            <a:r>
              <a:rPr lang="en-GB" sz="2400" dirty="0"/>
              <a:t>C</a:t>
            </a:r>
            <a:r>
              <a:rPr lang="en-GB" sz="2400" dirty="0" smtClean="0"/>
              <a:t>urrent account balances in line with fundamentals (“current account norms”).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From CAB to CAAB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543800" cy="4472136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fr-FR" sz="2800" i="1" dirty="0" err="1">
                <a:effectLst/>
                <a:latin typeface="Times New Roman" pitchFamily="18" charset="0"/>
                <a:cs typeface="Times New Roman" pitchFamily="18" charset="0"/>
              </a:rPr>
              <a:t>CAB</a:t>
            </a:r>
            <a:r>
              <a:rPr lang="fr-FR" sz="2800" i="1" baseline="-25000" dirty="0" err="1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800" dirty="0"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b/y</a:t>
            </a:r>
            <a:r>
              <a:rPr lang="fr-FR" sz="2800" dirty="0"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– λ </a:t>
            </a:r>
            <a:r>
              <a:rPr lang="fr-FR" sz="2800" i="1" dirty="0" err="1" smtClean="0">
                <a:effectLst/>
                <a:latin typeface="Times New Roman" pitchFamily="18" charset="0"/>
                <a:cs typeface="Times New Roman" pitchFamily="18" charset="0"/>
              </a:rPr>
              <a:t>ygap</a:t>
            </a:r>
            <a:r>
              <a:rPr lang="fr-FR" sz="2800" i="1" baseline="-25000" dirty="0" err="1" smtClean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endParaRPr lang="fr-FR" sz="2800" i="1" baseline="-25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fr-FR" sz="2800" i="1" baseline="-250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FR" sz="2800" i="1" dirty="0" err="1">
                <a:effectLst/>
                <a:latin typeface="Times New Roman" pitchFamily="18" charset="0"/>
                <a:cs typeface="Times New Roman" pitchFamily="18" charset="0"/>
              </a:rPr>
              <a:t>CAAB</a:t>
            </a:r>
            <a:r>
              <a:rPr lang="fr-FR" sz="2800" i="1" baseline="-25000" dirty="0" err="1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800" dirty="0"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b/y</a:t>
            </a:r>
            <a:r>
              <a:rPr lang="fr-FR" sz="2800" dirty="0"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800" i="1" dirty="0">
                <a:effectLst/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effectLst/>
                <a:latin typeface="Times New Roman" pitchFamily="18" charset="0"/>
                <a:cs typeface="Times New Roman" pitchFamily="18" charset="0"/>
              </a:rPr>
              <a:t>ygap</a:t>
            </a:r>
            <a:r>
              <a:rPr lang="fr-FR" sz="2800" i="1" baseline="-25000" dirty="0" err="1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800" i="1" dirty="0">
                <a:effectLst/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>
                <a:effectLst/>
                <a:latin typeface="Times New Roman" pitchFamily="18" charset="0"/>
                <a:cs typeface="Times New Roman" pitchFamily="18" charset="0"/>
              </a:rPr>
              <a:t>agap</a:t>
            </a:r>
            <a:r>
              <a:rPr lang="fr-FR" sz="2800" i="1" baseline="-25000" dirty="0" err="1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FR" sz="2800" i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GB" sz="2800" i="1" dirty="0" smtClean="0">
                <a:effectLst/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800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i="1" dirty="0" smtClean="0">
                <a:effectLst/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GB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smtClean="0">
                <a:effectLst/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sz="2800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i="1" dirty="0" smtClean="0">
                <a:effectLst/>
                <a:latin typeface="Times New Roman" pitchFamily="18" charset="0"/>
                <a:cs typeface="Times New Roman" pitchFamily="18" charset="0"/>
              </a:rPr>
              <a:t> -γ</a:t>
            </a:r>
            <a:r>
              <a:rPr lang="en-US" sz="2800" i="1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800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fr-BE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fr-FR" sz="28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FR" sz="2800" i="1" dirty="0" err="1">
                <a:effectLst/>
                <a:latin typeface="Times New Roman" pitchFamily="18" charset="0"/>
                <a:cs typeface="Times New Roman" pitchFamily="18" charset="0"/>
              </a:rPr>
              <a:t>agap</a:t>
            </a:r>
            <a:r>
              <a:rPr lang="fr-FR" sz="2800" i="1" baseline="-25000" dirty="0" err="1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800" dirty="0">
                <a:effectLst/>
                <a:latin typeface="Times New Roman" pitchFamily="18" charset="0"/>
                <a:cs typeface="Times New Roman" pitchFamily="18" charset="0"/>
              </a:rPr>
              <a:t>[(</a:t>
            </a:r>
            <a:r>
              <a:rPr lang="fr-FR" sz="2800" i="1" dirty="0" err="1"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i="1" baseline="-25000" dirty="0" err="1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– a*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dirty="0"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/y*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dirty="0" smtClean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r>
              <a:rPr lang="fr-FR" sz="2800" i="1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FR" sz="2800" i="1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a*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= y*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– ca*</a:t>
            </a:r>
            <a:r>
              <a:rPr lang="fr-FR" sz="2800" i="1" baseline="-25000" dirty="0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sz="2800" i="1" dirty="0" err="1">
                <a:effectLst/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fr-FR" sz="2800" i="1" baseline="-25000" dirty="0" err="1"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i="1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From CAB to CAAB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8208963" cy="4543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2000" smtClean="0"/>
              <a:t>The current account norm ca* is estimated following the approach developed in Chinn and Prasad (2004) and by the IMF CGER (Lee et al., 2008).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smtClean="0"/>
              <a:t>Prediction from pooled cross-section/time series regressions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smtClean="0"/>
              <a:t>Sample: 60 advanced and emerging economies, 1970-2010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smtClean="0"/>
              <a:t>Specification: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smtClean="0"/>
              <a:t>General government budget balance/GDP ratio (+)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smtClean="0"/>
              <a:t>Old-age dependency ratio (-)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smtClean="0"/>
              <a:t>Real GDP per capita at PPP (+)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smtClean="0"/>
              <a:t>Real GDP per capita growth (-)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smtClean="0"/>
              <a:t>Net foreign asset/GDP ratio (+)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1800" smtClean="0"/>
              <a:t>Oil balance (+)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Does CAB or </a:t>
            </a:r>
            <a:r>
              <a:rPr lang="en-GB" dirty="0" smtClean="0"/>
              <a:t>CAAB</a:t>
            </a:r>
            <a:br>
              <a:rPr lang="en-GB" dirty="0" smtClean="0"/>
            </a:br>
            <a:r>
              <a:rPr lang="en-GB" dirty="0" smtClean="0"/>
              <a:t>make </a:t>
            </a:r>
            <a:r>
              <a:rPr lang="en-GB" dirty="0" smtClean="0"/>
              <a:t>a difference? (I)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187450" y="1916113"/>
            <a:ext cx="712946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 dirty="0"/>
              <a:t>Difference between CAAB and </a:t>
            </a:r>
            <a:r>
              <a:rPr lang="en-GB" b="1" dirty="0" smtClean="0"/>
              <a:t>CAB,</a:t>
            </a:r>
            <a:br>
              <a:rPr lang="en-GB" b="1" dirty="0" smtClean="0"/>
            </a:br>
            <a:r>
              <a:rPr lang="en-GB" b="1" dirty="0" smtClean="0"/>
              <a:t>selected </a:t>
            </a:r>
            <a:r>
              <a:rPr lang="en-GB" b="1" dirty="0"/>
              <a:t>euro-area </a:t>
            </a:r>
            <a:r>
              <a:rPr lang="en-GB" b="1" dirty="0" smtClean="0"/>
              <a:t>countries</a:t>
            </a:r>
            <a:br>
              <a:rPr lang="en-GB" b="1" dirty="0" smtClean="0"/>
            </a:br>
            <a:r>
              <a:rPr lang="en-GB" i="1" dirty="0" smtClean="0"/>
              <a:t>(</a:t>
            </a:r>
            <a:r>
              <a:rPr lang="en-GB" i="1" dirty="0" err="1" smtClean="0"/>
              <a:t>percent</a:t>
            </a:r>
            <a:r>
              <a:rPr lang="en-GB" i="1" dirty="0" smtClean="0"/>
              <a:t> of </a:t>
            </a:r>
            <a:r>
              <a:rPr lang="en-GB" i="1" dirty="0"/>
              <a:t>GDP)</a:t>
            </a:r>
          </a:p>
        </p:txBody>
      </p:sp>
      <p:pic>
        <p:nvPicPr>
          <p:cNvPr id="1126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852738"/>
            <a:ext cx="6161088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8800</TotalTime>
  <Words>733</Words>
  <Application>Microsoft Office PowerPoint</Application>
  <PresentationFormat>Presentazione su schermo (4:3)</PresentationFormat>
  <Paragraphs>97</Paragraphs>
  <Slides>14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Tahoma</vt:lpstr>
      <vt:lpstr>Arial</vt:lpstr>
      <vt:lpstr>Wingdings</vt:lpstr>
      <vt:lpstr>Times New Roman</vt:lpstr>
      <vt:lpstr>Shimmer</vt:lpstr>
      <vt:lpstr>Microsoft Word Picture</vt:lpstr>
      <vt:lpstr>From CAB to CAAB?  Correcting indicators of structural fiscal positions for current account imbalances</vt:lpstr>
      <vt:lpstr>Motivation </vt:lpstr>
      <vt:lpstr>Absorption booms, current account, fiscal policy</vt:lpstr>
      <vt:lpstr>Absorptiom booms, current account, fiscal policy</vt:lpstr>
      <vt:lpstr>Linking current accounts and structural indicators of fiscal policy (I)</vt:lpstr>
      <vt:lpstr>Linking current accounts and structural indicators of fiscal policy (II)</vt:lpstr>
      <vt:lpstr>From CAB to CAAB</vt:lpstr>
      <vt:lpstr>From CAB to CAAB</vt:lpstr>
      <vt:lpstr>Does CAB or CAAB make a difference? (I)</vt:lpstr>
      <vt:lpstr>Does CAB or CAAB make a difference? (II)</vt:lpstr>
      <vt:lpstr>Does CAB or CAAB make a difference? (III)</vt:lpstr>
      <vt:lpstr>Does targeting the CAAB make a difference? (I)</vt:lpstr>
      <vt:lpstr>Does targeting the CAAB make a difference? (II)</vt:lpstr>
      <vt:lpstr>Concluding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ailoly</dc:creator>
  <cp:lastModifiedBy>PIN RENZO</cp:lastModifiedBy>
  <cp:revision>93</cp:revision>
  <dcterms:created xsi:type="dcterms:W3CDTF">1601-01-01T00:00:00Z</dcterms:created>
  <dcterms:modified xsi:type="dcterms:W3CDTF">2014-06-10T09:56:45Z</dcterms:modified>
</cp:coreProperties>
</file>