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0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97867203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32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8" name="Shape 12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4" name="Shape 134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t>Testo titolo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45720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91440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137160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182880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Testo titolo</a:t>
            </a:r>
          </a:p>
        </p:txBody>
      </p:sp>
      <p:sp>
        <p:nvSpPr>
          <p:cNvPr id="93" name="Shape 9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xfrm>
            <a:off x="6629400" y="274638"/>
            <a:ext cx="2057400" cy="5851526"/>
          </a:xfrm>
          <a:prstGeom prst="rect">
            <a:avLst/>
          </a:prstGeom>
        </p:spPr>
        <p:txBody>
          <a:bodyPr/>
          <a:lstStyle/>
          <a:p>
            <a:r>
              <a:t>Testo titolo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6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Testo titolo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xfrm>
            <a:off x="722312" y="4406900"/>
            <a:ext cx="7772401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t>Testo titolo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722312" y="2906713"/>
            <a:ext cx="7772401" cy="150018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1pPr>
            <a:lvl2pPr marL="0" indent="4572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2pPr>
            <a:lvl3pPr marL="0" indent="9144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3pPr>
            <a:lvl4pPr marL="0" indent="13716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4pPr>
            <a:lvl5pPr marL="0" indent="1828800">
              <a:spcBef>
                <a:spcPts val="400"/>
              </a:spcBef>
              <a:buSzTx/>
              <a:buFontTx/>
              <a:buNone/>
              <a:defRPr sz="2000">
                <a:solidFill>
                  <a:srgbClr val="888888"/>
                </a:solidFill>
              </a:defRPr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Testo titolo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Testo titolo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quarter" idx="1"/>
          </p:nvPr>
        </p:nvSpPr>
        <p:spPr>
          <a:xfrm>
            <a:off x="457200" y="1535112"/>
            <a:ext cx="4040188" cy="63976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400" b="1"/>
            </a:lvl1pPr>
            <a:lvl2pPr marL="0" indent="457200">
              <a:spcBef>
                <a:spcPts val="500"/>
              </a:spcBef>
              <a:buSzTx/>
              <a:buFontTx/>
              <a:buNone/>
              <a:defRPr sz="2400" b="1"/>
            </a:lvl2pPr>
            <a:lvl3pPr marL="0" indent="914400">
              <a:spcBef>
                <a:spcPts val="500"/>
              </a:spcBef>
              <a:buSzTx/>
              <a:buFontTx/>
              <a:buNone/>
              <a:defRPr sz="2400" b="1"/>
            </a:lvl3pPr>
            <a:lvl4pPr marL="0" indent="1371600">
              <a:spcBef>
                <a:spcPts val="500"/>
              </a:spcBef>
              <a:buSzTx/>
              <a:buFontTx/>
              <a:buNone/>
              <a:defRPr sz="2400" b="1"/>
            </a:lvl4pPr>
            <a:lvl5pPr marL="0" indent="1828800">
              <a:spcBef>
                <a:spcPts val="500"/>
              </a:spcBef>
              <a:buSzTx/>
              <a:buFontTx/>
              <a:buNone/>
              <a:defRPr sz="2400" b="1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9" name="Shape 49"/>
          <p:cNvSpPr>
            <a:spLocks noGrp="1"/>
          </p:cNvSpPr>
          <p:nvPr>
            <p:ph type="body" sz="quarter" idx="13"/>
          </p:nvPr>
        </p:nvSpPr>
        <p:spPr>
          <a:xfrm>
            <a:off x="4645025" y="1535112"/>
            <a:ext cx="4041775" cy="639763"/>
          </a:xfrm>
          <a:prstGeom prst="rect">
            <a:avLst/>
          </a:prstGeom>
        </p:spPr>
        <p:txBody>
          <a:bodyPr anchor="b"/>
          <a:lstStyle/>
          <a:p>
            <a:pPr marL="0" indent="0">
              <a:spcBef>
                <a:spcPts val="500"/>
              </a:spcBef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hape 5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Testo titolo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Testo titolo</a:t>
            </a:r>
          </a:p>
        </p:txBody>
      </p:sp>
      <p:sp>
        <p:nvSpPr>
          <p:cNvPr id="73" name="Shape 73"/>
          <p:cNvSpPr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4" name="Shape 74"/>
          <p:cNvSpPr>
            <a:spLocks noGrp="1"/>
          </p:cNvSpPr>
          <p:nvPr>
            <p:ph type="body" sz="half" idx="13"/>
          </p:nvPr>
        </p:nvSpPr>
        <p:spPr>
          <a:xfrm>
            <a:off x="457199" y="1435100"/>
            <a:ext cx="3008315" cy="469106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300"/>
              </a:spcBef>
              <a:buSzTx/>
              <a:buFontTx/>
              <a:buNone/>
              <a:defRPr sz="1400"/>
            </a:pPr>
            <a:endParaRPr/>
          </a:p>
        </p:txBody>
      </p:sp>
      <p:sp>
        <p:nvSpPr>
          <p:cNvPr id="75" name="Shape 7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t>Testo titolo</a:t>
            </a:r>
          </a:p>
        </p:txBody>
      </p:sp>
      <p:sp>
        <p:nvSpPr>
          <p:cNvPr id="83" name="Shape 83"/>
          <p:cNvSpPr>
            <a:spLocks noGrp="1"/>
          </p:cNvSpPr>
          <p:nvPr>
            <p:ph type="pic" sz="half" idx="13"/>
          </p:nvPr>
        </p:nvSpPr>
        <p:spPr>
          <a:xfrm>
            <a:off x="1792288" y="612775"/>
            <a:ext cx="5486401" cy="41148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body" sz="quarter" idx="1"/>
          </p:nvPr>
        </p:nvSpPr>
        <p:spPr>
          <a:xfrm>
            <a:off x="1792288" y="5367337"/>
            <a:ext cx="54864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Testo titolo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22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hf hdr="0" ftr="0" dt="0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>
            <a:spLocks noGrp="1"/>
          </p:cNvSpPr>
          <p:nvPr>
            <p:ph type="ctrTitle"/>
          </p:nvPr>
        </p:nvSpPr>
        <p:spPr>
          <a:xfrm>
            <a:off x="701824" y="908720"/>
            <a:ext cx="7772401" cy="252028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C00000"/>
                </a:solidFill>
              </a:defRPr>
            </a:lvl1pPr>
          </a:lstStyle>
          <a:p>
            <a:r>
              <a:t>The Economic Progress of Italy</a:t>
            </a:r>
          </a:p>
        </p:txBody>
      </p:sp>
      <p:sp>
        <p:nvSpPr>
          <p:cNvPr id="113" name="Shape 113"/>
          <p:cNvSpPr>
            <a:spLocks noGrp="1"/>
          </p:cNvSpPr>
          <p:nvPr>
            <p:ph type="subTitle" sz="half" idx="1"/>
          </p:nvPr>
        </p:nvSpPr>
        <p:spPr>
          <a:xfrm>
            <a:off x="1259632" y="2924943"/>
            <a:ext cx="6400801" cy="223224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62626"/>
                </a:solidFill>
              </a:defRPr>
            </a:lvl1pPr>
          </a:lstStyle>
          <a:p>
            <a:r>
              <a:t>Salvatore Rossi</a:t>
            </a:r>
          </a:p>
        </p:txBody>
      </p:sp>
      <p:pic>
        <p:nvPicPr>
          <p:cNvPr id="114" name="image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95650" y="4149080"/>
            <a:ext cx="2552700" cy="60960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>
          <a:xfrm>
            <a:off x="8594405" y="6400413"/>
            <a:ext cx="92396" cy="276999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image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11560" y="458670"/>
            <a:ext cx="7920881" cy="548493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762000" y="6172200"/>
            <a:ext cx="69342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Piero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</a:t>
            </a:r>
            <a:r>
              <a:rPr kumimoji="0" lang="en-US" sz="1800" b="0" i="0" u="none" strike="noStrike" cap="none" spc="0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della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Francesca, </a:t>
            </a:r>
            <a:r>
              <a:rPr kumimoji="0" lang="en-US" sz="1800" b="0" i="1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Sacred Conversation</a:t>
            </a: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, 1472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2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image3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8839200" cy="60198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685800" y="6324600"/>
            <a:ext cx="73914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Giovanni Battista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Piranesi, </a:t>
            </a:r>
            <a:r>
              <a:rPr kumimoji="0" lang="en-US" sz="1800" b="0" i="1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View of Rome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, 1751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image5.png" descr="https://upload.wikimedia.org/wikipedia/it/f/f1/Loco_471_trequarti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43608" y="548679"/>
            <a:ext cx="7115176" cy="5334003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/>
          <p:cNvSpPr txBox="1"/>
          <p:nvPr/>
        </p:nvSpPr>
        <p:spPr>
          <a:xfrm>
            <a:off x="1219200" y="6172200"/>
            <a:ext cx="6781800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FS 470 Locomotive,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produced by Officine </a:t>
            </a:r>
            <a:r>
              <a:rPr kumimoji="0" lang="en-US" sz="1800" b="0" i="0" u="none" strike="noStrike" cap="none" spc="0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Meccaniche</a:t>
            </a:r>
            <a:r>
              <a:rPr kumimoji="0" lang="en-US" sz="1800" b="0" i="0" u="none" strike="noStrike" cap="none" spc="0" normalizeH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rPr>
              <a:t> di Milano, 1910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image6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504" y="139680"/>
            <a:ext cx="9001001" cy="5953616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3"/>
          </a:xfrm>
          <a:prstGeom prst="rect">
            <a:avLst/>
          </a:prstGeom>
        </p:spPr>
        <p:txBody>
          <a:bodyPr/>
          <a:lstStyle/>
          <a:p>
            <a:pPr>
              <a:defRPr sz="3600"/>
            </a:pPr>
            <a:r>
              <a:t>GDP Per Capita </a:t>
            </a:r>
            <a:br/>
            <a:r>
              <a:rPr sz="1900"/>
              <a:t>PPP Dollars (1995 = 100)</a:t>
            </a:r>
          </a:p>
        </p:txBody>
      </p:sp>
      <p:pic>
        <p:nvPicPr>
          <p:cNvPr id="125" name="image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18689" y="1600200"/>
            <a:ext cx="6906620" cy="4525963"/>
          </a:xfrm>
          <a:prstGeom prst="rect">
            <a:avLst/>
          </a:prstGeom>
          <a:ln w="12700">
            <a:miter lim="400000"/>
          </a:ln>
        </p:spPr>
      </p:pic>
      <p:sp>
        <p:nvSpPr>
          <p:cNvPr id="126" name="Shape 126"/>
          <p:cNvSpPr/>
          <p:nvPr/>
        </p:nvSpPr>
        <p:spPr>
          <a:xfrm>
            <a:off x="827583" y="6237311"/>
            <a:ext cx="4536505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/>
            </a:lvl1pPr>
          </a:lstStyle>
          <a:p>
            <a:r>
              <a:rPr dirty="0"/>
              <a:t>Source: IMF World </a:t>
            </a:r>
            <a:r>
              <a:rPr lang="en-US" dirty="0" smtClean="0"/>
              <a:t>E</a:t>
            </a:r>
            <a:r>
              <a:rPr dirty="0" smtClean="0"/>
              <a:t>conomic </a:t>
            </a:r>
            <a:r>
              <a:rPr dirty="0"/>
              <a:t>Outlook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ctrTitle"/>
          </p:nvPr>
        </p:nvSpPr>
        <p:spPr>
          <a:xfrm>
            <a:off x="685800" y="188639"/>
            <a:ext cx="7772400" cy="1080122"/>
          </a:xfrm>
          <a:prstGeom prst="rect">
            <a:avLst/>
          </a:prstGeom>
        </p:spPr>
        <p:txBody>
          <a:bodyPr/>
          <a:lstStyle/>
          <a:p>
            <a:pPr>
              <a:defRPr sz="3600"/>
            </a:pPr>
            <a:r>
              <a:rPr dirty="0" smtClean="0"/>
              <a:t>T</a:t>
            </a:r>
            <a:r>
              <a:rPr lang="en-US" dirty="0" smtClean="0"/>
              <a:t>otal </a:t>
            </a:r>
            <a:r>
              <a:rPr dirty="0" smtClean="0"/>
              <a:t>F</a:t>
            </a:r>
            <a:r>
              <a:rPr lang="en-US" dirty="0" smtClean="0"/>
              <a:t>actor </a:t>
            </a:r>
            <a:r>
              <a:rPr dirty="0" smtClean="0"/>
              <a:t>P</a:t>
            </a:r>
            <a:r>
              <a:rPr lang="en-US" dirty="0" smtClean="0"/>
              <a:t>roductivity</a:t>
            </a:r>
            <a:r>
              <a:rPr dirty="0"/>
              <a:t/>
            </a:r>
            <a:br>
              <a:rPr dirty="0"/>
            </a:br>
            <a:r>
              <a:rPr sz="2000" dirty="0"/>
              <a:t>(1995=100)</a:t>
            </a:r>
          </a:p>
        </p:txBody>
      </p:sp>
      <p:sp>
        <p:nvSpPr>
          <p:cNvPr id="131" name="Shape 131"/>
          <p:cNvSpPr/>
          <p:nvPr/>
        </p:nvSpPr>
        <p:spPr>
          <a:xfrm>
            <a:off x="899591" y="6085868"/>
            <a:ext cx="5328594" cy="269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/>
            </a:lvl1pPr>
          </a:lstStyle>
          <a:p>
            <a:r>
              <a:t>Source: OECD Productivity compendium indicators</a:t>
            </a:r>
          </a:p>
        </p:txBody>
      </p:sp>
      <p:pic>
        <p:nvPicPr>
          <p:cNvPr id="132" name="image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5576" y="1268758"/>
            <a:ext cx="7632849" cy="476517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" name="image9.png" descr="http://www.myscooterrentinrome.com/wp-content/uploads/2015/04/Vacanze-romane-rome-rent-scooter-vespa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6794" y="764704"/>
            <a:ext cx="8828455" cy="5472608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" name="pasted-image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6238" y="1090414"/>
            <a:ext cx="8834209" cy="432696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i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Tema di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66</Words>
  <Application>Microsoft Office PowerPoint</Application>
  <PresentationFormat>On-screen Show (4:3)</PresentationFormat>
  <Paragraphs>17</Paragraphs>
  <Slides>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Tema di Office</vt:lpstr>
      <vt:lpstr>The Economic Progress of Italy</vt:lpstr>
      <vt:lpstr>PowerPoint Presentation</vt:lpstr>
      <vt:lpstr>PowerPoint Presentation</vt:lpstr>
      <vt:lpstr>PowerPoint Presentation</vt:lpstr>
      <vt:lpstr>PowerPoint Presentation</vt:lpstr>
      <vt:lpstr>GDP Per Capita  PPP Dollars (1995 = 100)</vt:lpstr>
      <vt:lpstr>Total Factor Productivity (1995=100)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Economic Progress of Italy</dc:title>
  <dc:creator>bancaditalia</dc:creator>
  <cp:lastModifiedBy>bancaditalia</cp:lastModifiedBy>
  <cp:revision>5</cp:revision>
  <dcterms:modified xsi:type="dcterms:W3CDTF">2016-05-22T06:49:42Z</dcterms:modified>
</cp:coreProperties>
</file>