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56" r:id="rId3"/>
    <p:sldId id="257" r:id="rId4"/>
    <p:sldId id="258" r:id="rId5"/>
    <p:sldId id="259" r:id="rId6"/>
  </p:sldIdLst>
  <p:sldSz cx="13004800" cy="9753600"/>
  <p:notesSz cx="6797675" cy="9926638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6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88" autoAdjust="0"/>
  </p:normalViewPr>
  <p:slideViewPr>
    <p:cSldViewPr>
      <p:cViewPr varScale="1">
        <p:scale>
          <a:sx n="79" d="100"/>
          <a:sy n="79" d="100"/>
        </p:scale>
        <p:origin x="-948" y="-7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C23FC-B35F-4B56-938C-C447AF3D3FC3}" type="datetimeFigureOut">
              <a:rPr lang="it-IT" smtClean="0"/>
              <a:t>11/03/2015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26B78-607A-404F-B422-E6814A9488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741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00996403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81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Testo titolo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333399"/>
                </a:solidFill>
              </a:rPr>
              <a:t>Testo titolo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cinque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333399"/>
                </a:solidFill>
              </a:rPr>
              <a:t>Testo titolo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cinque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0240" y="8882098"/>
            <a:ext cx="3034453" cy="677333"/>
          </a:xfrm>
          <a:prstGeom prst="rect">
            <a:avLst/>
          </a:prstGeom>
        </p:spPr>
        <p:txBody>
          <a:bodyPr lIns="130046" tIns="65023" rIns="130046" bIns="65023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43307" y="8882098"/>
            <a:ext cx="4118187" cy="677333"/>
          </a:xfrm>
          <a:prstGeom prst="rect">
            <a:avLst/>
          </a:prstGeom>
        </p:spPr>
        <p:txBody>
          <a:bodyPr lIns="130046" tIns="65023" rIns="130046" bIns="65023"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85866" y="9320107"/>
            <a:ext cx="3034455" cy="50064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F1728B8-AD32-45AE-B0D3-9D89ED560B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53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Testo titolo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Testo titolo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defTabSz="584200">
              <a:defRPr sz="6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Testo titolo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ClrTx/>
              <a:buSzTx/>
              <a:buFontTx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Testo titolo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Testo titolo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444500" indent="-444500" defTabSz="584200">
              <a:spcBef>
                <a:spcPts val="4200"/>
              </a:spcBef>
              <a:buClrTx/>
              <a:buSzPct val="75000"/>
              <a:buFontTx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defTabSz="584200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Testo titolo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342900" indent="-342900" defTabSz="584200">
              <a:spcBef>
                <a:spcPts val="3200"/>
              </a:spcBef>
              <a:buClrTx/>
              <a:buSzPct val="75000"/>
              <a:buFontTx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0287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3716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1714500" indent="-342900" defTabSz="584200">
              <a:spcBef>
                <a:spcPts val="3200"/>
              </a:spcBef>
              <a:buClrTx/>
              <a:buSzPct val="75000"/>
              <a:buFontTx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444500" indent="-444500" defTabSz="584200">
              <a:spcBef>
                <a:spcPts val="4200"/>
              </a:spcBef>
              <a:buClrTx/>
              <a:buSzPct val="75000"/>
              <a:buFontTx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ClrTx/>
              <a:buSzPct val="75000"/>
              <a:buFontTx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" y="-1"/>
            <a:ext cx="13004801" cy="1496909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-1" y="8665350"/>
            <a:ext cx="13004801" cy="205460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algn="l" defTabSz="914400">
              <a:defRPr sz="24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" name="image1.pdf" descr="Logo x windows2"/>
          <p:cNvPicPr/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9566205" y="8967893"/>
            <a:ext cx="2772552" cy="65475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76106" y="60960"/>
            <a:ext cx="10099043" cy="1499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023" tIns="65023" rIns="65023" bIns="65023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333399"/>
                </a:solidFill>
              </a:rPr>
              <a:t>Testo titolo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62559" y="1560125"/>
            <a:ext cx="12490028" cy="8193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023" tIns="65023" rIns="65023" bIns="65023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33399"/>
                </a:solidFill>
              </a:rPr>
              <a:t>Corpo livello cinque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9685866" y="9320107"/>
            <a:ext cx="3034455" cy="475677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>
            <a:spAutoFit/>
          </a:bodyPr>
          <a:lstStyle>
            <a:lvl1pPr algn="l" defTabSz="91440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hf sldNum="0" hdr="0" ftr="0" dt="0"/>
  <p:txStyles>
    <p:titleStyle>
      <a:lvl1pPr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1pPr>
      <a:lvl2pPr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2pPr>
      <a:lvl3pPr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3pPr>
      <a:lvl4pPr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4pPr>
      <a:lvl5pPr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5pPr>
      <a:lvl6pPr indent="457200"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6pPr>
      <a:lvl7pPr indent="914400"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7pPr>
      <a:lvl8pPr indent="1371600"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8pPr>
      <a:lvl9pPr indent="1828800" algn="ctr">
        <a:defRPr sz="3800">
          <a:solidFill>
            <a:srgbClr val="333399"/>
          </a:solidFill>
          <a:latin typeface="Verdana Bold"/>
          <a:ea typeface="Verdana Bold"/>
          <a:cs typeface="Verdana Bold"/>
          <a:sym typeface="Verdana Bold"/>
        </a:defRPr>
      </a:lvl9pPr>
    </p:titleStyle>
    <p:bodyStyle>
      <a:lvl1pPr marL="485775" indent="-485775">
        <a:spcBef>
          <a:spcPts val="500"/>
        </a:spcBef>
        <a:buClr>
          <a:srgbClr val="CC0000"/>
        </a:buClr>
        <a:buSzPct val="100000"/>
        <a:buFont typeface="Webdings"/>
        <a:buChar char="•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1pPr>
      <a:lvl2pPr marL="898813" indent="-441613">
        <a:spcBef>
          <a:spcPts val="500"/>
        </a:spcBef>
        <a:buClr>
          <a:srgbClr val="CC0000"/>
        </a:buClr>
        <a:buSzPct val="150000"/>
        <a:buFont typeface="Webdings"/>
        <a:buChar char="⬥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2pPr>
      <a:lvl3pPr marL="1303019" indent="-388619">
        <a:spcBef>
          <a:spcPts val="500"/>
        </a:spcBef>
        <a:buClr>
          <a:srgbClr val="CC0000"/>
        </a:buClr>
        <a:buSzPct val="115000"/>
        <a:buFont typeface="Webdings"/>
        <a:buChar char="●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3pPr>
      <a:lvl4pPr marL="1803400" indent="-431800">
        <a:spcBef>
          <a:spcPts val="500"/>
        </a:spcBef>
        <a:buClr>
          <a:srgbClr val="CC0000"/>
        </a:buClr>
        <a:buSzPct val="100000"/>
        <a:buFont typeface="Webdings"/>
        <a:buChar char="o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4pPr>
      <a:lvl5pPr marL="2314575" indent="-485775">
        <a:spcBef>
          <a:spcPts val="500"/>
        </a:spcBef>
        <a:buClr>
          <a:srgbClr val="CC0000"/>
        </a:buClr>
        <a:buSzPct val="100000"/>
        <a:buFont typeface="Webdings"/>
        <a:buChar char="»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5pPr>
      <a:lvl6pPr marL="2771775" indent="-485775">
        <a:spcBef>
          <a:spcPts val="500"/>
        </a:spcBef>
        <a:buClr>
          <a:srgbClr val="CC0000"/>
        </a:buClr>
        <a:buSzPct val="100000"/>
        <a:buFont typeface="Webdings"/>
        <a:buChar char="»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6pPr>
      <a:lvl7pPr marL="3228975" indent="-485775">
        <a:spcBef>
          <a:spcPts val="500"/>
        </a:spcBef>
        <a:buClr>
          <a:srgbClr val="CC0000"/>
        </a:buClr>
        <a:buSzPct val="100000"/>
        <a:buFont typeface="Webdings"/>
        <a:buChar char="»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7pPr>
      <a:lvl8pPr marL="3686175" indent="-485775">
        <a:spcBef>
          <a:spcPts val="500"/>
        </a:spcBef>
        <a:buClr>
          <a:srgbClr val="CC0000"/>
        </a:buClr>
        <a:buSzPct val="100000"/>
        <a:buFont typeface="Webdings"/>
        <a:buChar char="»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8pPr>
      <a:lvl9pPr marL="4143375" indent="-485775">
        <a:spcBef>
          <a:spcPts val="500"/>
        </a:spcBef>
        <a:buClr>
          <a:srgbClr val="CC0000"/>
        </a:buClr>
        <a:buSzPct val="100000"/>
        <a:buFont typeface="Webdings"/>
        <a:buChar char="»"/>
        <a:defRPr sz="3400">
          <a:solidFill>
            <a:srgbClr val="333399"/>
          </a:solidFill>
          <a:latin typeface="Verdana"/>
          <a:ea typeface="Verdana"/>
          <a:cs typeface="Verdana"/>
          <a:sym typeface="Verdana"/>
        </a:defRPr>
      </a:lvl9pPr>
    </p:bodyStyle>
    <p:otherStyle>
      <a:lvl1pPr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89832" y="1348408"/>
            <a:ext cx="10464800" cy="2790552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chemeClr val="accent1">
                    <a:lumMod val="75000"/>
                  </a:schemeClr>
                </a:solidFill>
              </a:rPr>
              <a:t>Verso </a:t>
            </a:r>
            <a:r>
              <a:rPr lang="it-IT" sz="6000" dirty="0">
                <a:solidFill>
                  <a:schemeClr val="accent1">
                    <a:lumMod val="75000"/>
                  </a:schemeClr>
                </a:solidFill>
              </a:rPr>
              <a:t>l’Unione </a:t>
            </a:r>
            <a:r>
              <a:rPr lang="it-IT" sz="6000" dirty="0" smtClean="0">
                <a:solidFill>
                  <a:schemeClr val="accent1">
                    <a:lumMod val="75000"/>
                  </a:schemeClr>
                </a:solidFill>
              </a:rPr>
              <a:t>Bancaria</a:t>
            </a:r>
            <a:endParaRPr lang="it-IT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70000" y="5596880"/>
            <a:ext cx="10464800" cy="1944216"/>
          </a:xfrm>
        </p:spPr>
        <p:txBody>
          <a:bodyPr/>
          <a:lstStyle/>
          <a:p>
            <a:r>
              <a:rPr lang="it-IT" sz="4000" b="1" i="1" dirty="0" smtClean="0"/>
              <a:t>Salvatore Rossi</a:t>
            </a:r>
          </a:p>
          <a:p>
            <a:endParaRPr lang="it-IT" dirty="0"/>
          </a:p>
          <a:p>
            <a:r>
              <a:rPr lang="it-IT" dirty="0" smtClean="0"/>
              <a:t> </a:t>
            </a:r>
            <a:r>
              <a:rPr lang="it-IT" i="1" dirty="0" smtClean="0"/>
              <a:t>ABI, </a:t>
            </a:r>
            <a:r>
              <a:rPr lang="it-IT" i="1" dirty="0"/>
              <a:t>11 marzo 2015</a:t>
            </a:r>
          </a:p>
        </p:txBody>
      </p:sp>
      <p:pic>
        <p:nvPicPr>
          <p:cNvPr id="1026" name="Picture 2" descr="logonew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4" y="361950"/>
            <a:ext cx="3352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Risultati immagini per logo abi"/>
          <p:cNvSpPr>
            <a:spLocks noChangeAspect="1" noChangeArrowheads="1"/>
          </p:cNvSpPr>
          <p:nvPr/>
        </p:nvSpPr>
        <p:spPr bwMode="auto">
          <a:xfrm>
            <a:off x="155575" y="-509588"/>
            <a:ext cx="1428750" cy="10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87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389832" y="412304"/>
            <a:ext cx="10099043" cy="772344"/>
          </a:xfrm>
        </p:spPr>
        <p:txBody>
          <a:bodyPr/>
          <a:lstStyle/>
          <a:p>
            <a:pPr lvl="8" indent="0"/>
            <a:r>
              <a:rPr lang="it-IT" sz="3600" b="1" i="1" dirty="0">
                <a:solidFill>
                  <a:srgbClr val="0365C0"/>
                </a:solidFill>
              </a:rPr>
              <a:t>La </a:t>
            </a:r>
            <a:r>
              <a:rPr lang="it-IT" sz="3600" b="1" i="1" dirty="0" err="1">
                <a:solidFill>
                  <a:srgbClr val="0365C0"/>
                </a:solidFill>
              </a:rPr>
              <a:t>governance</a:t>
            </a:r>
            <a:r>
              <a:rPr lang="it-IT" sz="3600" b="1" dirty="0">
                <a:solidFill>
                  <a:srgbClr val="0365C0"/>
                </a:solidFill>
              </a:rPr>
              <a:t> e l'organizzazione del SSM</a:t>
            </a:r>
            <a:br>
              <a:rPr lang="it-IT" sz="3600" b="1" dirty="0">
                <a:solidFill>
                  <a:srgbClr val="0365C0"/>
                </a:solidFill>
              </a:rPr>
            </a:br>
            <a:endParaRPr lang="it-IT" dirty="0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237704" y="1560124"/>
            <a:ext cx="12490028" cy="8193476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/>
            </a:pPr>
            <a:endParaRPr sz="3200" dirty="0"/>
          </a:p>
          <a:p>
            <a:pPr marL="0" lvl="0" indent="0" algn="just">
              <a:buNone/>
              <a:defRPr sz="1800"/>
            </a:pPr>
            <a:r>
              <a:rPr lang="it-IT" sz="3200" dirty="0" smtClean="0"/>
              <a:t>	</a:t>
            </a:r>
            <a:r>
              <a:rPr sz="3200" dirty="0" smtClean="0"/>
              <a:t>Il </a:t>
            </a:r>
            <a:r>
              <a:rPr sz="3200" dirty="0"/>
              <a:t>Governing Council </a:t>
            </a:r>
            <a:r>
              <a:rPr sz="3200" dirty="0" err="1"/>
              <a:t>della</a:t>
            </a:r>
            <a:r>
              <a:rPr sz="3200" dirty="0"/>
              <a:t> BCE</a:t>
            </a:r>
          </a:p>
          <a:p>
            <a:pPr lvl="0" algn="just">
              <a:defRPr sz="1800"/>
            </a:pPr>
            <a:endParaRPr sz="3200" dirty="0"/>
          </a:p>
          <a:p>
            <a:pPr marL="0" lvl="0" indent="0" algn="just">
              <a:buNone/>
              <a:defRPr sz="1800"/>
            </a:pPr>
            <a:r>
              <a:rPr lang="it-IT" sz="3200" dirty="0" smtClean="0"/>
              <a:t>	</a:t>
            </a:r>
            <a:r>
              <a:rPr sz="3200" dirty="0" smtClean="0"/>
              <a:t>Il </a:t>
            </a:r>
            <a:r>
              <a:rPr sz="3200" dirty="0"/>
              <a:t>Supervisory Board</a:t>
            </a:r>
          </a:p>
          <a:p>
            <a:pPr lvl="0" algn="just">
              <a:defRPr sz="1800"/>
            </a:pPr>
            <a:endParaRPr sz="3200" dirty="0"/>
          </a:p>
          <a:p>
            <a:pPr marL="0" lvl="0" indent="0" algn="just">
              <a:buNone/>
              <a:defRPr sz="1800"/>
            </a:pPr>
            <a:r>
              <a:rPr lang="it-IT" sz="3200" dirty="0" smtClean="0"/>
              <a:t>	</a:t>
            </a:r>
            <a:r>
              <a:rPr sz="3200" dirty="0" smtClean="0"/>
              <a:t>Lo </a:t>
            </a:r>
            <a:r>
              <a:rPr sz="3200" dirty="0"/>
              <a:t>staff del SSM e </a:t>
            </a:r>
            <a:r>
              <a:rPr sz="3200" dirty="0" smtClean="0"/>
              <a:t>quell</a:t>
            </a:r>
            <a:r>
              <a:rPr lang="it-IT" sz="3200" smtClean="0"/>
              <a:t>o</a:t>
            </a:r>
            <a:r>
              <a:rPr sz="3200" smtClean="0"/>
              <a:t> </a:t>
            </a:r>
            <a:r>
              <a:rPr sz="3200" dirty="0" err="1"/>
              <a:t>delle</a:t>
            </a:r>
            <a:r>
              <a:rPr sz="3200" dirty="0"/>
              <a:t> NCAs</a:t>
            </a:r>
          </a:p>
          <a:p>
            <a:pPr lvl="0" algn="just">
              <a:defRPr sz="1800"/>
            </a:pPr>
            <a:endParaRPr sz="3200" dirty="0"/>
          </a:p>
          <a:p>
            <a:pPr marL="0" lvl="0" indent="0" algn="just">
              <a:buNone/>
              <a:defRPr sz="1800"/>
            </a:pPr>
            <a:r>
              <a:rPr lang="it-IT" sz="3200" dirty="0" smtClean="0"/>
              <a:t>	</a:t>
            </a:r>
            <a:r>
              <a:rPr sz="3200" dirty="0" smtClean="0"/>
              <a:t>I </a:t>
            </a:r>
            <a:r>
              <a:rPr sz="3200" dirty="0"/>
              <a:t>Joint Supervisory Teams</a:t>
            </a:r>
          </a:p>
          <a:p>
            <a:pPr lvl="0" algn="just">
              <a:defRPr sz="1800"/>
            </a:pPr>
            <a:endParaRPr sz="3200" dirty="0"/>
          </a:p>
          <a:p>
            <a:pPr marL="0" lvl="0" indent="0" algn="just">
              <a:buNone/>
              <a:defRPr sz="1800"/>
            </a:pPr>
            <a:r>
              <a:rPr lang="it-IT" sz="3200" dirty="0" smtClean="0"/>
              <a:t>	</a:t>
            </a:r>
            <a:r>
              <a:rPr sz="3200" dirty="0" smtClean="0"/>
              <a:t>I </a:t>
            </a:r>
            <a:r>
              <a:rPr sz="3200" dirty="0"/>
              <a:t>networks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9"/>
          <p:cNvGrpSpPr/>
          <p:nvPr/>
        </p:nvGrpSpPr>
        <p:grpSpPr>
          <a:xfrm>
            <a:off x="973116" y="2111692"/>
            <a:ext cx="6386235" cy="3313986"/>
            <a:chOff x="0" y="0"/>
            <a:chExt cx="6386233" cy="3313985"/>
          </a:xfrm>
        </p:grpSpPr>
        <p:grpSp>
          <p:nvGrpSpPr>
            <p:cNvPr id="49" name="Group 49"/>
            <p:cNvGrpSpPr/>
            <p:nvPr/>
          </p:nvGrpSpPr>
          <p:grpSpPr>
            <a:xfrm>
              <a:off x="-1" y="0"/>
              <a:ext cx="6386234" cy="3313986"/>
              <a:chOff x="0" y="0"/>
              <a:chExt cx="6386233" cy="3313985"/>
            </a:xfrm>
          </p:grpSpPr>
          <p:sp>
            <p:nvSpPr>
              <p:cNvPr id="47" name="Shape 47"/>
              <p:cNvSpPr/>
              <p:nvPr/>
            </p:nvSpPr>
            <p:spPr>
              <a:xfrm>
                <a:off x="-1" y="0"/>
                <a:ext cx="6386234" cy="3313986"/>
              </a:xfrm>
              <a:prstGeom prst="rect">
                <a:avLst/>
              </a:prstGeom>
              <a:noFill/>
              <a:ln w="38100" cap="flat">
                <a:solidFill>
                  <a:srgbClr val="2D2D8A"/>
                </a:solidFill>
                <a:prstDash val="sysDot"/>
                <a:miter lim="8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defTabSz="914400">
                  <a:lnSpc>
                    <a:spcPct val="80000"/>
                  </a:lnSpc>
                  <a:spcBef>
                    <a:spcPts val="400"/>
                  </a:spcBef>
                  <a:defRPr sz="1600">
                    <a:latin typeface="Arial Bold"/>
                    <a:ea typeface="Arial Bold"/>
                    <a:cs typeface="Arial Bold"/>
                    <a:sym typeface="Arial Bold"/>
                  </a:defRPr>
                </a:pPr>
                <a:endParaRPr/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2698376" y="0"/>
                <a:ext cx="989481" cy="57278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65023" tIns="65023" rIns="65023" bIns="65023" numCol="1" anchor="t">
                <a:spAutoFit/>
              </a:bodyPr>
              <a:lstStyle>
                <a:lvl1pPr defTabSz="914400">
                  <a:lnSpc>
                    <a:spcPct val="80000"/>
                  </a:lnSpc>
                  <a:spcBef>
                    <a:spcPts val="200"/>
                  </a:spcBef>
                  <a:defRPr sz="1600">
                    <a:solidFill>
                      <a:srgbClr val="2D2D8A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1600">
                    <a:solidFill>
                      <a:srgbClr val="2D2D8A"/>
                    </a:solidFill>
                  </a:rPr>
                  <a:t>Full JST</a:t>
                </a:r>
              </a:p>
            </p:txBody>
          </p:sp>
        </p:grpSp>
        <p:pic>
          <p:nvPicPr>
            <p:cNvPr id="50" name="image2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074728" y="434338"/>
              <a:ext cx="2268654" cy="7597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" name="Shape 51"/>
            <p:cNvSpPr/>
            <p:nvPr/>
          </p:nvSpPr>
          <p:spPr>
            <a:xfrm rot="5400000">
              <a:off x="870005" y="2279278"/>
              <a:ext cx="442308" cy="282919"/>
            </a:xfrm>
            <a:prstGeom prst="rightArrow">
              <a:avLst>
                <a:gd name="adj1" fmla="val 50000"/>
                <a:gd name="adj2" fmla="val 26525"/>
              </a:avLst>
            </a:prstGeom>
            <a:noFill/>
            <a:ln w="38100" cap="flat">
              <a:solidFill>
                <a:srgbClr val="2D2D8A"/>
              </a:solidFill>
              <a:prstDash val="solid"/>
              <a:miter lim="8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lnSpc>
                  <a:spcPct val="86000"/>
                </a:lnSpc>
                <a:spcBef>
                  <a:spcPts val="400"/>
                </a:spcBef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pic>
          <p:nvPicPr>
            <p:cNvPr id="52" name="image3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329752" y="1656328"/>
              <a:ext cx="1775873" cy="46754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3" name="image4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52298" y="1658985"/>
              <a:ext cx="1777201" cy="4675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4" name="Shape 54"/>
            <p:cNvSpPr/>
            <p:nvPr/>
          </p:nvSpPr>
          <p:spPr>
            <a:xfrm rot="5400000">
              <a:off x="1916668" y="367923"/>
              <a:ext cx="466215" cy="2118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800" y="0"/>
                  </a:lnTo>
                  <a:lnTo>
                    <a:pt x="10800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algn="l" defTabSz="914400">
                <a:defRPr sz="2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6200000" flipH="1">
              <a:off x="4069762" y="346673"/>
              <a:ext cx="464887" cy="2159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800" y="0"/>
                  </a:lnTo>
                  <a:lnTo>
                    <a:pt x="10800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algn="l" defTabSz="914400">
                <a:defRPr sz="2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5400000">
              <a:off x="2997863" y="2279278"/>
              <a:ext cx="442308" cy="282919"/>
            </a:xfrm>
            <a:prstGeom prst="rightArrow">
              <a:avLst>
                <a:gd name="adj1" fmla="val 50000"/>
                <a:gd name="adj2" fmla="val 26525"/>
              </a:avLst>
            </a:prstGeom>
            <a:noFill/>
            <a:ln w="38100" cap="flat">
              <a:solidFill>
                <a:srgbClr val="2D2D8A"/>
              </a:solidFill>
              <a:prstDash val="solid"/>
              <a:miter lim="8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lnSpc>
                  <a:spcPct val="86000"/>
                </a:lnSpc>
                <a:spcBef>
                  <a:spcPts val="400"/>
                </a:spcBef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 rot="5400000">
              <a:off x="5121073" y="2278613"/>
              <a:ext cx="442309" cy="284247"/>
            </a:xfrm>
            <a:prstGeom prst="rightArrow">
              <a:avLst>
                <a:gd name="adj1" fmla="val 50000"/>
                <a:gd name="adj2" fmla="val 26385"/>
              </a:avLst>
            </a:prstGeom>
            <a:noFill/>
            <a:ln w="38100" cap="flat">
              <a:solidFill>
                <a:srgbClr val="2D2D8A"/>
              </a:solidFill>
              <a:prstDash val="solid"/>
              <a:miter lim="8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lnSpc>
                  <a:spcPct val="86000"/>
                </a:lnSpc>
                <a:spcBef>
                  <a:spcPts val="400"/>
                </a:spcBef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pic>
          <p:nvPicPr>
            <p:cNvPr id="58" name="image5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3221" y="1660313"/>
              <a:ext cx="1775874" cy="4675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" name="image6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9771" y="2790654"/>
              <a:ext cx="2060120" cy="4436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" name="image7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188959" y="2790654"/>
              <a:ext cx="2058791" cy="4436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" name="image8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4312832" y="2790654"/>
              <a:ext cx="2058791" cy="4436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2" name="Shape 62"/>
            <p:cNvSpPr/>
            <p:nvPr/>
          </p:nvSpPr>
          <p:spPr>
            <a:xfrm>
              <a:off x="2109263" y="550100"/>
              <a:ext cx="1559368" cy="502999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914400">
                <a:lnSpc>
                  <a:spcPct val="86000"/>
                </a:lnSpc>
                <a:defRPr sz="1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JST Coordinator + ECB staff</a:t>
              </a:r>
            </a:p>
          </p:txBody>
        </p:sp>
        <p:sp>
          <p:nvSpPr>
            <p:cNvPr id="63" name="Shape 63"/>
            <p:cNvSpPr/>
            <p:nvPr/>
          </p:nvSpPr>
          <p:spPr>
            <a:xfrm>
              <a:off x="3209055" y="1194096"/>
              <a:ext cx="9297" cy="4622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83678" y="294871"/>
              <a:ext cx="4330101" cy="2126530"/>
            </a:xfrm>
            <a:prstGeom prst="rect">
              <a:avLst/>
            </a:prstGeom>
            <a:noFill/>
            <a:ln w="25400" cap="flat">
              <a:solidFill>
                <a:srgbClr val="FF0000"/>
              </a:solidFill>
              <a:prstDash val="sysDash"/>
              <a:bevel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174000" y="294871"/>
              <a:ext cx="1484986" cy="35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3" tIns="65023" rIns="65023" bIns="65023" numCol="1" anchor="t">
              <a:spAutoFit/>
            </a:bodyPr>
            <a:lstStyle>
              <a:lvl1pPr algn="l" defTabSz="914400">
                <a:defRPr sz="1600">
                  <a:solidFill>
                    <a:srgbClr val="FF0000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0000"/>
                  </a:solidFill>
                </a:rPr>
                <a:t>Core JST</a:t>
              </a:r>
            </a:p>
          </p:txBody>
        </p:sp>
        <p:sp>
          <p:nvSpPr>
            <p:cNvPr id="66" name="Shape 66"/>
            <p:cNvSpPr/>
            <p:nvPr/>
          </p:nvSpPr>
          <p:spPr>
            <a:xfrm>
              <a:off x="171343" y="1506235"/>
              <a:ext cx="1871506" cy="783668"/>
            </a:xfrm>
            <a:prstGeom prst="rect">
              <a:avLst/>
            </a:prstGeom>
            <a:noFill/>
            <a:ln w="38100" cap="flat">
              <a:solidFill>
                <a:srgbClr val="92D050"/>
              </a:solidFill>
              <a:prstDash val="sysDash"/>
              <a:bevel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2003003" y="361284"/>
              <a:ext cx="2357645" cy="904540"/>
            </a:xfrm>
            <a:prstGeom prst="rect">
              <a:avLst/>
            </a:prstGeom>
            <a:noFill/>
            <a:ln w="38100" cap="flat">
              <a:solidFill>
                <a:srgbClr val="92D050"/>
              </a:solidFill>
              <a:prstDash val="sysDash"/>
              <a:bevel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226314" y="862692"/>
              <a:ext cx="1486314" cy="580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3" tIns="65023" rIns="65023" bIns="65023" numCol="1" anchor="t">
              <a:spAutoFit/>
            </a:bodyPr>
            <a:lstStyle>
              <a:lvl1pPr algn="l" defTabSz="914400">
                <a:defRPr sz="1600">
                  <a:solidFill>
                    <a:srgbClr val="92D050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92D050"/>
                  </a:solidFill>
                </a:rPr>
                <a:t>Inner Core JST</a:t>
              </a:r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869774" y="6376781"/>
            <a:ext cx="1941857" cy="678565"/>
            <a:chOff x="0" y="-6174"/>
            <a:chExt cx="1941856" cy="678563"/>
          </a:xfrm>
        </p:grpSpPr>
        <p:pic>
          <p:nvPicPr>
            <p:cNvPr id="70" name="image2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2410" y="26470"/>
              <a:ext cx="1839447" cy="6160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1" name="Shape 71"/>
            <p:cNvSpPr/>
            <p:nvPr/>
          </p:nvSpPr>
          <p:spPr>
            <a:xfrm>
              <a:off x="0" y="-6175"/>
              <a:ext cx="1392793" cy="678565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914400">
                <a:lnSpc>
                  <a:spcPct val="86000"/>
                </a:lnSpc>
                <a:defRPr sz="1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 dirty="0">
                  <a:solidFill>
                    <a:srgbClr val="FFFFFF"/>
                  </a:solidFill>
                </a:rPr>
                <a:t>JST Coordinator + ECB staff</a:t>
              </a:r>
            </a:p>
          </p:txBody>
        </p:sp>
      </p:grpSp>
      <p:sp>
        <p:nvSpPr>
          <p:cNvPr id="73" name="Shape 73"/>
          <p:cNvSpPr/>
          <p:nvPr/>
        </p:nvSpPr>
        <p:spPr>
          <a:xfrm>
            <a:off x="2907758" y="6501596"/>
            <a:ext cx="656277" cy="275053"/>
          </a:xfrm>
          <a:prstGeom prst="rightArrow">
            <a:avLst>
              <a:gd name="adj1" fmla="val 50000"/>
              <a:gd name="adj2" fmla="val 26525"/>
            </a:avLst>
          </a:prstGeom>
          <a:ln w="38100">
            <a:solidFill>
              <a:srgbClr val="2D2D8A"/>
            </a:solidFill>
            <a:miter/>
          </a:ln>
        </p:spPr>
        <p:txBody>
          <a:bodyPr lIns="65023" tIns="65023" rIns="65023" bIns="65023" anchor="ctr"/>
          <a:lstStyle/>
          <a:p>
            <a:pPr lvl="0" defTabSz="914400">
              <a:lnSpc>
                <a:spcPct val="86000"/>
              </a:lnSpc>
              <a:spcBef>
                <a:spcPts val="4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5846117" y="6501596"/>
            <a:ext cx="656277" cy="275053"/>
          </a:xfrm>
          <a:prstGeom prst="rightArrow">
            <a:avLst>
              <a:gd name="adj1" fmla="val 50000"/>
              <a:gd name="adj2" fmla="val 26525"/>
            </a:avLst>
          </a:prstGeom>
          <a:ln w="38100">
            <a:solidFill>
              <a:srgbClr val="2D2D8A"/>
            </a:solidFill>
            <a:miter/>
          </a:ln>
        </p:spPr>
        <p:txBody>
          <a:bodyPr lIns="65023" tIns="65023" rIns="65023" bIns="65023" anchor="ctr"/>
          <a:lstStyle/>
          <a:p>
            <a:pPr lvl="0" defTabSz="914400">
              <a:lnSpc>
                <a:spcPct val="86000"/>
              </a:lnSpc>
              <a:spcBef>
                <a:spcPts val="4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97" name="Group 97"/>
          <p:cNvGrpSpPr/>
          <p:nvPr/>
        </p:nvGrpSpPr>
        <p:grpSpPr>
          <a:xfrm>
            <a:off x="3762784" y="6406607"/>
            <a:ext cx="1978466" cy="518161"/>
            <a:chOff x="0" y="0"/>
            <a:chExt cx="1978465" cy="518159"/>
          </a:xfrm>
        </p:grpSpPr>
        <p:sp>
          <p:nvSpPr>
            <p:cNvPr id="75" name="Shape 75"/>
            <p:cNvSpPr/>
            <p:nvPr/>
          </p:nvSpPr>
          <p:spPr>
            <a:xfrm>
              <a:off x="0" y="0"/>
              <a:ext cx="1948687" cy="518160"/>
            </a:xfrm>
            <a:prstGeom prst="rect">
              <a:avLst/>
            </a:prstGeom>
            <a:solidFill>
              <a:srgbClr val="3399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79248" y="38608"/>
              <a:ext cx="437754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Local</a:t>
              </a:r>
            </a:p>
          </p:txBody>
        </p:sp>
        <p:sp>
          <p:nvSpPr>
            <p:cNvPr id="77" name="Shape 77"/>
            <p:cNvSpPr/>
            <p:nvPr/>
          </p:nvSpPr>
          <p:spPr>
            <a:xfrm>
              <a:off x="538479" y="38608"/>
              <a:ext cx="329060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Sub</a:t>
              </a:r>
            </a:p>
          </p:txBody>
        </p:sp>
        <p:sp>
          <p:nvSpPr>
            <p:cNvPr id="78" name="Shape 78"/>
            <p:cNvSpPr/>
            <p:nvPr/>
          </p:nvSpPr>
          <p:spPr>
            <a:xfrm>
              <a:off x="843279" y="38608"/>
              <a:ext cx="127001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79" name="Shape 79"/>
            <p:cNvSpPr/>
            <p:nvPr/>
          </p:nvSpPr>
          <p:spPr>
            <a:xfrm>
              <a:off x="900175" y="38608"/>
              <a:ext cx="457462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coord</a:t>
              </a:r>
            </a:p>
          </p:txBody>
        </p:sp>
        <p:sp>
          <p:nvSpPr>
            <p:cNvPr id="80" name="Shape 80"/>
            <p:cNvSpPr/>
            <p:nvPr/>
          </p:nvSpPr>
          <p:spPr>
            <a:xfrm>
              <a:off x="1330959" y="38608"/>
              <a:ext cx="127001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.</a:t>
              </a:r>
            </a:p>
          </p:txBody>
        </p:sp>
        <p:sp>
          <p:nvSpPr>
            <p:cNvPr id="81" name="Shape 81"/>
            <p:cNvSpPr/>
            <p:nvPr/>
          </p:nvSpPr>
          <p:spPr>
            <a:xfrm>
              <a:off x="79247" y="300736"/>
              <a:ext cx="783544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(Banca 2)</a:t>
              </a:r>
            </a:p>
          </p:txBody>
        </p:sp>
        <p:grpSp>
          <p:nvGrpSpPr>
            <p:cNvPr id="84" name="Group 84"/>
            <p:cNvGrpSpPr/>
            <p:nvPr/>
          </p:nvGrpSpPr>
          <p:grpSpPr>
            <a:xfrm>
              <a:off x="1402079" y="65024"/>
              <a:ext cx="487679" cy="388112"/>
              <a:chOff x="0" y="0"/>
              <a:chExt cx="487678" cy="388111"/>
            </a:xfrm>
          </p:grpSpPr>
          <p:sp>
            <p:nvSpPr>
              <p:cNvPr id="82" name="Shape 82"/>
              <p:cNvSpPr/>
              <p:nvPr/>
            </p:nvSpPr>
            <p:spPr>
              <a:xfrm>
                <a:off x="-1" y="0"/>
                <a:ext cx="487680" cy="38811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3" name="Shape 83"/>
              <p:cNvSpPr/>
              <p:nvPr/>
            </p:nvSpPr>
            <p:spPr>
              <a:xfrm>
                <a:off x="-1" y="0"/>
                <a:ext cx="487680" cy="388112"/>
              </a:xfrm>
              <a:prstGeom prst="rect">
                <a:avLst/>
              </a:prstGeom>
              <a:noFill/>
              <a:ln w="3175" cap="rnd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85" name="Shape 85"/>
            <p:cNvSpPr/>
            <p:nvPr/>
          </p:nvSpPr>
          <p:spPr>
            <a:xfrm>
              <a:off x="1491487" y="174752"/>
              <a:ext cx="486979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000066"/>
                  </a:solidFill>
                  <a:latin typeface="Algerian"/>
                  <a:ea typeface="Algerian"/>
                  <a:cs typeface="Algerian"/>
                  <a:sym typeface="Algerian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000066"/>
                  </a:solidFill>
                </a:rPr>
                <a:t>NCA2</a:t>
              </a:r>
            </a:p>
          </p:txBody>
        </p:sp>
        <p:sp>
          <p:nvSpPr>
            <p:cNvPr id="86" name="Shape 86"/>
            <p:cNvSpPr/>
            <p:nvPr/>
          </p:nvSpPr>
          <p:spPr>
            <a:xfrm>
              <a:off x="0" y="0"/>
              <a:ext cx="1948687" cy="518160"/>
            </a:xfrm>
            <a:prstGeom prst="rect">
              <a:avLst/>
            </a:prstGeom>
            <a:solidFill>
              <a:srgbClr val="3399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9248" y="38608"/>
              <a:ext cx="437754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Local</a:t>
              </a:r>
            </a:p>
          </p:txBody>
        </p:sp>
        <p:sp>
          <p:nvSpPr>
            <p:cNvPr id="88" name="Shape 88"/>
            <p:cNvSpPr/>
            <p:nvPr/>
          </p:nvSpPr>
          <p:spPr>
            <a:xfrm>
              <a:off x="538479" y="38608"/>
              <a:ext cx="329060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Sub</a:t>
              </a:r>
            </a:p>
          </p:txBody>
        </p:sp>
        <p:sp>
          <p:nvSpPr>
            <p:cNvPr id="89" name="Shape 89"/>
            <p:cNvSpPr/>
            <p:nvPr/>
          </p:nvSpPr>
          <p:spPr>
            <a:xfrm>
              <a:off x="843279" y="38608"/>
              <a:ext cx="127001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0" name="Shape 90"/>
            <p:cNvSpPr/>
            <p:nvPr/>
          </p:nvSpPr>
          <p:spPr>
            <a:xfrm>
              <a:off x="900175" y="38608"/>
              <a:ext cx="457462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coord</a:t>
              </a:r>
            </a:p>
          </p:txBody>
        </p:sp>
        <p:sp>
          <p:nvSpPr>
            <p:cNvPr id="91" name="Shape 91"/>
            <p:cNvSpPr/>
            <p:nvPr/>
          </p:nvSpPr>
          <p:spPr>
            <a:xfrm>
              <a:off x="1330959" y="38608"/>
              <a:ext cx="127001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.</a:t>
              </a:r>
            </a:p>
          </p:txBody>
        </p:sp>
        <p:sp>
          <p:nvSpPr>
            <p:cNvPr id="92" name="Shape 92"/>
            <p:cNvSpPr/>
            <p:nvPr/>
          </p:nvSpPr>
          <p:spPr>
            <a:xfrm>
              <a:off x="79248" y="300736"/>
              <a:ext cx="783543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(Banca 2)</a:t>
              </a:r>
            </a:p>
          </p:txBody>
        </p:sp>
        <p:grpSp>
          <p:nvGrpSpPr>
            <p:cNvPr id="95" name="Group 95"/>
            <p:cNvGrpSpPr/>
            <p:nvPr/>
          </p:nvGrpSpPr>
          <p:grpSpPr>
            <a:xfrm>
              <a:off x="1402079" y="65024"/>
              <a:ext cx="487679" cy="388112"/>
              <a:chOff x="0" y="0"/>
              <a:chExt cx="487678" cy="388111"/>
            </a:xfrm>
          </p:grpSpPr>
          <p:sp>
            <p:nvSpPr>
              <p:cNvPr id="93" name="Shape 93"/>
              <p:cNvSpPr/>
              <p:nvPr/>
            </p:nvSpPr>
            <p:spPr>
              <a:xfrm>
                <a:off x="-1" y="0"/>
                <a:ext cx="487680" cy="38811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-1" y="0"/>
                <a:ext cx="487680" cy="388112"/>
              </a:xfrm>
              <a:prstGeom prst="rect">
                <a:avLst/>
              </a:prstGeom>
              <a:noFill/>
              <a:ln w="3175" cap="rnd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96" name="Shape 96"/>
            <p:cNvSpPr/>
            <p:nvPr/>
          </p:nvSpPr>
          <p:spPr>
            <a:xfrm>
              <a:off x="1491487" y="174752"/>
              <a:ext cx="388095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000066"/>
                  </a:solidFill>
                  <a:latin typeface="Algerian"/>
                  <a:ea typeface="Algerian"/>
                  <a:cs typeface="Algerian"/>
                  <a:sym typeface="Algerian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000066"/>
                  </a:solidFill>
                </a:rPr>
                <a:t>NCA</a:t>
              </a:r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6595388" y="6406605"/>
            <a:ext cx="2409950" cy="524257"/>
            <a:chOff x="0" y="0"/>
            <a:chExt cx="2409948" cy="524255"/>
          </a:xfrm>
        </p:grpSpPr>
        <p:sp>
          <p:nvSpPr>
            <p:cNvPr id="98" name="Shape 98"/>
            <p:cNvSpPr/>
            <p:nvPr/>
          </p:nvSpPr>
          <p:spPr>
            <a:xfrm>
              <a:off x="0" y="0"/>
              <a:ext cx="2409949" cy="524256"/>
            </a:xfrm>
            <a:prstGeom prst="rect">
              <a:avLst/>
            </a:prstGeom>
            <a:solidFill>
              <a:srgbClr val="3399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79247" y="32512"/>
              <a:ext cx="329060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Sub</a:t>
              </a:r>
            </a:p>
          </p:txBody>
        </p:sp>
        <p:sp>
          <p:nvSpPr>
            <p:cNvPr id="100" name="Shape 100"/>
            <p:cNvSpPr/>
            <p:nvPr/>
          </p:nvSpPr>
          <p:spPr>
            <a:xfrm>
              <a:off x="388111" y="32512"/>
              <a:ext cx="127001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01" name="Shape 101"/>
            <p:cNvSpPr/>
            <p:nvPr/>
          </p:nvSpPr>
          <p:spPr>
            <a:xfrm>
              <a:off x="447039" y="32512"/>
              <a:ext cx="407976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team</a:t>
              </a:r>
            </a:p>
          </p:txBody>
        </p:sp>
        <p:sp>
          <p:nvSpPr>
            <p:cNvPr id="102" name="Shape 102"/>
            <p:cNvSpPr/>
            <p:nvPr/>
          </p:nvSpPr>
          <p:spPr>
            <a:xfrm>
              <a:off x="79247" y="321056"/>
              <a:ext cx="783544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(Banca 2)</a:t>
              </a:r>
            </a:p>
          </p:txBody>
        </p:sp>
        <p:grpSp>
          <p:nvGrpSpPr>
            <p:cNvPr id="105" name="Group 105"/>
            <p:cNvGrpSpPr/>
            <p:nvPr/>
          </p:nvGrpSpPr>
          <p:grpSpPr>
            <a:xfrm>
              <a:off x="1733293" y="65024"/>
              <a:ext cx="601472" cy="394208"/>
              <a:chOff x="0" y="0"/>
              <a:chExt cx="601470" cy="394207"/>
            </a:xfrm>
          </p:grpSpPr>
          <p:sp>
            <p:nvSpPr>
              <p:cNvPr id="103" name="Shape 103"/>
              <p:cNvSpPr/>
              <p:nvPr/>
            </p:nvSpPr>
            <p:spPr>
              <a:xfrm>
                <a:off x="-1" y="-1"/>
                <a:ext cx="601472" cy="39420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-1" y="-1"/>
                <a:ext cx="601472" cy="394209"/>
              </a:xfrm>
              <a:prstGeom prst="rect">
                <a:avLst/>
              </a:prstGeom>
              <a:noFill/>
              <a:ln w="3175" cap="rnd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06" name="Shape 106"/>
            <p:cNvSpPr/>
            <p:nvPr/>
          </p:nvSpPr>
          <p:spPr>
            <a:xfrm>
              <a:off x="1824733" y="176784"/>
              <a:ext cx="486979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000066"/>
                  </a:solidFill>
                  <a:latin typeface="Algerian"/>
                  <a:ea typeface="Algerian"/>
                  <a:cs typeface="Algerian"/>
                  <a:sym typeface="Algerian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000066"/>
                  </a:solidFill>
                </a:rPr>
                <a:t>NCA2</a:t>
              </a:r>
            </a:p>
          </p:txBody>
        </p:sp>
        <p:sp>
          <p:nvSpPr>
            <p:cNvPr id="107" name="Shape 107"/>
            <p:cNvSpPr/>
            <p:nvPr/>
          </p:nvSpPr>
          <p:spPr>
            <a:xfrm>
              <a:off x="0" y="0"/>
              <a:ext cx="2409949" cy="524256"/>
            </a:xfrm>
            <a:prstGeom prst="rect">
              <a:avLst/>
            </a:prstGeom>
            <a:solidFill>
              <a:srgbClr val="3399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91440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79247" y="32512"/>
              <a:ext cx="329060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Sub</a:t>
              </a:r>
            </a:p>
          </p:txBody>
        </p:sp>
        <p:sp>
          <p:nvSpPr>
            <p:cNvPr id="109" name="Shape 109"/>
            <p:cNvSpPr/>
            <p:nvPr/>
          </p:nvSpPr>
          <p:spPr>
            <a:xfrm>
              <a:off x="388111" y="32512"/>
              <a:ext cx="127001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10" name="Shape 110"/>
            <p:cNvSpPr/>
            <p:nvPr/>
          </p:nvSpPr>
          <p:spPr>
            <a:xfrm>
              <a:off x="447039" y="32512"/>
              <a:ext cx="407976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team</a:t>
              </a:r>
            </a:p>
          </p:txBody>
        </p:sp>
        <p:sp>
          <p:nvSpPr>
            <p:cNvPr id="111" name="Shape 111"/>
            <p:cNvSpPr/>
            <p:nvPr/>
          </p:nvSpPr>
          <p:spPr>
            <a:xfrm>
              <a:off x="79247" y="321056"/>
              <a:ext cx="783544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(Banca 2)</a:t>
              </a:r>
            </a:p>
          </p:txBody>
        </p:sp>
        <p:grpSp>
          <p:nvGrpSpPr>
            <p:cNvPr id="114" name="Group 114"/>
            <p:cNvGrpSpPr/>
            <p:nvPr/>
          </p:nvGrpSpPr>
          <p:grpSpPr>
            <a:xfrm>
              <a:off x="1733293" y="65024"/>
              <a:ext cx="601472" cy="394208"/>
              <a:chOff x="0" y="0"/>
              <a:chExt cx="601470" cy="394207"/>
            </a:xfrm>
          </p:grpSpPr>
          <p:sp>
            <p:nvSpPr>
              <p:cNvPr id="112" name="Shape 112"/>
              <p:cNvSpPr/>
              <p:nvPr/>
            </p:nvSpPr>
            <p:spPr>
              <a:xfrm>
                <a:off x="-1" y="-1"/>
                <a:ext cx="601472" cy="39420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-1" y="-1"/>
                <a:ext cx="601472" cy="394209"/>
              </a:xfrm>
              <a:prstGeom prst="rect">
                <a:avLst/>
              </a:prstGeom>
              <a:noFill/>
              <a:ln w="3175" cap="rnd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lvl="0" algn="l" defTabSz="914400"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15" name="Shape 115"/>
            <p:cNvSpPr/>
            <p:nvPr/>
          </p:nvSpPr>
          <p:spPr>
            <a:xfrm>
              <a:off x="1824733" y="176784"/>
              <a:ext cx="388095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 defTabSz="914400">
                <a:defRPr sz="1400">
                  <a:solidFill>
                    <a:srgbClr val="000066"/>
                  </a:solidFill>
                  <a:latin typeface="Algerian"/>
                  <a:ea typeface="Algerian"/>
                  <a:cs typeface="Algerian"/>
                  <a:sym typeface="Algerian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000066"/>
                  </a:solidFill>
                </a:rPr>
                <a:t>NCA</a:t>
              </a:r>
            </a:p>
          </p:txBody>
        </p:sp>
      </p:grpSp>
      <p:grpSp>
        <p:nvGrpSpPr>
          <p:cNvPr id="120" name="Group 120"/>
          <p:cNvGrpSpPr/>
          <p:nvPr/>
        </p:nvGrpSpPr>
        <p:grpSpPr>
          <a:xfrm>
            <a:off x="2168418" y="7146787"/>
            <a:ext cx="5447645" cy="553024"/>
            <a:chOff x="0" y="0"/>
            <a:chExt cx="5447644" cy="553022"/>
          </a:xfrm>
        </p:grpSpPr>
        <p:sp>
          <p:nvSpPr>
            <p:cNvPr id="117" name="Shape 117"/>
            <p:cNvSpPr/>
            <p:nvPr/>
          </p:nvSpPr>
          <p:spPr>
            <a:xfrm>
              <a:off x="0" y="0"/>
              <a:ext cx="5447645" cy="553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extrusionOk="0">
                  <a:moveTo>
                    <a:pt x="21387" y="0"/>
                  </a:moveTo>
                  <a:lnTo>
                    <a:pt x="21600" y="5337"/>
                  </a:lnTo>
                  <a:lnTo>
                    <a:pt x="21326" y="5337"/>
                  </a:lnTo>
                  <a:lnTo>
                    <a:pt x="21326" y="5337"/>
                  </a:lnTo>
                  <a:cubicBezTo>
                    <a:pt x="20097" y="14964"/>
                    <a:pt x="15745" y="21600"/>
                    <a:pt x="10831" y="21342"/>
                  </a:cubicBezTo>
                  <a:lnTo>
                    <a:pt x="10831" y="21342"/>
                  </a:lnTo>
                  <a:cubicBezTo>
                    <a:pt x="15541" y="21094"/>
                    <a:pt x="19600" y="14564"/>
                    <a:pt x="20778" y="5337"/>
                  </a:cubicBezTo>
                  <a:lnTo>
                    <a:pt x="20504" y="5337"/>
                  </a:lnTo>
                  <a:close/>
                  <a:moveTo>
                    <a:pt x="10556" y="21349"/>
                  </a:moveTo>
                  <a:cubicBezTo>
                    <a:pt x="4726" y="21349"/>
                    <a:pt x="0" y="11791"/>
                    <a:pt x="0" y="0"/>
                  </a:cubicBezTo>
                  <a:lnTo>
                    <a:pt x="548" y="0"/>
                  </a:lnTo>
                  <a:lnTo>
                    <a:pt x="548" y="0"/>
                  </a:lnTo>
                  <a:cubicBezTo>
                    <a:pt x="548" y="11791"/>
                    <a:pt x="5274" y="21349"/>
                    <a:pt x="11105" y="2134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0"/>
              <a:ext cx="2800658" cy="553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34" y="21600"/>
                  </a:moveTo>
                  <a:cubicBezTo>
                    <a:pt x="9193" y="21600"/>
                    <a:pt x="0" y="11929"/>
                    <a:pt x="0" y="0"/>
                  </a:cubicBezTo>
                  <a:lnTo>
                    <a:pt x="1066" y="0"/>
                  </a:lnTo>
                  <a:lnTo>
                    <a:pt x="1066" y="0"/>
                  </a:lnTo>
                  <a:cubicBezTo>
                    <a:pt x="1066" y="11929"/>
                    <a:pt x="10260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0" y="0"/>
              <a:ext cx="5447645" cy="553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1" y="21593"/>
                  </a:moveTo>
                  <a:lnTo>
                    <a:pt x="10831" y="21593"/>
                  </a:lnTo>
                  <a:cubicBezTo>
                    <a:pt x="15541" y="21342"/>
                    <a:pt x="19600" y="14735"/>
                    <a:pt x="20778" y="5400"/>
                  </a:cubicBezTo>
                  <a:lnTo>
                    <a:pt x="20504" y="5400"/>
                  </a:lnTo>
                  <a:lnTo>
                    <a:pt x="21387" y="0"/>
                  </a:lnTo>
                  <a:lnTo>
                    <a:pt x="21600" y="5400"/>
                  </a:lnTo>
                  <a:lnTo>
                    <a:pt x="21326" y="5400"/>
                  </a:lnTo>
                  <a:lnTo>
                    <a:pt x="21326" y="5400"/>
                  </a:lnTo>
                  <a:cubicBezTo>
                    <a:pt x="20122" y="14937"/>
                    <a:pt x="15918" y="21600"/>
                    <a:pt x="11105" y="21600"/>
                  </a:cubicBezTo>
                  <a:lnTo>
                    <a:pt x="10556" y="21600"/>
                  </a:lnTo>
                  <a:cubicBezTo>
                    <a:pt x="4726" y="21600"/>
                    <a:pt x="0" y="11929"/>
                    <a:pt x="0" y="0"/>
                  </a:cubicBezTo>
                  <a:lnTo>
                    <a:pt x="548" y="0"/>
                  </a:lnTo>
                  <a:lnTo>
                    <a:pt x="548" y="0"/>
                  </a:lnTo>
                  <a:cubicBezTo>
                    <a:pt x="548" y="11929"/>
                    <a:pt x="5274" y="21600"/>
                    <a:pt x="11105" y="21600"/>
                  </a:cubicBezTo>
                </a:path>
              </a:pathLst>
            </a:custGeom>
            <a:noFill/>
            <a:ln w="38100" cap="flat">
              <a:solidFill>
                <a:srgbClr val="88A3A6"/>
              </a:solidFill>
              <a:prstDash val="sysDash"/>
              <a:bevel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121" name="Shape 121"/>
          <p:cNvSpPr/>
          <p:nvPr/>
        </p:nvSpPr>
        <p:spPr>
          <a:xfrm>
            <a:off x="10394033" y="2733923"/>
            <a:ext cx="1977451" cy="602797"/>
          </a:xfrm>
          <a:prstGeom prst="rect">
            <a:avLst/>
          </a:prstGeom>
          <a:gradFill>
            <a:gsLst>
              <a:gs pos="0">
                <a:srgbClr val="6A8385"/>
              </a:gs>
              <a:gs pos="79000">
                <a:srgbClr val="9ABDC0"/>
              </a:gs>
              <a:gs pos="100000">
                <a:srgbClr val="B8E3E6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lvl="1" indent="0" algn="just" defTabSz="914400">
              <a:lnSpc>
                <a:spcPct val="110000"/>
              </a:lnSpc>
              <a:spcBef>
                <a:spcPts val="200"/>
              </a:spcBef>
              <a:defRPr sz="1800"/>
            </a:pPr>
            <a:r>
              <a:rPr sz="1600">
                <a:solidFill>
                  <a:srgbClr val="333399"/>
                </a:solidFill>
                <a:latin typeface="Arial Bold"/>
                <a:ea typeface="Arial Bold"/>
                <a:cs typeface="Arial Bold"/>
                <a:sym typeface="Arial Bold"/>
              </a:rPr>
              <a:t>Schema “gruppi cross border”</a:t>
            </a:r>
          </a:p>
        </p:txBody>
      </p:sp>
      <p:sp>
        <p:nvSpPr>
          <p:cNvPr id="122" name="Shape 122"/>
          <p:cNvSpPr/>
          <p:nvPr/>
        </p:nvSpPr>
        <p:spPr>
          <a:xfrm>
            <a:off x="10394033" y="6310559"/>
            <a:ext cx="1977451" cy="602796"/>
          </a:xfrm>
          <a:prstGeom prst="rect">
            <a:avLst/>
          </a:prstGeom>
          <a:gradFill>
            <a:gsLst>
              <a:gs pos="0">
                <a:srgbClr val="6A8385"/>
              </a:gs>
              <a:gs pos="79000">
                <a:srgbClr val="9ABDC0"/>
              </a:gs>
              <a:gs pos="100000">
                <a:srgbClr val="B8E3E6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lvl="1" indent="0" algn="just" defTabSz="914400">
              <a:lnSpc>
                <a:spcPct val="110000"/>
              </a:lnSpc>
              <a:spcBef>
                <a:spcPts val="200"/>
              </a:spcBef>
              <a:defRPr sz="1800"/>
            </a:pPr>
            <a:r>
              <a:rPr sz="1600">
                <a:solidFill>
                  <a:srgbClr val="333399"/>
                </a:solidFill>
                <a:latin typeface="Arial Bold"/>
                <a:ea typeface="Arial Bold"/>
                <a:cs typeface="Arial Bold"/>
                <a:sym typeface="Arial Bold"/>
              </a:rPr>
              <a:t>Schema “gruppi nazionali”</a:t>
            </a:r>
          </a:p>
        </p:txBody>
      </p:sp>
      <p:sp>
        <p:nvSpPr>
          <p:cNvPr id="123" name="Shape 123"/>
          <p:cNvSpPr/>
          <p:nvPr/>
        </p:nvSpPr>
        <p:spPr>
          <a:xfrm>
            <a:off x="650239" y="401282"/>
            <a:ext cx="11704322" cy="68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b="1">
                <a:solidFill>
                  <a:srgbClr val="33339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70C0"/>
                </a:solidFill>
              </a:rPr>
              <a:t>I JSTs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597744" y="557565"/>
            <a:ext cx="12069956" cy="7858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it-IT" sz="3600" b="1" dirty="0" smtClean="0">
                <a:solidFill>
                  <a:srgbClr val="1D66AF"/>
                </a:solidFill>
              </a:rPr>
              <a:t>Alcuni</a:t>
            </a:r>
            <a:r>
              <a:rPr sz="3600" b="1" dirty="0" smtClean="0">
                <a:solidFill>
                  <a:srgbClr val="1D66AF"/>
                </a:solidFill>
              </a:rPr>
              <a:t> </a:t>
            </a:r>
            <a:r>
              <a:rPr sz="3600" b="1" dirty="0" err="1">
                <a:solidFill>
                  <a:srgbClr val="1D66AF"/>
                </a:solidFill>
              </a:rPr>
              <a:t>problemi</a:t>
            </a:r>
            <a:r>
              <a:rPr sz="3600" b="1" dirty="0">
                <a:solidFill>
                  <a:srgbClr val="1D66AF"/>
                </a:solidFill>
              </a:rPr>
              <a:t> </a:t>
            </a:r>
            <a:r>
              <a:rPr sz="3600" b="1" dirty="0" err="1">
                <a:solidFill>
                  <a:srgbClr val="1D66AF"/>
                </a:solidFill>
              </a:rPr>
              <a:t>aperti</a:t>
            </a:r>
            <a:endParaRPr sz="3600" b="1" dirty="0">
              <a:solidFill>
                <a:srgbClr val="1D66AF"/>
              </a:solidFill>
            </a:endParaRPr>
          </a:p>
          <a:p>
            <a:pPr lvl="0">
              <a:defRPr sz="1800"/>
            </a:pPr>
            <a:endParaRPr sz="3600" b="1" dirty="0"/>
          </a:p>
          <a:p>
            <a:pPr lvl="0" algn="just">
              <a:defRPr sz="1800"/>
            </a:pPr>
            <a:r>
              <a:rPr sz="3600" dirty="0" err="1"/>
              <a:t>Coordinamento</a:t>
            </a:r>
            <a:r>
              <a:rPr sz="3600" dirty="0"/>
              <a:t> e </a:t>
            </a:r>
            <a:r>
              <a:rPr sz="3600" dirty="0" err="1"/>
              <a:t>varietà</a:t>
            </a:r>
            <a:r>
              <a:rPr sz="3600" dirty="0"/>
              <a:t> di </a:t>
            </a:r>
            <a:r>
              <a:rPr sz="3600" dirty="0" err="1"/>
              <a:t>esperienze</a:t>
            </a:r>
            <a:r>
              <a:rPr sz="3600" dirty="0"/>
              <a:t> di </a:t>
            </a:r>
            <a:r>
              <a:rPr sz="3600" dirty="0" err="1"/>
              <a:t>partenza</a:t>
            </a:r>
            <a:endParaRPr sz="3600" dirty="0"/>
          </a:p>
          <a:p>
            <a:pPr lvl="0" algn="just">
              <a:defRPr sz="1800"/>
            </a:pPr>
            <a:endParaRPr sz="3600" dirty="0"/>
          </a:p>
          <a:p>
            <a:pPr lvl="0" algn="just">
              <a:defRPr sz="1800"/>
            </a:pPr>
            <a:r>
              <a:rPr sz="3600" dirty="0" err="1" smtClean="0"/>
              <a:t>Pianificazione</a:t>
            </a:r>
            <a:endParaRPr sz="3600" dirty="0"/>
          </a:p>
          <a:p>
            <a:pPr lvl="0" algn="just">
              <a:defRPr sz="1800"/>
            </a:pPr>
            <a:endParaRPr sz="3600" dirty="0"/>
          </a:p>
          <a:p>
            <a:pPr lvl="0" algn="just">
              <a:defRPr sz="1800"/>
            </a:pPr>
            <a:r>
              <a:rPr lang="it-IT" sz="3600" dirty="0" smtClean="0"/>
              <a:t>R</a:t>
            </a:r>
            <a:r>
              <a:rPr sz="3600" dirty="0" err="1" smtClean="0"/>
              <a:t>uolo</a:t>
            </a:r>
            <a:r>
              <a:rPr sz="3600" dirty="0" smtClean="0"/>
              <a:t> </a:t>
            </a:r>
            <a:r>
              <a:rPr sz="3600" dirty="0" err="1"/>
              <a:t>delle</a:t>
            </a:r>
            <a:r>
              <a:rPr sz="3600" dirty="0"/>
              <a:t> </a:t>
            </a:r>
            <a:r>
              <a:rPr sz="3600" dirty="0" err="1"/>
              <a:t>ispezioni</a:t>
            </a:r>
            <a:r>
              <a:rPr sz="3600" dirty="0"/>
              <a:t> </a:t>
            </a:r>
            <a:r>
              <a:rPr sz="3600" i="1" dirty="0"/>
              <a:t>on site</a:t>
            </a:r>
          </a:p>
          <a:p>
            <a:pPr lvl="0" algn="just">
              <a:defRPr sz="1800"/>
            </a:pPr>
            <a:endParaRPr sz="3600" i="1" dirty="0"/>
          </a:p>
          <a:p>
            <a:pPr lvl="0" algn="just">
              <a:defRPr sz="1800"/>
            </a:pPr>
            <a:r>
              <a:rPr sz="3600" dirty="0" err="1"/>
              <a:t>Rapporti</a:t>
            </a:r>
            <a:r>
              <a:rPr sz="3600" i="1" dirty="0"/>
              <a:t> </a:t>
            </a:r>
            <a:r>
              <a:rPr sz="3600" dirty="0"/>
              <a:t>con </a:t>
            </a:r>
            <a:r>
              <a:rPr sz="3600" dirty="0" err="1"/>
              <a:t>altre</a:t>
            </a:r>
            <a:r>
              <a:rPr sz="3600" dirty="0"/>
              <a:t> </a:t>
            </a:r>
            <a:r>
              <a:rPr sz="3600" dirty="0" err="1"/>
              <a:t>Autorità</a:t>
            </a:r>
            <a:r>
              <a:rPr sz="3600" dirty="0"/>
              <a:t> </a:t>
            </a:r>
            <a:r>
              <a:rPr sz="3600" dirty="0" err="1"/>
              <a:t>nazionali</a:t>
            </a:r>
            <a:endParaRPr sz="3600" dirty="0"/>
          </a:p>
          <a:p>
            <a:pPr lvl="0" algn="just">
              <a:defRPr sz="1800"/>
            </a:pPr>
            <a:endParaRPr sz="3600" dirty="0"/>
          </a:p>
          <a:p>
            <a:pPr lvl="0" algn="just">
              <a:defRPr sz="1800"/>
            </a:pPr>
            <a:r>
              <a:rPr sz="3600" dirty="0" err="1"/>
              <a:t>Costi</a:t>
            </a:r>
            <a:r>
              <a:rPr sz="3600" dirty="0"/>
              <a:t> </a:t>
            </a:r>
            <a:r>
              <a:rPr sz="3600" dirty="0" err="1"/>
              <a:t>elevati</a:t>
            </a:r>
            <a:r>
              <a:rPr sz="3600" dirty="0"/>
              <a:t> per </a:t>
            </a:r>
            <a:r>
              <a:rPr sz="3600" dirty="0" err="1"/>
              <a:t>tutti</a:t>
            </a:r>
            <a:endParaRPr sz="3600" i="1" dirty="0"/>
          </a:p>
          <a:p>
            <a:pPr lvl="0" algn="just">
              <a:defRPr sz="1800"/>
            </a:pPr>
            <a:endParaRPr sz="3600" i="1" dirty="0"/>
          </a:p>
          <a:p>
            <a:pPr lvl="0" algn="just">
              <a:defRPr sz="1800"/>
            </a:pPr>
            <a:endParaRPr sz="3600" dirty="0"/>
          </a:p>
          <a:p>
            <a:pPr lvl="0" algn="just">
              <a:defRPr sz="1800"/>
            </a:pPr>
            <a:endParaRPr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Titolo 1"/>
          <p:cNvSpPr>
            <a:spLocks noGrp="1"/>
          </p:cNvSpPr>
          <p:nvPr>
            <p:ph type="title"/>
          </p:nvPr>
        </p:nvSpPr>
        <p:spPr>
          <a:xfrm>
            <a:off x="960434" y="0"/>
            <a:ext cx="10099043" cy="700336"/>
          </a:xfrm>
        </p:spPr>
        <p:txBody>
          <a:bodyPr/>
          <a:lstStyle/>
          <a:p>
            <a:pPr eaLnBrk="1" hangingPunct="1"/>
            <a:r>
              <a:rPr lang="it-IT" dirty="0" smtClean="0"/>
              <a:t/>
            </a:r>
            <a:br>
              <a:rPr lang="it-IT" dirty="0" smtClean="0"/>
            </a:br>
            <a:r>
              <a:rPr lang="it-IT" sz="3600" b="1" dirty="0" smtClean="0">
                <a:solidFill>
                  <a:srgbClr val="0070C0"/>
                </a:solidFill>
                <a:latin typeface="Helvetica" pitchFamily="34" charset="0"/>
              </a:rPr>
              <a:t>Interventi: oggi </a:t>
            </a:r>
            <a:r>
              <a:rPr lang="it-IT" sz="3600" b="1" dirty="0">
                <a:solidFill>
                  <a:srgbClr val="0070C0"/>
                </a:solidFill>
                <a:latin typeface="Helvetica" pitchFamily="34" charset="0"/>
              </a:rPr>
              <a:t>e</a:t>
            </a:r>
            <a:r>
              <a:rPr lang="it-IT" sz="3600" b="1" dirty="0" smtClean="0">
                <a:solidFill>
                  <a:srgbClr val="0070C0"/>
                </a:solidFill>
                <a:latin typeface="Helvetica" pitchFamily="34" charset="0"/>
              </a:rPr>
              <a:t> domani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03870" y="4267070"/>
            <a:ext cx="3072343" cy="3857451"/>
          </a:xfrm>
        </p:spPr>
        <p:txBody>
          <a:bodyPr/>
          <a:lstStyle/>
          <a:p>
            <a:pPr marL="90310" lvl="1" indent="0" defTabSz="1018243">
              <a:lnSpc>
                <a:spcPct val="110000"/>
              </a:lnSpc>
              <a:spcBef>
                <a:spcPct val="50000"/>
              </a:spcBef>
              <a:buNone/>
            </a:pPr>
            <a:r>
              <a:rPr lang="it-IT" sz="2000" b="1" u="sng" dirty="0">
                <a:solidFill>
                  <a:srgbClr val="3C8C93"/>
                </a:solidFill>
                <a:latin typeface="+mn-lt"/>
              </a:rPr>
              <a:t>Oggi:</a:t>
            </a:r>
          </a:p>
          <a:p>
            <a:pPr marL="90310" lvl="1" indent="0" defTabSz="1018243">
              <a:lnSpc>
                <a:spcPct val="110000"/>
              </a:lnSpc>
              <a:spcBef>
                <a:spcPct val="50000"/>
              </a:spcBef>
              <a:buNone/>
            </a:pPr>
            <a:r>
              <a:rPr lang="it-IT" sz="1600" b="1" dirty="0">
                <a:solidFill>
                  <a:schemeClr val="accent2"/>
                </a:solidFill>
                <a:latin typeface="+mn-lt"/>
              </a:rPr>
              <a:t>Non sono previste attività di pianificazione</a:t>
            </a:r>
          </a:p>
          <a:p>
            <a:pPr marL="90310" lvl="1" indent="0" defTabSz="1018243">
              <a:lnSpc>
                <a:spcPct val="110000"/>
              </a:lnSpc>
              <a:spcBef>
                <a:spcPct val="50000"/>
              </a:spcBef>
              <a:buNone/>
            </a:pPr>
            <a:r>
              <a:rPr lang="it-IT" sz="2000" b="1" u="sng" dirty="0">
                <a:solidFill>
                  <a:srgbClr val="3C8C93"/>
                </a:solidFill>
                <a:latin typeface="+mn-lt"/>
              </a:rPr>
              <a:t>Domani</a:t>
            </a:r>
            <a:r>
              <a:rPr lang="it-IT" sz="2300" b="1" u="sng" dirty="0">
                <a:solidFill>
                  <a:srgbClr val="3C8C93"/>
                </a:solidFill>
                <a:latin typeface="+mn-lt"/>
              </a:rPr>
              <a:t>: </a:t>
            </a:r>
          </a:p>
          <a:p>
            <a:pPr marL="90310" lvl="1" indent="0" defTabSz="1018243">
              <a:lnSpc>
                <a:spcPct val="110000"/>
              </a:lnSpc>
              <a:spcBef>
                <a:spcPct val="50000"/>
              </a:spcBef>
              <a:buNone/>
            </a:pPr>
            <a:r>
              <a:rPr lang="it-IT" sz="1600" b="1" dirty="0">
                <a:solidFill>
                  <a:schemeClr val="accent2"/>
                </a:solidFill>
                <a:latin typeface="+mn-lt"/>
              </a:rPr>
              <a:t>Piani di risanamento </a:t>
            </a:r>
          </a:p>
          <a:p>
            <a:pPr marL="90310" lvl="1" indent="0" defTabSz="1018243">
              <a:lnSpc>
                <a:spcPct val="110000"/>
              </a:lnSpc>
              <a:spcBef>
                <a:spcPct val="50000"/>
              </a:spcBef>
              <a:buNone/>
            </a:pPr>
            <a:r>
              <a:rPr lang="it-IT" sz="1600" b="1" dirty="0">
                <a:solidFill>
                  <a:schemeClr val="accent2"/>
                </a:solidFill>
                <a:latin typeface="+mn-lt"/>
              </a:rPr>
              <a:t>Piani di risoluzione</a:t>
            </a:r>
          </a:p>
          <a:p>
            <a:pPr marL="90310" lvl="1" indent="0" defTabSz="1018243">
              <a:lnSpc>
                <a:spcPct val="110000"/>
              </a:lnSpc>
              <a:spcBef>
                <a:spcPct val="50000"/>
              </a:spcBef>
              <a:buNone/>
            </a:pPr>
            <a:r>
              <a:rPr lang="it-IT" sz="1600" b="1" dirty="0">
                <a:solidFill>
                  <a:schemeClr val="accent2"/>
                </a:solidFill>
                <a:latin typeface="+mn-lt"/>
              </a:rPr>
              <a:t>Valutazione di risolvibilità</a:t>
            </a:r>
            <a:endParaRPr lang="it-IT" sz="16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" name="Gallone 5"/>
          <p:cNvSpPr/>
          <p:nvPr/>
        </p:nvSpPr>
        <p:spPr>
          <a:xfrm>
            <a:off x="152895" y="1600765"/>
            <a:ext cx="3277164" cy="1730674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/>
            <a:r>
              <a:rPr lang="en-GB" sz="1600" b="1" dirty="0" err="1">
                <a:solidFill>
                  <a:srgbClr val="333399"/>
                </a:solidFill>
              </a:rPr>
              <a:t>Attività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ordinaria</a:t>
            </a:r>
            <a:r>
              <a:rPr lang="en-GB" sz="1600" b="1" dirty="0" smtClean="0">
                <a:solidFill>
                  <a:srgbClr val="333399"/>
                </a:solidFill>
              </a:rPr>
              <a:t>/</a:t>
            </a:r>
          </a:p>
          <a:p>
            <a:pPr algn="ctr"/>
            <a:r>
              <a:rPr lang="en-GB" sz="1600" b="1" dirty="0" smtClean="0">
                <a:solidFill>
                  <a:srgbClr val="333399"/>
                </a:solidFill>
              </a:rPr>
              <a:t>going </a:t>
            </a:r>
            <a:r>
              <a:rPr lang="en-GB" sz="1600" b="1" dirty="0">
                <a:solidFill>
                  <a:srgbClr val="333399"/>
                </a:solidFill>
              </a:rPr>
              <a:t>concern</a:t>
            </a:r>
          </a:p>
        </p:txBody>
      </p:sp>
      <p:sp>
        <p:nvSpPr>
          <p:cNvPr id="8" name="Gallone 7"/>
          <p:cNvSpPr/>
          <p:nvPr/>
        </p:nvSpPr>
        <p:spPr>
          <a:xfrm>
            <a:off x="9267507" y="1600765"/>
            <a:ext cx="3276706" cy="1730674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/>
            <a:r>
              <a:rPr lang="en-GB" sz="1600" b="1" dirty="0">
                <a:solidFill>
                  <a:srgbClr val="333399"/>
                </a:solidFill>
              </a:rPr>
              <a:t>Failing or likely to fail</a:t>
            </a:r>
            <a:r>
              <a:rPr lang="en-GB" sz="1600" b="1" dirty="0" smtClean="0">
                <a:solidFill>
                  <a:srgbClr val="333399"/>
                </a:solidFill>
              </a:rPr>
              <a:t>/</a:t>
            </a:r>
          </a:p>
          <a:p>
            <a:pPr algn="ctr"/>
            <a:r>
              <a:rPr lang="en-GB" sz="1600" b="1" dirty="0" smtClean="0">
                <a:solidFill>
                  <a:srgbClr val="333399"/>
                </a:solidFill>
              </a:rPr>
              <a:t>gone </a:t>
            </a:r>
            <a:r>
              <a:rPr lang="en-GB" sz="1600" b="1" dirty="0">
                <a:solidFill>
                  <a:srgbClr val="333399"/>
                </a:solidFill>
              </a:rPr>
              <a:t>concern</a:t>
            </a:r>
          </a:p>
        </p:txBody>
      </p:sp>
      <p:sp>
        <p:nvSpPr>
          <p:cNvPr id="9" name="Gallone 8"/>
          <p:cNvSpPr/>
          <p:nvPr/>
        </p:nvSpPr>
        <p:spPr>
          <a:xfrm>
            <a:off x="5782320" y="1645565"/>
            <a:ext cx="4104456" cy="1685874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/>
            <a:r>
              <a:rPr lang="en-GB" sz="1600" b="1" dirty="0" err="1">
                <a:solidFill>
                  <a:srgbClr val="333399"/>
                </a:solidFill>
              </a:rPr>
              <a:t>Deterioramento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della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 smtClean="0">
                <a:solidFill>
                  <a:srgbClr val="333399"/>
                </a:solidFill>
              </a:rPr>
              <a:t>situazione</a:t>
            </a:r>
            <a:r>
              <a:rPr lang="en-GB" sz="1600" b="1" dirty="0" smtClean="0">
                <a:solidFill>
                  <a:srgbClr val="333399"/>
                </a:solidFill>
              </a:rPr>
              <a:t> </a:t>
            </a:r>
            <a:r>
              <a:rPr lang="en-GB" sz="1600" b="1" dirty="0" err="1" smtClean="0">
                <a:solidFill>
                  <a:srgbClr val="333399"/>
                </a:solidFill>
              </a:rPr>
              <a:t>finanziaria</a:t>
            </a:r>
            <a:r>
              <a:rPr lang="en-GB" sz="1600" b="1" dirty="0" smtClean="0">
                <a:solidFill>
                  <a:srgbClr val="333399"/>
                </a:solidFill>
              </a:rPr>
              <a:t>, </a:t>
            </a:r>
            <a:r>
              <a:rPr lang="en-GB" sz="1600" b="1" dirty="0" err="1">
                <a:solidFill>
                  <a:srgbClr val="333399"/>
                </a:solidFill>
              </a:rPr>
              <a:t>gravi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violazioni</a:t>
            </a:r>
            <a:r>
              <a:rPr lang="en-GB" sz="1600" b="1" dirty="0">
                <a:solidFill>
                  <a:srgbClr val="333399"/>
                </a:solidFill>
              </a:rPr>
              <a:t> normative o </a:t>
            </a:r>
            <a:r>
              <a:rPr lang="en-GB" sz="1600" b="1" dirty="0" err="1">
                <a:solidFill>
                  <a:srgbClr val="333399"/>
                </a:solidFill>
              </a:rPr>
              <a:t>gravi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perdite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patrimoniali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1483784" y="3566426"/>
            <a:ext cx="512516" cy="6713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it-IT">
              <a:solidFill>
                <a:srgbClr val="92D05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388406" y="4237726"/>
            <a:ext cx="2867517" cy="3892346"/>
          </a:xfrm>
          <a:prstGeom prst="rect">
            <a:avLst/>
          </a:prstGeom>
          <a:noFill/>
        </p:spPr>
        <p:txBody>
          <a:bodyPr wrap="square" lIns="130046" tIns="65023" rIns="130046" bIns="65023">
            <a:spAutoFit/>
          </a:bodyPr>
          <a:lstStyle/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</a:pPr>
            <a:r>
              <a:rPr lang="it-IT" sz="2000" b="1" u="sng" dirty="0">
                <a:solidFill>
                  <a:srgbClr val="3C8C93"/>
                </a:solidFill>
              </a:rPr>
              <a:t>Oggi: </a:t>
            </a: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</a:pPr>
            <a:r>
              <a:rPr lang="it-IT" sz="1600" b="1" dirty="0">
                <a:solidFill>
                  <a:schemeClr val="accent2"/>
                </a:solidFill>
              </a:rPr>
              <a:t>Gestione provvisoria </a:t>
            </a: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</a:pPr>
            <a:r>
              <a:rPr lang="it-IT" sz="1600" b="1" dirty="0">
                <a:solidFill>
                  <a:schemeClr val="accent2"/>
                </a:solidFill>
              </a:rPr>
              <a:t>Amministrazione </a:t>
            </a:r>
            <a:r>
              <a:rPr lang="it-IT" sz="1600" b="1" dirty="0" smtClean="0">
                <a:solidFill>
                  <a:schemeClr val="accent2"/>
                </a:solidFill>
              </a:rPr>
              <a:t>straordinaria </a:t>
            </a:r>
            <a:endParaRPr lang="it-IT" sz="1600" b="1" dirty="0">
              <a:solidFill>
                <a:schemeClr val="accent2"/>
              </a:solidFill>
            </a:endParaRP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</a:pPr>
            <a:r>
              <a:rPr lang="it-IT" sz="2000" b="1" u="sng" dirty="0">
                <a:solidFill>
                  <a:srgbClr val="3C8C93"/>
                </a:solidFill>
              </a:rPr>
              <a:t>Domani</a:t>
            </a: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</a:pPr>
            <a:r>
              <a:rPr lang="it-IT" sz="1600" b="1" dirty="0">
                <a:solidFill>
                  <a:schemeClr val="accent2"/>
                </a:solidFill>
              </a:rPr>
              <a:t>Rimozione dell’organo amministrativo nella sua totalità o dell’alta dirigenza</a:t>
            </a: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</a:pPr>
            <a:r>
              <a:rPr lang="it-IT" sz="1600" b="1" dirty="0">
                <a:solidFill>
                  <a:schemeClr val="accent2"/>
                </a:solidFill>
              </a:rPr>
              <a:t>Amministrazione </a:t>
            </a:r>
            <a:r>
              <a:rPr lang="it-IT" sz="1600" b="1" dirty="0" smtClean="0">
                <a:solidFill>
                  <a:schemeClr val="accent2"/>
                </a:solidFill>
              </a:rPr>
              <a:t>straordinaria</a:t>
            </a:r>
            <a:endParaRPr lang="it-IT" sz="1600" b="1" dirty="0">
              <a:solidFill>
                <a:schemeClr val="accent2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379674" y="4237726"/>
            <a:ext cx="3387422" cy="3227548"/>
          </a:xfrm>
          <a:prstGeom prst="rect">
            <a:avLst/>
          </a:prstGeom>
          <a:noFill/>
        </p:spPr>
        <p:txBody>
          <a:bodyPr wrap="square" lIns="130046" tIns="65023" rIns="130046" bIns="65023">
            <a:spAutoFit/>
          </a:bodyPr>
          <a:lstStyle/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defRPr/>
            </a:pPr>
            <a:r>
              <a:rPr lang="it-IT" sz="2000" b="1" u="sng" dirty="0" smtClean="0">
                <a:solidFill>
                  <a:srgbClr val="3C8C93"/>
                </a:solidFill>
              </a:rPr>
              <a:t>Oggi:</a:t>
            </a:r>
            <a:endParaRPr lang="it-IT" sz="23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defRPr/>
            </a:pPr>
            <a:r>
              <a:rPr lang="it-IT" sz="1600" b="1" dirty="0">
                <a:solidFill>
                  <a:schemeClr val="accent2"/>
                </a:solidFill>
              </a:rPr>
              <a:t>Liquidazione coatta amministrativa </a:t>
            </a: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defRPr/>
            </a:pPr>
            <a:r>
              <a:rPr lang="it-IT" sz="2000" b="1" u="sng" dirty="0">
                <a:solidFill>
                  <a:srgbClr val="3C8C93"/>
                </a:solidFill>
              </a:rPr>
              <a:t>Domani:</a:t>
            </a: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defRPr/>
            </a:pPr>
            <a:r>
              <a:rPr lang="it-IT" sz="1600" b="1" u="sng" dirty="0">
                <a:solidFill>
                  <a:schemeClr val="accent2"/>
                </a:solidFill>
              </a:rPr>
              <a:t>Se c’è l’interesse pubblico</a:t>
            </a:r>
            <a:r>
              <a:rPr lang="it-IT" sz="1600" b="1" dirty="0">
                <a:solidFill>
                  <a:schemeClr val="accent2"/>
                </a:solidFill>
              </a:rPr>
              <a:t>: risoluzione</a:t>
            </a:r>
          </a:p>
          <a:p>
            <a:pPr lvl="1" indent="0" algn="l" defTabSz="1018243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defRPr/>
            </a:pPr>
            <a:r>
              <a:rPr lang="it-IT" sz="1600" b="1" u="sng" dirty="0">
                <a:solidFill>
                  <a:schemeClr val="accent2"/>
                </a:solidFill>
              </a:rPr>
              <a:t>Se non c’è l’interesse pubblico</a:t>
            </a:r>
            <a:r>
              <a:rPr lang="it-IT" sz="1600" b="1" dirty="0">
                <a:solidFill>
                  <a:schemeClr val="accent2"/>
                </a:solidFill>
              </a:rPr>
              <a:t>: </a:t>
            </a:r>
            <a:r>
              <a:rPr lang="it-IT" sz="1600" b="1" dirty="0" smtClean="0">
                <a:solidFill>
                  <a:schemeClr val="accent2"/>
                </a:solidFill>
              </a:rPr>
              <a:t>liquidazione </a:t>
            </a:r>
            <a:r>
              <a:rPr lang="it-IT" sz="1600" b="1" dirty="0">
                <a:solidFill>
                  <a:schemeClr val="accent2"/>
                </a:solidFill>
              </a:rPr>
              <a:t>coatta </a:t>
            </a:r>
            <a:r>
              <a:rPr lang="it-IT" sz="1600" b="1" dirty="0" smtClean="0">
                <a:solidFill>
                  <a:schemeClr val="accent2"/>
                </a:solidFill>
              </a:rPr>
              <a:t>amministrativa</a:t>
            </a:r>
            <a:endParaRPr lang="it-IT" sz="1600" b="1" dirty="0">
              <a:solidFill>
                <a:schemeClr val="accent2"/>
              </a:solidFill>
            </a:endParaRPr>
          </a:p>
        </p:txBody>
      </p:sp>
      <p:sp>
        <p:nvSpPr>
          <p:cNvPr id="11" name="Freccia in giù 10"/>
          <p:cNvSpPr/>
          <p:nvPr/>
        </p:nvSpPr>
        <p:spPr>
          <a:xfrm>
            <a:off x="4412016" y="3567979"/>
            <a:ext cx="512515" cy="66974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it-IT">
              <a:solidFill>
                <a:srgbClr val="FFFF00"/>
              </a:solidFill>
            </a:endParaRPr>
          </a:p>
        </p:txBody>
      </p:sp>
      <p:sp>
        <p:nvSpPr>
          <p:cNvPr id="10" name="Freccia in giù 9"/>
          <p:cNvSpPr/>
          <p:nvPr/>
        </p:nvSpPr>
        <p:spPr>
          <a:xfrm>
            <a:off x="10497291" y="3566426"/>
            <a:ext cx="562186" cy="671300"/>
          </a:xfrm>
          <a:prstGeom prst="downArrow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it-IT">
              <a:solidFill>
                <a:srgbClr val="C00000"/>
              </a:solidFill>
            </a:endParaRPr>
          </a:p>
        </p:txBody>
      </p:sp>
      <p:sp>
        <p:nvSpPr>
          <p:cNvPr id="14" name="Gallone 13"/>
          <p:cNvSpPr/>
          <p:nvPr/>
        </p:nvSpPr>
        <p:spPr>
          <a:xfrm>
            <a:off x="2904491" y="1636323"/>
            <a:ext cx="3597909" cy="1695117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/>
            <a:r>
              <a:rPr lang="en-GB" sz="1600" b="1" dirty="0" err="1">
                <a:solidFill>
                  <a:srgbClr val="333399"/>
                </a:solidFill>
              </a:rPr>
              <a:t>Violazione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attuale</a:t>
            </a:r>
            <a:r>
              <a:rPr lang="en-GB" sz="1600" b="1" dirty="0">
                <a:solidFill>
                  <a:srgbClr val="333399"/>
                </a:solidFill>
              </a:rPr>
              <a:t> o </a:t>
            </a:r>
            <a:r>
              <a:rPr lang="en-GB" sz="1600" b="1" dirty="0" err="1">
                <a:solidFill>
                  <a:srgbClr val="333399"/>
                </a:solidFill>
              </a:rPr>
              <a:t>prospettica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delle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regole</a:t>
            </a:r>
            <a:r>
              <a:rPr lang="en-GB" sz="1600" b="1" dirty="0">
                <a:solidFill>
                  <a:srgbClr val="333399"/>
                </a:solidFill>
              </a:rPr>
              <a:t> </a:t>
            </a:r>
            <a:r>
              <a:rPr lang="en-GB" sz="1600" b="1" dirty="0" err="1">
                <a:solidFill>
                  <a:srgbClr val="333399"/>
                </a:solidFill>
              </a:rPr>
              <a:t>prudenziali</a:t>
            </a:r>
            <a:endParaRPr lang="en-GB" sz="1600" b="1" dirty="0">
              <a:solidFill>
                <a:srgbClr val="333399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>
            <a:off x="7410361" y="3592585"/>
            <a:ext cx="512515" cy="64514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it-IT">
              <a:solidFill>
                <a:srgbClr val="FFFF00"/>
              </a:solidFill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918002" y="4073737"/>
            <a:ext cx="3584398" cy="4583111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  <a:spAutoFit/>
          </a:bodyPr>
          <a:lstStyle>
            <a:lvl1pPr marL="720725" indent="-720725" algn="l" rtl="0" eaLnBrk="0" fontAlgn="base" hangingPunct="0">
              <a:spcBef>
                <a:spcPct val="60000"/>
              </a:spcBef>
              <a:spcAft>
                <a:spcPct val="10000"/>
              </a:spcAft>
              <a:buFont typeface="Wingdings" pitchFamily="2" charset="2"/>
              <a:buChar char="v"/>
              <a:defRPr sz="20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1185863" indent="-285750" algn="l" rtl="0" eaLnBrk="0" fontAlgn="base" hangingPunct="0">
              <a:spcBef>
                <a:spcPct val="30000"/>
              </a:spcBef>
              <a:spcAft>
                <a:spcPct val="1000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1593850" indent="-228600" algn="l" rtl="0" eaLnBrk="0" fontAlgn="base" hangingPunct="0">
              <a:spcBef>
                <a:spcPct val="15000"/>
              </a:spcBef>
              <a:spcAft>
                <a:spcPct val="10000"/>
              </a:spcAft>
              <a:buFont typeface="Wingdings" pitchFamily="2" charset="2"/>
              <a:buChar char="§"/>
              <a:defRPr sz="1600">
                <a:solidFill>
                  <a:srgbClr val="4D4D4D"/>
                </a:solidFill>
                <a:latin typeface="Arial" charset="0"/>
              </a:defRPr>
            </a:lvl3pPr>
            <a:lvl4pPr marL="2001838" indent="-228600" algn="l" rtl="0" eaLnBrk="0" fontAlgn="base" hangingPunct="0">
              <a:spcBef>
                <a:spcPct val="5000"/>
              </a:spcBef>
              <a:spcAft>
                <a:spcPct val="1000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409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i="1">
                <a:solidFill>
                  <a:schemeClr val="tx1"/>
                </a:solidFill>
                <a:latin typeface="Arial" charset="0"/>
              </a:defRPr>
            </a:lvl5pPr>
            <a:lvl6pPr marL="2867025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 i="1">
                <a:solidFill>
                  <a:schemeClr val="tx1"/>
                </a:solidFill>
                <a:latin typeface="Arial" charset="0"/>
              </a:defRPr>
            </a:lvl6pPr>
            <a:lvl7pPr marL="3324225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 i="1">
                <a:solidFill>
                  <a:schemeClr val="tx1"/>
                </a:solidFill>
                <a:latin typeface="Arial" charset="0"/>
              </a:defRPr>
            </a:lvl7pPr>
            <a:lvl8pPr marL="3781425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 i="1">
                <a:solidFill>
                  <a:schemeClr val="tx1"/>
                </a:solidFill>
                <a:latin typeface="Arial" charset="0"/>
              </a:defRPr>
            </a:lvl8pPr>
            <a:lvl9pPr marL="4238625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90310" lvl="1" indent="0" defTabSz="1018243" eaLnBrk="1" hangingPunct="1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buNone/>
            </a:pPr>
            <a:r>
              <a:rPr lang="it-IT" sz="2000" b="1" u="sng" dirty="0">
                <a:solidFill>
                  <a:srgbClr val="3C8C93"/>
                </a:solidFill>
              </a:rPr>
              <a:t>Oggi:</a:t>
            </a:r>
          </a:p>
          <a:p>
            <a:pPr marL="90310" lvl="1" indent="0" defTabSz="1018243" eaLnBrk="1" hangingPunct="1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buNone/>
            </a:pPr>
            <a:r>
              <a:rPr lang="it-IT" sz="1600" b="1" dirty="0">
                <a:solidFill>
                  <a:schemeClr val="accent2"/>
                </a:solidFill>
              </a:rPr>
              <a:t>Interventi di vigilanza ex art. 53.3 TUB </a:t>
            </a:r>
            <a:endParaRPr lang="it-IT" sz="1600" b="1" u="sng" dirty="0">
              <a:solidFill>
                <a:schemeClr val="accent2"/>
              </a:solidFill>
            </a:endParaRPr>
          </a:p>
          <a:p>
            <a:pPr marL="90310" lvl="1" indent="0" defTabSz="1018243" eaLnBrk="1" hangingPunct="1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buNone/>
            </a:pPr>
            <a:r>
              <a:rPr lang="it-IT" sz="2000" b="1" u="sng" dirty="0">
                <a:solidFill>
                  <a:srgbClr val="3C8C93"/>
                </a:solidFill>
              </a:rPr>
              <a:t>Domani</a:t>
            </a:r>
            <a:r>
              <a:rPr lang="it-IT" sz="2300" b="1" u="sng" dirty="0">
                <a:solidFill>
                  <a:srgbClr val="3C8C93"/>
                </a:solidFill>
              </a:rPr>
              <a:t>: </a:t>
            </a:r>
          </a:p>
          <a:p>
            <a:pPr marL="90310" lvl="1" indent="0" defTabSz="1018243" eaLnBrk="1" hangingPunct="1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buNone/>
            </a:pPr>
            <a:r>
              <a:rPr lang="it-IT" sz="1600" b="1" dirty="0">
                <a:solidFill>
                  <a:schemeClr val="accent2"/>
                </a:solidFill>
              </a:rPr>
              <a:t>Si aggiungono: </a:t>
            </a:r>
            <a:endParaRPr lang="it-IT" sz="1600" b="1" dirty="0" smtClean="0">
              <a:solidFill>
                <a:schemeClr val="accent2"/>
              </a:solidFill>
            </a:endParaRPr>
          </a:p>
          <a:p>
            <a:pPr marL="334146" lvl="1" indent="-243836" defTabSz="1018243" eaLnBrk="1" hangingPunct="1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buFontTx/>
              <a:buChar char="-"/>
            </a:pPr>
            <a:r>
              <a:rPr lang="it-IT" sz="1600" b="1" dirty="0" smtClean="0">
                <a:solidFill>
                  <a:schemeClr val="accent2"/>
                </a:solidFill>
              </a:rPr>
              <a:t>ordine di attuare il piano di risanamento </a:t>
            </a:r>
          </a:p>
          <a:p>
            <a:pPr marL="334146" lvl="1" indent="-243836" defTabSz="1018243" eaLnBrk="1" hangingPunct="1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buFontTx/>
              <a:buChar char="-"/>
            </a:pPr>
            <a:r>
              <a:rPr lang="it-IT" sz="1600" b="1" i="1" dirty="0" err="1" smtClean="0">
                <a:solidFill>
                  <a:schemeClr val="accent2"/>
                </a:solidFill>
              </a:rPr>
              <a:t>removal</a:t>
            </a:r>
            <a:r>
              <a:rPr lang="it-IT" sz="1600" b="1" dirty="0">
                <a:solidFill>
                  <a:schemeClr val="accent2"/>
                </a:solidFill>
              </a:rPr>
              <a:t>; </a:t>
            </a:r>
          </a:p>
          <a:p>
            <a:pPr marL="334146" lvl="1" indent="-243836" defTabSz="1018243" eaLnBrk="1" hangingPunct="1">
              <a:lnSpc>
                <a:spcPct val="110000"/>
              </a:lnSpc>
              <a:spcBef>
                <a:spcPct val="50000"/>
              </a:spcBef>
              <a:buClr>
                <a:srgbClr val="CC0000"/>
              </a:buClr>
              <a:buFontTx/>
              <a:buChar char="-"/>
            </a:pPr>
            <a:r>
              <a:rPr lang="it-IT" sz="1600" b="1" dirty="0">
                <a:solidFill>
                  <a:schemeClr val="accent2"/>
                </a:solidFill>
              </a:rPr>
              <a:t>richiesta di un piano per la ristrutturazione del passivo con i </a:t>
            </a:r>
            <a:r>
              <a:rPr lang="it-IT" sz="1600" b="1" dirty="0" smtClean="0">
                <a:solidFill>
                  <a:schemeClr val="accent2"/>
                </a:solidFill>
              </a:rPr>
              <a:t>creditori</a:t>
            </a:r>
            <a:endParaRPr lang="it-IT" sz="1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32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236</Words>
  <Application>Microsoft Office PowerPoint</Application>
  <PresentationFormat>Personalizzato</PresentationFormat>
  <Paragraphs>90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White</vt:lpstr>
      <vt:lpstr>Verso l’Unione Bancaria</vt:lpstr>
      <vt:lpstr>La governance e l'organizzazione del SSM </vt:lpstr>
      <vt:lpstr>Presentazione standard di PowerPoint</vt:lpstr>
      <vt:lpstr>Presentazione standard di PowerPoint</vt:lpstr>
      <vt:lpstr> Interventi: oggi e domani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Salvatore Rossi</dc:creator>
  <cp:lastModifiedBy>Augusto Ticconi</cp:lastModifiedBy>
  <cp:revision>12</cp:revision>
  <cp:lastPrinted>2015-03-09T17:39:49Z</cp:lastPrinted>
  <dcterms:modified xsi:type="dcterms:W3CDTF">2015-03-11T09:22:35Z</dcterms:modified>
</cp:coreProperties>
</file>