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E4255F5-BEAF-4B55-94D7-39D97617BEC1}">
          <p14:sldIdLst/>
        </p14:section>
        <p14:section name="2020 cycle changes" id="{DC8A8183-343D-4B5A-A8F2-561168FFF7AF}">
          <p14:sldIdLst/>
        </p14:section>
        <p14:section name="User management" id="{62DDF4F0-2AF5-49EE-8113-EB500C24EEBD}">
          <p14:sldIdLst/>
        </p14:section>
        <p14:section name="Uploading templates" id="{2B22CE87-A89F-431C-B8EC-F54449CAA199}">
          <p14:sldIdLst>
            <p14:sldId id="264"/>
          </p14:sldIdLst>
        </p14:section>
        <p14:section name="Navigating the portal" id="{51D94729-DE96-4986-87F9-492EF35E1105}">
          <p14:sldIdLst/>
        </p14:section>
        <p14:section name="Resubmission and Restatement" id="{BA07C3D6-D4FD-4C5F-BA36-4FCFA4937F1E}">
          <p14:sldIdLst/>
        </p14:section>
        <p14:section name="Error messages" id="{A8E43594-7A25-40DD-98B2-D1472274ADC9}">
          <p14:sldIdLst/>
        </p14:section>
        <p14:section name="Miscelleanous points" id="{2D4F42E9-D86B-4D67-9C0A-08E64850C2E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lexandre-Philippe VINEL" initials="APV" lastIdx="4" clrIdx="0">
    <p:extLst>
      <p:ext uri="{19B8F6BF-5375-455C-9EA6-DF929625EA0E}">
        <p15:presenceInfo xmlns:p15="http://schemas.microsoft.com/office/powerpoint/2012/main" userId="Alexandre-Philippe VINEL" providerId="None"/>
      </p:ext>
    </p:extLst>
  </p:cmAuthor>
  <p:cmAuthor id="9" name="Charlotte Daerden" initials="CD" lastIdx="15" clrIdx="1">
    <p:extLst>
      <p:ext uri="{19B8F6BF-5375-455C-9EA6-DF929625EA0E}">
        <p15:presenceInfo xmlns:p15="http://schemas.microsoft.com/office/powerpoint/2012/main" userId="Charlotte Daerd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2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57C53-82A2-472F-867F-943C2A0F3039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B5B69-E948-4630-B5B7-6BF10735CD1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15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92150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D5C42-B06B-FD4D-81E1-C3F64D572999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056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3212976"/>
            <a:ext cx="5760640" cy="1080120"/>
          </a:xfrm>
        </p:spPr>
        <p:txBody>
          <a:bodyPr anchor="b" anchorCtr="0">
            <a:normAutofit/>
          </a:bodyPr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955" y="4725144"/>
            <a:ext cx="5328592" cy="86409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6668482" y="-270044"/>
            <a:ext cx="3959770" cy="890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467544" y="4509120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67426"/>
            <a:ext cx="1812970" cy="785055"/>
          </a:xfrm>
          <a:prstGeom prst="rect">
            <a:avLst/>
          </a:prstGeom>
        </p:spPr>
      </p:pic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6668482" y="-270044"/>
            <a:ext cx="3959770" cy="890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467544" y="4509120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67426"/>
            <a:ext cx="1812970" cy="78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11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0A8F-1452-4B65-8507-15F6C606654C}" type="datetime1">
              <a:rPr lang="en-US" smtClean="0"/>
              <a:t>11/7/2019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7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18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6898-0FD6-457F-8E58-3F9819DEE442}" type="datetime1">
              <a:rPr lang="en-US" smtClean="0"/>
              <a:t>11/7/2019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5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548680"/>
            <a:ext cx="8229600" cy="86409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buClr>
                <a:schemeClr val="accent2"/>
              </a:buClr>
              <a:defRPr sz="1200"/>
            </a:lvl2pPr>
            <a:lvl3pPr>
              <a:buClr>
                <a:schemeClr val="accent2"/>
              </a:buCl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7075-8926-4319-997A-60C399242C5A}" type="datetime1">
              <a:rPr lang="en-US" smtClean="0"/>
              <a:t>11/7/2019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8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7CA2-9C99-4B99-B8FB-71F645818BD3}" type="datetime1">
              <a:rPr lang="en-US" smtClean="0"/>
              <a:t>11/7/2019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4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FE1CA-272D-4895-97A2-07D690642578}" type="datetime1">
              <a:rPr lang="en-US" smtClean="0"/>
              <a:t>11/7/2019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5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80742-AEE1-4426-8E34-0AE909764351}" type="datetime1">
              <a:rPr lang="en-US" smtClean="0"/>
              <a:t>11/7/2019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5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3D01-DD3E-4DD6-B934-D93A31A72030}" type="datetime1">
              <a:rPr lang="en-US" smtClean="0"/>
              <a:t>11/7/2019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b="1" smtClean="0">
                <a:solidFill>
                  <a:schemeClr val="accent1"/>
                </a:solidFill>
              </a:rPr>
              <a:pPr/>
              <a:t>‹N›</a:t>
            </a:fld>
            <a:r>
              <a:rPr lang="en-US" b="1"/>
              <a:t> </a:t>
            </a:r>
            <a:r>
              <a:rPr lang="en-US" b="1">
                <a:solidFill>
                  <a:srgbClr val="F4CA2F"/>
                </a:solidFill>
              </a:rPr>
              <a:t>|</a:t>
            </a:r>
            <a:endParaRPr lang="en-US" b="1" dirty="0">
              <a:solidFill>
                <a:srgbClr val="F4CA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0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9955" y="4653136"/>
            <a:ext cx="5328592" cy="86409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More information: https//srb.europa.eu</a:t>
            </a:r>
            <a:endParaRPr lang="en-GB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6668482" y="-270044"/>
            <a:ext cx="3959770" cy="890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467544" y="4509120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67426"/>
            <a:ext cx="1812970" cy="785055"/>
          </a:xfrm>
          <a:prstGeom prst="rect">
            <a:avLst/>
          </a:prstGeom>
        </p:spPr>
      </p:pic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6668482" y="-270044"/>
            <a:ext cx="3959770" cy="890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467544" y="4509120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67426"/>
            <a:ext cx="1812970" cy="785055"/>
          </a:xfrm>
          <a:prstGeom prst="rect">
            <a:avLst/>
          </a:prstGeom>
        </p:spPr>
      </p:pic>
      <p:pic>
        <p:nvPicPr>
          <p:cNvPr id="14" name="Picture 13" descr="SRB logo CMYK.png">
            <a:extLst>
              <a:ext uri="{FF2B5EF4-FFF2-40B4-BE49-F238E27FC236}">
                <a16:creationId xmlns:a16="http://schemas.microsoft.com/office/drawing/2014/main" id="{D8B9256C-948A-F949-8C26-7CB0AA93CF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1251" y="5292605"/>
            <a:ext cx="1757090" cy="76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9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8384" y="6525344"/>
            <a:ext cx="65841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BC743-0787-40EF-BC13-07418BD34514}" type="datetime1">
              <a:rPr lang="en-US" smtClean="0"/>
              <a:t>11/7/2019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600" y="6525344"/>
            <a:ext cx="6696744" cy="216024"/>
          </a:xfrm>
          <a:prstGeom prst="rect">
            <a:avLst/>
          </a:prstGeom>
        </p:spPr>
        <p:txBody>
          <a:bodyPr vert="horz" lIns="91440" tIns="108000" rIns="91440" bIns="108000" rtlCol="0" anchor="ctr"/>
          <a:lstStyle>
            <a:lvl1pPr algn="l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CCS Quick Start Guide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525344"/>
            <a:ext cx="432048" cy="216024"/>
          </a:xfrm>
          <a:prstGeom prst="rect">
            <a:avLst/>
          </a:prstGeom>
        </p:spPr>
        <p:txBody>
          <a:bodyPr vert="horz" lIns="91440" tIns="108000" rIns="91440" bIns="10800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0D90-B5AE-694C-AF4D-B5392C99196C}" type="slidenum">
              <a:rPr lang="en-US" b="1" smtClean="0">
                <a:solidFill>
                  <a:schemeClr val="accent1"/>
                </a:solidFill>
              </a:rPr>
              <a:pPr/>
              <a:t>‹N›</a:t>
            </a:fld>
            <a:r>
              <a:rPr lang="en-US" b="1"/>
              <a:t> </a:t>
            </a:r>
            <a:r>
              <a:rPr lang="en-US" b="1">
                <a:solidFill>
                  <a:srgbClr val="F4CA2F"/>
                </a:solidFill>
              </a:rPr>
              <a:t>|</a:t>
            </a:r>
            <a:endParaRPr lang="en-US" b="1" dirty="0">
              <a:solidFill>
                <a:srgbClr val="F4CA2F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 rot="5400000">
            <a:off x="-18077" y="566756"/>
            <a:ext cx="262108" cy="225955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64488" y="548680"/>
            <a:ext cx="179512" cy="216024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5400000">
            <a:off x="-18077" y="566756"/>
            <a:ext cx="262108" cy="225955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64488" y="548680"/>
            <a:ext cx="179512" cy="21602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5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18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base" latinLnBrk="0" hangingPunct="1">
        <a:lnSpc>
          <a:spcPct val="105000"/>
        </a:lnSpc>
        <a:spcBef>
          <a:spcPts val="1200"/>
        </a:spcBef>
        <a:spcAft>
          <a:spcPct val="0"/>
        </a:spcAft>
        <a:buClr>
          <a:srgbClr val="6D89AE"/>
        </a:buClr>
        <a:buSzTx/>
        <a:buFontTx/>
        <a:buNone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30188" marR="0" indent="-230188" algn="l" defTabSz="457200" rtl="0" eaLnBrk="1" fontAlgn="base" latinLnBrk="0" hangingPunct="1">
        <a:lnSpc>
          <a:spcPct val="105000"/>
        </a:lnSpc>
        <a:spcBef>
          <a:spcPts val="12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719138" marR="0" indent="-228600" algn="l" defTabSz="4572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marR="0" indent="-228600" algn="l" defTabSz="4572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32" y="187327"/>
            <a:ext cx="8593667" cy="520759"/>
          </a:xfrm>
        </p:spPr>
        <p:txBody>
          <a:bodyPr/>
          <a:lstStyle/>
          <a:p>
            <a:pPr algn="ctr"/>
            <a:r>
              <a:rPr lang="en-GB" dirty="0" smtClean="0"/>
              <a:t>CCS Uploads - Naming Convention </a:t>
            </a:r>
            <a:r>
              <a:rPr lang="en-GB" dirty="0" smtClean="0"/>
              <a:t>For XBRL</a:t>
            </a:r>
            <a:endParaRPr lang="en-GB" dirty="0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9CC4-ECEA-480D-BE49-34B632533102}" type="slidenum">
              <a:rPr lang="en-US" smtClean="0"/>
              <a:t>1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86098" y="6450793"/>
            <a:ext cx="2929466" cy="365125"/>
          </a:xfrm>
        </p:spPr>
        <p:txBody>
          <a:bodyPr/>
          <a:lstStyle/>
          <a:p>
            <a:r>
              <a:rPr lang="en-US" dirty="0" smtClean="0"/>
              <a:t>CCS Quick Start Guide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51433" y="2060620"/>
            <a:ext cx="503563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INTRODUCE CMGT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02653" y="872407"/>
            <a:ext cx="8268691" cy="2994385"/>
            <a:chOff x="302653" y="872407"/>
            <a:chExt cx="8268691" cy="2994385"/>
          </a:xfrm>
        </p:grpSpPr>
        <p:sp>
          <p:nvSpPr>
            <p:cNvPr id="9" name="TextBox 8"/>
            <p:cNvSpPr txBox="1"/>
            <p:nvPr/>
          </p:nvSpPr>
          <p:spPr>
            <a:xfrm>
              <a:off x="302653" y="1841622"/>
              <a:ext cx="8268691" cy="202517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lvl="0" algn="just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en-GB" sz="1100" dirty="0" smtClean="0">
                  <a:latin typeface="Calibri Light" panose="020F0302020204030204" pitchFamily="34" charset="0"/>
                </a:rPr>
                <a:t>%</a:t>
              </a:r>
              <a:r>
                <a:rPr lang="en-GB" sz="1050" b="1" dirty="0">
                  <a:solidFill>
                    <a:srgbClr val="00B050"/>
                  </a:solidFill>
                  <a:latin typeface="Calibri Light" panose="020F0302020204030204" pitchFamily="34" charset="0"/>
                </a:rPr>
                <a:t>LEI</a:t>
              </a:r>
              <a:r>
                <a:rPr lang="en-GB" sz="1100" dirty="0" smtClean="0">
                  <a:latin typeface="Calibri Light" panose="020F0302020204030204" pitchFamily="34" charset="0"/>
                </a:rPr>
                <a:t>_CODE%_%COUNTRY_CODE%_%TAXONOMY_VERSION%_%FILING_TYPE%_%SUBMISSION_DEADLINE%_%TIMESTAMP</a:t>
              </a:r>
              <a:r>
                <a:rPr lang="en-GB" sz="1100" dirty="0" smtClean="0">
                  <a:latin typeface="Calibri Light" panose="020F0302020204030204" pitchFamily="34" charset="0"/>
                </a:rPr>
                <a:t>%.</a:t>
              </a:r>
              <a:r>
                <a:rPr lang="en-GB" sz="1100" dirty="0" err="1" smtClean="0">
                  <a:latin typeface="Calibri Light" panose="020F0302020204030204" pitchFamily="34" charset="0"/>
                </a:rPr>
                <a:t>xbrl</a:t>
              </a:r>
              <a:endParaRPr lang="en-GB" sz="1050" dirty="0" smtClean="0">
                <a:latin typeface="Calibri Light" panose="020F0302020204030204" pitchFamily="34" charset="0"/>
              </a:endParaRP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endParaRPr lang="en-GB" sz="1050" dirty="0" smtClean="0">
                <a:latin typeface="Calibri Light" panose="020F0302020204030204" pitchFamily="34" charset="0"/>
              </a:endParaRP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</a:t>
              </a:r>
              <a:r>
                <a:rPr lang="en-GB" sz="1050" b="1" dirty="0" smtClean="0">
                  <a:solidFill>
                    <a:srgbClr val="00B050"/>
                  </a:solidFill>
                  <a:latin typeface="Calibri Light" panose="020F0302020204030204" pitchFamily="34" charset="0"/>
                </a:rPr>
                <a:t>LEI</a:t>
              </a:r>
              <a:r>
                <a:rPr lang="en-GB" sz="1050" dirty="0" smtClean="0">
                  <a:latin typeface="Calibri Light" panose="020F0302020204030204" pitchFamily="34" charset="0"/>
                </a:rPr>
                <a:t>_CODE%: </a:t>
              </a:r>
              <a:r>
                <a:rPr lang="en-GB" sz="1050" dirty="0">
                  <a:latin typeface="Calibri Light" panose="020F0302020204030204" pitchFamily="34" charset="0"/>
                </a:rPr>
                <a:t>e.g. </a:t>
              </a:r>
              <a:r>
                <a:rPr lang="en-GB" sz="1050" dirty="0" smtClean="0">
                  <a:latin typeface="Calibri Light" panose="020F0302020204030204" pitchFamily="34" charset="0"/>
                </a:rPr>
                <a:t>BFXS5XCH7N0Y05NIXW11</a:t>
              </a:r>
              <a:endParaRPr lang="en-GB" sz="1050" dirty="0">
                <a:solidFill>
                  <a:srgbClr val="00B050"/>
                </a:solidFill>
                <a:latin typeface="Calibri Light" panose="020F0302020204030204" pitchFamily="34" charset="0"/>
              </a:endParaRP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%COUNTRY_CODE% (ISO 3166):  e.g. </a:t>
              </a:r>
              <a:r>
                <a:rPr lang="en-GB" sz="1050" i="1" dirty="0" smtClean="0">
                  <a:latin typeface="Calibri Light" panose="020F0302020204030204" pitchFamily="34" charset="0"/>
                </a:rPr>
                <a:t>NL</a:t>
              </a: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%TAXONOMY_VERSION%: </a:t>
              </a:r>
              <a:r>
                <a:rPr lang="en-GB" sz="1050" i="1" dirty="0" smtClean="0">
                  <a:solidFill>
                    <a:srgbClr val="00B050"/>
                  </a:solidFill>
                  <a:latin typeface="Calibri Light" panose="020F0302020204030204" pitchFamily="34" charset="0"/>
                </a:rPr>
                <a:t>SRF05010</a:t>
              </a:r>
              <a:r>
                <a:rPr lang="en-GB" sz="1050" i="1" dirty="0">
                  <a:solidFill>
                    <a:srgbClr val="00B050"/>
                  </a:solidFill>
                  <a:latin typeface="Calibri Light" panose="020F0302020204030204" pitchFamily="34" charset="0"/>
                </a:rPr>
                <a:t>1</a:t>
              </a:r>
              <a:r>
                <a:rPr lang="en-GB" sz="1050" dirty="0" smtClean="0">
                  <a:latin typeface="Calibri Light" panose="020F0302020204030204" pitchFamily="34" charset="0"/>
                </a:rPr>
                <a:t> </a:t>
              </a: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%FILING_TYPE%: </a:t>
              </a:r>
              <a:r>
                <a:rPr lang="en-GB" sz="1050" i="1" dirty="0" smtClean="0">
                  <a:latin typeface="Calibri Light" panose="020F0302020204030204" pitchFamily="34" charset="0"/>
                </a:rPr>
                <a:t>EACIND</a:t>
              </a:r>
              <a:r>
                <a:rPr lang="en-GB" sz="1050" dirty="0" smtClean="0">
                  <a:latin typeface="Calibri Light" panose="020F0302020204030204" pitchFamily="34" charset="0"/>
                </a:rPr>
                <a:t> (Ex-Ante Contributions </a:t>
              </a:r>
              <a:r>
                <a:rPr lang="en-GB" sz="1050" dirty="0" err="1" smtClean="0">
                  <a:latin typeface="Calibri Light" panose="020F0302020204030204" pitchFamily="34" charset="0"/>
                </a:rPr>
                <a:t>INDividual</a:t>
              </a:r>
              <a:r>
                <a:rPr lang="en-GB" sz="1050" dirty="0" smtClean="0">
                  <a:latin typeface="Calibri Light" panose="020F0302020204030204" pitchFamily="34" charset="0"/>
                </a:rPr>
                <a:t>)</a:t>
              </a: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%SUBMISSION_DEADLINE%: </a:t>
              </a:r>
              <a:r>
                <a:rPr lang="en-GB" sz="1050" i="1" dirty="0" smtClean="0">
                  <a:latin typeface="Calibri Light" panose="020F0302020204030204" pitchFamily="34" charset="0"/>
                </a:rPr>
                <a:t>20</a:t>
              </a:r>
              <a:r>
                <a:rPr lang="en-GB" sz="1050" i="1" dirty="0" smtClean="0">
                  <a:solidFill>
                    <a:srgbClr val="00B050"/>
                  </a:solidFill>
                  <a:latin typeface="Calibri Light" panose="020F0302020204030204" pitchFamily="34" charset="0"/>
                </a:rPr>
                <a:t>20</a:t>
              </a:r>
              <a:r>
                <a:rPr lang="en-GB" sz="1050" i="1" dirty="0" smtClean="0">
                  <a:latin typeface="Calibri Light" panose="020F0302020204030204" pitchFamily="34" charset="0"/>
                </a:rPr>
                <a:t>-01-31</a:t>
              </a: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%TIMESTAMP% (17 Digits </a:t>
              </a:r>
              <a:r>
                <a:rPr lang="en-GB" sz="1050" dirty="0" err="1" smtClean="0">
                  <a:latin typeface="Calibri Light" panose="020F0302020204030204" pitchFamily="34" charset="0"/>
                </a:rPr>
                <a:t>YYYYMMDDHHMMSSmmm</a:t>
              </a:r>
              <a:r>
                <a:rPr lang="en-GB" sz="1050" dirty="0" smtClean="0">
                  <a:latin typeface="Calibri Light" panose="020F0302020204030204" pitchFamily="34" charset="0"/>
                </a:rPr>
                <a:t>): e.g. </a:t>
              </a:r>
              <a:r>
                <a:rPr lang="en-GB" sz="1050" i="1" dirty="0" smtClean="0">
                  <a:latin typeface="Calibri Light" panose="020F0302020204030204" pitchFamily="34" charset="0"/>
                </a:rPr>
                <a:t>12345678901234567</a:t>
              </a:r>
            </a:p>
            <a:p>
              <a:pPr marL="1370854" lvl="3" algn="just" fontAlgn="base">
                <a:spcBef>
                  <a:spcPct val="20000"/>
                </a:spcBef>
                <a:spcAft>
                  <a:spcPct val="0"/>
                </a:spcAft>
              </a:pPr>
              <a:endParaRPr lang="en-GB" sz="1100" dirty="0" smtClean="0">
                <a:latin typeface="Calibri Light" panose="020F0302020204030204" pitchFamily="34" charset="0"/>
              </a:endParaRPr>
            </a:p>
            <a:p>
              <a:pPr indent="-746" algn="just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en-GB" sz="1100" b="1" dirty="0" smtClean="0">
                  <a:latin typeface="Calibri Light" panose="020F0302020204030204" pitchFamily="34" charset="0"/>
                </a:rPr>
                <a:t>Example:</a:t>
              </a:r>
              <a:r>
                <a:rPr lang="en-GB" sz="1100" dirty="0" smtClean="0">
                  <a:latin typeface="Calibri Light" panose="020F0302020204030204" pitchFamily="34" charset="0"/>
                </a:rPr>
                <a:t>  </a:t>
              </a:r>
              <a:r>
                <a:rPr lang="en-GB" sz="1100" b="1" i="1" dirty="0" smtClean="0">
                  <a:solidFill>
                    <a:schemeClr val="tx1"/>
                  </a:solidFill>
                  <a:latin typeface="Calibri Light" panose="020F0302020204030204" pitchFamily="34" charset="0"/>
                </a:rPr>
                <a:t>BFXS5XCH7N0Y05NIXW11_</a:t>
              </a:r>
              <a:r>
                <a:rPr lang="en-GB" sz="1100" b="1" i="1" dirty="0" smtClean="0">
                  <a:latin typeface="Calibri Light" panose="020F0302020204030204" pitchFamily="34" charset="0"/>
                </a:rPr>
                <a:t>NL_SRF050101_EACIND_2020-01-31_12345678901234567.xbrl</a:t>
              </a:r>
              <a:endParaRPr lang="fr-BE" sz="1100" b="1" dirty="0" smtClean="0">
                <a:solidFill>
                  <a:prstClr val="black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775191" y="872407"/>
              <a:ext cx="3631843" cy="36933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EACIND (Data Reporting Form)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971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RB">
  <a:themeElements>
    <a:clrScheme name="SRB">
      <a:dk1>
        <a:srgbClr val="000000"/>
      </a:dk1>
      <a:lt1>
        <a:srgbClr val="FFFFFF"/>
      </a:lt1>
      <a:dk2>
        <a:srgbClr val="27509B"/>
      </a:dk2>
      <a:lt2>
        <a:srgbClr val="ECCD37"/>
      </a:lt2>
      <a:accent1>
        <a:srgbClr val="27509B"/>
      </a:accent1>
      <a:accent2>
        <a:srgbClr val="ECCD37"/>
      </a:accent2>
      <a:accent3>
        <a:srgbClr val="1D3A6E"/>
      </a:accent3>
      <a:accent4>
        <a:srgbClr val="5FA5D2"/>
      </a:accent4>
      <a:accent5>
        <a:srgbClr val="E3A51A"/>
      </a:accent5>
      <a:accent6>
        <a:srgbClr val="CFB532"/>
      </a:accent6>
      <a:hlink>
        <a:srgbClr val="386EB3"/>
      </a:hlink>
      <a:folHlink>
        <a:srgbClr val="853F6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B" id="{B01440DC-9930-4C48-992A-29B2FAE89372}" vid="{56BA22BC-CB3D-F647-A9FE-5EC4EFA24C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SRB 2018 THEME</Template>
  <TotalTime>1231</TotalTime>
  <Words>82</Words>
  <Application>Microsoft Office PowerPoint</Application>
  <PresentationFormat>Presentazione su schermo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SRB</vt:lpstr>
      <vt:lpstr>CCS Uploads - Naming Convention For XBRL</vt:lpstr>
    </vt:vector>
  </TitlesOfParts>
  <Company>Single Resolution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Srb Contribution collection system Quick start guide to the  2020 EX-ANTE CONTRIBUTION CYCLE</dc:title>
  <dc:creator>Alexandre-Philippe VINEL</dc:creator>
  <cp:lastModifiedBy>Fulvio Testa</cp:lastModifiedBy>
  <cp:revision>127</cp:revision>
  <dcterms:created xsi:type="dcterms:W3CDTF">2019-08-20T09:30:24Z</dcterms:created>
  <dcterms:modified xsi:type="dcterms:W3CDTF">2019-11-07T15:58:39Z</dcterms:modified>
</cp:coreProperties>
</file>