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7" r:id="rId2"/>
    <p:sldId id="406" r:id="rId3"/>
    <p:sldId id="343" r:id="rId4"/>
    <p:sldId id="359" r:id="rId5"/>
    <p:sldId id="360" r:id="rId6"/>
    <p:sldId id="363" r:id="rId7"/>
    <p:sldId id="361" r:id="rId8"/>
    <p:sldId id="404" r:id="rId9"/>
    <p:sldId id="411" r:id="rId10"/>
    <p:sldId id="371" r:id="rId11"/>
    <p:sldId id="372" r:id="rId12"/>
    <p:sldId id="405" r:id="rId13"/>
    <p:sldId id="407" r:id="rId14"/>
    <p:sldId id="373" r:id="rId15"/>
    <p:sldId id="408" r:id="rId16"/>
    <p:sldId id="409" r:id="rId17"/>
    <p:sldId id="379" r:id="rId18"/>
    <p:sldId id="410" r:id="rId19"/>
    <p:sldId id="395" r:id="rId20"/>
    <p:sldId id="402" r:id="rId21"/>
    <p:sldId id="401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0000"/>
    <a:srgbClr val="DE6400"/>
    <a:srgbClr val="8A3E00"/>
    <a:srgbClr val="FFCC99"/>
    <a:srgbClr val="884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7356" autoAdjust="0"/>
  </p:normalViewPr>
  <p:slideViewPr>
    <p:cSldViewPr>
      <p:cViewPr varScale="1">
        <p:scale>
          <a:sx n="103" d="100"/>
          <a:sy n="103" d="100"/>
        </p:scale>
        <p:origin x="240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397B25A2-52CE-4EE2-A892-EDF05975C115}" type="datetimeFigureOut">
              <a:rPr lang="it-IT" smtClean="0"/>
              <a:pPr/>
              <a:t>15/06/2019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8BD660DA-DEF2-48D7-8CC1-0F294223E3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63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84D8-F718-470E-8AD8-B93B308C5700}" type="datetime1">
              <a:rPr lang="it-IT" smtClean="0"/>
              <a:t>15/06/2019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CE3CF-CFB2-435D-95CB-7BF9DE69CE09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E92D-F128-464A-8032-CBD0EEB38235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6E9B-BF5F-4BBC-AA37-6A433194F465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17AC-8B6A-4182-939A-BDDF959DFCB1}" type="datetime1">
              <a:rPr lang="it-IT" smtClean="0"/>
              <a:t>15/06/2019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DC998-4BEA-4B7D-B92B-6D41539DC981}" type="datetime1">
              <a:rPr lang="it-IT" smtClean="0"/>
              <a:t>15/06/2019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619D-E7DB-4257-AAC5-9188538D110B}" type="datetime1">
              <a:rPr lang="it-IT" smtClean="0"/>
              <a:t>15/06/2019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1872-E3E5-4C40-93F5-04114113BBB2}" type="datetime1">
              <a:rPr lang="it-IT" smtClean="0"/>
              <a:t>15/06/2019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8A81-AC85-4052-9B29-94E305137AC3}" type="datetime1">
              <a:rPr lang="it-IT" smtClean="0"/>
              <a:t>15/06/2019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F542-0831-418C-8D22-A0FD0B3EF7A0}" type="datetime1">
              <a:rPr lang="it-IT" smtClean="0"/>
              <a:t>15/06/2019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84E99-FB4B-4A4D-A9D3-B9A406116B80}" type="datetime1">
              <a:rPr lang="it-IT" smtClean="0"/>
              <a:t>15/06/2019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EC22FC-E991-4072-9F43-2AF467918D54}" type="datetime1">
              <a:rPr lang="it-IT" smtClean="0"/>
              <a:t>15/06/2019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535BF5-D1CA-4911-A2D1-81B25F7044B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971600" y="1700808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it-IT" sz="2500" b="1" i="1" dirty="0">
                <a:solidFill>
                  <a:srgbClr val="C00000"/>
                </a:solidFill>
                <a:latin typeface="Constantia" pitchFamily="18" charset="0"/>
              </a:rPr>
              <a:t>L’esperienza dei piani di rientro dai deficit sanitari: valutazione e prospettive</a:t>
            </a:r>
          </a:p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it-IT" sz="2500" b="1" i="1" dirty="0">
                <a:solidFill>
                  <a:srgbClr val="C00000"/>
                </a:solidFill>
                <a:latin typeface="Constantia" pitchFamily="18" charset="0"/>
              </a:rPr>
              <a:t>Banca d’Italia</a:t>
            </a:r>
          </a:p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it-IT" sz="2500" b="1" i="1" dirty="0">
                <a:solidFill>
                  <a:srgbClr val="C00000"/>
                </a:solidFill>
                <a:latin typeface="Constantia" pitchFamily="18" charset="0"/>
              </a:rPr>
              <a:t>Roma 17 Giugno 2019</a:t>
            </a:r>
          </a:p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endParaRPr lang="it-IT" sz="25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it-IT" sz="2500" b="1" i="1" dirty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5" t="5088" r="61435" b="84735"/>
          <a:stretch>
            <a:fillRect/>
          </a:stretch>
        </p:blipFill>
        <p:spPr bwMode="auto">
          <a:xfrm>
            <a:off x="0" y="2996952"/>
            <a:ext cx="89959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075" t="5088" r="61435" b="84735"/>
          <a:stretch>
            <a:fillRect/>
          </a:stretch>
        </p:blipFill>
        <p:spPr bwMode="auto">
          <a:xfrm rot="10800000">
            <a:off x="8244408" y="2924944"/>
            <a:ext cx="899592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6876256" y="18864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it-IT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7160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I PRINCIPALI INTERVENTI  -2- 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908720"/>
            <a:ext cx="8964488" cy="458587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Blocco del turn-over del personale.</a:t>
            </a:r>
          </a:p>
          <a:p>
            <a:pPr lvl="1"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Rideterminazione fondi contrattazione integrativa aziendale e dotazioni organiche.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Efficientamento del modello di acquisizione dei beni e servizi in particolare prodotti     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farmaceutici ed altri beni sanitari.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Riduzione posti letto ospedalieri per acuti e post acuti ai fini del rispetto   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dello standard nazionale e riorganizzazione della rete ospedaliera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Potenziamento dei controlli sull’ </a:t>
            </a:r>
            <a:r>
              <a:rPr lang="it-IT" dirty="0" err="1">
                <a:latin typeface="Constantia" pitchFamily="18" charset="0"/>
              </a:rPr>
              <a:t>inappropriatezza</a:t>
            </a:r>
            <a:r>
              <a:rPr lang="it-IT" dirty="0">
                <a:latin typeface="Constantia" pitchFamily="18" charset="0"/>
              </a:rPr>
              <a:t>.</a:t>
            </a:r>
          </a:p>
        </p:txBody>
      </p:sp>
      <p:pic>
        <p:nvPicPr>
          <p:cNvPr id="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38145" y="1107993"/>
            <a:ext cx="216024" cy="288032"/>
          </a:xfrm>
          <a:prstGeom prst="rect">
            <a:avLst/>
          </a:prstGeom>
          <a:noFill/>
        </p:spPr>
      </p:pic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23528" y="2516835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23528" y="3767451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23528" y="1828678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23528" y="5013176"/>
            <a:ext cx="216024" cy="288032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9592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I PRINCIPALI INTERVENTI -3-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908720"/>
            <a:ext cx="8964488" cy="36317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Protocolli d’intesa con le università.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Potenziamento dei servizi territoriali.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Determinazione dei tetti di spesa per i soggetti accreditati.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Potenziamento dei sistemi di monitoraggio aziendale e regionale.</a:t>
            </a:r>
          </a:p>
          <a:p>
            <a:pPr>
              <a:lnSpc>
                <a:spcPct val="200000"/>
              </a:lnSpc>
            </a:pPr>
            <a:endParaRPr lang="it-IT" sz="500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Certificazione della posizione debitoria e conseguenti operazioni di pagamento</a:t>
            </a:r>
          </a:p>
        </p:txBody>
      </p:sp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23528" y="2018362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02141" y="2708141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29599" y="1296144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02141" y="3412893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02141" y="4127641"/>
            <a:ext cx="216024" cy="28803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9592" y="11663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I RISULTATI (dati in migliaia di euro)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			                                                                                                                                               ESEMPIO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908720"/>
            <a:ext cx="8964488" cy="61087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		        </a:t>
            </a:r>
            <a:r>
              <a:rPr lang="it-IT" b="1" dirty="0">
                <a:solidFill>
                  <a:srgbClr val="C00000"/>
                </a:solidFill>
                <a:latin typeface="Constantia" pitchFamily="18" charset="0"/>
              </a:rPr>
              <a:t>REGIONE CAMPANIA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2008 perdita di € 889.000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2009 perdita di € 853.000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2010 perdita di € 594.000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2011 perdita di € 260.000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2012 perdita di € 85.000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2013   avanzo di €  8.000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2014   avanzo di € 182.000</a:t>
            </a:r>
          </a:p>
          <a:p>
            <a:pPr lvl="1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Valutazione positiva della Corte dei Conti per i risultati, il piano dei pagamenti e la gestione commissariale</a:t>
            </a:r>
          </a:p>
        </p:txBody>
      </p:sp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55576" y="2246379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55576" y="2733844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45720" y="3309908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45720" y="3846817"/>
            <a:ext cx="216024" cy="28803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6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45720" y="5504923"/>
            <a:ext cx="216024" cy="288032"/>
          </a:xfrm>
          <a:prstGeom prst="rect">
            <a:avLst/>
          </a:prstGeom>
          <a:noFill/>
        </p:spPr>
      </p:pic>
      <p:pic>
        <p:nvPicPr>
          <p:cNvPr id="1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55576" y="4390028"/>
            <a:ext cx="216024" cy="288032"/>
          </a:xfrm>
          <a:prstGeom prst="rect">
            <a:avLst/>
          </a:prstGeom>
          <a:noFill/>
        </p:spPr>
      </p:pic>
      <p:pic>
        <p:nvPicPr>
          <p:cNvPr id="1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745720" y="4906815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17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1700465"/>
            <a:ext cx="5112568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b="1" i="1" dirty="0">
                <a:solidFill>
                  <a:srgbClr val="C00000"/>
                </a:solidFill>
                <a:latin typeface="Constantia" pitchFamily="18" charset="0"/>
              </a:rPr>
              <a:t>CRITICITA’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82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RAPPORTI CON LE ISTITUZIONI/ORGANI/ORGANISMI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752" y="868341"/>
            <a:ext cx="9144000" cy="549381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Presidente/commissario – sub commissario – giunta (non responsabilizzata)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Presidente/commissario – consiglio regionale (leggi regionali in contrasto)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Sub commissario – sistema - tavoli di verifica ( difficoltà e a volte rigidità) 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Iter provvedimenti commissariali. Preventiva verifica – efficacia - tempestività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Struttura commissariale – enti locali (disinteresse o contrasto)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Ufficio commissariale – avvocatura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Sub commissario – dirigenza regionale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Sub commissario e assenza commissario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Commissario – Aziende sanitarie – nomina e rimozione DD.GG. 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Uff. commissariale – Corte dei Conti e organi di giustizia</a:t>
            </a:r>
          </a:p>
        </p:txBody>
      </p:sp>
      <p:pic>
        <p:nvPicPr>
          <p:cNvPr id="14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995735"/>
            <a:ext cx="216024" cy="288032"/>
          </a:xfrm>
          <a:prstGeom prst="rect">
            <a:avLst/>
          </a:prstGeom>
          <a:noFill/>
        </p:spPr>
      </p:pic>
      <p:pic>
        <p:nvPicPr>
          <p:cNvPr id="15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1500359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51520" y="2035291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3003" y="2617460"/>
            <a:ext cx="216024" cy="288032"/>
          </a:xfrm>
          <a:prstGeom prst="rect">
            <a:avLst/>
          </a:prstGeom>
          <a:noFill/>
        </p:spPr>
      </p:pic>
      <p:pic>
        <p:nvPicPr>
          <p:cNvPr id="16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3158701"/>
            <a:ext cx="216024" cy="288032"/>
          </a:xfrm>
          <a:prstGeom prst="rect">
            <a:avLst/>
          </a:prstGeom>
          <a:noFill/>
        </p:spPr>
      </p:pic>
      <p:pic>
        <p:nvPicPr>
          <p:cNvPr id="1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3681531"/>
            <a:ext cx="216024" cy="288032"/>
          </a:xfrm>
          <a:prstGeom prst="rect">
            <a:avLst/>
          </a:prstGeom>
          <a:noFill/>
        </p:spPr>
      </p:pic>
      <p:pic>
        <p:nvPicPr>
          <p:cNvPr id="1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4237911"/>
            <a:ext cx="216024" cy="288032"/>
          </a:xfrm>
          <a:prstGeom prst="rect">
            <a:avLst/>
          </a:prstGeom>
          <a:noFill/>
        </p:spPr>
      </p:pic>
      <p:pic>
        <p:nvPicPr>
          <p:cNvPr id="19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4743652"/>
            <a:ext cx="216024" cy="288032"/>
          </a:xfrm>
          <a:prstGeom prst="rect">
            <a:avLst/>
          </a:prstGeom>
          <a:noFill/>
        </p:spPr>
      </p:pic>
      <p:pic>
        <p:nvPicPr>
          <p:cNvPr id="2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70385" y="5301796"/>
            <a:ext cx="216024" cy="288032"/>
          </a:xfrm>
          <a:prstGeom prst="rect">
            <a:avLst/>
          </a:prstGeom>
          <a:noFill/>
        </p:spPr>
      </p:pic>
      <p:pic>
        <p:nvPicPr>
          <p:cNvPr id="2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5859555"/>
            <a:ext cx="21602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1663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ALTRI RAPPORTI CON IL MONDO ESTERNO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		OPERATORI ESTERNI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54" y="1288054"/>
            <a:ext cx="9144000" cy="34163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Tariffe – Tetti di spesa - Contratti – Tempi pagamento – Doppi pagamenti e regolarizzazione carte contabili.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Tariffe riabilitazione  ( in Campania anche autodeterminate dagli operatori )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Appalti ( presidi per diabetici – per stomizzati, ossigeno ecc. in Campania )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Associazioni di categoria ( manifestazioni protesta – incatenamento )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Spending review: alcune conseguenze (dialisi, Radioterapia)</a:t>
            </a:r>
          </a:p>
          <a:p>
            <a:pPr lvl="1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Contenzioso e fondo rischi</a:t>
            </a:r>
          </a:p>
          <a:p>
            <a:pPr lvl="1">
              <a:lnSpc>
                <a:spcPct val="150000"/>
              </a:lnSpc>
            </a:pPr>
            <a:endParaRPr lang="it-IT" dirty="0">
              <a:latin typeface="Constantia" pitchFamily="18" charset="0"/>
            </a:endParaRPr>
          </a:p>
        </p:txBody>
      </p:sp>
      <p:pic>
        <p:nvPicPr>
          <p:cNvPr id="15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9776" y="1415097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3003" y="2220235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3003" y="2644449"/>
            <a:ext cx="216024" cy="288032"/>
          </a:xfrm>
          <a:prstGeom prst="rect">
            <a:avLst/>
          </a:prstGeom>
          <a:noFill/>
        </p:spPr>
      </p:pic>
      <p:pic>
        <p:nvPicPr>
          <p:cNvPr id="16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3003" y="3064158"/>
            <a:ext cx="216024" cy="288032"/>
          </a:xfrm>
          <a:prstGeom prst="rect">
            <a:avLst/>
          </a:prstGeom>
          <a:noFill/>
        </p:spPr>
      </p:pic>
      <p:pic>
        <p:nvPicPr>
          <p:cNvPr id="1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3003" y="3455827"/>
            <a:ext cx="216024" cy="288032"/>
          </a:xfrm>
          <a:prstGeom prst="rect">
            <a:avLst/>
          </a:prstGeom>
          <a:noFill/>
        </p:spPr>
      </p:pic>
      <p:pic>
        <p:nvPicPr>
          <p:cNvPr id="1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263003" y="3875540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28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ALTRE CRITICITA’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1545351"/>
            <a:ext cx="9144000" cy="378885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Carenza risorse finanziarie effetto deresponsabilizzante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Anticipazione di liquidità per piano pagamenti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Ritardo accreditamento strutture e sentenza Corte Costituzionale – conseguenze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Rapporti con università, IRCCS ed Enti Ecclesiastici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Determinazione fabbisogno prestazioni: variabilità regionali, settings assistenziali anomali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Evoluzione tecnologica, aggiornamento LEA, Tariffe (es. radioterapia)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Difficoltà recuperi risorse finanziarie indebitamente erogate ad operatori</a:t>
            </a:r>
          </a:p>
          <a:p>
            <a:pPr lvl="1">
              <a:lnSpc>
                <a:spcPct val="150000"/>
              </a:lnSpc>
            </a:pPr>
            <a:endParaRPr lang="it-IT" dirty="0">
              <a:latin typeface="Constanti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70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9592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CONCLUSIONI:</a:t>
            </a:r>
          </a:p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ASPETTI POSITIVI DEI PIANI DI RIENTRO</a:t>
            </a:r>
          </a:p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12973" y="1049906"/>
            <a:ext cx="8640960" cy="25853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Riduzione disavanzi (anche se non ancora per intero)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Responsabilizzazione sempre maggiore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Sottoposizione a controlli più rigidi (eccessivi ma necessari)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Lenti miglioramenti nella riorganizzazione del sistema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Riduzione spesa nelle regioni in piano di rientro più che nelle altre regioni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Notevole miglioramento dei flussi informativi e sistemi contabili</a:t>
            </a:r>
          </a:p>
        </p:txBody>
      </p:sp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77788" y="1175604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77788" y="1556449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77788" y="2389624"/>
            <a:ext cx="216024" cy="288032"/>
          </a:xfrm>
          <a:prstGeom prst="rect">
            <a:avLst/>
          </a:prstGeom>
          <a:noFill/>
        </p:spPr>
      </p:pic>
      <p:pic>
        <p:nvPicPr>
          <p:cNvPr id="14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54022" y="1954381"/>
            <a:ext cx="216024" cy="288032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5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75486" y="2788582"/>
            <a:ext cx="216024" cy="288032"/>
          </a:xfrm>
          <a:prstGeom prst="rect">
            <a:avLst/>
          </a:prstGeom>
          <a:noFill/>
        </p:spPr>
      </p:pic>
      <p:pic>
        <p:nvPicPr>
          <p:cNvPr id="16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81906" y="3205671"/>
            <a:ext cx="21602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9592" y="11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PROBLEMI DEI PIANI DI RIENTRO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8622" y="792107"/>
            <a:ext cx="8640960" cy="42043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Congelamento risorse finanziarie – sistema premiale 5, 3, 2%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Riduzione di offerta e lunghi tempi di attesa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Accreditamento - Tetti di spesa e contratti: conseguenze nel settore privato, sostenibilità delle strutture e ulteriori differenze di risposta al bisogno tra le regioni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Garanzia dei LEA non ancora ottimale (è proprio significativa la griglia LEA?)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Blocco turn over e criticità conseguenti – spesa personale meno 1,4% - riduzione organici. Meglio sarebbe stato l’affidamento di obiettivi sulla spesa per il personale alle direzioni generali </a:t>
            </a:r>
            <a:r>
              <a:rPr lang="it-IT" dirty="0" err="1">
                <a:latin typeface="Constantia" pitchFamily="18" charset="0"/>
              </a:rPr>
              <a:t>purchè</a:t>
            </a:r>
            <a:r>
              <a:rPr lang="it-IT" dirty="0">
                <a:latin typeface="Constantia" pitchFamily="18" charset="0"/>
              </a:rPr>
              <a:t> realmente responsabilizzate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Divieto spese obbligatorie, incertezza e conseguenze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Responsabilizzazione e rimozione direttori generali, norma non attuata</a:t>
            </a:r>
          </a:p>
        </p:txBody>
      </p:sp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91299" y="942775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105408" y="1295153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107504" y="2536990"/>
            <a:ext cx="216024" cy="288032"/>
          </a:xfrm>
          <a:prstGeom prst="rect">
            <a:avLst/>
          </a:prstGeom>
          <a:noFill/>
        </p:spPr>
      </p:pic>
      <p:pic>
        <p:nvPicPr>
          <p:cNvPr id="14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107504" y="1733901"/>
            <a:ext cx="216024" cy="288032"/>
          </a:xfrm>
          <a:prstGeom prst="rect">
            <a:avLst/>
          </a:prstGeom>
          <a:noFill/>
        </p:spPr>
      </p:pic>
      <p:pic>
        <p:nvPicPr>
          <p:cNvPr id="16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107504" y="2933392"/>
            <a:ext cx="216024" cy="288032"/>
          </a:xfrm>
          <a:prstGeom prst="rect">
            <a:avLst/>
          </a:prstGeom>
          <a:noFill/>
        </p:spPr>
      </p:pic>
      <p:pic>
        <p:nvPicPr>
          <p:cNvPr id="1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99945" y="4185230"/>
            <a:ext cx="216024" cy="288032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107504" y="4588348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602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55576" y="0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VALUTAZIONE CONCLUSIVA:</a:t>
            </a:r>
          </a:p>
          <a:p>
            <a:pPr algn="ctr"/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RIGIDITA’, VINCOLI, ADEMPIMENTI OBBLIGATORI, CENTRALIZZAZIONE POTERE.</a:t>
            </a:r>
          </a:p>
          <a:p>
            <a:pPr algn="ctr"/>
            <a:r>
              <a:rPr lang="it-IT" b="1" i="1" dirty="0">
                <a:solidFill>
                  <a:srgbClr val="C00000"/>
                </a:solidFill>
                <a:latin typeface="Constantia" pitchFamily="18" charset="0"/>
              </a:rPr>
              <a:t>PROBABILMENTE NON VI ERA ALTERNATIVA ATTESO CHE :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58620" y="1340768"/>
            <a:ext cx="9093900" cy="826380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La speranza di vita aumenta e con essa le patologie croniche e da invecchiamento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Il bisogno sanitario è in continua evoluzione incrementale e la risposta più onerosa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La ripresa economica è lenta e le risorse pubbliche non sono sufficienti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Gli over 65 arriveranno al 30 % della popolazione entro 20 anni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I cittadini pagano già oltre 40 miliardi di tasca propria e molti devono rinunciare alle cure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Sono evidenti difficoltà di accesso alle prestazioni per le liste di attesa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La medicina difensiva, l’ </a:t>
            </a:r>
            <a:r>
              <a:rPr lang="it-IT" dirty="0" err="1">
                <a:latin typeface="Constantia" pitchFamily="18" charset="0"/>
              </a:rPr>
              <a:t>inappropriatezza</a:t>
            </a:r>
            <a:r>
              <a:rPr lang="it-IT" dirty="0">
                <a:latin typeface="Constantia" pitchFamily="18" charset="0"/>
              </a:rPr>
              <a:t> e l’efficienza costano almeno 10 miliardi/anno.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La ricerca e le innovazioni costano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                                                     QUALE FUTURO?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Piani di rientro, blocco assunzioni e tagli vari? </a:t>
            </a:r>
          </a:p>
          <a:p>
            <a:pPr lvl="6"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 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C00000"/>
                </a:solidFill>
                <a:latin typeface="Constantia" pitchFamily="18" charset="0"/>
              </a:rPr>
              <a:t>				</a:t>
            </a: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83568" y="620688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180020" y="9211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rgbClr val="C00000"/>
                </a:solidFill>
                <a:latin typeface="Constantia" pitchFamily="18" charset="0"/>
              </a:rPr>
              <a:t>Mario Morlacco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1700465"/>
            <a:ext cx="5112568" cy="146623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400" b="1" i="1" dirty="0">
                <a:solidFill>
                  <a:srgbClr val="C00000"/>
                </a:solidFill>
                <a:latin typeface="Constantia" pitchFamily="18" charset="0"/>
              </a:rPr>
              <a:t>L’ Attuazione del piano di rientro tra vincoli e criticità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541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8546" y="738050"/>
            <a:ext cx="9145016" cy="715580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                                                       COSA SUGGERIRE?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Riconvertire piccoli ospedali (pericolosi) se ancora esistenti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Garantire continuità assistenziale dall’ospedale al domicilio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Promuovere integrazione ospedale – territorio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Evitare duplicazione di strutture organizzative omogenee e quindi di costi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Riequilibrare l’offerta sanitaria a favore delle prestazioni domiciliari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Promuovere la qualità e l’appropriatezza riducendo gli oneri della medicina difensiva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Garantire equità di accesso, continuità, efficacia clinica, affidabilità e sicurezza  </a:t>
            </a:r>
          </a:p>
          <a:p>
            <a:pPr algn="just">
              <a:lnSpc>
                <a:spcPct val="200000"/>
              </a:lnSpc>
            </a:pPr>
            <a:endParaRPr lang="it-IT" dirty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C00000"/>
                </a:solidFill>
                <a:latin typeface="Constantia" pitchFamily="18" charset="0"/>
              </a:rPr>
              <a:t>				</a:t>
            </a: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74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-1016" y="720958"/>
            <a:ext cx="9145016" cy="93717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Potenziare la conoscenza sistematica della situazione epidemiologiche demografiche e socioeconomiche per una </a:t>
            </a:r>
            <a:r>
              <a:rPr lang="it-IT">
                <a:latin typeface="Constantia" pitchFamily="18" charset="0"/>
              </a:rPr>
              <a:t>migliore programmazione</a:t>
            </a:r>
            <a:endParaRPr lang="it-IT" dirty="0">
              <a:latin typeface="Constantia" pitchFamily="18" charset="0"/>
            </a:endParaRP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Considerare la prevenzione nei suoi tre stadi  come investimento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-    Rivedere il ruolo del medico di medicina generale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contrastare liste di attesa ingiustificate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Implementare la telemedicina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Riequilibrare i settori della spesa pubblica e garantire una stabile incidenza della spesa sanitaria sul PIL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			e solo dopo e se necessario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ipotizzare una rivisitazione del mix tra modello basato sulla tassazione generale e quello     assicurativo </a:t>
            </a:r>
          </a:p>
          <a:p>
            <a:pPr algn="just"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  </a:t>
            </a:r>
          </a:p>
          <a:p>
            <a:pPr algn="just">
              <a:lnSpc>
                <a:spcPct val="200000"/>
              </a:lnSpc>
            </a:pPr>
            <a:endParaRPr lang="it-IT" dirty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dirty="0"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b="1" i="1" dirty="0">
                <a:solidFill>
                  <a:srgbClr val="C00000"/>
                </a:solidFill>
                <a:latin typeface="Constantia" pitchFamily="18" charset="0"/>
              </a:rPr>
              <a:t>				</a:t>
            </a: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83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355976" y="184548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9592" y="116632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I DISAVANZI NEL  SISTEMA SANITARIO: una storia infinita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3242" y="660545"/>
            <a:ext cx="8820472" cy="61087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Mutue fino al 1980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Nel vigore della L. 833 ( 1981/1991)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Amministratori e commissari straordinari ( 1991/1994)</a:t>
            </a:r>
          </a:p>
          <a:p>
            <a:pPr>
              <a:lnSpc>
                <a:spcPct val="200000"/>
              </a:lnSpc>
            </a:pPr>
            <a:r>
              <a:rPr lang="it-IT" dirty="0" err="1">
                <a:latin typeface="Constantia" pitchFamily="18" charset="0"/>
              </a:rPr>
              <a:t>D.Lgs.</a:t>
            </a:r>
            <a:r>
              <a:rPr lang="it-IT" dirty="0">
                <a:latin typeface="Constantia" pitchFamily="18" charset="0"/>
              </a:rPr>
              <a:t> 502/92  e 229/99 (Riforme bis e ter)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Accordo 8.8.2001 – </a:t>
            </a:r>
            <a:r>
              <a:rPr lang="it-IT" dirty="0" err="1">
                <a:latin typeface="Constantia" pitchFamily="18" charset="0"/>
              </a:rPr>
              <a:t>D.Lgs.</a:t>
            </a:r>
            <a:r>
              <a:rPr lang="it-IT" dirty="0">
                <a:latin typeface="Constantia" pitchFamily="18" charset="0"/>
              </a:rPr>
              <a:t> 405/2001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Fase cruciale 2002/2005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L. 311/04 – Intesa 23.3.2005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Fase intermedia fino ad inizio 2007 e poi: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Piani di rientro - Commissariamenti – programmi operativi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Malgoverno o sottostima del fabbisogno?</a:t>
            </a:r>
          </a:p>
          <a:p>
            <a:pPr>
              <a:lnSpc>
                <a:spcPct val="200000"/>
              </a:lnSpc>
            </a:pPr>
            <a:endParaRPr lang="it-IT" dirty="0">
              <a:latin typeface="Constanti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-68366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899592" y="116632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Anni 2004  e 2005 risultato di gestione di alcune regioni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467544" y="1340768"/>
          <a:ext cx="8280920" cy="3888432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b="0" dirty="0"/>
                        <a:t>2004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6458" marR="6458" marT="6458" marB="0" anchor="ctr">
                    <a:lnL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latin typeface="Constantia" pitchFamily="18" charset="0"/>
                        </a:rPr>
                        <a:t>2005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58" marR="6458" marT="6458" marB="0" anchor="ctr">
                    <a:lnL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 vMerge="1">
                  <a:txBody>
                    <a:bodyPr/>
                    <a:lstStyle/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58" marR="6458" marT="6458" marB="0" anchor="ctr">
                    <a:lnL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6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Disavanzi risultanti alla chiusura della verifica adempimenti 2004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disavanzo su finanziamento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Disavanzi risultanti alla chiusura della verifica adempimenti 2005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58" marR="6458" marT="6458" marB="0" anchor="b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disavanzo su finanziamento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2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Liguria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318.554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12.6%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253.001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9.5%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Lazio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2.047.599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27.4%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1.940.954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24.6%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Abruzzo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265.040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14.4%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221.456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Molise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82.297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17.3%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146.285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29.1%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Campania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1.202.562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1.786.522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22.7%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Sicilia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756.482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11.3%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699.266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9.8%</a:t>
                      </a:r>
                    </a:p>
                  </a:txBody>
                  <a:tcPr marL="6458" marR="6458" marT="6458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6400">
                        <a:alpha val="2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67544" y="5733256"/>
            <a:ext cx="4176464" cy="27699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>
                <a:latin typeface="+mj-lt"/>
              </a:rPr>
              <a:t>N.B.</a:t>
            </a:r>
            <a:r>
              <a:rPr lang="it-IT" sz="1200" dirty="0">
                <a:latin typeface="+mj-lt"/>
              </a:rPr>
              <a:t>: il 2005 è ricognitivo di sopravvenienze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MA QUALI LE CAUSE?        </a:t>
            </a:r>
          </a:p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7056" y="1556792"/>
            <a:ext cx="8496944" cy="397031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Eccesso di spesa farmaceutica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Eccesso di posti letto ospedalieri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Servizi territoriali poco sviluppati o inesistenti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Alto tasso di ospedalizzazione e significativi indicatori di </a:t>
            </a:r>
            <a:r>
              <a:rPr lang="it-IT" dirty="0" err="1">
                <a:latin typeface="Constantia" pitchFamily="18" charset="0"/>
              </a:rPr>
              <a:t>inappropriatezza</a:t>
            </a:r>
            <a:endParaRPr lang="it-IT" dirty="0"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Mancanza di un sistema di monitoraggio e di controllo aziendale e regionale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Alto debito accumulato in relazione agli alti disavanzi annuali con conseguenti oneri aggiuntivi (finanziari - legali)</a:t>
            </a:r>
          </a:p>
        </p:txBody>
      </p:sp>
      <p:pic>
        <p:nvPicPr>
          <p:cNvPr id="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1772816"/>
            <a:ext cx="216024" cy="288032"/>
          </a:xfrm>
          <a:prstGeom prst="rect">
            <a:avLst/>
          </a:prstGeom>
          <a:noFill/>
        </p:spPr>
      </p:pic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2348880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2852936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933056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429000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4509120"/>
            <a:ext cx="216024" cy="288032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71600" y="116632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QUALI INTERVENTI?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979712" y="980728"/>
            <a:ext cx="5112568" cy="46487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legge 311/04 e intesa 23 marzo 2005) :</a:t>
            </a:r>
            <a:endParaRPr lang="it-IT" sz="1000" dirty="0"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3528" y="2204864"/>
            <a:ext cx="8640960" cy="3000821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 impegno ad adottare interventi volti al raggiungimento dell’equilibrio economico ovvero a predisporre le coperture dell’eventuale disavanzo atteso;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 sanzioni in ordine al mancato rispetto dell’equilibrio economico al IV trimestre;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 procedura di diffida e commissariamento per adottare le coperture;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 innalzamento aliquote Irap e addizionali Irpef ai livelli massimi;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 verifica dello standard dei posti letto e dei tetti di spesa farmaceutica;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it-IT" dirty="0">
                <a:latin typeface="Constantia" pitchFamily="18" charset="0"/>
              </a:rPr>
              <a:t> verifica degli ulteriori adempimenti.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0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97160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STRUMENTI PER LA RIDUZIONE DEI DISAVANZI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5576" y="620688"/>
            <a:ext cx="8496944" cy="46628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Riduzione tariffe e tetti di spesa soggetti accreditati Ospedaliera-specialistica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Compartecipazione alla spesa sanitaria</a:t>
            </a:r>
          </a:p>
          <a:p>
            <a:pPr>
              <a:lnSpc>
                <a:spcPct val="150000"/>
              </a:lnSpc>
            </a:pPr>
            <a:r>
              <a:rPr lang="it-IT" dirty="0" err="1">
                <a:latin typeface="Constantia" pitchFamily="18" charset="0"/>
              </a:rPr>
              <a:t>Corresponsabilizzazione</a:t>
            </a:r>
            <a:r>
              <a:rPr lang="it-IT" dirty="0">
                <a:latin typeface="Constantia" pitchFamily="18" charset="0"/>
              </a:rPr>
              <a:t>  soggetti (es. filiera farmaceutica)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Dismissione patrimonio immobiliare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Distribuzione diretta farmaci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Centralizzazione acquisti e adesione </a:t>
            </a:r>
            <a:r>
              <a:rPr lang="it-IT" dirty="0" err="1">
                <a:latin typeface="Constantia" pitchFamily="18" charset="0"/>
              </a:rPr>
              <a:t>Consip</a:t>
            </a:r>
            <a:endParaRPr lang="it-IT" dirty="0"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Blocco assunzioni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Budget medici Medicina Generale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Puntuale applicazione DPCM 29.11.01 (appropriatezza )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Utilizzo fondi regionali di settori non sanitari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Finanziamenti esercizi precedenti non utilizzati</a:t>
            </a:r>
          </a:p>
        </p:txBody>
      </p:sp>
      <p:pic>
        <p:nvPicPr>
          <p:cNvPr id="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764704"/>
            <a:ext cx="216024" cy="288032"/>
          </a:xfrm>
          <a:prstGeom prst="rect">
            <a:avLst/>
          </a:prstGeom>
          <a:noFill/>
        </p:spPr>
      </p:pic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1124744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1556792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2420888"/>
            <a:ext cx="216024" cy="288032"/>
          </a:xfrm>
          <a:prstGeom prst="rect">
            <a:avLst/>
          </a:prstGeom>
          <a:noFill/>
        </p:spPr>
      </p:pic>
      <p:pic>
        <p:nvPicPr>
          <p:cNvPr id="12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1988840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2780928"/>
            <a:ext cx="216024" cy="288032"/>
          </a:xfrm>
          <a:prstGeom prst="rect">
            <a:avLst/>
          </a:prstGeom>
          <a:noFill/>
        </p:spPr>
      </p:pic>
      <p:pic>
        <p:nvPicPr>
          <p:cNvPr id="14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3212976"/>
            <a:ext cx="216024" cy="288032"/>
          </a:xfrm>
          <a:prstGeom prst="rect">
            <a:avLst/>
          </a:prstGeom>
          <a:noFill/>
        </p:spPr>
      </p:pic>
      <p:pic>
        <p:nvPicPr>
          <p:cNvPr id="15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3645024"/>
            <a:ext cx="216024" cy="288032"/>
          </a:xfrm>
          <a:prstGeom prst="rect">
            <a:avLst/>
          </a:prstGeom>
          <a:noFill/>
        </p:spPr>
      </p:pic>
      <p:pic>
        <p:nvPicPr>
          <p:cNvPr id="16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4077072"/>
            <a:ext cx="216024" cy="288032"/>
          </a:xfrm>
          <a:prstGeom prst="rect">
            <a:avLst/>
          </a:prstGeom>
          <a:noFill/>
        </p:spPr>
      </p:pic>
      <p:pic>
        <p:nvPicPr>
          <p:cNvPr id="1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4437112"/>
            <a:ext cx="216024" cy="288032"/>
          </a:xfrm>
          <a:prstGeom prst="rect">
            <a:avLst/>
          </a:prstGeom>
          <a:noFill/>
        </p:spPr>
      </p:pic>
      <p:pic>
        <p:nvPicPr>
          <p:cNvPr id="1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467544" y="4869160"/>
            <a:ext cx="216024" cy="288032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-8545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-53752" y="116339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 PRIMI ANNI DOPO LA L. 311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7056" y="1556792"/>
            <a:ext cx="8496944" cy="27847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Gestione ancora politica</a:t>
            </a:r>
            <a:endParaRPr lang="it-IT" b="1" i="1" dirty="0">
              <a:solidFill>
                <a:srgbClr val="C00000"/>
              </a:solidFill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Poca responsabilizzazione organi di governo regionale e struttura amministrativa Ancora rilevanti disavanzi.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 Necessità di vincoli (auspicati anche in relazioni della Corte dei Conti</a:t>
            </a:r>
            <a:endParaRPr lang="it-IT" b="1" i="1" dirty="0">
              <a:solidFill>
                <a:srgbClr val="C00000"/>
              </a:solidFill>
              <a:latin typeface="Constantia" pitchFamily="18" charset="0"/>
            </a:endParaRPr>
          </a:p>
          <a:p>
            <a:pPr>
              <a:lnSpc>
                <a:spcPct val="200000"/>
              </a:lnSpc>
            </a:pPr>
            <a:endParaRPr lang="it-IT" dirty="0">
              <a:latin typeface="Constantia" pitchFamily="18" charset="0"/>
            </a:endParaRPr>
          </a:p>
        </p:txBody>
      </p:sp>
      <p:pic>
        <p:nvPicPr>
          <p:cNvPr id="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1772816"/>
            <a:ext cx="216024" cy="288032"/>
          </a:xfrm>
          <a:prstGeom prst="rect">
            <a:avLst/>
          </a:prstGeom>
          <a:noFill/>
        </p:spPr>
      </p:pic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2348880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2852936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441916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4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443032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06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tente\AppData\Local\Microsoft\Windows\Temporary Internet Files\Content.Outlook\MH3BSA26\Immagine.jpg"/>
          <p:cNvPicPr>
            <a:picLocks noChangeAspect="1" noChangeArrowheads="1"/>
          </p:cNvPicPr>
          <p:nvPr/>
        </p:nvPicPr>
        <p:blipFill>
          <a:blip r:embed="rId2" cstate="print">
            <a:lum bright="73000" contrast="-80000"/>
          </a:blip>
          <a:srcRect l="5113" t="22140" r="1176" b="221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03649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it-IT" sz="2000" dirty="0"/>
              <a:t>      </a:t>
            </a:r>
          </a:p>
          <a:p>
            <a:pPr marL="457200" indent="-457200">
              <a:lnSpc>
                <a:spcPct val="150000"/>
              </a:lnSpc>
            </a:pPr>
            <a:r>
              <a:rPr lang="it-IT" sz="2000" b="1" i="1" dirty="0">
                <a:solidFill>
                  <a:srgbClr val="8A3E00"/>
                </a:solidFill>
              </a:rPr>
              <a:t>     </a:t>
            </a:r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i="1" dirty="0"/>
          </a:p>
          <a:p>
            <a:pPr marL="457200" indent="-457200">
              <a:lnSpc>
                <a:spcPct val="150000"/>
              </a:lnSpc>
            </a:pPr>
            <a:endParaRPr lang="it-IT" sz="2000" dirty="0"/>
          </a:p>
          <a:p>
            <a:pPr marL="457200" indent="-457200"/>
            <a:endParaRPr lang="it-IT" sz="1500" dirty="0"/>
          </a:p>
          <a:p>
            <a:pPr marL="457200" indent="-457200"/>
            <a:r>
              <a:rPr lang="it-IT" sz="2000" dirty="0"/>
              <a:t>     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78534"/>
            <a:ext cx="9144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endParaRPr lang="it-IT" b="1" i="1" dirty="0">
              <a:solidFill>
                <a:srgbClr val="DE64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sz="1000" b="1" dirty="0">
              <a:solidFill>
                <a:srgbClr val="8A3E00"/>
              </a:solidFill>
              <a:latin typeface="Constantia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it-IT" dirty="0">
                <a:latin typeface="Constantia" pitchFamily="18" charset="0"/>
              </a:rPr>
              <a:t>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i="1" dirty="0">
                <a:solidFill>
                  <a:srgbClr val="C00000"/>
                </a:solidFill>
                <a:latin typeface="Constantia" pitchFamily="18" charset="0"/>
              </a:rPr>
              <a:t>                 VINCOLI E  PRINCIPALI INTERVENTI </a:t>
            </a: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it-IT" sz="20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7056" y="1556792"/>
            <a:ext cx="8496944" cy="286232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Accordo e piano di rientro incluso fra gli adempimenti obbligatori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Congelamento quota premiale prima 5% poi 3 e 2%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Fondo aggiuntivo per chi sottoscrive il piano di rientro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Affiancamento delle regioni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Constantia" pitchFamily="18" charset="0"/>
              </a:rPr>
              <a:t>Commissariamento (  ma è proprio solo ad acta? )</a:t>
            </a:r>
          </a:p>
        </p:txBody>
      </p:sp>
      <p:pic>
        <p:nvPicPr>
          <p:cNvPr id="7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1772816"/>
            <a:ext cx="216024" cy="288032"/>
          </a:xfrm>
          <a:prstGeom prst="rect">
            <a:avLst/>
          </a:prstGeom>
          <a:noFill/>
        </p:spPr>
      </p:pic>
      <p:pic>
        <p:nvPicPr>
          <p:cNvPr id="8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2348880"/>
            <a:ext cx="216024" cy="288032"/>
          </a:xfrm>
          <a:prstGeom prst="rect">
            <a:avLst/>
          </a:prstGeom>
          <a:noFill/>
        </p:spPr>
      </p:pic>
      <p:pic>
        <p:nvPicPr>
          <p:cNvPr id="10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2852936"/>
            <a:ext cx="216024" cy="288032"/>
          </a:xfrm>
          <a:prstGeom prst="rect">
            <a:avLst/>
          </a:prstGeom>
          <a:noFill/>
        </p:spPr>
      </p:pic>
      <p:pic>
        <p:nvPicPr>
          <p:cNvPr id="11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441916"/>
            <a:ext cx="216024" cy="28803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32875" t="6279" r="61453" b="86478"/>
          <a:stretch>
            <a:fillRect/>
          </a:stretch>
        </p:blipFill>
        <p:spPr bwMode="auto">
          <a:xfrm>
            <a:off x="0" y="0"/>
            <a:ext cx="9716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BF5-D1CA-4911-A2D1-81B25F7044B3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4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443032"/>
            <a:ext cx="216024" cy="288032"/>
          </a:xfrm>
          <a:prstGeom prst="rect">
            <a:avLst/>
          </a:prstGeom>
          <a:noFill/>
        </p:spPr>
      </p:pic>
      <p:pic>
        <p:nvPicPr>
          <p:cNvPr id="15" name="Picture 2" descr="Risultati immagini per puntator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E6400">
                <a:tint val="45000"/>
                <a:satMod val="400000"/>
              </a:srgbClr>
            </a:duotone>
          </a:blip>
          <a:srcRect l="27316" t="4031" r="27649" b="5280"/>
          <a:stretch>
            <a:fillRect/>
          </a:stretch>
        </p:blipFill>
        <p:spPr bwMode="auto">
          <a:xfrm>
            <a:off x="395536" y="3969095"/>
            <a:ext cx="21602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965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4689</TotalTime>
  <Words>1439</Words>
  <Application>Microsoft Office PowerPoint</Application>
  <PresentationFormat>Presentazione su schermo (4:3)</PresentationFormat>
  <Paragraphs>502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Equinozio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437</cp:revision>
  <cp:lastPrinted>2019-06-12T08:29:39Z</cp:lastPrinted>
  <dcterms:created xsi:type="dcterms:W3CDTF">2017-10-27T09:36:51Z</dcterms:created>
  <dcterms:modified xsi:type="dcterms:W3CDTF">2019-06-15T12:00:33Z</dcterms:modified>
</cp:coreProperties>
</file>