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66" r:id="rId5"/>
    <p:sldId id="261" r:id="rId6"/>
    <p:sldId id="258" r:id="rId7"/>
    <p:sldId id="267" r:id="rId8"/>
    <p:sldId id="269" r:id="rId9"/>
    <p:sldId id="270" r:id="rId10"/>
    <p:sldId id="271" r:id="rId11"/>
    <p:sldId id="272" r:id="rId12"/>
    <p:sldId id="285" r:id="rId13"/>
    <p:sldId id="273" r:id="rId14"/>
    <p:sldId id="286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4" r:id="rId23"/>
  </p:sldIdLst>
  <p:sldSz cx="9144000" cy="6858000" type="screen4x3"/>
  <p:notesSz cx="66484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99"/>
    <a:srgbClr val="0604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19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0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4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8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1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99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91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3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7E78-DD4D-497A-85C9-5BC5F5CCB992}" type="datetimeFigureOut">
              <a:rPr lang="it-IT" smtClean="0"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428E-9FDB-4BE1-8FA1-4A4112E16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19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00FF"/>
                </a:solidFill>
              </a:rPr>
              <a:t>Taking</a:t>
            </a:r>
            <a:r>
              <a:rPr lang="it-IT" b="1" dirty="0" smtClean="0">
                <a:solidFill>
                  <a:srgbClr val="0000FF"/>
                </a:solidFill>
              </a:rPr>
              <a:t> stock of 50 </a:t>
            </a:r>
            <a:r>
              <a:rPr lang="it-IT" b="1" dirty="0" err="1" smtClean="0">
                <a:solidFill>
                  <a:srgbClr val="0000FF"/>
                </a:solidFill>
              </a:rPr>
              <a:t>years</a:t>
            </a:r>
            <a:r>
              <a:rPr lang="it-IT" b="1" dirty="0" smtClean="0">
                <a:solidFill>
                  <a:srgbClr val="0000FF"/>
                </a:solidFill>
              </a:rPr>
              <a:t> of the </a:t>
            </a:r>
            <a:r>
              <a:rPr lang="it-IT" b="1" dirty="0" err="1" smtClean="0">
                <a:solidFill>
                  <a:srgbClr val="0000FF"/>
                </a:solidFill>
              </a:rPr>
              <a:t>SHIW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496" y="4820959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The Bank of Italy’s Analysis of Household Finances</a:t>
            </a:r>
            <a:endParaRPr lang="it-IT" i="1" dirty="0" smtClean="0"/>
          </a:p>
          <a:p>
            <a:pPr algn="ctr"/>
            <a:r>
              <a:rPr lang="en-US" i="1" dirty="0" smtClean="0"/>
              <a:t>Fifty </a:t>
            </a:r>
            <a:r>
              <a:rPr lang="en-US" i="1" dirty="0"/>
              <a:t>Years of The Survey on Household Income and Wealth and the Financial </a:t>
            </a:r>
            <a:r>
              <a:rPr lang="en-US" i="1" dirty="0" smtClean="0"/>
              <a:t>Accounts</a:t>
            </a:r>
          </a:p>
          <a:p>
            <a:pPr algn="ctr"/>
            <a:r>
              <a:rPr lang="en-US" i="1" dirty="0" smtClean="0"/>
              <a:t>Rome, 3-4 December, 2015</a:t>
            </a:r>
            <a:endParaRPr lang="it-IT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7187"/>
            <a:ext cx="3400425" cy="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The new </a:t>
            </a:r>
            <a:r>
              <a:rPr lang="it-IT" b="1" dirty="0" err="1" smtClean="0">
                <a:solidFill>
                  <a:srgbClr val="0604FE"/>
                </a:solidFill>
              </a:rPr>
              <a:t>SHIW</a:t>
            </a:r>
            <a:r>
              <a:rPr lang="it-IT" b="1" dirty="0" smtClean="0">
                <a:solidFill>
                  <a:srgbClr val="0604FE"/>
                </a:solidFill>
              </a:rPr>
              <a:t> website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6" y="908720"/>
            <a:ext cx="7672388" cy="589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-243408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A new </a:t>
            </a:r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archive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1" y="719187"/>
            <a:ext cx="7686675" cy="60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-243408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HCFS</a:t>
            </a:r>
            <a:r>
              <a:rPr lang="it-IT" b="1" dirty="0" smtClean="0">
                <a:solidFill>
                  <a:srgbClr val="0604FE"/>
                </a:solidFill>
              </a:rPr>
              <a:t> and </a:t>
            </a:r>
            <a:r>
              <a:rPr lang="it-IT" b="1" dirty="0" err="1">
                <a:solidFill>
                  <a:srgbClr val="0604FE"/>
                </a:solidFill>
              </a:rPr>
              <a:t>g</a:t>
            </a:r>
            <a:r>
              <a:rPr lang="it-IT" b="1" dirty="0" err="1" smtClean="0">
                <a:solidFill>
                  <a:srgbClr val="0604FE"/>
                </a:solidFill>
              </a:rPr>
              <a:t>ross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incomes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0" y="692696"/>
            <a:ext cx="7708106" cy="60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-243408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TS</a:t>
            </a:r>
            <a:r>
              <a:rPr lang="it-IT" b="1" dirty="0" smtClean="0">
                <a:solidFill>
                  <a:srgbClr val="0604FE"/>
                </a:solidFill>
              </a:rPr>
              <a:t> from the </a:t>
            </a:r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archive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6" y="692696"/>
            <a:ext cx="7729538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TS</a:t>
            </a:r>
            <a:r>
              <a:rPr lang="it-IT" b="1" dirty="0" smtClean="0">
                <a:solidFill>
                  <a:srgbClr val="0000FF"/>
                </a:solidFill>
              </a:rPr>
              <a:t> from the </a:t>
            </a:r>
            <a:r>
              <a:rPr lang="it-IT" b="1" dirty="0" err="1" smtClean="0">
                <a:solidFill>
                  <a:srgbClr val="0000FF"/>
                </a:solidFill>
              </a:rPr>
              <a:t>historical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archive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5576" y="10527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https</a:t>
            </a:r>
            <a:r>
              <a:rPr lang="it-IT" dirty="0">
                <a:solidFill>
                  <a:srgbClr val="0000FF"/>
                </a:solidFill>
              </a:rPr>
              <a:t>://</a:t>
            </a:r>
            <a:r>
              <a:rPr lang="it-IT" dirty="0" err="1">
                <a:solidFill>
                  <a:srgbClr val="0000FF"/>
                </a:solidFill>
              </a:rPr>
              <a:t>infostat.bancaditalia.it</a:t>
            </a:r>
            <a:r>
              <a:rPr lang="it-IT" dirty="0">
                <a:solidFill>
                  <a:srgbClr val="0000FF"/>
                </a:solidFill>
              </a:rPr>
              <a:t>/</a:t>
            </a:r>
            <a:r>
              <a:rPr lang="it-IT" dirty="0" err="1">
                <a:solidFill>
                  <a:srgbClr val="0000FF"/>
                </a:solidFill>
              </a:rPr>
              <a:t>inquiry</a:t>
            </a:r>
            <a:r>
              <a:rPr lang="it-IT" dirty="0">
                <a:solidFill>
                  <a:srgbClr val="0000FF"/>
                </a:solidFill>
              </a:rPr>
              <a:t>/#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8" y="1484784"/>
            <a:ext cx="80238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142" y="-243408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0" y="1124744"/>
            <a:ext cx="7779544" cy="489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00975" cy="52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1" y="1268760"/>
            <a:ext cx="7394257" cy="53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52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9" y="2156053"/>
            <a:ext cx="5658803" cy="314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 smtClean="0"/>
              <a:t>Income</a:t>
            </a:r>
            <a:r>
              <a:rPr lang="it-IT" i="1" dirty="0" smtClean="0"/>
              <a:t> and </a:t>
            </a:r>
            <a:r>
              <a:rPr lang="it-IT" i="1" dirty="0" err="1" smtClean="0"/>
              <a:t>expenditure</a:t>
            </a:r>
            <a:r>
              <a:rPr lang="it-IT" i="1" dirty="0" smtClean="0"/>
              <a:t> </a:t>
            </a:r>
            <a:r>
              <a:rPr lang="it-IT" i="1" dirty="0" err="1" smtClean="0"/>
              <a:t>expectations</a:t>
            </a:r>
            <a:r>
              <a:rPr lang="it-IT" i="1" dirty="0" smtClean="0"/>
              <a:t>, 1966 </a:t>
            </a:r>
            <a:r>
              <a:rPr lang="it-IT" i="1" dirty="0" err="1" smtClean="0"/>
              <a:t>survey</a:t>
            </a:r>
            <a:endParaRPr lang="it-IT" i="1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738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 smtClean="0"/>
              <a:t>Income</a:t>
            </a:r>
            <a:r>
              <a:rPr lang="it-IT" i="1" dirty="0" smtClean="0"/>
              <a:t> shocks and </a:t>
            </a:r>
            <a:r>
              <a:rPr lang="it-IT" i="1" dirty="0" err="1" smtClean="0"/>
              <a:t>expenditure</a:t>
            </a:r>
            <a:r>
              <a:rPr lang="it-IT" i="1" dirty="0" smtClean="0"/>
              <a:t>, 1961 </a:t>
            </a:r>
            <a:r>
              <a:rPr lang="it-IT" i="1" dirty="0" err="1" smtClean="0"/>
              <a:t>survey</a:t>
            </a:r>
            <a:endParaRPr lang="it-IT" i="1" dirty="0"/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30" y="1988840"/>
            <a:ext cx="5438658" cy="46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2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604FE"/>
                </a:solidFill>
              </a:rPr>
              <a:t>The </a:t>
            </a:r>
            <a:r>
              <a:rPr lang="it-IT" b="1" dirty="0" err="1" smtClean="0">
                <a:solidFill>
                  <a:srgbClr val="0604FE"/>
                </a:solidFill>
              </a:rPr>
              <a:t>SHIW</a:t>
            </a:r>
            <a:endParaRPr lang="it-IT" b="1" dirty="0">
              <a:solidFill>
                <a:srgbClr val="0604F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83671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1951		- a </a:t>
            </a:r>
            <a:r>
              <a:rPr lang="it-IT" sz="2400" dirty="0" err="1" smtClean="0"/>
              <a:t>survey</a:t>
            </a:r>
            <a:r>
              <a:rPr lang="it-IT" sz="2400" dirty="0" smtClean="0"/>
              <a:t> in </a:t>
            </a:r>
            <a:r>
              <a:rPr lang="it-IT" sz="2400" dirty="0" err="1" smtClean="0"/>
              <a:t>disguise</a:t>
            </a:r>
            <a:endParaRPr lang="it-IT" sz="2400" dirty="0" smtClean="0"/>
          </a:p>
          <a:p>
            <a:r>
              <a:rPr lang="it-IT" sz="2400" dirty="0" smtClean="0"/>
              <a:t>1961-1962	- 6 </a:t>
            </a:r>
            <a:r>
              <a:rPr lang="it-IT" sz="2400" dirty="0" err="1" smtClean="0"/>
              <a:t>pilot</a:t>
            </a:r>
            <a:r>
              <a:rPr lang="it-IT" sz="2400" dirty="0" smtClean="0"/>
              <a:t> </a:t>
            </a:r>
            <a:r>
              <a:rPr lang="it-IT" sz="2400" dirty="0" err="1" smtClean="0"/>
              <a:t>surveys</a:t>
            </a:r>
            <a:endParaRPr lang="it-IT" sz="2400" dirty="0" smtClean="0"/>
          </a:p>
          <a:p>
            <a:r>
              <a:rPr lang="it-IT" sz="2400" dirty="0" smtClean="0"/>
              <a:t>1965-1987	- </a:t>
            </a:r>
            <a:r>
              <a:rPr lang="it-IT" sz="2400" dirty="0" err="1" smtClean="0"/>
              <a:t>yearly</a:t>
            </a:r>
            <a:endParaRPr lang="it-IT" sz="2400" dirty="0" smtClean="0"/>
          </a:p>
          <a:p>
            <a:r>
              <a:rPr lang="it-IT" sz="2400" dirty="0" smtClean="0"/>
              <a:t>1989-</a:t>
            </a:r>
            <a:r>
              <a:rPr lang="it-IT" sz="2400" dirty="0" err="1" smtClean="0"/>
              <a:t>today</a:t>
            </a:r>
            <a:r>
              <a:rPr lang="it-IT" sz="2400" dirty="0" smtClean="0"/>
              <a:t>	- </a:t>
            </a:r>
            <a:r>
              <a:rPr lang="it-IT" sz="2400" dirty="0" err="1" smtClean="0"/>
              <a:t>biannual</a:t>
            </a:r>
            <a:endParaRPr lang="it-IT" sz="2400" dirty="0" smtClean="0"/>
          </a:p>
          <a:p>
            <a:r>
              <a:rPr lang="it-IT" sz="2400" dirty="0" smtClean="0"/>
              <a:t>2013-</a:t>
            </a:r>
            <a:r>
              <a:rPr lang="it-IT" sz="2400" dirty="0" err="1" smtClean="0"/>
              <a:t>today</a:t>
            </a:r>
            <a:r>
              <a:rPr lang="it-IT" sz="2400" dirty="0" smtClean="0"/>
              <a:t>	- (</a:t>
            </a:r>
            <a:r>
              <a:rPr lang="it-IT" sz="2400" dirty="0" err="1" smtClean="0"/>
              <a:t>shorter</a:t>
            </a:r>
            <a:r>
              <a:rPr lang="it-IT" sz="2400" dirty="0" smtClean="0"/>
              <a:t>) </a:t>
            </a:r>
            <a:r>
              <a:rPr lang="it-IT" sz="2400" dirty="0" err="1" smtClean="0"/>
              <a:t>survey</a:t>
            </a:r>
            <a:r>
              <a:rPr lang="it-IT" sz="2400" dirty="0" smtClean="0"/>
              <a:t> in </a:t>
            </a:r>
            <a:r>
              <a:rPr lang="it-IT" sz="2400" dirty="0" err="1" smtClean="0"/>
              <a:t>bewteen</a:t>
            </a:r>
            <a:r>
              <a:rPr lang="it-IT" sz="2400" dirty="0" smtClean="0"/>
              <a:t> </a:t>
            </a:r>
            <a:r>
              <a:rPr lang="it-IT" sz="2400" dirty="0" err="1" smtClean="0"/>
              <a:t>years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smtClean="0"/>
              <a:t>the late </a:t>
            </a:r>
            <a:r>
              <a:rPr lang="it-IT" sz="2400" dirty="0"/>
              <a:t>‘</a:t>
            </a:r>
            <a:r>
              <a:rPr lang="it-IT" sz="2400" dirty="0" err="1" smtClean="0"/>
              <a:t>80s</a:t>
            </a:r>
            <a:r>
              <a:rPr lang="it-IT" sz="2400" dirty="0" smtClean="0"/>
              <a:t>, </a:t>
            </a:r>
            <a:r>
              <a:rPr lang="it-IT" sz="2400" dirty="0" err="1" smtClean="0"/>
              <a:t>freely</a:t>
            </a:r>
            <a:r>
              <a:rPr lang="it-IT" sz="2400" dirty="0" smtClean="0"/>
              <a:t>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 micro data 1977-</a:t>
            </a:r>
            <a:r>
              <a:rPr lang="it-IT" sz="2400" dirty="0" err="1" smtClean="0"/>
              <a:t>onwards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 smtClean="0"/>
              <a:t>BoI</a:t>
            </a:r>
            <a:r>
              <a:rPr lang="it-IT" sz="2400" dirty="0" smtClean="0"/>
              <a:t> and the </a:t>
            </a:r>
            <a:r>
              <a:rPr lang="it-IT" sz="2400" dirty="0" err="1" smtClean="0"/>
              <a:t>SHIW</a:t>
            </a:r>
            <a:r>
              <a:rPr lang="it-IT" sz="2400" dirty="0" smtClean="0"/>
              <a:t> play a </a:t>
            </a:r>
            <a:r>
              <a:rPr lang="it-IT" sz="2400" dirty="0" err="1" smtClean="0"/>
              <a:t>leading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</a:t>
            </a:r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international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projects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	- </a:t>
            </a:r>
            <a:r>
              <a:rPr lang="it-IT" sz="2400" dirty="0" err="1" smtClean="0"/>
              <a:t>Luxembourg</a:t>
            </a:r>
            <a:r>
              <a:rPr lang="it-IT" sz="2400" dirty="0" smtClean="0"/>
              <a:t> </a:t>
            </a:r>
            <a:r>
              <a:rPr lang="it-IT" sz="2400" dirty="0" err="1" smtClean="0"/>
              <a:t>Income</a:t>
            </a:r>
            <a:r>
              <a:rPr lang="it-IT" sz="2400" dirty="0" smtClean="0"/>
              <a:t> </a:t>
            </a:r>
            <a:r>
              <a:rPr lang="it-IT" sz="2400" dirty="0" err="1" smtClean="0"/>
              <a:t>Study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	- </a:t>
            </a:r>
            <a:r>
              <a:rPr lang="it-IT" sz="2400" dirty="0" err="1" smtClean="0"/>
              <a:t>Luxembourg</a:t>
            </a:r>
            <a:r>
              <a:rPr lang="it-IT" sz="2400" dirty="0" smtClean="0"/>
              <a:t> </a:t>
            </a:r>
            <a:r>
              <a:rPr lang="it-IT" sz="2400" dirty="0" err="1" smtClean="0"/>
              <a:t>Wealth</a:t>
            </a:r>
            <a:r>
              <a:rPr lang="it-IT" sz="2400" dirty="0" smtClean="0"/>
              <a:t> </a:t>
            </a:r>
            <a:r>
              <a:rPr lang="it-IT" sz="2400" dirty="0" err="1" smtClean="0"/>
              <a:t>Study</a:t>
            </a:r>
            <a:r>
              <a:rPr lang="it-IT" sz="2400" dirty="0" smtClean="0"/>
              <a:t>,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- </a:t>
            </a:r>
            <a:r>
              <a:rPr lang="it-IT" sz="2400" dirty="0" err="1" smtClean="0"/>
              <a:t>ESCB</a:t>
            </a:r>
            <a:r>
              <a:rPr lang="it-IT" sz="2400" dirty="0" smtClean="0"/>
              <a:t> </a:t>
            </a:r>
            <a:r>
              <a:rPr lang="it-IT" sz="2400" dirty="0" err="1" smtClean="0"/>
              <a:t>Household</a:t>
            </a:r>
            <a:r>
              <a:rPr lang="it-IT" sz="2400" dirty="0" smtClean="0"/>
              <a:t> Finance and </a:t>
            </a:r>
            <a:r>
              <a:rPr lang="it-IT" sz="2400" dirty="0" err="1" smtClean="0"/>
              <a:t>Consumption</a:t>
            </a:r>
            <a:r>
              <a:rPr lang="it-IT" sz="2400" dirty="0" smtClean="0"/>
              <a:t> </a:t>
            </a:r>
            <a:r>
              <a:rPr lang="it-IT" sz="2400" dirty="0" err="1" smtClean="0"/>
              <a:t>Survey</a:t>
            </a:r>
            <a:endParaRPr lang="it-IT" sz="2400" dirty="0" smtClean="0"/>
          </a:p>
          <a:p>
            <a:endParaRPr lang="it-IT" sz="2400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" y="1340768"/>
            <a:ext cx="5634038" cy="539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Financial </a:t>
            </a:r>
            <a:r>
              <a:rPr lang="it-IT" i="1" dirty="0" err="1" smtClean="0"/>
              <a:t>literacy</a:t>
            </a:r>
            <a:r>
              <a:rPr lang="it-IT" i="1" dirty="0" smtClean="0"/>
              <a:t>, 1970 </a:t>
            </a:r>
            <a:r>
              <a:rPr lang="it-IT" i="1" dirty="0" err="1" smtClean="0"/>
              <a:t>survey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04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84482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From 1967: share of </a:t>
            </a:r>
            <a:r>
              <a:rPr lang="it-IT" i="1" dirty="0" err="1" smtClean="0"/>
              <a:t>households</a:t>
            </a:r>
            <a:r>
              <a:rPr lang="it-IT" i="1" dirty="0" smtClean="0"/>
              <a:t> with </a:t>
            </a:r>
            <a:r>
              <a:rPr lang="it-IT" i="1" dirty="0" err="1" smtClean="0"/>
              <a:t>bank</a:t>
            </a:r>
            <a:r>
              <a:rPr lang="it-IT" i="1" dirty="0" smtClean="0"/>
              <a:t> </a:t>
            </a:r>
            <a:r>
              <a:rPr lang="it-IT" i="1" dirty="0" err="1" smtClean="0"/>
              <a:t>deposits</a:t>
            </a:r>
            <a:r>
              <a:rPr lang="it-IT" i="1" dirty="0" smtClean="0"/>
              <a:t> by </a:t>
            </a:r>
            <a:r>
              <a:rPr lang="it-IT" i="1" dirty="0" err="1" smtClean="0"/>
              <a:t>household</a:t>
            </a:r>
            <a:r>
              <a:rPr lang="it-IT" i="1" dirty="0" smtClean="0"/>
              <a:t> </a:t>
            </a:r>
            <a:r>
              <a:rPr lang="it-IT" i="1" dirty="0" err="1" smtClean="0"/>
              <a:t>income</a:t>
            </a:r>
            <a:r>
              <a:rPr lang="it-IT" i="1" dirty="0" smtClean="0"/>
              <a:t> </a:t>
            </a:r>
            <a:r>
              <a:rPr lang="it-IT" i="1" dirty="0" err="1" smtClean="0"/>
              <a:t>brackets</a:t>
            </a:r>
            <a:endParaRPr lang="it-IT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1" y="1340768"/>
            <a:ext cx="7602855" cy="549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0434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From 1967: </a:t>
            </a:r>
            <a:r>
              <a:rPr lang="it-IT" i="1" dirty="0" err="1" smtClean="0"/>
              <a:t>savings</a:t>
            </a:r>
            <a:r>
              <a:rPr lang="it-IT" i="1" dirty="0" smtClean="0"/>
              <a:t> and </a:t>
            </a:r>
            <a:r>
              <a:rPr lang="it-IT" i="1" dirty="0" err="1" smtClean="0"/>
              <a:t>household</a:t>
            </a:r>
            <a:r>
              <a:rPr lang="it-IT" i="1" dirty="0" smtClean="0"/>
              <a:t> </a:t>
            </a:r>
            <a:r>
              <a:rPr lang="it-IT" i="1" dirty="0" err="1" smtClean="0"/>
              <a:t>income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107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6453336"/>
            <a:ext cx="16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604FE"/>
                </a:solidFill>
                <a:hlinkClick r:id="rId3" action="ppaction://hlinksldjump"/>
              </a:rPr>
              <a:t>&lt;&lt;&lt;</a:t>
            </a:r>
            <a:endParaRPr lang="it-IT" sz="2000" b="1" dirty="0">
              <a:solidFill>
                <a:srgbClr val="0604F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2594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From 1967: </a:t>
            </a:r>
            <a:r>
              <a:rPr lang="it-IT" i="1" dirty="0" err="1" smtClean="0"/>
              <a:t>value</a:t>
            </a:r>
            <a:r>
              <a:rPr lang="it-IT" i="1" dirty="0" smtClean="0"/>
              <a:t> of </a:t>
            </a:r>
            <a:r>
              <a:rPr lang="it-IT" i="1" dirty="0" err="1" smtClean="0"/>
              <a:t>bank</a:t>
            </a:r>
            <a:r>
              <a:rPr lang="it-IT" i="1" dirty="0" smtClean="0"/>
              <a:t> </a:t>
            </a:r>
            <a:r>
              <a:rPr lang="it-IT" i="1" dirty="0" err="1" smtClean="0"/>
              <a:t>deposits</a:t>
            </a:r>
            <a:r>
              <a:rPr lang="it-IT" i="1" dirty="0" smtClean="0"/>
              <a:t> by </a:t>
            </a:r>
            <a:r>
              <a:rPr lang="it-IT" i="1" dirty="0" err="1" smtClean="0"/>
              <a:t>household</a:t>
            </a:r>
            <a:r>
              <a:rPr lang="it-IT" i="1" dirty="0" smtClean="0"/>
              <a:t> </a:t>
            </a:r>
            <a:r>
              <a:rPr lang="it-IT" i="1" dirty="0" err="1" smtClean="0"/>
              <a:t>income</a:t>
            </a:r>
            <a:r>
              <a:rPr lang="it-IT" i="1" dirty="0" smtClean="0"/>
              <a:t> </a:t>
            </a:r>
            <a:r>
              <a:rPr lang="it-IT" i="1" dirty="0" err="1" smtClean="0"/>
              <a:t>brackets</a:t>
            </a:r>
            <a:endParaRPr lang="it-IT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9151620" cy="42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604FE"/>
                </a:solidFill>
              </a:rPr>
              <a:t>Historical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documents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738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604FE"/>
                </a:solidFill>
              </a:rPr>
              <a:t>Research</a:t>
            </a:r>
            <a:r>
              <a:rPr lang="it-IT" b="1" dirty="0">
                <a:solidFill>
                  <a:srgbClr val="0604FE"/>
                </a:solidFill>
              </a:rPr>
              <a:t> on the </a:t>
            </a:r>
            <a:r>
              <a:rPr lang="it-IT" b="1" dirty="0" err="1">
                <a:solidFill>
                  <a:srgbClr val="0604FE"/>
                </a:solidFill>
              </a:rPr>
              <a:t>SHIW</a:t>
            </a:r>
            <a:endParaRPr lang="it-IT" b="1" dirty="0">
              <a:solidFill>
                <a:srgbClr val="0604F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8094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980728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Continuous</a:t>
            </a:r>
            <a:r>
              <a:rPr lang="it-IT" sz="2400" dirty="0" smtClean="0"/>
              <a:t> </a:t>
            </a:r>
            <a:r>
              <a:rPr lang="it-IT" sz="2400" dirty="0" err="1" smtClean="0"/>
              <a:t>effort</a:t>
            </a:r>
            <a:r>
              <a:rPr lang="it-IT" sz="2400" dirty="0" smtClean="0"/>
              <a:t> to </a:t>
            </a:r>
            <a:r>
              <a:rPr lang="it-IT" sz="2400" dirty="0" err="1" smtClean="0"/>
              <a:t>further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</a:t>
            </a:r>
            <a:r>
              <a:rPr lang="it-IT" sz="2400" dirty="0" smtClean="0"/>
              <a:t> «fitness for use» :</a:t>
            </a:r>
          </a:p>
          <a:p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i="1" dirty="0" err="1" smtClean="0"/>
              <a:t>dissemination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policies</a:t>
            </a:r>
            <a:r>
              <a:rPr lang="it-IT" sz="2400" dirty="0" smtClean="0"/>
              <a:t>; facilitate </a:t>
            </a:r>
            <a:r>
              <a:rPr lang="it-IT" sz="2400" dirty="0" err="1" smtClean="0"/>
              <a:t>timely</a:t>
            </a:r>
            <a:r>
              <a:rPr lang="it-IT" sz="2400" dirty="0" smtClean="0"/>
              <a:t>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of </a:t>
            </a:r>
            <a:r>
              <a:rPr lang="it-IT" sz="2400" dirty="0" err="1" smtClean="0"/>
              <a:t>heterogeneous</a:t>
            </a:r>
            <a:r>
              <a:rPr lang="it-IT" sz="2400" dirty="0" smtClean="0"/>
              <a:t> </a:t>
            </a:r>
            <a:r>
              <a:rPr lang="it-IT" sz="2400" dirty="0" err="1" smtClean="0"/>
              <a:t>users</a:t>
            </a:r>
            <a:r>
              <a:rPr lang="it-IT" sz="2400" dirty="0" smtClean="0"/>
              <a:t> (</a:t>
            </a:r>
            <a:r>
              <a:rPr lang="it-IT" sz="2400" dirty="0" err="1" smtClean="0"/>
              <a:t>citizens</a:t>
            </a:r>
            <a:r>
              <a:rPr lang="it-IT" sz="2400" dirty="0" smtClean="0"/>
              <a:t>, </a:t>
            </a:r>
            <a:r>
              <a:rPr lang="it-IT" sz="2400" dirty="0" err="1" smtClean="0"/>
              <a:t>journalists</a:t>
            </a:r>
            <a:r>
              <a:rPr lang="it-IT" sz="2400" dirty="0" smtClean="0"/>
              <a:t>, policy </a:t>
            </a:r>
            <a:r>
              <a:rPr lang="it-IT" sz="2400" dirty="0" err="1" smtClean="0"/>
              <a:t>makers</a:t>
            </a:r>
            <a:r>
              <a:rPr lang="it-IT" sz="2400" dirty="0" smtClean="0"/>
              <a:t>, </a:t>
            </a:r>
            <a:r>
              <a:rPr lang="it-IT" sz="2400" dirty="0" err="1" smtClean="0"/>
              <a:t>historians</a:t>
            </a:r>
            <a:r>
              <a:rPr lang="it-IT" sz="2400" dirty="0" smtClean="0"/>
              <a:t>, </a:t>
            </a:r>
            <a:r>
              <a:rPr lang="it-IT" sz="2400" dirty="0" err="1" smtClean="0"/>
              <a:t>researchers</a:t>
            </a:r>
            <a:r>
              <a:rPr lang="it-IT" sz="2400" dirty="0" smtClean="0"/>
              <a:t>,…) to information </a:t>
            </a:r>
            <a:r>
              <a:rPr lang="it-IT" sz="2400" dirty="0" err="1" smtClean="0"/>
              <a:t>relevant</a:t>
            </a:r>
            <a:r>
              <a:rPr lang="it-IT" sz="2400" dirty="0" smtClean="0"/>
              <a:t> to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r>
              <a:rPr lang="it-IT" sz="2400" dirty="0" smtClean="0"/>
              <a:t> and </a:t>
            </a:r>
            <a:r>
              <a:rPr lang="it-IT" sz="2400" dirty="0" err="1" smtClean="0"/>
              <a:t>goals</a:t>
            </a:r>
            <a:r>
              <a:rPr lang="it-IT" sz="2400" dirty="0" smtClean="0"/>
              <a:t> </a:t>
            </a:r>
            <a:r>
              <a:rPr lang="it-IT" sz="2400" dirty="0" err="1" smtClean="0"/>
              <a:t>taking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account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potentially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skills</a:t>
            </a:r>
            <a:r>
              <a:rPr lang="it-IT" sz="2400" dirty="0"/>
              <a:t>.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i="1" dirty="0"/>
              <a:t>d</a:t>
            </a:r>
            <a:r>
              <a:rPr lang="it-IT" sz="2400" i="1" dirty="0" smtClean="0"/>
              <a:t>ata </a:t>
            </a:r>
            <a:r>
              <a:rPr lang="it-IT" sz="2400" i="1" dirty="0" err="1" smtClean="0"/>
              <a:t>accuracy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content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coverage</a:t>
            </a:r>
            <a:r>
              <a:rPr lang="it-IT" sz="2400" i="1" dirty="0" smtClean="0"/>
              <a:t> of the </a:t>
            </a:r>
            <a:r>
              <a:rPr lang="it-IT" sz="2400" i="1" dirty="0" err="1" smtClean="0"/>
              <a:t>survey</a:t>
            </a:r>
            <a:r>
              <a:rPr lang="it-IT" sz="2400" dirty="0" smtClean="0"/>
              <a:t>; </a:t>
            </a:r>
            <a:r>
              <a:rPr lang="it-IT" sz="2400" dirty="0" err="1" smtClean="0"/>
              <a:t>experimentation</a:t>
            </a:r>
            <a:r>
              <a:rPr lang="it-IT" sz="2400" dirty="0" smtClean="0"/>
              <a:t> with </a:t>
            </a:r>
            <a:r>
              <a:rPr lang="it-IT" sz="2400" dirty="0" err="1" smtClean="0"/>
              <a:t>complementary</a:t>
            </a:r>
            <a:r>
              <a:rPr lang="it-IT" sz="2400" dirty="0" smtClean="0"/>
              <a:t> </a:t>
            </a:r>
            <a:r>
              <a:rPr lang="it-IT" sz="2400" dirty="0" err="1" smtClean="0"/>
              <a:t>survey</a:t>
            </a:r>
            <a:r>
              <a:rPr lang="it-IT" sz="2400" dirty="0" smtClean="0"/>
              <a:t> </a:t>
            </a:r>
            <a:r>
              <a:rPr lang="it-IT" sz="2400" dirty="0" err="1" smtClean="0"/>
              <a:t>methods</a:t>
            </a:r>
            <a:r>
              <a:rPr lang="it-IT" sz="2400" dirty="0" smtClean="0"/>
              <a:t> and data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, </a:t>
            </a:r>
            <a:r>
              <a:rPr lang="it-IT" sz="2400" dirty="0" err="1" smtClean="0"/>
              <a:t>continuous</a:t>
            </a:r>
            <a:r>
              <a:rPr lang="it-IT" sz="2400" dirty="0" smtClean="0"/>
              <a:t> </a:t>
            </a:r>
            <a:r>
              <a:rPr lang="it-IT" sz="2400" dirty="0" err="1" smtClean="0"/>
              <a:t>reflexion</a:t>
            </a:r>
            <a:r>
              <a:rPr lang="it-IT" sz="2400" dirty="0" smtClean="0"/>
              <a:t> on </a:t>
            </a:r>
            <a:r>
              <a:rPr lang="it-IT" sz="2400" dirty="0" err="1" smtClean="0"/>
              <a:t>additional</a:t>
            </a:r>
            <a:r>
              <a:rPr lang="it-IT" sz="2400" dirty="0" smtClean="0"/>
              <a:t> </a:t>
            </a:r>
            <a:r>
              <a:rPr lang="it-IT" sz="2400" dirty="0" err="1" smtClean="0"/>
              <a:t>topics</a:t>
            </a:r>
            <a:r>
              <a:rPr lang="it-IT" sz="2400" dirty="0" smtClean="0"/>
              <a:t> to be </a:t>
            </a:r>
            <a:r>
              <a:rPr lang="it-IT" sz="2400" dirty="0" err="1" smtClean="0"/>
              <a:t>covered</a:t>
            </a:r>
            <a:r>
              <a:rPr lang="it-IT" sz="2400" dirty="0" smtClean="0"/>
              <a:t> and on </a:t>
            </a:r>
            <a:r>
              <a:rPr lang="it-IT" sz="2400" dirty="0" err="1" smtClean="0"/>
              <a:t>improvements</a:t>
            </a:r>
            <a:r>
              <a:rPr lang="it-IT" sz="2400" dirty="0" smtClean="0"/>
              <a:t> of data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strategies</a:t>
            </a:r>
            <a:r>
              <a:rPr lang="it-IT" sz="2400" dirty="0" smtClean="0"/>
              <a:t>,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with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community.</a:t>
            </a:r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604FE"/>
                </a:solidFill>
              </a:rPr>
              <a:t>The </a:t>
            </a:r>
            <a:r>
              <a:rPr lang="it-IT" b="1" dirty="0" err="1" smtClean="0">
                <a:solidFill>
                  <a:srgbClr val="0604FE"/>
                </a:solidFill>
              </a:rPr>
              <a:t>SHIW</a:t>
            </a:r>
            <a:endParaRPr lang="it-IT" b="1" dirty="0">
              <a:solidFill>
                <a:srgbClr val="0604FE"/>
              </a:solidFill>
            </a:endParaRPr>
          </a:p>
        </p:txBody>
      </p:sp>
      <p:sp>
        <p:nvSpPr>
          <p:cNvPr id="3" name="Freccia bidirezionale orizzontale 2"/>
          <p:cNvSpPr/>
          <p:nvPr/>
        </p:nvSpPr>
        <p:spPr>
          <a:xfrm rot="5400000">
            <a:off x="3995936" y="3573016"/>
            <a:ext cx="936104" cy="360040"/>
          </a:xfrm>
          <a:prstGeom prst="leftRightArrow">
            <a:avLst/>
          </a:prstGeom>
          <a:solidFill>
            <a:srgbClr val="0000FF"/>
          </a:solidFill>
          <a:ln>
            <a:solidFill>
              <a:srgbClr val="060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992" y="1196752"/>
            <a:ext cx="85334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i="1" dirty="0" smtClean="0"/>
          </a:p>
          <a:p>
            <a:r>
              <a:rPr lang="it-IT" sz="2400" i="1" dirty="0" err="1" smtClean="0"/>
              <a:t>Until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today</a:t>
            </a:r>
            <a:r>
              <a:rPr lang="it-IT" sz="2400" i="1" dirty="0" smtClean="0"/>
              <a:t>…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one</a:t>
            </a:r>
            <a:r>
              <a:rPr lang="it-IT" sz="2400" dirty="0"/>
              <a:t>-click download of the </a:t>
            </a:r>
            <a:r>
              <a:rPr lang="it-IT" sz="2400" dirty="0" err="1"/>
              <a:t>historical</a:t>
            </a:r>
            <a:r>
              <a:rPr lang="it-IT" sz="2400" dirty="0"/>
              <a:t> </a:t>
            </a:r>
            <a:r>
              <a:rPr lang="it-IT" sz="2400" dirty="0" err="1"/>
              <a:t>archive</a:t>
            </a:r>
            <a:r>
              <a:rPr lang="it-IT" sz="2400" dirty="0"/>
              <a:t>, of the </a:t>
            </a:r>
            <a:r>
              <a:rPr lang="it-IT" sz="2400" dirty="0" err="1"/>
              <a:t>yearly</a:t>
            </a:r>
            <a:r>
              <a:rPr lang="it-IT" sz="2400" dirty="0"/>
              <a:t> </a:t>
            </a:r>
            <a:r>
              <a:rPr lang="it-IT" sz="2400" dirty="0" err="1"/>
              <a:t>archives</a:t>
            </a:r>
            <a:r>
              <a:rPr lang="it-IT" sz="2400" dirty="0"/>
              <a:t> of the complete </a:t>
            </a:r>
            <a:r>
              <a:rPr lang="it-IT" sz="2400" dirty="0" err="1"/>
              <a:t>survey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, of the </a:t>
            </a:r>
            <a:r>
              <a:rPr lang="it-IT" sz="2400" dirty="0" err="1"/>
              <a:t>replication</a:t>
            </a:r>
            <a:r>
              <a:rPr lang="it-IT" sz="2400" dirty="0"/>
              <a:t> </a:t>
            </a:r>
            <a:r>
              <a:rPr lang="it-IT" sz="2400" dirty="0" err="1"/>
              <a:t>weights</a:t>
            </a:r>
            <a:r>
              <a:rPr lang="it-IT" sz="2400" dirty="0"/>
              <a:t>;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/>
              <a:t>full </a:t>
            </a:r>
            <a:r>
              <a:rPr lang="it-IT" sz="2400" dirty="0" err="1"/>
              <a:t>documentation</a:t>
            </a:r>
            <a:r>
              <a:rPr lang="it-IT" sz="2400" dirty="0"/>
              <a:t> of </a:t>
            </a:r>
            <a:r>
              <a:rPr lang="it-IT" sz="2400" dirty="0" err="1"/>
              <a:t>methods</a:t>
            </a:r>
            <a:r>
              <a:rPr lang="it-IT" sz="2400" dirty="0"/>
              <a:t> and </a:t>
            </a:r>
            <a:r>
              <a:rPr lang="it-IT" sz="2400" dirty="0" err="1"/>
              <a:t>processes</a:t>
            </a:r>
            <a:r>
              <a:rPr lang="it-IT" sz="2400" dirty="0"/>
              <a:t> to </a:t>
            </a:r>
            <a:r>
              <a:rPr lang="it-IT" sz="2400" dirty="0" err="1"/>
              <a:t>ensure</a:t>
            </a:r>
            <a:r>
              <a:rPr lang="it-IT" sz="2400" dirty="0"/>
              <a:t> </a:t>
            </a:r>
            <a:r>
              <a:rPr lang="it-IT" sz="2400" dirty="0" err="1" smtClean="0"/>
              <a:t>transparency</a:t>
            </a:r>
            <a:r>
              <a:rPr lang="it-IT" sz="2400" dirty="0" smtClean="0"/>
              <a:t>, </a:t>
            </a:r>
            <a:r>
              <a:rPr lang="it-IT" sz="2400" dirty="0" err="1" smtClean="0"/>
              <a:t>replicability</a:t>
            </a:r>
            <a:r>
              <a:rPr lang="it-IT" sz="2400" dirty="0" smtClean="0"/>
              <a:t> </a:t>
            </a:r>
            <a:r>
              <a:rPr lang="it-IT" sz="2400" dirty="0"/>
              <a:t>and </a:t>
            </a:r>
            <a:r>
              <a:rPr lang="it-IT" sz="2400" dirty="0" err="1"/>
              <a:t>continuous</a:t>
            </a:r>
            <a:r>
              <a:rPr lang="it-IT" sz="2400" dirty="0"/>
              <a:t> </a:t>
            </a:r>
            <a:r>
              <a:rPr lang="it-IT" sz="2400" dirty="0" err="1"/>
              <a:t>dialogue</a:t>
            </a:r>
            <a:r>
              <a:rPr lang="it-IT" sz="2400" dirty="0"/>
              <a:t> with the </a:t>
            </a:r>
            <a:r>
              <a:rPr lang="it-IT" sz="2400" dirty="0" err="1"/>
              <a:t>research</a:t>
            </a:r>
            <a:r>
              <a:rPr lang="it-IT" sz="2400" dirty="0"/>
              <a:t> community;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results</a:t>
            </a:r>
            <a:r>
              <a:rPr lang="it-IT" sz="2400" dirty="0"/>
              <a:t> and data </a:t>
            </a:r>
            <a:r>
              <a:rPr lang="it-IT" sz="2400" dirty="0" err="1"/>
              <a:t>delivered</a:t>
            </a:r>
            <a:r>
              <a:rPr lang="it-IT" sz="2400" dirty="0"/>
              <a:t> by </a:t>
            </a:r>
            <a:r>
              <a:rPr lang="it-IT" sz="2400" dirty="0" err="1"/>
              <a:t>beginning</a:t>
            </a:r>
            <a:r>
              <a:rPr lang="it-IT" sz="2400" dirty="0"/>
              <a:t> of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fieldwork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endParaRPr lang="it-IT" sz="2400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it-IT" sz="2400" dirty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Data </a:t>
            </a:r>
            <a:r>
              <a:rPr lang="it-IT" b="1" dirty="0" err="1" smtClean="0">
                <a:solidFill>
                  <a:srgbClr val="0604FE"/>
                </a:solidFill>
              </a:rPr>
              <a:t>dissemination</a:t>
            </a:r>
            <a:r>
              <a:rPr lang="it-IT" b="1" dirty="0" smtClean="0">
                <a:solidFill>
                  <a:srgbClr val="0604FE"/>
                </a:solidFill>
              </a:rPr>
              <a:t/>
            </a:r>
            <a:br>
              <a:rPr lang="it-IT" b="1" dirty="0" smtClean="0">
                <a:solidFill>
                  <a:srgbClr val="0604FE"/>
                </a:solidFill>
              </a:rPr>
            </a:br>
            <a:r>
              <a:rPr lang="it-IT" sz="3100" dirty="0" smtClean="0">
                <a:solidFill>
                  <a:srgbClr val="0604FE"/>
                </a:solidFill>
              </a:rPr>
              <a:t>Tools and </a:t>
            </a:r>
            <a:r>
              <a:rPr lang="it-IT" sz="3100" dirty="0" err="1" smtClean="0">
                <a:solidFill>
                  <a:srgbClr val="0604FE"/>
                </a:solidFill>
              </a:rPr>
              <a:t>materials</a:t>
            </a:r>
            <a:r>
              <a:rPr lang="it-IT" sz="3100" dirty="0" smtClean="0">
                <a:solidFill>
                  <a:srgbClr val="0604FE"/>
                </a:solidFill>
              </a:rPr>
              <a:t> to </a:t>
            </a:r>
            <a:r>
              <a:rPr lang="it-IT" sz="3100" dirty="0" err="1" smtClean="0">
                <a:solidFill>
                  <a:srgbClr val="0604FE"/>
                </a:solidFill>
              </a:rPr>
              <a:t>meet</a:t>
            </a:r>
            <a:r>
              <a:rPr lang="it-IT" sz="3100" dirty="0" smtClean="0">
                <a:solidFill>
                  <a:srgbClr val="0604FE"/>
                </a:solidFill>
              </a:rPr>
              <a:t> diverse </a:t>
            </a:r>
            <a:r>
              <a:rPr lang="it-IT" sz="3100" dirty="0" err="1" smtClean="0">
                <a:solidFill>
                  <a:srgbClr val="0604FE"/>
                </a:solidFill>
              </a:rPr>
              <a:t>needs</a:t>
            </a:r>
            <a:r>
              <a:rPr lang="it-IT" sz="3100" dirty="0" smtClean="0">
                <a:solidFill>
                  <a:srgbClr val="0604FE"/>
                </a:solidFill>
              </a:rPr>
              <a:t>.</a:t>
            </a:r>
            <a:endParaRPr lang="it-IT" b="1" dirty="0">
              <a:solidFill>
                <a:srgbClr val="0604F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Data </a:t>
            </a:r>
            <a:r>
              <a:rPr lang="it-IT" b="1" dirty="0" err="1" smtClean="0">
                <a:solidFill>
                  <a:srgbClr val="0604FE"/>
                </a:solidFill>
              </a:rPr>
              <a:t>dissemination</a:t>
            </a:r>
            <a:r>
              <a:rPr lang="it-IT" b="1" dirty="0" smtClean="0">
                <a:solidFill>
                  <a:srgbClr val="0604FE"/>
                </a:solidFill>
              </a:rPr>
              <a:t/>
            </a:r>
            <a:br>
              <a:rPr lang="it-IT" b="1" dirty="0" smtClean="0">
                <a:solidFill>
                  <a:srgbClr val="0604FE"/>
                </a:solidFill>
              </a:rPr>
            </a:br>
            <a:r>
              <a:rPr lang="it-IT" sz="3100" dirty="0" smtClean="0">
                <a:solidFill>
                  <a:srgbClr val="0604FE"/>
                </a:solidFill>
              </a:rPr>
              <a:t>Tools and </a:t>
            </a:r>
            <a:r>
              <a:rPr lang="it-IT" sz="3100" dirty="0" err="1" smtClean="0">
                <a:solidFill>
                  <a:srgbClr val="0604FE"/>
                </a:solidFill>
              </a:rPr>
              <a:t>materials</a:t>
            </a:r>
            <a:r>
              <a:rPr lang="it-IT" sz="3100" dirty="0" smtClean="0">
                <a:solidFill>
                  <a:srgbClr val="0604FE"/>
                </a:solidFill>
              </a:rPr>
              <a:t> to </a:t>
            </a:r>
            <a:r>
              <a:rPr lang="it-IT" sz="3100" dirty="0" err="1" smtClean="0">
                <a:solidFill>
                  <a:srgbClr val="0604FE"/>
                </a:solidFill>
              </a:rPr>
              <a:t>meet</a:t>
            </a:r>
            <a:r>
              <a:rPr lang="it-IT" sz="3100" dirty="0" smtClean="0">
                <a:solidFill>
                  <a:srgbClr val="0604FE"/>
                </a:solidFill>
              </a:rPr>
              <a:t> diverse </a:t>
            </a:r>
            <a:r>
              <a:rPr lang="it-IT" sz="3100" dirty="0" err="1" smtClean="0">
                <a:solidFill>
                  <a:srgbClr val="0604FE"/>
                </a:solidFill>
              </a:rPr>
              <a:t>needs</a:t>
            </a:r>
            <a:r>
              <a:rPr lang="it-IT" sz="3100" dirty="0" smtClean="0">
                <a:solidFill>
                  <a:srgbClr val="0604FE"/>
                </a:solidFill>
              </a:rPr>
              <a:t>.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438" y="1196752"/>
            <a:ext cx="907300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i="1" dirty="0"/>
          </a:p>
          <a:p>
            <a:r>
              <a:rPr lang="it-IT" sz="2400" i="1" dirty="0" smtClean="0"/>
              <a:t>From </a:t>
            </a:r>
            <a:r>
              <a:rPr lang="it-IT" sz="2400" i="1" dirty="0" err="1" smtClean="0"/>
              <a:t>today</a:t>
            </a:r>
            <a:r>
              <a:rPr lang="it-IT" sz="2400" i="1" dirty="0" smtClean="0"/>
              <a:t>…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smtClean="0"/>
              <a:t>a </a:t>
            </a:r>
            <a:r>
              <a:rPr lang="it-IT" sz="2400" dirty="0" err="1" smtClean="0"/>
              <a:t>revamped</a:t>
            </a:r>
            <a:r>
              <a:rPr lang="it-IT" sz="2400" dirty="0" smtClean="0"/>
              <a:t> </a:t>
            </a:r>
            <a:r>
              <a:rPr lang="it-IT" sz="2400" dirty="0" err="1" smtClean="0">
                <a:hlinkClick r:id="rId3" action="ppaction://hlinksldjump"/>
              </a:rPr>
              <a:t>SHIW</a:t>
            </a:r>
            <a:r>
              <a:rPr lang="it-IT" sz="2400" dirty="0" smtClean="0">
                <a:hlinkClick r:id="rId3" action="ppaction://hlinksldjump"/>
              </a:rPr>
              <a:t> </a:t>
            </a:r>
            <a:r>
              <a:rPr lang="it-IT" sz="2400" dirty="0" err="1" smtClean="0">
                <a:hlinkClick r:id="rId3" action="ppaction://hlinksldjump"/>
              </a:rPr>
              <a:t>section</a:t>
            </a:r>
            <a:r>
              <a:rPr lang="it-IT" sz="2400" dirty="0" smtClean="0">
                <a:hlinkClick r:id="rId3" action="ppaction://hlinksldjump"/>
              </a:rPr>
              <a:t> on the </a:t>
            </a:r>
            <a:r>
              <a:rPr lang="it-IT" sz="2400" dirty="0" err="1" smtClean="0">
                <a:hlinkClick r:id="rId3" action="ppaction://hlinksldjump"/>
              </a:rPr>
              <a:t>BoI</a:t>
            </a:r>
            <a:r>
              <a:rPr lang="it-IT" sz="2400" dirty="0" smtClean="0">
                <a:hlinkClick r:id="rId3" action="ppaction://hlinksldjump"/>
              </a:rPr>
              <a:t> website</a:t>
            </a:r>
            <a:endParaRPr lang="it-IT" sz="24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 smtClean="0">
                <a:hlinkClick r:id="rId4" action="ppaction://hlinksldjump"/>
              </a:rPr>
              <a:t>upgraded</a:t>
            </a:r>
            <a:r>
              <a:rPr lang="it-IT" sz="2400" dirty="0" smtClean="0">
                <a:hlinkClick r:id="rId4" action="ppaction://hlinksldjump"/>
              </a:rPr>
              <a:t> single </a:t>
            </a:r>
            <a:r>
              <a:rPr lang="it-IT" sz="2400" dirty="0" err="1" smtClean="0">
                <a:hlinkClick r:id="rId4" action="ppaction://hlinksldjump"/>
              </a:rPr>
              <a:t>historical</a:t>
            </a:r>
            <a:r>
              <a:rPr lang="it-IT" sz="2400" dirty="0" smtClean="0">
                <a:hlinkClick r:id="rId4" action="ppaction://hlinksldjump"/>
              </a:rPr>
              <a:t> </a:t>
            </a:r>
            <a:r>
              <a:rPr lang="it-IT" sz="2400" dirty="0" err="1" smtClean="0">
                <a:hlinkClick r:id="rId4" action="ppaction://hlinksldjump"/>
              </a:rPr>
              <a:t>archive</a:t>
            </a:r>
            <a:r>
              <a:rPr lang="it-IT" sz="2400" dirty="0" smtClean="0"/>
              <a:t> (new </a:t>
            </a:r>
            <a:r>
              <a:rPr lang="it-IT" sz="2400" dirty="0" err="1" smtClean="0"/>
              <a:t>weights</a:t>
            </a:r>
            <a:r>
              <a:rPr lang="it-IT" sz="2400" dirty="0" smtClean="0"/>
              <a:t>, new </a:t>
            </a:r>
            <a:r>
              <a:rPr lang="it-IT" sz="2400" dirty="0" err="1" smtClean="0"/>
              <a:t>variables</a:t>
            </a:r>
            <a:r>
              <a:rPr lang="it-IT" sz="2400" dirty="0" smtClean="0"/>
              <a:t>, </a:t>
            </a:r>
            <a:r>
              <a:rPr lang="it-IT" sz="2400" dirty="0" err="1" smtClean="0"/>
              <a:t>fixes</a:t>
            </a:r>
            <a:r>
              <a:rPr lang="it-IT" sz="2400" dirty="0" smtClean="0"/>
              <a:t> to </a:t>
            </a:r>
            <a:r>
              <a:rPr lang="it-IT" sz="2400" dirty="0" err="1" smtClean="0"/>
              <a:t>older</a:t>
            </a:r>
            <a:r>
              <a:rPr lang="it-IT" sz="2400" dirty="0" smtClean="0"/>
              <a:t> data…)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>
                <a:hlinkClick r:id="rId5" action="ppaction://hlinksldjump"/>
              </a:rPr>
              <a:t>Italian</a:t>
            </a:r>
            <a:r>
              <a:rPr lang="it-IT" sz="2400" dirty="0">
                <a:hlinkClick r:id="rId5" action="ppaction://hlinksldjump"/>
              </a:rPr>
              <a:t> </a:t>
            </a:r>
            <a:r>
              <a:rPr lang="it-IT" sz="2400" dirty="0" err="1">
                <a:hlinkClick r:id="rId5" action="ppaction://hlinksldjump"/>
              </a:rPr>
              <a:t>HFCS</a:t>
            </a:r>
            <a:r>
              <a:rPr lang="it-IT" sz="2400" dirty="0">
                <a:hlinkClick r:id="rId5" action="ppaction://hlinksldjump"/>
              </a:rPr>
              <a:t> </a:t>
            </a:r>
            <a:r>
              <a:rPr lang="it-IT" sz="2400" dirty="0" smtClean="0">
                <a:hlinkClick r:id="rId5" action="ppaction://hlinksldjump"/>
              </a:rPr>
              <a:t>&amp; 2010 </a:t>
            </a:r>
            <a:r>
              <a:rPr lang="it-IT" sz="2400" dirty="0" err="1" smtClean="0">
                <a:hlinkClick r:id="rId5" action="ppaction://hlinksldjump"/>
              </a:rPr>
              <a:t>gross</a:t>
            </a:r>
            <a:r>
              <a:rPr lang="it-IT" sz="2400" dirty="0" smtClean="0">
                <a:hlinkClick r:id="rId5" action="ppaction://hlinksldjump"/>
              </a:rPr>
              <a:t> </a:t>
            </a:r>
            <a:r>
              <a:rPr lang="it-IT" sz="2400" dirty="0" err="1" smtClean="0">
                <a:hlinkClick r:id="rId5" action="ppaction://hlinksldjump"/>
              </a:rPr>
              <a:t>household</a:t>
            </a:r>
            <a:r>
              <a:rPr lang="it-IT" sz="2400" dirty="0" smtClean="0">
                <a:hlinkClick r:id="rId5" action="ppaction://hlinksldjump"/>
              </a:rPr>
              <a:t> </a:t>
            </a:r>
            <a:r>
              <a:rPr lang="it-IT" sz="2400" dirty="0" err="1" smtClean="0">
                <a:hlinkClick r:id="rId5" action="ppaction://hlinksldjump"/>
              </a:rPr>
              <a:t>income</a:t>
            </a:r>
            <a:endParaRPr lang="it-IT" sz="24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smtClean="0">
                <a:hlinkClick r:id="rId6" action="ppaction://hlinksldjump"/>
              </a:rPr>
              <a:t>time </a:t>
            </a:r>
            <a:r>
              <a:rPr lang="it-IT" sz="2400" dirty="0" err="1" smtClean="0">
                <a:hlinkClick r:id="rId6" action="ppaction://hlinksldjump"/>
              </a:rPr>
              <a:t>series</a:t>
            </a:r>
            <a:r>
              <a:rPr lang="it-IT" sz="2400" dirty="0" smtClean="0">
                <a:hlinkClick r:id="rId6" action="ppaction://hlinksldjump"/>
              </a:rPr>
              <a:t> of the </a:t>
            </a:r>
            <a:r>
              <a:rPr lang="it-IT" sz="2400" dirty="0" err="1" smtClean="0">
                <a:hlinkClick r:id="rId6" action="ppaction://hlinksldjump"/>
              </a:rPr>
              <a:t>main</a:t>
            </a:r>
            <a:r>
              <a:rPr lang="it-IT" sz="2400" dirty="0" smtClean="0">
                <a:hlinkClick r:id="rId6" action="ppaction://hlinksldjump"/>
              </a:rPr>
              <a:t> </a:t>
            </a:r>
            <a:r>
              <a:rPr lang="it-IT" sz="2400" dirty="0" err="1" smtClean="0">
                <a:hlinkClick r:id="rId6" action="ppaction://hlinksldjump"/>
              </a:rPr>
              <a:t>objects</a:t>
            </a:r>
            <a:r>
              <a:rPr lang="it-IT" sz="2400" dirty="0" smtClean="0">
                <a:hlinkClick r:id="rId6" action="ppaction://hlinksldjump"/>
              </a:rPr>
              <a:t> </a:t>
            </a:r>
            <a:r>
              <a:rPr lang="it-IT" sz="2400" dirty="0" smtClean="0"/>
              <a:t>of </a:t>
            </a:r>
            <a:r>
              <a:rPr lang="it-IT" sz="2400" dirty="0" err="1" smtClean="0"/>
              <a:t>investigation</a:t>
            </a:r>
            <a:r>
              <a:rPr lang="it-IT" sz="2400" dirty="0" smtClean="0"/>
              <a:t> of the SHIW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the </a:t>
            </a:r>
            <a:r>
              <a:rPr lang="it-IT" sz="2400" dirty="0" err="1" smtClean="0"/>
              <a:t>BoI</a:t>
            </a:r>
            <a:r>
              <a:rPr lang="it-IT" sz="2400" dirty="0" smtClean="0"/>
              <a:t> </a:t>
            </a:r>
            <a:r>
              <a:rPr lang="it-IT" sz="2400" dirty="0"/>
              <a:t>website in </a:t>
            </a:r>
            <a:r>
              <a:rPr lang="it-IT" sz="2400" dirty="0" err="1"/>
              <a:t>zipped</a:t>
            </a:r>
            <a:r>
              <a:rPr lang="it-IT" sz="2400" dirty="0"/>
              <a:t> </a:t>
            </a:r>
            <a:r>
              <a:rPr lang="it-IT" sz="2400" dirty="0" err="1"/>
              <a:t>archives</a:t>
            </a:r>
            <a:r>
              <a:rPr lang="it-IT" sz="2400" dirty="0"/>
              <a:t> </a:t>
            </a:r>
            <a:r>
              <a:rPr lang="it-IT" sz="2400" dirty="0" smtClean="0"/>
              <a:t> and </a:t>
            </a:r>
            <a:r>
              <a:rPr lang="it-IT" sz="2400" dirty="0" err="1" smtClean="0"/>
              <a:t>datawarehouse</a:t>
            </a:r>
            <a:r>
              <a:rPr lang="it-IT" sz="2400" dirty="0" smtClean="0"/>
              <a:t> (</a:t>
            </a:r>
            <a:r>
              <a:rPr lang="it-IT" sz="2400" dirty="0" err="1" smtClean="0"/>
              <a:t>BDS</a:t>
            </a:r>
            <a:r>
              <a:rPr lang="it-IT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smtClean="0">
                <a:hlinkClick r:id="rId7" action="ppaction://hlinksldjump"/>
              </a:rPr>
              <a:t>new </a:t>
            </a:r>
            <a:r>
              <a:rPr lang="it-IT" sz="2400" dirty="0" err="1" smtClean="0">
                <a:hlinkClick r:id="rId7" action="ppaction://hlinksldjump"/>
              </a:rPr>
              <a:t>historical</a:t>
            </a:r>
            <a:r>
              <a:rPr lang="it-IT" sz="2400" dirty="0" smtClean="0">
                <a:hlinkClick r:id="rId7" action="ppaction://hlinksldjump"/>
              </a:rPr>
              <a:t> </a:t>
            </a:r>
            <a:r>
              <a:rPr lang="it-IT" sz="2400" dirty="0" err="1" smtClean="0">
                <a:hlinkClick r:id="rId7" action="ppaction://hlinksldjump"/>
              </a:rPr>
              <a:t>material</a:t>
            </a:r>
            <a:r>
              <a:rPr lang="it-IT" sz="2400" dirty="0" smtClean="0">
                <a:hlinkClick r:id="rId7" action="ppaction://hlinksldjump"/>
              </a:rPr>
              <a:t> from 1961-76 </a:t>
            </a:r>
            <a:r>
              <a:rPr lang="it-IT" sz="2400" dirty="0" err="1" smtClean="0">
                <a:hlinkClick r:id="rId7" action="ppaction://hlinksldjump"/>
              </a:rPr>
              <a:t>surveys</a:t>
            </a:r>
            <a:r>
              <a:rPr lang="it-IT" sz="2400" dirty="0" smtClean="0"/>
              <a:t>, </a:t>
            </a:r>
            <a:r>
              <a:rPr lang="it-IT" sz="2400" dirty="0" err="1" smtClean="0"/>
              <a:t>partly</a:t>
            </a:r>
            <a:r>
              <a:rPr lang="it-IT" sz="2400" dirty="0" smtClean="0"/>
              <a:t> </a:t>
            </a:r>
            <a:r>
              <a:rPr lang="it-IT" sz="2400" dirty="0" err="1" smtClean="0"/>
              <a:t>unexplored</a:t>
            </a:r>
            <a:endParaRPr lang="it-IT" sz="24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 smtClean="0"/>
              <a:t>final</a:t>
            </a:r>
            <a:r>
              <a:rPr lang="it-IT" sz="2400" dirty="0" smtClean="0"/>
              <a:t>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and data </a:t>
            </a:r>
            <a:r>
              <a:rPr lang="it-IT" sz="2400" dirty="0" err="1" smtClean="0"/>
              <a:t>delivered</a:t>
            </a:r>
            <a:r>
              <a:rPr lang="it-IT" sz="2400" dirty="0" smtClean="0"/>
              <a:t> by the end of </a:t>
            </a:r>
            <a:r>
              <a:rPr lang="it-IT" sz="2400" dirty="0" err="1" smtClean="0"/>
              <a:t>fieldwork</a:t>
            </a:r>
            <a:r>
              <a:rPr lang="it-IT" sz="2400" dirty="0" smtClean="0"/>
              <a:t> </a:t>
            </a:r>
            <a:r>
              <a:rPr lang="it-IT" sz="2400" dirty="0" err="1" smtClean="0"/>
              <a:t>year</a:t>
            </a:r>
            <a:r>
              <a:rPr lang="it-IT" sz="2400" dirty="0" smtClean="0"/>
              <a:t>; </a:t>
            </a:r>
            <a:r>
              <a:rPr lang="it-IT" sz="2400" dirty="0" err="1" smtClean="0"/>
              <a:t>preliminary</a:t>
            </a:r>
            <a:r>
              <a:rPr lang="it-IT" sz="2400" dirty="0" smtClean="0"/>
              <a:t> </a:t>
            </a:r>
            <a:r>
              <a:rPr lang="it-IT" sz="2400" dirty="0" err="1" smtClean="0"/>
              <a:t>evidence</a:t>
            </a:r>
            <a:r>
              <a:rPr lang="it-IT" sz="2400" dirty="0" smtClean="0"/>
              <a:t> on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topics</a:t>
            </a:r>
            <a:r>
              <a:rPr lang="it-IT" sz="2400" dirty="0" smtClean="0"/>
              <a:t> in </a:t>
            </a:r>
            <a:r>
              <a:rPr lang="it-IT" sz="2400" dirty="0" err="1" smtClean="0"/>
              <a:t>Annual</a:t>
            </a:r>
            <a:r>
              <a:rPr lang="it-IT" sz="2400" smtClean="0"/>
              <a:t> report. 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0232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438" y="1196752"/>
            <a:ext cx="8586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i="1" dirty="0" smtClean="0"/>
          </a:p>
          <a:p>
            <a:r>
              <a:rPr lang="it-IT" sz="2400" i="1" dirty="0" smtClean="0"/>
              <a:t>… in the (</a:t>
            </a:r>
            <a:r>
              <a:rPr lang="it-IT" sz="2400" i="1" dirty="0" err="1" smtClean="0"/>
              <a:t>near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less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near</a:t>
            </a:r>
            <a:r>
              <a:rPr lang="it-IT" sz="2400" i="1" dirty="0" smtClean="0"/>
              <a:t>) future</a:t>
            </a:r>
          </a:p>
          <a:p>
            <a:endParaRPr lang="it-IT" sz="2400" i="1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g</a:t>
            </a:r>
            <a:r>
              <a:rPr lang="it-IT" sz="2400" dirty="0" err="1" smtClean="0"/>
              <a:t>rowing</a:t>
            </a:r>
            <a:r>
              <a:rPr lang="it-IT" sz="2400" dirty="0" smtClean="0"/>
              <a:t> </a:t>
            </a:r>
            <a:r>
              <a:rPr lang="it-IT" sz="2400" dirty="0" err="1" smtClean="0"/>
              <a:t>coverage</a:t>
            </a:r>
            <a:r>
              <a:rPr lang="it-IT" sz="2400" dirty="0" smtClean="0"/>
              <a:t> </a:t>
            </a:r>
            <a:r>
              <a:rPr lang="it-IT" sz="2400" dirty="0"/>
              <a:t>of the </a:t>
            </a:r>
            <a:r>
              <a:rPr lang="it-IT" sz="2400" dirty="0" err="1"/>
              <a:t>BDS</a:t>
            </a:r>
            <a:r>
              <a:rPr lang="it-IT" sz="2400" dirty="0"/>
              <a:t> </a:t>
            </a:r>
            <a:r>
              <a:rPr lang="it-IT" sz="2400" dirty="0" err="1"/>
              <a:t>datawarehouse</a:t>
            </a:r>
            <a:endParaRPr lang="it-IT" sz="2400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 smtClean="0"/>
              <a:t>gross</a:t>
            </a:r>
            <a:r>
              <a:rPr lang="it-IT" sz="2400" dirty="0" smtClean="0"/>
              <a:t> </a:t>
            </a:r>
            <a:r>
              <a:rPr lang="it-IT" sz="2400" dirty="0" err="1"/>
              <a:t>household</a:t>
            </a:r>
            <a:r>
              <a:rPr lang="it-IT" sz="2400" dirty="0"/>
              <a:t> </a:t>
            </a:r>
            <a:r>
              <a:rPr lang="it-IT" sz="2400" dirty="0" err="1"/>
              <a:t>income</a:t>
            </a:r>
            <a:r>
              <a:rPr lang="it-IT" sz="2400" dirty="0"/>
              <a:t> </a:t>
            </a:r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smtClean="0"/>
              <a:t>2002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smtClean="0"/>
              <a:t>web </a:t>
            </a:r>
            <a:r>
              <a:rPr lang="it-IT" sz="2400" dirty="0" err="1" smtClean="0"/>
              <a:t>tabulator</a:t>
            </a:r>
            <a:r>
              <a:rPr lang="it-IT" sz="2400" dirty="0" smtClean="0"/>
              <a:t>, </a:t>
            </a:r>
            <a:r>
              <a:rPr lang="it-IT" sz="2400" dirty="0" err="1" smtClean="0"/>
              <a:t>tools</a:t>
            </a:r>
            <a:r>
              <a:rPr lang="it-IT" sz="2400" dirty="0" smtClean="0"/>
              <a:t> for </a:t>
            </a:r>
            <a:r>
              <a:rPr lang="it-IT" sz="2400" dirty="0" err="1" smtClean="0"/>
              <a:t>direct</a:t>
            </a:r>
            <a:r>
              <a:rPr lang="it-IT" sz="2400" dirty="0" smtClean="0"/>
              <a:t> </a:t>
            </a:r>
            <a:r>
              <a:rPr lang="it-IT" sz="2400" dirty="0" err="1" smtClean="0"/>
              <a:t>interrogation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microdata</a:t>
            </a:r>
            <a:endParaRPr lang="it-IT" sz="24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k</a:t>
            </a:r>
            <a:r>
              <a:rPr lang="it-IT" sz="2400" dirty="0" err="1" smtClean="0"/>
              <a:t>eep</a:t>
            </a:r>
            <a:r>
              <a:rPr lang="it-IT" sz="2400" dirty="0" smtClean="0"/>
              <a:t> on </a:t>
            </a:r>
            <a:r>
              <a:rPr lang="it-IT" sz="2400" dirty="0" err="1" smtClean="0"/>
              <a:t>strengthening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with </a:t>
            </a:r>
            <a:r>
              <a:rPr lang="it-IT" sz="2400" dirty="0" err="1" smtClean="0"/>
              <a:t>external</a:t>
            </a:r>
            <a:r>
              <a:rPr lang="it-IT" sz="2400" dirty="0" smtClean="0"/>
              <a:t> </a:t>
            </a:r>
            <a:r>
              <a:rPr lang="it-IT" sz="2400" dirty="0" err="1" smtClean="0"/>
              <a:t>users</a:t>
            </a:r>
            <a:r>
              <a:rPr lang="it-IT" sz="2400" dirty="0" smtClean="0"/>
              <a:t>: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it-IT" sz="2400" dirty="0"/>
              <a:t>s</a:t>
            </a:r>
            <a:r>
              <a:rPr lang="it-IT" sz="2400" dirty="0" smtClean="0"/>
              <a:t>ocial media and </a:t>
            </a:r>
            <a:r>
              <a:rPr lang="it-IT" sz="2400" dirty="0" err="1" smtClean="0"/>
              <a:t>user</a:t>
            </a:r>
            <a:r>
              <a:rPr lang="it-IT" sz="2400" dirty="0" smtClean="0"/>
              <a:t> </a:t>
            </a:r>
            <a:r>
              <a:rPr lang="it-IT" sz="2400" dirty="0" err="1" smtClean="0"/>
              <a:t>satisfaction</a:t>
            </a:r>
            <a:r>
              <a:rPr lang="it-IT" sz="2400" dirty="0" smtClean="0"/>
              <a:t> </a:t>
            </a:r>
            <a:r>
              <a:rPr lang="it-IT" sz="2400" dirty="0" err="1" smtClean="0"/>
              <a:t>surveys</a:t>
            </a:r>
            <a:endParaRPr lang="it-IT" sz="2400" dirty="0" smtClean="0"/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it-IT" sz="2400" dirty="0" err="1" smtClean="0"/>
              <a:t>user</a:t>
            </a:r>
            <a:r>
              <a:rPr lang="it-IT" sz="2400" dirty="0" smtClean="0"/>
              <a:t> </a:t>
            </a:r>
            <a:r>
              <a:rPr lang="it-IT" sz="2400" dirty="0" err="1" smtClean="0"/>
              <a:t>conferences</a:t>
            </a:r>
            <a:r>
              <a:rPr lang="it-IT" sz="2400" dirty="0"/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increase</a:t>
            </a:r>
            <a:r>
              <a:rPr lang="it-IT" sz="2400" dirty="0" smtClean="0"/>
              <a:t> use and </a:t>
            </a:r>
            <a:r>
              <a:rPr lang="it-IT" sz="2400" dirty="0" err="1" smtClean="0"/>
              <a:t>awareness</a:t>
            </a:r>
            <a:r>
              <a:rPr lang="it-IT" sz="2400" dirty="0" smtClean="0"/>
              <a:t> of </a:t>
            </a:r>
            <a:r>
              <a:rPr lang="it-IT" sz="2400" dirty="0" err="1" smtClean="0"/>
              <a:t>IBF</a:t>
            </a:r>
            <a:r>
              <a:rPr lang="it-IT" sz="2400" dirty="0" smtClean="0"/>
              <a:t> and </a:t>
            </a:r>
            <a:r>
              <a:rPr lang="it-IT" sz="2400" dirty="0" err="1" smtClean="0"/>
              <a:t>HFCN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, policy and non-</a:t>
            </a:r>
            <a:r>
              <a:rPr lang="it-IT" sz="2400" dirty="0" err="1" smtClean="0"/>
              <a:t>academic</a:t>
            </a:r>
            <a:r>
              <a:rPr lang="it-IT" sz="2400" dirty="0" smtClean="0"/>
              <a:t> </a:t>
            </a:r>
            <a:r>
              <a:rPr lang="it-IT" sz="2400" dirty="0" err="1" smtClean="0"/>
              <a:t>communities</a:t>
            </a:r>
            <a:endParaRPr lang="it-IT" sz="24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Data </a:t>
            </a:r>
            <a:r>
              <a:rPr lang="it-IT" b="1" dirty="0" err="1" smtClean="0">
                <a:solidFill>
                  <a:srgbClr val="0604FE"/>
                </a:solidFill>
              </a:rPr>
              <a:t>dissemination</a:t>
            </a:r>
            <a:r>
              <a:rPr lang="it-IT" b="1" dirty="0" smtClean="0">
                <a:solidFill>
                  <a:srgbClr val="0604FE"/>
                </a:solidFill>
              </a:rPr>
              <a:t/>
            </a:r>
            <a:br>
              <a:rPr lang="it-IT" b="1" dirty="0" smtClean="0">
                <a:solidFill>
                  <a:srgbClr val="0604FE"/>
                </a:solidFill>
              </a:rPr>
            </a:br>
            <a:r>
              <a:rPr lang="it-IT" sz="3100" dirty="0" smtClean="0">
                <a:solidFill>
                  <a:srgbClr val="0604FE"/>
                </a:solidFill>
              </a:rPr>
              <a:t>Tools and </a:t>
            </a:r>
            <a:r>
              <a:rPr lang="it-IT" sz="3100" dirty="0" err="1" smtClean="0">
                <a:solidFill>
                  <a:srgbClr val="0604FE"/>
                </a:solidFill>
              </a:rPr>
              <a:t>materials</a:t>
            </a:r>
            <a:r>
              <a:rPr lang="it-IT" sz="3100" dirty="0" smtClean="0">
                <a:solidFill>
                  <a:srgbClr val="0604FE"/>
                </a:solidFill>
              </a:rPr>
              <a:t> to </a:t>
            </a:r>
            <a:r>
              <a:rPr lang="it-IT" sz="3100" dirty="0" err="1" smtClean="0">
                <a:solidFill>
                  <a:srgbClr val="0604FE"/>
                </a:solidFill>
              </a:rPr>
              <a:t>meet</a:t>
            </a:r>
            <a:r>
              <a:rPr lang="it-IT" sz="3100" dirty="0" smtClean="0">
                <a:solidFill>
                  <a:srgbClr val="0604FE"/>
                </a:solidFill>
              </a:rPr>
              <a:t> diverse </a:t>
            </a:r>
            <a:r>
              <a:rPr lang="it-IT" sz="3100" dirty="0" err="1" smtClean="0">
                <a:solidFill>
                  <a:srgbClr val="0604FE"/>
                </a:solidFill>
              </a:rPr>
              <a:t>needs</a:t>
            </a:r>
            <a:r>
              <a:rPr lang="it-IT" sz="3100" dirty="0" smtClean="0">
                <a:solidFill>
                  <a:srgbClr val="0604FE"/>
                </a:solidFill>
              </a:rPr>
              <a:t>.</a:t>
            </a:r>
            <a:endParaRPr lang="it-IT" b="1" dirty="0">
              <a:solidFill>
                <a:srgbClr val="0604F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142" y="0"/>
            <a:ext cx="8229600" cy="14036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604FE"/>
                </a:solidFill>
              </a:rPr>
              <a:t>Data </a:t>
            </a:r>
            <a:r>
              <a:rPr lang="it-IT" b="1" dirty="0" err="1" smtClean="0">
                <a:solidFill>
                  <a:srgbClr val="0604FE"/>
                </a:solidFill>
              </a:rPr>
              <a:t>collection</a:t>
            </a:r>
            <a:r>
              <a:rPr lang="it-IT" b="1" dirty="0" smtClean="0">
                <a:solidFill>
                  <a:srgbClr val="0604FE"/>
                </a:solidFill>
              </a:rPr>
              <a:t/>
            </a:r>
            <a:br>
              <a:rPr lang="it-IT" b="1" dirty="0" smtClean="0">
                <a:solidFill>
                  <a:srgbClr val="0604FE"/>
                </a:solidFill>
              </a:rPr>
            </a:br>
            <a:r>
              <a:rPr lang="it-IT" sz="3100" dirty="0" err="1" smtClean="0">
                <a:solidFill>
                  <a:srgbClr val="0604FE"/>
                </a:solidFill>
              </a:rPr>
              <a:t>Methods</a:t>
            </a:r>
            <a:r>
              <a:rPr lang="it-IT" sz="3100" dirty="0" smtClean="0">
                <a:solidFill>
                  <a:srgbClr val="0604FE"/>
                </a:solidFill>
              </a:rPr>
              <a:t> and </a:t>
            </a:r>
            <a:r>
              <a:rPr lang="it-IT" sz="3100" dirty="0" err="1" smtClean="0">
                <a:solidFill>
                  <a:srgbClr val="0604FE"/>
                </a:solidFill>
              </a:rPr>
              <a:t>variables</a:t>
            </a:r>
            <a:r>
              <a:rPr lang="it-IT" sz="3100" dirty="0" smtClean="0">
                <a:solidFill>
                  <a:srgbClr val="0604FE"/>
                </a:solidFill>
              </a:rPr>
              <a:t> for a </a:t>
            </a:r>
            <a:r>
              <a:rPr lang="it-IT" sz="3100" dirty="0" err="1" smtClean="0">
                <a:solidFill>
                  <a:srgbClr val="0604FE"/>
                </a:solidFill>
              </a:rPr>
              <a:t>changing</a:t>
            </a:r>
            <a:r>
              <a:rPr lang="it-IT" sz="3100" dirty="0" smtClean="0">
                <a:solidFill>
                  <a:srgbClr val="0604FE"/>
                </a:solidFill>
              </a:rPr>
              <a:t> world</a:t>
            </a:r>
            <a:endParaRPr lang="it-IT" b="1" dirty="0">
              <a:solidFill>
                <a:srgbClr val="0604F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438" y="1246325"/>
            <a:ext cx="907300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i="1" dirty="0" smtClean="0"/>
              <a:t>How to </a:t>
            </a:r>
            <a:r>
              <a:rPr lang="it-IT" sz="2400" i="1" dirty="0" err="1" smtClean="0"/>
              <a:t>collect</a:t>
            </a:r>
            <a:r>
              <a:rPr lang="it-IT" sz="2400" i="1" dirty="0" smtClean="0"/>
              <a:t>…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/>
              <a:t>s</a:t>
            </a:r>
            <a:r>
              <a:rPr lang="it-IT" sz="2400" dirty="0" smtClean="0"/>
              <a:t>tandard and web </a:t>
            </a:r>
            <a:r>
              <a:rPr lang="it-IT" sz="2400" dirty="0" err="1" smtClean="0"/>
              <a:t>surveys</a:t>
            </a:r>
            <a:r>
              <a:rPr lang="it-IT" sz="2400" dirty="0" smtClean="0"/>
              <a:t>, </a:t>
            </a:r>
            <a:r>
              <a:rPr lang="it-IT" sz="2400" dirty="0" err="1"/>
              <a:t>administrative</a:t>
            </a:r>
            <a:r>
              <a:rPr lang="it-IT" sz="2400" dirty="0"/>
              <a:t> </a:t>
            </a:r>
            <a:r>
              <a:rPr lang="it-IT" sz="2400" dirty="0" err="1" smtClean="0"/>
              <a:t>records</a:t>
            </a:r>
            <a:r>
              <a:rPr lang="it-IT" sz="2400" dirty="0" smtClean="0"/>
              <a:t>, big data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it-IT" sz="2400" i="1" dirty="0" smtClean="0"/>
          </a:p>
          <a:p>
            <a:pPr>
              <a:spcAft>
                <a:spcPts val="600"/>
              </a:spcAft>
            </a:pPr>
            <a:r>
              <a:rPr lang="it-IT" sz="2400" i="1" dirty="0" err="1" smtClean="0"/>
              <a:t>What</a:t>
            </a:r>
            <a:r>
              <a:rPr lang="it-IT" sz="2400" i="1" dirty="0" smtClean="0"/>
              <a:t> (else) to </a:t>
            </a:r>
            <a:r>
              <a:rPr lang="it-IT" sz="2400" i="1" dirty="0" err="1" smtClean="0"/>
              <a:t>collect</a:t>
            </a:r>
            <a:r>
              <a:rPr lang="it-IT" sz="2400" i="1" dirty="0" smtClean="0"/>
              <a:t>…</a:t>
            </a:r>
            <a:endParaRPr lang="it-IT" sz="2400" i="1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behavioural</a:t>
            </a:r>
            <a:r>
              <a:rPr lang="it-IT" sz="2400" dirty="0"/>
              <a:t> </a:t>
            </a:r>
            <a:r>
              <a:rPr lang="it-IT" sz="2400" dirty="0" err="1"/>
              <a:t>aspects</a:t>
            </a:r>
            <a:r>
              <a:rPr lang="it-IT" sz="2400" dirty="0"/>
              <a:t> &amp; </a:t>
            </a:r>
            <a:r>
              <a:rPr lang="it-IT" sz="2400" dirty="0" smtClean="0"/>
              <a:t>(</a:t>
            </a:r>
            <a:r>
              <a:rPr lang="it-IT" sz="2400" dirty="0" err="1" smtClean="0"/>
              <a:t>still</a:t>
            </a:r>
            <a:r>
              <a:rPr lang="it-IT" sz="2400" dirty="0" smtClean="0"/>
              <a:t>?) </a:t>
            </a:r>
            <a:r>
              <a:rPr lang="it-IT" sz="2400" dirty="0" err="1" smtClean="0"/>
              <a:t>deep</a:t>
            </a:r>
            <a:r>
              <a:rPr lang="it-IT" sz="2400" dirty="0" smtClean="0"/>
              <a:t> </a:t>
            </a:r>
            <a:r>
              <a:rPr lang="it-IT" sz="2400" dirty="0" err="1"/>
              <a:t>parameters</a:t>
            </a:r>
            <a:r>
              <a:rPr lang="it-IT" sz="2400" dirty="0"/>
              <a:t> </a:t>
            </a:r>
            <a:r>
              <a:rPr lang="it-IT" sz="2400" dirty="0" smtClean="0"/>
              <a:t> </a:t>
            </a:r>
            <a:endParaRPr lang="it-IT" sz="2400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 smtClean="0"/>
              <a:t>expectations</a:t>
            </a:r>
            <a:r>
              <a:rPr lang="it-IT" sz="2400" dirty="0"/>
              <a:t>,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 smtClean="0"/>
              <a:t>literacy</a:t>
            </a:r>
            <a:r>
              <a:rPr lang="it-IT" sz="2400" dirty="0" smtClean="0"/>
              <a:t>, </a:t>
            </a:r>
            <a:r>
              <a:rPr lang="it-IT" sz="2400" dirty="0" err="1" smtClean="0"/>
              <a:t>sentiment</a:t>
            </a:r>
            <a:endParaRPr lang="it-IT" sz="2400" dirty="0" smtClean="0"/>
          </a:p>
          <a:p>
            <a:pPr>
              <a:spcAft>
                <a:spcPts val="600"/>
              </a:spcAft>
            </a:pPr>
            <a:endParaRPr lang="it-IT" sz="2400" i="1" dirty="0" smtClean="0"/>
          </a:p>
          <a:p>
            <a:pPr>
              <a:spcAft>
                <a:spcPts val="600"/>
              </a:spcAft>
            </a:pPr>
            <a:r>
              <a:rPr lang="it-IT" sz="2400" i="1" dirty="0" err="1" smtClean="0"/>
              <a:t>Why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where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collect</a:t>
            </a:r>
            <a:r>
              <a:rPr lang="it-IT" sz="2400" i="1" dirty="0" smtClean="0"/>
              <a:t>…</a:t>
            </a:r>
            <a:endParaRPr lang="it-IT" sz="2400" i="1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 err="1"/>
              <a:t>migration</a:t>
            </a:r>
            <a:r>
              <a:rPr lang="it-IT" sz="2400" dirty="0"/>
              <a:t> and </a:t>
            </a:r>
            <a:r>
              <a:rPr lang="it-IT" sz="2400" dirty="0" err="1" smtClean="0"/>
              <a:t>mobility</a:t>
            </a:r>
            <a:r>
              <a:rPr lang="it-IT" sz="2400" dirty="0" smtClean="0"/>
              <a:t> </a:t>
            </a:r>
            <a:r>
              <a:rPr lang="it-IT" sz="2400" dirty="0" err="1"/>
              <a:t>within</a:t>
            </a:r>
            <a:r>
              <a:rPr lang="it-IT" sz="2400" dirty="0"/>
              <a:t> and </a:t>
            </a:r>
            <a:r>
              <a:rPr lang="it-IT" sz="2400" dirty="0" smtClean="0"/>
              <a:t>in/</a:t>
            </a:r>
            <a:r>
              <a:rPr lang="it-IT" sz="2400" dirty="0" err="1" smtClean="0"/>
              <a:t>outside</a:t>
            </a:r>
            <a:r>
              <a:rPr lang="it-IT" sz="2400" dirty="0" smtClean="0"/>
              <a:t> </a:t>
            </a:r>
            <a:r>
              <a:rPr lang="it-IT" sz="2400" dirty="0" err="1" smtClean="0"/>
              <a:t>Italy</a:t>
            </a:r>
            <a:r>
              <a:rPr lang="it-IT" sz="2400" dirty="0" smtClean="0"/>
              <a:t> and Europe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400" dirty="0"/>
              <a:t>r</a:t>
            </a:r>
            <a:r>
              <a:rPr lang="it-IT" sz="2400" dirty="0" smtClean="0"/>
              <a:t>are data (</a:t>
            </a:r>
            <a:r>
              <a:rPr lang="it-IT" sz="2400" dirty="0" err="1" smtClean="0"/>
              <a:t>income</a:t>
            </a:r>
            <a:r>
              <a:rPr lang="it-IT" sz="2400" dirty="0" smtClean="0"/>
              <a:t>, </a:t>
            </a:r>
            <a:r>
              <a:rPr lang="it-IT" sz="2400" dirty="0" err="1" smtClean="0"/>
              <a:t>wealth</a:t>
            </a:r>
            <a:r>
              <a:rPr lang="it-IT" sz="2400" dirty="0" smtClean="0"/>
              <a:t>, </a:t>
            </a:r>
            <a:r>
              <a:rPr lang="it-IT" sz="2400" dirty="0" err="1" smtClean="0"/>
              <a:t>mobility</a:t>
            </a:r>
            <a:r>
              <a:rPr lang="it-IT" sz="2400" dirty="0" smtClean="0"/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9108"/>
            <a:ext cx="82296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604FE"/>
                </a:solidFill>
              </a:rPr>
              <a:t>Thanks</a:t>
            </a:r>
            <a:r>
              <a:rPr lang="it-IT" b="1" dirty="0" smtClean="0">
                <a:solidFill>
                  <a:srgbClr val="0604FE"/>
                </a:solidFill>
              </a:rPr>
              <a:t> for </a:t>
            </a:r>
            <a:r>
              <a:rPr lang="it-IT" b="1" dirty="0" err="1" smtClean="0">
                <a:solidFill>
                  <a:srgbClr val="0604FE"/>
                </a:solidFill>
              </a:rPr>
              <a:t>your</a:t>
            </a:r>
            <a:r>
              <a:rPr lang="it-IT" b="1" dirty="0" smtClean="0">
                <a:solidFill>
                  <a:srgbClr val="0604FE"/>
                </a:solidFill>
              </a:rPr>
              <a:t> </a:t>
            </a:r>
            <a:r>
              <a:rPr lang="it-IT" b="1" dirty="0" err="1" smtClean="0">
                <a:solidFill>
                  <a:srgbClr val="0604FE"/>
                </a:solidFill>
              </a:rPr>
              <a:t>attention</a:t>
            </a:r>
            <a:endParaRPr lang="it-IT" b="1" dirty="0">
              <a:solidFill>
                <a:srgbClr val="0604F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77787"/>
            <a:ext cx="3400425" cy="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512</Words>
  <Application>Microsoft Office PowerPoint</Application>
  <PresentationFormat>Presentazione su schermo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Taking stock of 50 years of the SHIW</vt:lpstr>
      <vt:lpstr>The SHIW</vt:lpstr>
      <vt:lpstr>Research on the SHIW</vt:lpstr>
      <vt:lpstr>Presentazione standard di PowerPoint</vt:lpstr>
      <vt:lpstr>Data dissemination Tools and materials to meet diverse needs.</vt:lpstr>
      <vt:lpstr>Data dissemination Tools and materials to meet diverse needs.</vt:lpstr>
      <vt:lpstr>Data dissemination Tools and materials to meet diverse needs.</vt:lpstr>
      <vt:lpstr>Data collection Methods and variables for a changing world</vt:lpstr>
      <vt:lpstr>Thanks for your attention</vt:lpstr>
      <vt:lpstr>The new SHIW website</vt:lpstr>
      <vt:lpstr>A new historical archive</vt:lpstr>
      <vt:lpstr>HCFS and gross incomes</vt:lpstr>
      <vt:lpstr>TS from the historical archive</vt:lpstr>
      <vt:lpstr>TS from the historical archive</vt:lpstr>
      <vt:lpstr>Historical documents</vt:lpstr>
      <vt:lpstr>Historical documents</vt:lpstr>
      <vt:lpstr>Historical documents</vt:lpstr>
      <vt:lpstr>Historical documents</vt:lpstr>
      <vt:lpstr>Historical documents</vt:lpstr>
      <vt:lpstr>Historical documents</vt:lpstr>
      <vt:lpstr>Historical documents</vt:lpstr>
      <vt:lpstr>Historical documents</vt:lpstr>
    </vt:vector>
  </TitlesOfParts>
  <Company>Banca d'Italia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stock of 50 years of the SHIW</dc:title>
  <dc:creator>ALFONSO ROSOLIA</dc:creator>
  <cp:lastModifiedBy>ALFONSO ROSOLIA</cp:lastModifiedBy>
  <cp:revision>67</cp:revision>
  <cp:lastPrinted>2015-12-04T12:31:37Z</cp:lastPrinted>
  <dcterms:created xsi:type="dcterms:W3CDTF">2015-11-27T16:44:20Z</dcterms:created>
  <dcterms:modified xsi:type="dcterms:W3CDTF">2015-12-04T12:32:23Z</dcterms:modified>
</cp:coreProperties>
</file>