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12" r:id="rId3"/>
    <p:sldId id="274" r:id="rId4"/>
    <p:sldId id="282" r:id="rId5"/>
    <p:sldId id="345" r:id="rId6"/>
    <p:sldId id="346" r:id="rId7"/>
    <p:sldId id="267" r:id="rId8"/>
    <p:sldId id="266" r:id="rId9"/>
    <p:sldId id="277" r:id="rId10"/>
    <p:sldId id="283" r:id="rId11"/>
    <p:sldId id="314" r:id="rId12"/>
    <p:sldId id="315" r:id="rId13"/>
    <p:sldId id="316" r:id="rId14"/>
    <p:sldId id="349" r:id="rId15"/>
    <p:sldId id="318" r:id="rId16"/>
    <p:sldId id="319" r:id="rId17"/>
    <p:sldId id="320" r:id="rId18"/>
    <p:sldId id="347" r:id="rId19"/>
    <p:sldId id="322" r:id="rId20"/>
    <p:sldId id="323" r:id="rId21"/>
    <p:sldId id="325" r:id="rId22"/>
    <p:sldId id="333" r:id="rId23"/>
    <p:sldId id="328" r:id="rId24"/>
    <p:sldId id="326" r:id="rId25"/>
    <p:sldId id="329" r:id="rId26"/>
    <p:sldId id="331" r:id="rId27"/>
    <p:sldId id="332" r:id="rId28"/>
    <p:sldId id="350" r:id="rId29"/>
    <p:sldId id="336" r:id="rId30"/>
    <p:sldId id="337" r:id="rId31"/>
    <p:sldId id="338" r:id="rId32"/>
    <p:sldId id="342" r:id="rId33"/>
    <p:sldId id="344" r:id="rId34"/>
    <p:sldId id="327" r:id="rId35"/>
    <p:sldId id="334" r:id="rId36"/>
    <p:sldId id="34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asini\Documents\My%20Dropbox\Documenti\ISS%20NBER\15%2012%20Paris\ISS8_Italy_dic_2015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pasini\Documents\My%20Dropbox\Documenti\ISS%20NBER\15%2012%20Paris\ISS8_Italy_dic_201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Pasini\Dropbox\Documenti\ISS%20NBER\15%2012%20Paris\ISS8_Italy_dic_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43049745174699E-2"/>
          <c:y val="8.1662675181615463E-2"/>
          <c:w val="0.93050594556516253"/>
          <c:h val="0.76496388629887091"/>
        </c:manualLayout>
      </c:layout>
      <c:lineChart>
        <c:grouping val="standard"/>
        <c:varyColors val="0"/>
        <c:ser>
          <c:idx val="0"/>
          <c:order val="0"/>
          <c:tx>
            <c:strRef>
              <c:f>Italy!$B$3</c:f>
              <c:strCache>
                <c:ptCount val="1"/>
                <c:pt idx="0">
                  <c:v>LFP_5559_M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Italy!$B$4:$B$38</c:f>
              <c:numCache>
                <c:formatCode>General</c:formatCode>
                <c:ptCount val="35"/>
                <c:pt idx="3" formatCode="0.0000">
                  <c:v>0.72678888231815497</c:v>
                </c:pt>
                <c:pt idx="4" formatCode="0.0000">
                  <c:v>0.70793838862559244</c:v>
                </c:pt>
                <c:pt idx="5" formatCode="0.0000">
                  <c:v>0.69839381320642469</c:v>
                </c:pt>
                <c:pt idx="6" formatCode="0.0000">
                  <c:v>0.6920821114369502</c:v>
                </c:pt>
                <c:pt idx="7" formatCode="0.0000">
                  <c:v>0.69455822118197774</c:v>
                </c:pt>
                <c:pt idx="8" formatCode="0.0000">
                  <c:v>0.68442153493699887</c:v>
                </c:pt>
                <c:pt idx="9" formatCode="0.0000">
                  <c:v>0.67369020501138943</c:v>
                </c:pt>
                <c:pt idx="10" formatCode="0.0000">
                  <c:v>0.68746250749850035</c:v>
                </c:pt>
                <c:pt idx="11" formatCode="0.0000">
                  <c:v>0.68310727496917389</c:v>
                </c:pt>
                <c:pt idx="12" formatCode="0.0000">
                  <c:v>0.66522544780728832</c:v>
                </c:pt>
                <c:pt idx="13" formatCode="0.0000">
                  <c:v>0.65408038976857485</c:v>
                </c:pt>
                <c:pt idx="14" formatCode="0.0000">
                  <c:v>0.63429256594724226</c:v>
                </c:pt>
                <c:pt idx="15" formatCode="0.0000">
                  <c:v>0.60435038212816006</c:v>
                </c:pt>
                <c:pt idx="16" formatCode="0.0000">
                  <c:v>0.59248554913294793</c:v>
                </c:pt>
                <c:pt idx="17" formatCode="0.0000">
                  <c:v>0.55114942528735633</c:v>
                </c:pt>
                <c:pt idx="18" formatCode="0.0000">
                  <c:v>0.5417867435158501</c:v>
                </c:pt>
                <c:pt idx="19" formatCode="0.0000">
                  <c:v>0.54368358913813475</c:v>
                </c:pt>
                <c:pt idx="20" formatCode="0.0000">
                  <c:v>0.53873496403713561</c:v>
                </c:pt>
                <c:pt idx="21" formatCode="0.0000">
                  <c:v>0.53821010428797289</c:v>
                </c:pt>
                <c:pt idx="22" formatCode="0.0000">
                  <c:v>0.55261538461538462</c:v>
                </c:pt>
                <c:pt idx="23" formatCode="0.0000">
                  <c:v>0.57324783136934865</c:v>
                </c:pt>
                <c:pt idx="24" formatCode="0.0000">
                  <c:v>0.56287369947329924</c:v>
                </c:pt>
                <c:pt idx="25" formatCode="0.0000">
                  <c:v>0.57442409232271485</c:v>
                </c:pt>
                <c:pt idx="26" formatCode="0.0000">
                  <c:v>0.58010987314727724</c:v>
                </c:pt>
                <c:pt idx="27" formatCode="0.0000">
                  <c:v>0.60315813185149969</c:v>
                </c:pt>
                <c:pt idx="28" formatCode="0.0000">
                  <c:v>0.62217374851900697</c:v>
                </c:pt>
                <c:pt idx="29" formatCode="0.0000">
                  <c:v>0.6598640190874302</c:v>
                </c:pt>
                <c:pt idx="30" formatCode="0.0000">
                  <c:v>0.68320961191043783</c:v>
                </c:pt>
                <c:pt idx="31" formatCode="0.0000">
                  <c:v>0.70660548962964864</c:v>
                </c:pt>
                <c:pt idx="32" formatCode="0.0000">
                  <c:v>0.74180149252479555</c:v>
                </c:pt>
                <c:pt idx="33" formatCode="0.0000">
                  <c:v>0.75541918497119409</c:v>
                </c:pt>
                <c:pt idx="34" formatCode="0.0000">
                  <c:v>0.77527052796625151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Italy!$C$3</c:f>
              <c:strCache>
                <c:ptCount val="1"/>
                <c:pt idx="0">
                  <c:v>MARSS_LFP5559_M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Italy!$C$4:$C$38</c:f>
              <c:numCache>
                <c:formatCode>0.0000</c:formatCode>
                <c:ptCount val="35"/>
                <c:pt idx="0">
                  <c:v>0.7443554</c:v>
                </c:pt>
                <c:pt idx="1">
                  <c:v>0.73113249999999996</c:v>
                </c:pt>
                <c:pt idx="2">
                  <c:v>0.70875619999999995</c:v>
                </c:pt>
                <c:pt idx="3">
                  <c:v>0.71411570000000002</c:v>
                </c:pt>
                <c:pt idx="4">
                  <c:v>0.70009109999999997</c:v>
                </c:pt>
                <c:pt idx="5">
                  <c:v>0.67889569999999999</c:v>
                </c:pt>
                <c:pt idx="6">
                  <c:v>0.66012040000000005</c:v>
                </c:pt>
                <c:pt idx="7">
                  <c:v>0.66784330000000003</c:v>
                </c:pt>
                <c:pt idx="8">
                  <c:v>0.65143200000000001</c:v>
                </c:pt>
                <c:pt idx="9">
                  <c:v>0.64547840000000001</c:v>
                </c:pt>
                <c:pt idx="10">
                  <c:v>0.66260050000000004</c:v>
                </c:pt>
                <c:pt idx="11">
                  <c:v>0.6546786</c:v>
                </c:pt>
                <c:pt idx="12">
                  <c:v>0.66924740000000005</c:v>
                </c:pt>
                <c:pt idx="13">
                  <c:v>0.65383590000000003</c:v>
                </c:pt>
                <c:pt idx="14">
                  <c:v>0.63631769999999999</c:v>
                </c:pt>
                <c:pt idx="15">
                  <c:v>0.60820750000000001</c:v>
                </c:pt>
                <c:pt idx="16">
                  <c:v>0.59416170000000001</c:v>
                </c:pt>
                <c:pt idx="17">
                  <c:v>0.54988879999999996</c:v>
                </c:pt>
                <c:pt idx="18">
                  <c:v>0.538354</c:v>
                </c:pt>
                <c:pt idx="19">
                  <c:v>0.53945679999999996</c:v>
                </c:pt>
                <c:pt idx="20">
                  <c:v>0.53424360000000004</c:v>
                </c:pt>
                <c:pt idx="21">
                  <c:v>0.53447129999999998</c:v>
                </c:pt>
                <c:pt idx="22">
                  <c:v>0.55134439999999996</c:v>
                </c:pt>
                <c:pt idx="23">
                  <c:v>0.57383669999999998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Italy!$D$3</c:f>
              <c:strCache>
                <c:ptCount val="1"/>
                <c:pt idx="0">
                  <c:v>LFP_6064_M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Italy!$D$4:$D$38</c:f>
              <c:numCache>
                <c:formatCode>0.0000</c:formatCode>
                <c:ptCount val="35"/>
                <c:pt idx="0">
                  <c:v>0.39599236641221369</c:v>
                </c:pt>
                <c:pt idx="1">
                  <c:v>0.41447368421052633</c:v>
                </c:pt>
                <c:pt idx="2">
                  <c:v>0.36762481089258697</c:v>
                </c:pt>
                <c:pt idx="3">
                  <c:v>0.36812411847672777</c:v>
                </c:pt>
                <c:pt idx="4">
                  <c:v>0.38208762886597936</c:v>
                </c:pt>
                <c:pt idx="5">
                  <c:v>0.38579654510556621</c:v>
                </c:pt>
                <c:pt idx="6">
                  <c:v>0.37586860391661403</c:v>
                </c:pt>
                <c:pt idx="7">
                  <c:v>0.36825595984943538</c:v>
                </c:pt>
                <c:pt idx="8">
                  <c:v>0.36492307692307691</c:v>
                </c:pt>
                <c:pt idx="9">
                  <c:v>0.352112676056338</c:v>
                </c:pt>
                <c:pt idx="10">
                  <c:v>0.36002604166666674</c:v>
                </c:pt>
                <c:pt idx="11">
                  <c:v>0.34918723660445522</c:v>
                </c:pt>
                <c:pt idx="12">
                  <c:v>0.35605095541401272</c:v>
                </c:pt>
                <c:pt idx="13">
                  <c:v>0.32683560753736191</c:v>
                </c:pt>
                <c:pt idx="14">
                  <c:v>0.31565329883570498</c:v>
                </c:pt>
                <c:pt idx="15">
                  <c:v>0.31254019292604501</c:v>
                </c:pt>
                <c:pt idx="16">
                  <c:v>0.30903225806451606</c:v>
                </c:pt>
                <c:pt idx="17">
                  <c:v>0.31561892417368759</c:v>
                </c:pt>
                <c:pt idx="18">
                  <c:v>0.3166345536287733</c:v>
                </c:pt>
                <c:pt idx="19">
                  <c:v>0.31352718078381797</c:v>
                </c:pt>
                <c:pt idx="20">
                  <c:v>0.31383611828173058</c:v>
                </c:pt>
                <c:pt idx="21">
                  <c:v>0.31070671328815491</c:v>
                </c:pt>
                <c:pt idx="22">
                  <c:v>0.30885009030704397</c:v>
                </c:pt>
                <c:pt idx="23">
                  <c:v>0.31738547152338126</c:v>
                </c:pt>
                <c:pt idx="24">
                  <c:v>0.30283554690789588</c:v>
                </c:pt>
                <c:pt idx="25">
                  <c:v>0.2880384065408601</c:v>
                </c:pt>
                <c:pt idx="26">
                  <c:v>0.28920236825390266</c:v>
                </c:pt>
                <c:pt idx="27">
                  <c:v>0.29724892729844432</c:v>
                </c:pt>
                <c:pt idx="28">
                  <c:v>0.29898210990546326</c:v>
                </c:pt>
                <c:pt idx="29">
                  <c:v>0.30127726790968901</c:v>
                </c:pt>
                <c:pt idx="30">
                  <c:v>0.30655410342583489</c:v>
                </c:pt>
                <c:pt idx="31">
                  <c:v>0.30714473125734071</c:v>
                </c:pt>
                <c:pt idx="32">
                  <c:v>0.3264748372263479</c:v>
                </c:pt>
                <c:pt idx="33">
                  <c:v>0.36578998646323058</c:v>
                </c:pt>
                <c:pt idx="34">
                  <c:v>0.41317017430327563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Italy!$E$3</c:f>
              <c:strCache>
                <c:ptCount val="1"/>
                <c:pt idx="0">
                  <c:v>MARSS_LFP_6064_M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Italy!$E$4:$E$38</c:f>
              <c:numCache>
                <c:formatCode>0.0000</c:formatCode>
                <c:ptCount val="35"/>
                <c:pt idx="0">
                  <c:v>0.38407439999999998</c:v>
                </c:pt>
                <c:pt idx="1">
                  <c:v>0.38204900000000003</c:v>
                </c:pt>
                <c:pt idx="2">
                  <c:v>0.38961570000000001</c:v>
                </c:pt>
                <c:pt idx="3">
                  <c:v>0.3651411</c:v>
                </c:pt>
                <c:pt idx="4">
                  <c:v>0.37791590000000003</c:v>
                </c:pt>
                <c:pt idx="5">
                  <c:v>0.35862519999999998</c:v>
                </c:pt>
                <c:pt idx="6">
                  <c:v>0.35398770000000002</c:v>
                </c:pt>
                <c:pt idx="7">
                  <c:v>0.34384920000000002</c:v>
                </c:pt>
                <c:pt idx="8">
                  <c:v>0.33879490000000001</c:v>
                </c:pt>
                <c:pt idx="9">
                  <c:v>0.33332509999999999</c:v>
                </c:pt>
                <c:pt idx="10">
                  <c:v>0.34543869999999999</c:v>
                </c:pt>
                <c:pt idx="11">
                  <c:v>0.35876059999999999</c:v>
                </c:pt>
                <c:pt idx="12">
                  <c:v>0.3347521</c:v>
                </c:pt>
                <c:pt idx="13">
                  <c:v>0.32627630000000002</c:v>
                </c:pt>
                <c:pt idx="14">
                  <c:v>0.3161158</c:v>
                </c:pt>
                <c:pt idx="15">
                  <c:v>0.31284339999999999</c:v>
                </c:pt>
                <c:pt idx="16">
                  <c:v>0.30860340000000003</c:v>
                </c:pt>
                <c:pt idx="17">
                  <c:v>0.3150152</c:v>
                </c:pt>
                <c:pt idx="18">
                  <c:v>0.31808110000000001</c:v>
                </c:pt>
                <c:pt idx="19">
                  <c:v>0.31502010000000003</c:v>
                </c:pt>
                <c:pt idx="20">
                  <c:v>0.31601079999999998</c:v>
                </c:pt>
                <c:pt idx="21">
                  <c:v>0.31161480000000003</c:v>
                </c:pt>
                <c:pt idx="22">
                  <c:v>0.3085716</c:v>
                </c:pt>
                <c:pt idx="23">
                  <c:v>0.3167526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Italy!$F$3</c:f>
              <c:strCache>
                <c:ptCount val="1"/>
                <c:pt idx="0">
                  <c:v>LFP_6569_M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Italy!$F$4:$F$38</c:f>
              <c:numCache>
                <c:formatCode>General</c:formatCode>
                <c:ptCount val="35"/>
                <c:pt idx="13" formatCode="0.0000">
                  <c:v>0.1174270755422588</c:v>
                </c:pt>
                <c:pt idx="14" formatCode="0.0000">
                  <c:v>0.1133333333333333</c:v>
                </c:pt>
                <c:pt idx="15" formatCode="0.0000">
                  <c:v>0.1121700879765396</c:v>
                </c:pt>
                <c:pt idx="16" formatCode="0.0000">
                  <c:v>0.1087113030957523</c:v>
                </c:pt>
                <c:pt idx="17" formatCode="0.0000">
                  <c:v>0.1103988603988604</c:v>
                </c:pt>
                <c:pt idx="18" formatCode="0.0000">
                  <c:v>0.1025819958129798</c:v>
                </c:pt>
                <c:pt idx="19" formatCode="0.0000">
                  <c:v>0.1063075832742736</c:v>
                </c:pt>
                <c:pt idx="20" formatCode="0.0000">
                  <c:v>0.1061416338556352</c:v>
                </c:pt>
                <c:pt idx="21" formatCode="0.0000">
                  <c:v>0.11255924004142059</c:v>
                </c:pt>
                <c:pt idx="22" formatCode="0.0000">
                  <c:v>0.1136842105263158</c:v>
                </c:pt>
                <c:pt idx="23" formatCode="0.0000">
                  <c:v>0.10917267499971921</c:v>
                </c:pt>
                <c:pt idx="24" formatCode="0.0000">
                  <c:v>0.1100475752345187</c:v>
                </c:pt>
                <c:pt idx="25" formatCode="0.0000">
                  <c:v>0.1175057977986126</c:v>
                </c:pt>
                <c:pt idx="26" formatCode="0.0000">
                  <c:v>0.12479938424230169</c:v>
                </c:pt>
                <c:pt idx="27" formatCode="0.0000">
                  <c:v>0.1208439830745858</c:v>
                </c:pt>
                <c:pt idx="28" formatCode="0.0000">
                  <c:v>0.12616759034140551</c:v>
                </c:pt>
                <c:pt idx="29" formatCode="0.0000">
                  <c:v>0.11442086742014389</c:v>
                </c:pt>
                <c:pt idx="30" formatCode="0.0000">
                  <c:v>0.1081769874139708</c:v>
                </c:pt>
                <c:pt idx="31" formatCode="0.0000">
                  <c:v>0.1161941435404278</c:v>
                </c:pt>
                <c:pt idx="32" formatCode="0.0000">
                  <c:v>0.1275917253724054</c:v>
                </c:pt>
                <c:pt idx="33" formatCode="0.0000">
                  <c:v>0.12811236969393111</c:v>
                </c:pt>
                <c:pt idx="34" formatCode="0.0000">
                  <c:v>0.12946570990946371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Italy!$G$3</c:f>
              <c:strCache>
                <c:ptCount val="1"/>
                <c:pt idx="0">
                  <c:v>MARSS_LFP_6569_M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Italy!$G$4:$G$38</c:f>
              <c:numCache>
                <c:formatCode>0.0000</c:formatCode>
                <c:ptCount val="35"/>
                <c:pt idx="0">
                  <c:v>0.18207209999999999</c:v>
                </c:pt>
                <c:pt idx="1">
                  <c:v>0.16895070000000001</c:v>
                </c:pt>
                <c:pt idx="2">
                  <c:v>0.1529557</c:v>
                </c:pt>
                <c:pt idx="3">
                  <c:v>0.14627380000000001</c:v>
                </c:pt>
                <c:pt idx="4">
                  <c:v>0.1389283</c:v>
                </c:pt>
                <c:pt idx="5">
                  <c:v>0.14836099999999999</c:v>
                </c:pt>
                <c:pt idx="6">
                  <c:v>0.1483353</c:v>
                </c:pt>
                <c:pt idx="7">
                  <c:v>0.14529139999999999</c:v>
                </c:pt>
                <c:pt idx="8">
                  <c:v>0.14309810000000001</c:v>
                </c:pt>
                <c:pt idx="9">
                  <c:v>0.1327208</c:v>
                </c:pt>
                <c:pt idx="10">
                  <c:v>0.12642339999999999</c:v>
                </c:pt>
                <c:pt idx="11">
                  <c:v>0.13086890000000001</c:v>
                </c:pt>
                <c:pt idx="12">
                  <c:v>0.12603110000000001</c:v>
                </c:pt>
                <c:pt idx="13">
                  <c:v>0.11848980000000001</c:v>
                </c:pt>
                <c:pt idx="14">
                  <c:v>0.1132558</c:v>
                </c:pt>
                <c:pt idx="15">
                  <c:v>0.1128745</c:v>
                </c:pt>
                <c:pt idx="16">
                  <c:v>0.10974929999999999</c:v>
                </c:pt>
                <c:pt idx="17">
                  <c:v>0.11058270000000001</c:v>
                </c:pt>
                <c:pt idx="18">
                  <c:v>0.1079049</c:v>
                </c:pt>
                <c:pt idx="19">
                  <c:v>0.1063326</c:v>
                </c:pt>
                <c:pt idx="20">
                  <c:v>0.1063062</c:v>
                </c:pt>
                <c:pt idx="21">
                  <c:v>0.112139</c:v>
                </c:pt>
                <c:pt idx="22">
                  <c:v>0.113815</c:v>
                </c:pt>
                <c:pt idx="23">
                  <c:v>0.1092289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574080"/>
        <c:axId val="92576000"/>
      </c:lineChart>
      <c:catAx>
        <c:axId val="9257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2576000"/>
        <c:crosses val="autoZero"/>
        <c:auto val="1"/>
        <c:lblAlgn val="ctr"/>
        <c:lblOffset val="100"/>
        <c:noMultiLvlLbl val="0"/>
      </c:catAx>
      <c:valAx>
        <c:axId val="9257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257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Italy!$H$3</c:f>
              <c:strCache>
                <c:ptCount val="1"/>
                <c:pt idx="0">
                  <c:v>LFP_5559_W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Italy!$H$4:$H$39</c:f>
              <c:numCache>
                <c:formatCode>General</c:formatCode>
                <c:ptCount val="36"/>
                <c:pt idx="3" formatCode="0.0000">
                  <c:v>0.20727673649393608</c:v>
                </c:pt>
                <c:pt idx="4" formatCode="0.0000">
                  <c:v>0.20524261015058559</c:v>
                </c:pt>
                <c:pt idx="5" formatCode="0.0000">
                  <c:v>0.19945054945054949</c:v>
                </c:pt>
                <c:pt idx="6" formatCode="0.0000">
                  <c:v>0.21176470588235291</c:v>
                </c:pt>
                <c:pt idx="7" formatCode="0.0000">
                  <c:v>0.20487804878048782</c:v>
                </c:pt>
                <c:pt idx="8" formatCode="0.0000">
                  <c:v>0.21366594360086769</c:v>
                </c:pt>
                <c:pt idx="9" formatCode="0.0000">
                  <c:v>0.203525641025641</c:v>
                </c:pt>
                <c:pt idx="10" formatCode="0.0000">
                  <c:v>0.20752628666297732</c:v>
                </c:pt>
                <c:pt idx="11" formatCode="0.0000">
                  <c:v>0.21152770005595969</c:v>
                </c:pt>
                <c:pt idx="12" formatCode="0.0000">
                  <c:v>0.19575200918484501</c:v>
                </c:pt>
                <c:pt idx="13" formatCode="0.0000">
                  <c:v>0.20068415051311292</c:v>
                </c:pt>
                <c:pt idx="14" formatCode="0.0000">
                  <c:v>0.19639842431063592</c:v>
                </c:pt>
                <c:pt idx="15" formatCode="0.0000">
                  <c:v>0.2004429678848284</c:v>
                </c:pt>
                <c:pt idx="16" formatCode="0.0000">
                  <c:v>0.21724890829694321</c:v>
                </c:pt>
                <c:pt idx="17" formatCode="0.0000">
                  <c:v>0.2184095860566449</c:v>
                </c:pt>
                <c:pt idx="18" formatCode="0.0000">
                  <c:v>0.23097974822112749</c:v>
                </c:pt>
                <c:pt idx="19" formatCode="0.0000">
                  <c:v>0.2356902356902357</c:v>
                </c:pt>
                <c:pt idx="20" formatCode="0.0000">
                  <c:v>0.2425988062041366</c:v>
                </c:pt>
                <c:pt idx="21" formatCode="0.0000">
                  <c:v>0.25727042935466271</c:v>
                </c:pt>
                <c:pt idx="22" formatCode="0.0000">
                  <c:v>0.27567886658795748</c:v>
                </c:pt>
                <c:pt idx="23" formatCode="0.0000">
                  <c:v>0.28860127090099591</c:v>
                </c:pt>
                <c:pt idx="24" formatCode="0.0000">
                  <c:v>0.30857850016090349</c:v>
                </c:pt>
                <c:pt idx="25" formatCode="0.0000">
                  <c:v>0.32133909975114527</c:v>
                </c:pt>
                <c:pt idx="26" formatCode="0.0000">
                  <c:v>0.32755583762552432</c:v>
                </c:pt>
                <c:pt idx="27" formatCode="0.0000">
                  <c:v>0.34509236405275623</c:v>
                </c:pt>
                <c:pt idx="28" formatCode="0.0000">
                  <c:v>0.36438282157249113</c:v>
                </c:pt>
                <c:pt idx="29" formatCode="0.0000">
                  <c:v>0.39521831621923714</c:v>
                </c:pt>
                <c:pt idx="30" formatCode="0.0000">
                  <c:v>0.41728887328237696</c:v>
                </c:pt>
                <c:pt idx="31" formatCode="0.0000">
                  <c:v>0.45014624901034805</c:v>
                </c:pt>
                <c:pt idx="32" formatCode="0.0000">
                  <c:v>0.48428926275308681</c:v>
                </c:pt>
                <c:pt idx="33" formatCode="0.0000">
                  <c:v>0.49885887331393081</c:v>
                </c:pt>
                <c:pt idx="34" formatCode="0.0000">
                  <c:v>0.51120611682962003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Italy!$I$3</c:f>
              <c:strCache>
                <c:ptCount val="1"/>
                <c:pt idx="0">
                  <c:v>MARSS_LFP_5559_W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Italy!$I$4:$I$39</c:f>
              <c:numCache>
                <c:formatCode>0.0000</c:formatCode>
                <c:ptCount val="36"/>
                <c:pt idx="0">
                  <c:v>0.19868669999999999</c:v>
                </c:pt>
                <c:pt idx="1">
                  <c:v>0.1947036</c:v>
                </c:pt>
                <c:pt idx="2">
                  <c:v>0.19707430000000001</c:v>
                </c:pt>
                <c:pt idx="3">
                  <c:v>0.19692019999999999</c:v>
                </c:pt>
                <c:pt idx="4">
                  <c:v>0.20106109999999999</c:v>
                </c:pt>
                <c:pt idx="5">
                  <c:v>0.19939009999999999</c:v>
                </c:pt>
                <c:pt idx="6">
                  <c:v>0.2046703</c:v>
                </c:pt>
                <c:pt idx="7">
                  <c:v>0.20000899999999999</c:v>
                </c:pt>
                <c:pt idx="8">
                  <c:v>0.196941</c:v>
                </c:pt>
                <c:pt idx="9">
                  <c:v>0.19264120000000001</c:v>
                </c:pt>
                <c:pt idx="10">
                  <c:v>0.19431470000000001</c:v>
                </c:pt>
                <c:pt idx="11">
                  <c:v>0.20136080000000001</c:v>
                </c:pt>
                <c:pt idx="12">
                  <c:v>0.19987920000000001</c:v>
                </c:pt>
                <c:pt idx="13">
                  <c:v>0.20048840000000001</c:v>
                </c:pt>
                <c:pt idx="14">
                  <c:v>0.19655110000000001</c:v>
                </c:pt>
                <c:pt idx="15">
                  <c:v>0.20156060000000001</c:v>
                </c:pt>
                <c:pt idx="16">
                  <c:v>0.21748619999999999</c:v>
                </c:pt>
                <c:pt idx="17">
                  <c:v>0.2165889</c:v>
                </c:pt>
                <c:pt idx="18">
                  <c:v>0.2252807</c:v>
                </c:pt>
                <c:pt idx="19">
                  <c:v>0.23317950000000001</c:v>
                </c:pt>
                <c:pt idx="20">
                  <c:v>0.23945559999999999</c:v>
                </c:pt>
                <c:pt idx="21">
                  <c:v>0.25412289999999998</c:v>
                </c:pt>
                <c:pt idx="22">
                  <c:v>0.27383829999999998</c:v>
                </c:pt>
                <c:pt idx="23">
                  <c:v>0.28781580000000001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Italy!$J$3</c:f>
              <c:strCache>
                <c:ptCount val="1"/>
                <c:pt idx="0">
                  <c:v>LFP_6064_W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Italy!$J$4:$J$39</c:f>
              <c:numCache>
                <c:formatCode>0.0000</c:formatCode>
                <c:ptCount val="36"/>
                <c:pt idx="0">
                  <c:v>0.1101694915254237</c:v>
                </c:pt>
                <c:pt idx="1">
                  <c:v>0.1192434210526316</c:v>
                </c:pt>
                <c:pt idx="2">
                  <c:v>0.14166666666666669</c:v>
                </c:pt>
                <c:pt idx="3">
                  <c:v>0.10546139359698679</c:v>
                </c:pt>
                <c:pt idx="4">
                  <c:v>0.10526315789473679</c:v>
                </c:pt>
                <c:pt idx="5">
                  <c:v>0.10208685843203609</c:v>
                </c:pt>
                <c:pt idx="6">
                  <c:v>0.1018826135105205</c:v>
                </c:pt>
                <c:pt idx="7">
                  <c:v>9.949972206781546E-2</c:v>
                </c:pt>
                <c:pt idx="8">
                  <c:v>0.10087719298245609</c:v>
                </c:pt>
                <c:pt idx="9">
                  <c:v>9.7613882863340565E-2</c:v>
                </c:pt>
                <c:pt idx="10">
                  <c:v>0.10092807424593969</c:v>
                </c:pt>
                <c:pt idx="11">
                  <c:v>0.1002290950744559</c:v>
                </c:pt>
                <c:pt idx="12">
                  <c:v>9.6626643796455122E-2</c:v>
                </c:pt>
                <c:pt idx="13">
                  <c:v>8.7810514153668418E-2</c:v>
                </c:pt>
                <c:pt idx="14">
                  <c:v>8.6127167630057802E-2</c:v>
                </c:pt>
                <c:pt idx="15">
                  <c:v>7.8431372549019607E-2</c:v>
                </c:pt>
                <c:pt idx="16">
                  <c:v>8.2510168506682163E-2</c:v>
                </c:pt>
                <c:pt idx="17">
                  <c:v>8.7236533957845433E-2</c:v>
                </c:pt>
                <c:pt idx="18">
                  <c:v>8.1096849474912483E-2</c:v>
                </c:pt>
                <c:pt idx="19">
                  <c:v>7.8295912492803696E-2</c:v>
                </c:pt>
                <c:pt idx="20">
                  <c:v>8.0180219959377491E-2</c:v>
                </c:pt>
                <c:pt idx="21">
                  <c:v>8.6757978131437846E-2</c:v>
                </c:pt>
                <c:pt idx="22">
                  <c:v>9.2222222222222219E-2</c:v>
                </c:pt>
                <c:pt idx="23">
                  <c:v>0.102870919691781</c:v>
                </c:pt>
                <c:pt idx="24">
                  <c:v>9.5480270764009459E-2</c:v>
                </c:pt>
                <c:pt idx="25">
                  <c:v>9.360642762723187E-2</c:v>
                </c:pt>
                <c:pt idx="26">
                  <c:v>0.10217656802373201</c:v>
                </c:pt>
                <c:pt idx="27">
                  <c:v>0.108019616883454</c:v>
                </c:pt>
                <c:pt idx="28">
                  <c:v>0.1177915173091184</c:v>
                </c:pt>
                <c:pt idx="29">
                  <c:v>0.1207427531796026</c:v>
                </c:pt>
                <c:pt idx="30">
                  <c:v>0.12168955035523669</c:v>
                </c:pt>
                <c:pt idx="31">
                  <c:v>0.13046556463748021</c:v>
                </c:pt>
                <c:pt idx="32">
                  <c:v>0.1580790083077909</c:v>
                </c:pt>
                <c:pt idx="33">
                  <c:v>0.18746009700758839</c:v>
                </c:pt>
                <c:pt idx="34">
                  <c:v>0.24393656136141828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Italy!$K$3</c:f>
              <c:strCache>
                <c:ptCount val="1"/>
                <c:pt idx="0">
                  <c:v>MARSS_LFP_6064_W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Italy!$K$4:$K$39</c:f>
              <c:numCache>
                <c:formatCode>0.0000</c:formatCode>
                <c:ptCount val="36"/>
                <c:pt idx="0">
                  <c:v>0.101774</c:v>
                </c:pt>
                <c:pt idx="1">
                  <c:v>0.105715</c:v>
                </c:pt>
                <c:pt idx="2">
                  <c:v>0.10107480000000001</c:v>
                </c:pt>
                <c:pt idx="3">
                  <c:v>0.1025166</c:v>
                </c:pt>
                <c:pt idx="4">
                  <c:v>0.1050336</c:v>
                </c:pt>
                <c:pt idx="5">
                  <c:v>9.7068000000000002E-2</c:v>
                </c:pt>
                <c:pt idx="6">
                  <c:v>9.73633E-2</c:v>
                </c:pt>
                <c:pt idx="7">
                  <c:v>9.66056E-2</c:v>
                </c:pt>
                <c:pt idx="8">
                  <c:v>9.9801000000000001E-2</c:v>
                </c:pt>
                <c:pt idx="9">
                  <c:v>9.4099100000000005E-2</c:v>
                </c:pt>
                <c:pt idx="10">
                  <c:v>9.6754300000000001E-2</c:v>
                </c:pt>
                <c:pt idx="11">
                  <c:v>9.6512000000000001E-2</c:v>
                </c:pt>
                <c:pt idx="12">
                  <c:v>9.0175099999999994E-2</c:v>
                </c:pt>
                <c:pt idx="13">
                  <c:v>8.7659600000000004E-2</c:v>
                </c:pt>
                <c:pt idx="14">
                  <c:v>8.5653199999999999E-2</c:v>
                </c:pt>
                <c:pt idx="15">
                  <c:v>7.8828499999999996E-2</c:v>
                </c:pt>
                <c:pt idx="16">
                  <c:v>8.1962199999999999E-2</c:v>
                </c:pt>
                <c:pt idx="17">
                  <c:v>8.6777199999999999E-2</c:v>
                </c:pt>
                <c:pt idx="18">
                  <c:v>8.10776E-2</c:v>
                </c:pt>
                <c:pt idx="19">
                  <c:v>7.8836199999999995E-2</c:v>
                </c:pt>
                <c:pt idx="20">
                  <c:v>8.0699300000000002E-2</c:v>
                </c:pt>
                <c:pt idx="21">
                  <c:v>8.6795600000000001E-2</c:v>
                </c:pt>
                <c:pt idx="22">
                  <c:v>9.2163300000000004E-2</c:v>
                </c:pt>
                <c:pt idx="23">
                  <c:v>0.10188029999999999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Italy!$L$3</c:f>
              <c:strCache>
                <c:ptCount val="1"/>
                <c:pt idx="0">
                  <c:v>LFP_6569_W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Italy!$L$4:$L$39</c:f>
              <c:numCache>
                <c:formatCode>General</c:formatCode>
                <c:ptCount val="36"/>
                <c:pt idx="13" formatCode="0.0000">
                  <c:v>3.1687995124923832E-2</c:v>
                </c:pt>
                <c:pt idx="14" formatCode="0.0000">
                  <c:v>3.0469226081657533E-2</c:v>
                </c:pt>
                <c:pt idx="15" formatCode="0.0000">
                  <c:v>2.7980535279805353E-2</c:v>
                </c:pt>
                <c:pt idx="16" formatCode="0.0000">
                  <c:v>3.010234798314269E-2</c:v>
                </c:pt>
                <c:pt idx="17" formatCode="0.0000">
                  <c:v>3.239352129574085E-2</c:v>
                </c:pt>
                <c:pt idx="18" formatCode="0.0000">
                  <c:v>2.8908554572271389E-2</c:v>
                </c:pt>
                <c:pt idx="19" formatCode="0.0000">
                  <c:v>2.891566265060241E-2</c:v>
                </c:pt>
                <c:pt idx="20" formatCode="0.0000">
                  <c:v>2.7617472366878292E-2</c:v>
                </c:pt>
                <c:pt idx="21" formatCode="0.0000">
                  <c:v>2.7083846456890659E-2</c:v>
                </c:pt>
                <c:pt idx="22" formatCode="0.0000">
                  <c:v>2.7929568913175471E-2</c:v>
                </c:pt>
                <c:pt idx="23" formatCode="0.0000">
                  <c:v>3.1003121437390958E-2</c:v>
                </c:pt>
                <c:pt idx="24" formatCode="0.0000">
                  <c:v>2.9774639084105398E-2</c:v>
                </c:pt>
                <c:pt idx="25" formatCode="0.0000">
                  <c:v>2.849826455780894E-2</c:v>
                </c:pt>
                <c:pt idx="26" formatCode="0.0000">
                  <c:v>3.0136603987527422E-2</c:v>
                </c:pt>
                <c:pt idx="27" formatCode="0.0000">
                  <c:v>3.170222610652642E-2</c:v>
                </c:pt>
                <c:pt idx="28" formatCode="0.0000">
                  <c:v>3.3692609298358496E-2</c:v>
                </c:pt>
                <c:pt idx="29" formatCode="0.0000">
                  <c:v>3.4593950792378952E-2</c:v>
                </c:pt>
                <c:pt idx="30" formatCode="0.0000">
                  <c:v>3.624853743292103E-2</c:v>
                </c:pt>
                <c:pt idx="31" formatCode="0.0000">
                  <c:v>4.0198081038836771E-2</c:v>
                </c:pt>
                <c:pt idx="32" formatCode="0.0000">
                  <c:v>3.9471498225114601E-2</c:v>
                </c:pt>
                <c:pt idx="33" formatCode="0.0000">
                  <c:v>4.1394619112210783E-2</c:v>
                </c:pt>
                <c:pt idx="34" formatCode="0.0000">
                  <c:v>4.2918378630296614E-2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Italy!$M$3</c:f>
              <c:strCache>
                <c:ptCount val="1"/>
                <c:pt idx="0">
                  <c:v>MARSS_LFP_6569_W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Italy!$A$4:$A$38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Italy!$M$4:$M$39</c:f>
              <c:numCache>
                <c:formatCode>0.0000</c:formatCode>
                <c:ptCount val="36"/>
                <c:pt idx="0">
                  <c:v>5.1274100000000003E-2</c:v>
                </c:pt>
                <c:pt idx="1">
                  <c:v>4.3843800000000002E-2</c:v>
                </c:pt>
                <c:pt idx="2">
                  <c:v>3.88154E-2</c:v>
                </c:pt>
                <c:pt idx="3">
                  <c:v>3.6478900000000002E-2</c:v>
                </c:pt>
                <c:pt idx="4">
                  <c:v>3.6456799999999998E-2</c:v>
                </c:pt>
                <c:pt idx="5">
                  <c:v>4.2386199999999999E-2</c:v>
                </c:pt>
                <c:pt idx="6">
                  <c:v>4.2315999999999999E-2</c:v>
                </c:pt>
                <c:pt idx="7">
                  <c:v>4.4156899999999999E-2</c:v>
                </c:pt>
                <c:pt idx="8">
                  <c:v>4.0454499999999997E-2</c:v>
                </c:pt>
                <c:pt idx="9">
                  <c:v>3.8772500000000001E-2</c:v>
                </c:pt>
                <c:pt idx="10">
                  <c:v>3.6096400000000001E-2</c:v>
                </c:pt>
                <c:pt idx="11">
                  <c:v>3.9852400000000003E-2</c:v>
                </c:pt>
                <c:pt idx="12">
                  <c:v>3.4676699999999998E-2</c:v>
                </c:pt>
                <c:pt idx="13">
                  <c:v>3.2046699999999997E-2</c:v>
                </c:pt>
                <c:pt idx="14">
                  <c:v>3.0117499999999998E-2</c:v>
                </c:pt>
                <c:pt idx="15">
                  <c:v>2.82011E-2</c:v>
                </c:pt>
                <c:pt idx="16">
                  <c:v>3.02971E-2</c:v>
                </c:pt>
                <c:pt idx="17">
                  <c:v>3.2545900000000003E-2</c:v>
                </c:pt>
                <c:pt idx="18">
                  <c:v>3.00244E-2</c:v>
                </c:pt>
                <c:pt idx="19">
                  <c:v>2.8929799999999999E-2</c:v>
                </c:pt>
                <c:pt idx="20">
                  <c:v>2.75924E-2</c:v>
                </c:pt>
                <c:pt idx="21">
                  <c:v>2.6922399999999999E-2</c:v>
                </c:pt>
                <c:pt idx="22">
                  <c:v>2.7730000000000001E-2</c:v>
                </c:pt>
                <c:pt idx="23">
                  <c:v>3.09806E-2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21856"/>
        <c:axId val="92923776"/>
      </c:lineChart>
      <c:catAx>
        <c:axId val="9292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2923776"/>
        <c:crosses val="autoZero"/>
        <c:auto val="1"/>
        <c:lblAlgn val="ctr"/>
        <c:lblOffset val="100"/>
        <c:noMultiLvlLbl val="0"/>
      </c:catAx>
      <c:valAx>
        <c:axId val="92923776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292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stat_age!$B$3</c:f>
              <c:strCache>
                <c:ptCount val="1"/>
                <c:pt idx="0">
                  <c:v>Early ret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stat_age!$A$4:$A$38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stat_age!$B$4:$B$38</c:f>
              <c:numCache>
                <c:formatCode>General</c:formatCode>
                <c:ptCount val="35"/>
                <c:pt idx="16" formatCode="0">
                  <c:v>52</c:v>
                </c:pt>
                <c:pt idx="17" formatCode="0">
                  <c:v>52</c:v>
                </c:pt>
                <c:pt idx="18" formatCode="0">
                  <c:v>54</c:v>
                </c:pt>
                <c:pt idx="19" formatCode="0">
                  <c:v>55</c:v>
                </c:pt>
                <c:pt idx="20" formatCode="0">
                  <c:v>55</c:v>
                </c:pt>
                <c:pt idx="21" formatCode="0">
                  <c:v>56</c:v>
                </c:pt>
                <c:pt idx="22" formatCode="0">
                  <c:v>57</c:v>
                </c:pt>
                <c:pt idx="23" formatCode="0">
                  <c:v>57</c:v>
                </c:pt>
                <c:pt idx="24" formatCode="0">
                  <c:v>57</c:v>
                </c:pt>
                <c:pt idx="25" formatCode="0">
                  <c:v>57</c:v>
                </c:pt>
                <c:pt idx="26" formatCode="0">
                  <c:v>57</c:v>
                </c:pt>
                <c:pt idx="27" formatCode="0">
                  <c:v>57</c:v>
                </c:pt>
                <c:pt idx="28" formatCode="0">
                  <c:v>58</c:v>
                </c:pt>
                <c:pt idx="29" formatCode="0">
                  <c:v>58</c:v>
                </c:pt>
                <c:pt idx="30" formatCode="0">
                  <c:v>59</c:v>
                </c:pt>
                <c:pt idx="31" formatCode="0">
                  <c:v>60</c:v>
                </c:pt>
                <c:pt idx="32" formatCode="0">
                  <c:v>63</c:v>
                </c:pt>
                <c:pt idx="33" formatCode="0">
                  <c:v>63</c:v>
                </c:pt>
                <c:pt idx="34" formatCode="0">
                  <c:v>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stat_age!$C$3</c:f>
              <c:strCache>
                <c:ptCount val="1"/>
                <c:pt idx="0">
                  <c:v>old age men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stat_age!$A$4:$A$38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stat_age!$C$4:$C$38</c:f>
              <c:numCache>
                <c:formatCode>0</c:formatCode>
                <c:ptCount val="35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61</c:v>
                </c:pt>
                <c:pt idx="16">
                  <c:v>62</c:v>
                </c:pt>
                <c:pt idx="17">
                  <c:v>63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65</c:v>
                </c:pt>
                <c:pt idx="22">
                  <c:v>65</c:v>
                </c:pt>
                <c:pt idx="23">
                  <c:v>65.166666666666671</c:v>
                </c:pt>
                <c:pt idx="24">
                  <c:v>65.333333333333329</c:v>
                </c:pt>
                <c:pt idx="25">
                  <c:v>65.333333333333329</c:v>
                </c:pt>
                <c:pt idx="26">
                  <c:v>65.333333333333329</c:v>
                </c:pt>
                <c:pt idx="27">
                  <c:v>65.333333333333329</c:v>
                </c:pt>
                <c:pt idx="28">
                  <c:v>65.333333333333329</c:v>
                </c:pt>
                <c:pt idx="29">
                  <c:v>65.333333333333329</c:v>
                </c:pt>
                <c:pt idx="30">
                  <c:v>65.333333333333329</c:v>
                </c:pt>
                <c:pt idx="31">
                  <c:v>65.333333333333329</c:v>
                </c:pt>
                <c:pt idx="32">
                  <c:v>66</c:v>
                </c:pt>
                <c:pt idx="33">
                  <c:v>66</c:v>
                </c:pt>
                <c:pt idx="34">
                  <c:v>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stat_age!$D$3</c:f>
              <c:strCache>
                <c:ptCount val="1"/>
                <c:pt idx="0">
                  <c:v>old age women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stat_age!$A$4:$A$38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stat_age!$D$4:$D$38</c:f>
              <c:numCache>
                <c:formatCode>0</c:formatCode>
                <c:ptCount val="35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  <c:pt idx="10">
                  <c:v>55</c:v>
                </c:pt>
                <c:pt idx="11">
                  <c:v>55</c:v>
                </c:pt>
                <c:pt idx="12">
                  <c:v>55</c:v>
                </c:pt>
                <c:pt idx="13">
                  <c:v>55</c:v>
                </c:pt>
                <c:pt idx="14">
                  <c:v>56</c:v>
                </c:pt>
                <c:pt idx="15">
                  <c:v>56</c:v>
                </c:pt>
                <c:pt idx="16">
                  <c:v>57</c:v>
                </c:pt>
                <c:pt idx="17">
                  <c:v>58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60</c:v>
                </c:pt>
                <c:pt idx="29">
                  <c:v>60</c:v>
                </c:pt>
                <c:pt idx="30">
                  <c:v>60</c:v>
                </c:pt>
                <c:pt idx="31">
                  <c:v>60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90016"/>
        <c:axId val="102400000"/>
      </c:lineChart>
      <c:catAx>
        <c:axId val="10239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400000"/>
        <c:crosses val="autoZero"/>
        <c:auto val="1"/>
        <c:lblAlgn val="ctr"/>
        <c:lblOffset val="100"/>
        <c:noMultiLvlLbl val="0"/>
      </c:catAx>
      <c:valAx>
        <c:axId val="102400000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39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0.37963</cdr:x>
      <cdr:y>0</cdr:y>
    </cdr:from>
    <cdr:to>
      <cdr:x>0.38241</cdr:x>
      <cdr:y>0.84819</cdr:y>
    </cdr:to>
    <cdr:cxnSp macro="">
      <cdr:nvCxnSpPr>
        <cdr:cNvPr id="3" name="Connettore 1 2"/>
        <cdr:cNvCxnSpPr/>
      </cdr:nvCxnSpPr>
      <cdr:spPr>
        <a:xfrm xmlns:a="http://schemas.openxmlformats.org/drawingml/2006/main" flipH="1" flipV="1">
          <a:off x="3124200" y="0"/>
          <a:ext cx="22860" cy="36652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0.45895</cdr:x>
      <cdr:y>0</cdr:y>
    </cdr:from>
    <cdr:to>
      <cdr:x>0.46173</cdr:x>
      <cdr:y>0.84819</cdr:y>
    </cdr:to>
    <cdr:cxnSp macro="">
      <cdr:nvCxnSpPr>
        <cdr:cNvPr id="4" name="Connettore 1 3"/>
        <cdr:cNvCxnSpPr/>
      </cdr:nvCxnSpPr>
      <cdr:spPr>
        <a:xfrm xmlns:a="http://schemas.openxmlformats.org/drawingml/2006/main" flipH="1" flipV="1">
          <a:off x="3776980" y="-1600201"/>
          <a:ext cx="22860" cy="36652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0.8858</cdr:x>
      <cdr:y>0.01528</cdr:y>
    </cdr:from>
    <cdr:to>
      <cdr:x>0.88858</cdr:x>
      <cdr:y>0.86348</cdr:y>
    </cdr:to>
    <cdr:cxnSp macro="">
      <cdr:nvCxnSpPr>
        <cdr:cNvPr id="5" name="Connettore 1 4"/>
        <cdr:cNvCxnSpPr/>
      </cdr:nvCxnSpPr>
      <cdr:spPr>
        <a:xfrm xmlns:a="http://schemas.openxmlformats.org/drawingml/2006/main" flipH="1" flipV="1">
          <a:off x="7289800" y="66040"/>
          <a:ext cx="22860" cy="36652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92C5D-A4D9-0045-8BB1-43B351712BE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A6868-3CA2-044C-B517-353FC29DB5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it-IT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026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531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dirty="0" smtClean="0">
                <a:ea typeface="ＭＳ Ｐゴシック" panose="020B0600070205080204" pitchFamily="34" charset="-128"/>
              </a:rPr>
              <a:t>N.B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Education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(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ref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.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category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: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less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than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Primary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),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Occupation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(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ref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category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: medium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skill</a:t>
            </a:r>
            <a:r>
              <a:rPr lang="it-IT" altLang="it-IT" smtClean="0">
                <a:ea typeface="ＭＳ Ｐゴシック" panose="020B0600070205080204" pitchFamily="34" charset="-128"/>
              </a:rPr>
              <a:t>),</a:t>
            </a:r>
          </a:p>
          <a:p>
            <a:pPr eaLnBrk="1" hangingPunct="1"/>
            <a:r>
              <a:rPr lang="it-IT" altLang="it-IT" dirty="0" smtClean="0">
                <a:ea typeface="ＭＳ Ｐゴシック" panose="020B0600070205080204" pitchFamily="34" charset="-128"/>
              </a:rPr>
              <a:t>Age (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ref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.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category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: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age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60)</a:t>
            </a:r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7DF16E-7AF5-4DE4-B372-CC4848325995}" type="slidenum">
              <a:rPr lang="it-IT" altLang="it-IT" sz="1200"/>
              <a:pPr eaLnBrk="1" hangingPunct="1"/>
              <a:t>36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75531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it-IT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4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835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13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13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595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21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6517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67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5934-C862-AA44-927D-8DFBAB8884C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FA0-D4A1-C844-9043-6B4C22679E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0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5934-C862-AA44-927D-8DFBAB8884C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FA0-D4A1-C844-9043-6B4C22679E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6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5934-C862-AA44-927D-8DFBAB8884C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FA0-D4A1-C844-9043-6B4C22679E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4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5934-C862-AA44-927D-8DFBAB8884C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FA0-D4A1-C844-9043-6B4C22679E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1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5934-C862-AA44-927D-8DFBAB8884C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FA0-D4A1-C844-9043-6B4C22679E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5934-C862-AA44-927D-8DFBAB8884C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FA0-D4A1-C844-9043-6B4C22679E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8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5934-C862-AA44-927D-8DFBAB8884C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FA0-D4A1-C844-9043-6B4C22679E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1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5934-C862-AA44-927D-8DFBAB8884C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FA0-D4A1-C844-9043-6B4C22679E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6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5934-C862-AA44-927D-8DFBAB8884C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FA0-D4A1-C844-9043-6B4C22679E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5934-C862-AA44-927D-8DFBAB8884C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FA0-D4A1-C844-9043-6B4C22679E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8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5934-C862-AA44-927D-8DFBAB8884C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BFA0-D4A1-C844-9043-6B4C22679E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0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B5934-C862-AA44-927D-8DFBAB8884C2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BFA0-D4A1-C844-9043-6B4C22679E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4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6669"/>
            <a:ext cx="7772400" cy="20983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Social security wealth in Italy: </a:t>
            </a:r>
            <a:r>
              <a:rPr lang="en-GB" dirty="0" smtClean="0">
                <a:solidFill>
                  <a:srgbClr val="C00000"/>
                </a:solidFill>
              </a:rPr>
              <a:t>twenty </a:t>
            </a:r>
            <a:r>
              <a:rPr lang="en-GB" dirty="0">
                <a:solidFill>
                  <a:srgbClr val="C00000"/>
                </a:solidFill>
              </a:rPr>
              <a:t>years of pension </a:t>
            </a:r>
            <a:r>
              <a:rPr lang="en-GB" dirty="0" smtClean="0">
                <a:solidFill>
                  <a:srgbClr val="C00000"/>
                </a:solidFill>
              </a:rPr>
              <a:t>reforms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0341"/>
            <a:ext cx="6400800" cy="3282215"/>
          </a:xfrm>
        </p:spPr>
        <p:txBody>
          <a:bodyPr>
            <a:normAutofit fontScale="47500" lnSpcReduction="20000"/>
          </a:bodyPr>
          <a:lstStyle/>
          <a:p>
            <a:endParaRPr lang="en-US" sz="5800" b="1" dirty="0" smtClean="0"/>
          </a:p>
          <a:p>
            <a:r>
              <a:rPr lang="en-US" sz="5800" b="1" dirty="0" smtClean="0"/>
              <a:t>Michele </a:t>
            </a:r>
            <a:r>
              <a:rPr lang="en-US" sz="5800" b="1" dirty="0" err="1" smtClean="0"/>
              <a:t>Belloni</a:t>
            </a:r>
            <a:endParaRPr lang="en-US" sz="5800" b="1" dirty="0" smtClean="0"/>
          </a:p>
          <a:p>
            <a:r>
              <a:rPr lang="en-US" sz="5800" b="1" dirty="0" smtClean="0"/>
              <a:t>Agar Brugiavini</a:t>
            </a:r>
          </a:p>
          <a:p>
            <a:r>
              <a:rPr lang="en-US" sz="5800" b="1" dirty="0" smtClean="0"/>
              <a:t>Elena </a:t>
            </a:r>
            <a:r>
              <a:rPr lang="en-US" sz="5800" b="1" dirty="0" err="1"/>
              <a:t>R</a:t>
            </a:r>
            <a:r>
              <a:rPr lang="en-US" sz="5800" b="1" dirty="0" err="1" smtClean="0"/>
              <a:t>aluca</a:t>
            </a:r>
            <a:r>
              <a:rPr lang="en-US" sz="5800" b="1" dirty="0" smtClean="0"/>
              <a:t>  </a:t>
            </a:r>
            <a:r>
              <a:rPr lang="en-US" sz="5800" b="1" dirty="0" err="1" smtClean="0"/>
              <a:t>Buia</a:t>
            </a:r>
            <a:endParaRPr lang="en-US" sz="5800" b="1" dirty="0" smtClean="0"/>
          </a:p>
          <a:p>
            <a:r>
              <a:rPr lang="en-US" sz="5800" b="1" dirty="0" smtClean="0"/>
              <a:t>Giacomo </a:t>
            </a:r>
            <a:r>
              <a:rPr lang="en-US" sz="5800" b="1" dirty="0" err="1" smtClean="0"/>
              <a:t>Pasini</a:t>
            </a:r>
            <a:endParaRPr lang="en-US" sz="5800" b="1" dirty="0" smtClean="0"/>
          </a:p>
          <a:p>
            <a:endParaRPr lang="en-US" sz="5800" dirty="0"/>
          </a:p>
          <a:p>
            <a:r>
              <a:rPr lang="en-GB" sz="2900" b="1" i="1" dirty="0" smtClean="0"/>
              <a:t>“The </a:t>
            </a:r>
            <a:r>
              <a:rPr lang="en-GB" sz="2900" b="1" i="1" dirty="0"/>
              <a:t>Bank of Italy’s Analysis of Household Finances”</a:t>
            </a:r>
            <a:endParaRPr lang="it-IT" sz="2900" i="1" dirty="0"/>
          </a:p>
          <a:p>
            <a:r>
              <a:rPr lang="en-GB" sz="2900" i="1" dirty="0"/>
              <a:t>Fifty Years of The Survey on Household Income and Wealth and the Financial </a:t>
            </a:r>
            <a:r>
              <a:rPr lang="en-GB" sz="2900" i="1" dirty="0" smtClean="0"/>
              <a:t>Accounts</a:t>
            </a:r>
            <a:r>
              <a:rPr lang="it-IT" sz="2900" i="1" dirty="0" smtClean="0"/>
              <a:t>, </a:t>
            </a:r>
            <a:r>
              <a:rPr lang="en-GB" sz="2900" i="1" dirty="0" smtClean="0"/>
              <a:t>Bank </a:t>
            </a:r>
            <a:r>
              <a:rPr lang="en-GB" sz="2900" i="1" dirty="0"/>
              <a:t>of Italy, </a:t>
            </a:r>
            <a:r>
              <a:rPr lang="en-GB" sz="2900" i="1" dirty="0" smtClean="0"/>
              <a:t>Rome</a:t>
            </a:r>
            <a:r>
              <a:rPr lang="it-IT" sz="2900" i="1" dirty="0" smtClean="0"/>
              <a:t>, </a:t>
            </a:r>
            <a:r>
              <a:rPr lang="en-GB" sz="2900" i="1" dirty="0" smtClean="0"/>
              <a:t>3-4 </a:t>
            </a:r>
            <a:r>
              <a:rPr lang="en-GB" sz="2900" i="1" dirty="0"/>
              <a:t>December </a:t>
            </a:r>
            <a:r>
              <a:rPr lang="en-GB" sz="2900" i="1" dirty="0" smtClean="0"/>
              <a:t>2015</a:t>
            </a:r>
            <a:endParaRPr lang="en-US" sz="2900" i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4" y="12633"/>
            <a:ext cx="1444877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374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Employment and life expectancy, women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49297"/>
            <a:ext cx="8904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In 1977 </a:t>
            </a:r>
            <a:r>
              <a:rPr lang="en-US" sz="1600" dirty="0"/>
              <a:t>a</a:t>
            </a:r>
            <a:r>
              <a:rPr lang="en-US" sz="1600" dirty="0" smtClean="0"/>
              <a:t> life expectancy of 30 corresponds  to approx. age 49 while a life expectancy of 16 corresponds to age 66 and they correspond to a mortality of 0.003 and 0.015 respectively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4" y="989258"/>
            <a:ext cx="7424594" cy="53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it-IT" altLang="it-IT" sz="36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Social Security In Brief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it-IT" sz="28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1969 to 1992</a:t>
            </a:r>
          </a:p>
          <a:p>
            <a:pPr>
              <a:lnSpc>
                <a:spcPct val="90000"/>
              </a:lnSpc>
            </a:pPr>
            <a:r>
              <a:rPr lang="en-US" altLang="it-IT" sz="2800" dirty="0" smtClean="0">
                <a:ea typeface="ＭＳ Ｐゴシック" panose="020B0600070205080204" pitchFamily="34" charset="-128"/>
              </a:rPr>
              <a:t>Earnings related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it-IT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it-IT" sz="2800" dirty="0" smtClean="0">
                <a:ea typeface="ＭＳ Ｐゴシック" panose="020B0600070205080204" pitchFamily="34" charset="-128"/>
              </a:rPr>
              <a:t>Replacement rate = (2%  * number of years of contribution) up to a max of  80%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it-IT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it-IT" sz="2800" dirty="0" smtClean="0">
                <a:ea typeface="ＭＳ Ｐゴシック" panose="020B0600070205080204" pitchFamily="34" charset="-128"/>
              </a:rPr>
              <a:t>Legal retirement age 60 (men) 55 (women)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it-IT" sz="2800" u="sng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it-IT" sz="2800" dirty="0" smtClean="0">
                <a:ea typeface="ＭＳ Ｐゴシック" panose="020B0600070205080204" pitchFamily="34" charset="-128"/>
              </a:rPr>
              <a:t>Can retire any age if 35 years contributions completed, </a:t>
            </a:r>
            <a:r>
              <a:rPr lang="en-US" altLang="it-IT" sz="2800" u="sng" dirty="0" smtClean="0">
                <a:ea typeface="ＭＳ Ｐゴシック" panose="020B0600070205080204" pitchFamily="34" charset="-128"/>
              </a:rPr>
              <a:t>with no actuarial penalty</a:t>
            </a:r>
          </a:p>
        </p:txBody>
      </p:sp>
    </p:spTree>
    <p:extLst>
      <p:ext uri="{BB962C8B-B14F-4D97-AF65-F5344CB8AC3E}">
        <p14:creationId xmlns:p14="http://schemas.microsoft.com/office/powerpoint/2010/main" val="18704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it-IT" altLang="it-IT" sz="36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Social Security </a:t>
            </a:r>
            <a:r>
              <a:rPr lang="it-IT" altLang="it-IT" sz="36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Reforms</a:t>
            </a:r>
            <a:endParaRPr lang="it-IT" altLang="it-IT" dirty="0" smtClean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it-IT" sz="28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1992 </a:t>
            </a:r>
          </a:p>
          <a:p>
            <a:pPr>
              <a:lnSpc>
                <a:spcPct val="80000"/>
              </a:lnSpc>
            </a:pPr>
            <a:r>
              <a:rPr lang="en-US" altLang="it-IT" sz="2800" dirty="0" smtClean="0">
                <a:ea typeface="ＭＳ Ｐゴシック" panose="020B0600070205080204" pitchFamily="34" charset="-128"/>
              </a:rPr>
              <a:t>“Amato” Reform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t-IT" sz="2800" dirty="0" smtClean="0">
                <a:ea typeface="ＭＳ Ｐゴシック" panose="020B0600070205080204" pitchFamily="34" charset="-128"/>
              </a:rPr>
              <a:t>	Benefits less generous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t-IT" sz="2800" dirty="0" smtClean="0">
                <a:ea typeface="ＭＳ Ｐゴシック" panose="020B0600070205080204" pitchFamily="34" charset="-128"/>
              </a:rPr>
              <a:t>	Legal (old age) retirement age gradually reaching 65 (men) 60 (women)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t-IT" sz="28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1995</a:t>
            </a:r>
          </a:p>
          <a:p>
            <a:pPr>
              <a:lnSpc>
                <a:spcPct val="80000"/>
              </a:lnSpc>
            </a:pPr>
            <a:r>
              <a:rPr lang="en-US" altLang="it-IT" sz="2800" dirty="0" smtClean="0">
                <a:ea typeface="ＭＳ Ｐゴシック" panose="020B0600070205080204" pitchFamily="34" charset="-128"/>
              </a:rPr>
              <a:t>“Dini” Reform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t-IT" sz="2800" dirty="0" smtClean="0">
                <a:ea typeface="ＭＳ Ｐゴシック" panose="020B0600070205080204" pitchFamily="34" charset="-128"/>
              </a:rPr>
              <a:t>	Notionally defined contribution pension benefits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t-IT" sz="2800" dirty="0" smtClean="0">
                <a:ea typeface="ＭＳ Ｐゴシック" panose="020B0600070205080204" pitchFamily="34" charset="-128"/>
              </a:rPr>
              <a:t>	Window of retirement ages (57-65) with actuarial penalty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t-IT" sz="2800" dirty="0" smtClean="0">
                <a:ea typeface="ＭＳ Ｐゴシック" panose="020B0600070205080204" pitchFamily="34" charset="-128"/>
              </a:rPr>
              <a:t>	To become fully operational after 2030 (Grandfathering)</a:t>
            </a:r>
            <a:endParaRPr lang="en-US" altLang="it-IT" sz="2800" dirty="0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1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0525" y="0"/>
            <a:ext cx="837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dirty="0" err="1">
                <a:solidFill>
                  <a:srgbClr val="C00000"/>
                </a:solidFill>
                <a:latin typeface="Calibri" panose="020F0502020204030204" pitchFamily="34" charset="0"/>
              </a:rPr>
              <a:t>Eligibility</a:t>
            </a:r>
            <a:r>
              <a:rPr lang="it-IT" altLang="it-IT" sz="2800" dirty="0">
                <a:solidFill>
                  <a:srgbClr val="C00000"/>
                </a:solidFill>
                <a:latin typeface="Calibri" panose="020F0502020204030204" pitchFamily="34" charset="0"/>
              </a:rPr>
              <a:t> for </a:t>
            </a:r>
            <a:r>
              <a:rPr lang="it-IT" altLang="it-IT" sz="2800" dirty="0" err="1">
                <a:solidFill>
                  <a:srgbClr val="C00000"/>
                </a:solidFill>
                <a:latin typeface="Calibri" panose="020F0502020204030204" pitchFamily="34" charset="0"/>
              </a:rPr>
              <a:t>old</a:t>
            </a:r>
            <a:r>
              <a:rPr lang="it-IT" altLang="it-IT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dirty="0" err="1">
                <a:solidFill>
                  <a:srgbClr val="C00000"/>
                </a:solidFill>
                <a:latin typeface="Calibri" panose="020F0502020204030204" pitchFamily="34" charset="0"/>
              </a:rPr>
              <a:t>age</a:t>
            </a:r>
            <a:r>
              <a:rPr lang="it-IT" altLang="it-IT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dirty="0" err="1">
                <a:solidFill>
                  <a:srgbClr val="C00000"/>
                </a:solidFill>
                <a:latin typeface="Calibri" panose="020F0502020204030204" pitchFamily="34" charset="0"/>
              </a:rPr>
              <a:t>pension</a:t>
            </a:r>
            <a:r>
              <a:rPr lang="it-IT" altLang="it-IT" sz="2800" dirty="0">
                <a:solidFill>
                  <a:srgbClr val="C00000"/>
                </a:solidFill>
                <a:latin typeface="Calibri" panose="020F0502020204030204" pitchFamily="34" charset="0"/>
              </a:rPr>
              <a:t> – private </a:t>
            </a:r>
            <a:r>
              <a:rPr lang="it-IT" altLang="it-IT" sz="2800" dirty="0" err="1">
                <a:solidFill>
                  <a:srgbClr val="C00000"/>
                </a:solidFill>
                <a:latin typeface="Calibri" panose="020F0502020204030204" pitchFamily="34" charset="0"/>
              </a:rPr>
              <a:t>sector</a:t>
            </a:r>
            <a:r>
              <a:rPr lang="it-IT" altLang="it-IT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dirty="0" err="1">
                <a:solidFill>
                  <a:srgbClr val="C00000"/>
                </a:solidFill>
                <a:latin typeface="Calibri" panose="020F0502020204030204" pitchFamily="34" charset="0"/>
              </a:rPr>
              <a:t>employees</a:t>
            </a:r>
            <a:r>
              <a:rPr lang="it-IT" altLang="it-IT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8856662" cy="499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08522" y="5977288"/>
            <a:ext cx="706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2008-2011  	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07317"/>
              </p:ext>
            </p:extLst>
          </p:nvPr>
        </p:nvGraphicFramePr>
        <p:xfrm>
          <a:off x="1434163" y="866271"/>
          <a:ext cx="6112043" cy="5399776"/>
        </p:xfrm>
        <a:graphic>
          <a:graphicData uri="http://schemas.openxmlformats.org/drawingml/2006/table">
            <a:tbl>
              <a:tblPr/>
              <a:tblGrid>
                <a:gridCol w="1351736"/>
                <a:gridCol w="2358900"/>
                <a:gridCol w="2401407"/>
              </a:tblGrid>
              <a:tr h="28115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Year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Private </a:t>
                      </a:r>
                      <a:r>
                        <a:rPr kumimoji="0" lang="it-IT" alt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employee</a:t>
                      </a:r>
                      <a:endParaRPr kumimoji="0" lang="it-IT" alt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03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Age + Contributive </a:t>
                      </a:r>
                      <a:r>
                        <a:rPr kumimoji="0" lang="it-IT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years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Contributive </a:t>
                      </a:r>
                      <a:r>
                        <a:rPr kumimoji="0" lang="it-IT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years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1974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35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..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..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..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1994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35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1995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35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1996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52+35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36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0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1997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52+35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36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1998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54+35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36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1999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55+35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37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4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2000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55+35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37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2001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56+35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37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3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2002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57+35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37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2003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57+35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37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2004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57+35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38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2005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57+35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38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4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2006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57+35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39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57+35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58+35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58+35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59+36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60+36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59" name="Rectangle 60"/>
          <p:cNvSpPr>
            <a:spLocks noChangeArrowheads="1"/>
          </p:cNvSpPr>
          <p:nvPr/>
        </p:nvSpPr>
        <p:spPr bwMode="auto">
          <a:xfrm>
            <a:off x="1143001" y="376180"/>
            <a:ext cx="68579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100" dirty="0" err="1">
                <a:solidFill>
                  <a:srgbClr val="C00000"/>
                </a:solidFill>
                <a:latin typeface="Calibri" panose="020F0502020204030204" pitchFamily="34" charset="0"/>
              </a:rPr>
              <a:t>Eligibility</a:t>
            </a:r>
            <a:r>
              <a:rPr lang="it-IT" altLang="it-IT" sz="2100" dirty="0">
                <a:solidFill>
                  <a:srgbClr val="C00000"/>
                </a:solidFill>
                <a:latin typeface="Calibri" panose="020F0502020204030204" pitchFamily="34" charset="0"/>
              </a:rPr>
              <a:t> for </a:t>
            </a:r>
            <a:r>
              <a:rPr lang="it-IT" altLang="it-IT" sz="2100" dirty="0" err="1">
                <a:solidFill>
                  <a:srgbClr val="C00000"/>
                </a:solidFill>
                <a:latin typeface="Calibri" panose="020F0502020204030204" pitchFamily="34" charset="0"/>
              </a:rPr>
              <a:t>early</a:t>
            </a:r>
            <a:r>
              <a:rPr lang="it-IT" altLang="it-IT" sz="21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100" dirty="0" err="1">
                <a:solidFill>
                  <a:srgbClr val="C00000"/>
                </a:solidFill>
                <a:latin typeface="Calibri" panose="020F0502020204030204" pitchFamily="34" charset="0"/>
              </a:rPr>
              <a:t>retirement</a:t>
            </a:r>
            <a:r>
              <a:rPr lang="it-IT" altLang="it-IT" sz="21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100" dirty="0" err="1">
                <a:solidFill>
                  <a:srgbClr val="C00000"/>
                </a:solidFill>
                <a:latin typeface="Calibri" panose="020F0502020204030204" pitchFamily="34" charset="0"/>
              </a:rPr>
              <a:t>pension</a:t>
            </a:r>
            <a:endParaRPr lang="it-IT" altLang="it-IT" sz="21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Monti-Fornero </a:t>
            </a:r>
            <a:r>
              <a:rPr lang="it-IT" altLang="it-IT" sz="32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Reform</a:t>
            </a:r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(</a:t>
            </a:r>
            <a:r>
              <a:rPr lang="it-IT" altLang="it-IT" sz="32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February</a:t>
            </a:r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2012)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908050"/>
            <a:ext cx="8153400" cy="5721350"/>
          </a:xfrm>
        </p:spPr>
        <p:txBody>
          <a:bodyPr/>
          <a:lstStyle/>
          <a:p>
            <a:r>
              <a:rPr lang="it-IT" altLang="it-IT" dirty="0" smtClean="0">
                <a:ea typeface="ＭＳ Ｐゴシック" panose="020B0600070205080204" pitchFamily="34" charset="-128"/>
              </a:rPr>
              <a:t>Relate the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retirement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age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to life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expectancy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    (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hence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progressive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increase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in the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retirement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age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)</a:t>
            </a:r>
            <a:endParaRPr lang="it-IT" altLang="it-IT" sz="2800" dirty="0" smtClean="0">
              <a:ea typeface="ＭＳ Ｐゴシック" panose="020B0600070205080204" pitchFamily="34" charset="-128"/>
            </a:endParaRPr>
          </a:p>
          <a:p>
            <a:r>
              <a:rPr lang="it-IT" altLang="it-IT" dirty="0" err="1" smtClean="0">
                <a:ea typeface="ＭＳ Ｐゴシック" panose="020B0600070205080204" pitchFamily="34" charset="-128"/>
              </a:rPr>
              <a:t>Transition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to the contributive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system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(pro-rata) for the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calculation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of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pension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benefits</a:t>
            </a:r>
          </a:p>
          <a:p>
            <a:r>
              <a:rPr lang="it-IT" altLang="it-IT" dirty="0" err="1" smtClean="0">
                <a:ea typeface="ＭＳ Ｐゴシック" panose="020B0600070205080204" pitchFamily="34" charset="-128"/>
              </a:rPr>
              <a:t>Two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possibilities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: </a:t>
            </a:r>
          </a:p>
          <a:p>
            <a:pPr lvl="1"/>
            <a:r>
              <a:rPr lang="it-IT" altLang="it-IT" dirty="0" err="1" smtClean="0">
                <a:ea typeface="ＭＳ Ｐゴシック" panose="020B0600070205080204" pitchFamily="34" charset="-128"/>
              </a:rPr>
              <a:t>Old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age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pension</a:t>
            </a:r>
            <a:endParaRPr lang="it-IT" altLang="it-IT" dirty="0" smtClean="0">
              <a:ea typeface="ＭＳ Ｐゴシック" panose="020B0600070205080204" pitchFamily="34" charset="-128"/>
            </a:endParaRPr>
          </a:p>
          <a:p>
            <a:pPr lvl="1"/>
            <a:r>
              <a:rPr lang="it-IT" altLang="it-IT" dirty="0" err="1" smtClean="0">
                <a:ea typeface="ＭＳ Ｐゴシック" panose="020B0600070205080204" pitchFamily="34" charset="-128"/>
              </a:rPr>
              <a:t>Anticipated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 smtClean="0">
                <a:ea typeface="ＭＳ Ｐゴシック" panose="020B0600070205080204" pitchFamily="34" charset="-128"/>
              </a:rPr>
              <a:t>pension</a:t>
            </a:r>
            <a:r>
              <a:rPr lang="it-IT" altLang="it-IT" dirty="0" smtClean="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None/>
            </a:pPr>
            <a:endParaRPr lang="it-IT" altLang="it-IT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59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Old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Age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Pension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: Post-2012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Eligibility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Requirements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/>
            </a:r>
            <a:b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endParaRPr lang="it-IT" altLang="it-IT" sz="2800" dirty="0" smtClean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867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7" y="1722922"/>
            <a:ext cx="9655743" cy="34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Early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Retirement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Pension</a:t>
            </a:r>
            <a:r>
              <a:rPr lang="it-IT" altLang="it-IT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: 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Post-2012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Eligibility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Requirements</a:t>
            </a:r>
            <a:endParaRPr lang="it-IT" altLang="it-IT" sz="2800" dirty="0" smtClean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072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1" y="1645920"/>
            <a:ext cx="9703869" cy="422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err="1" smtClean="0">
                <a:solidFill>
                  <a:srgbClr val="C00000"/>
                </a:solidFill>
              </a:rPr>
              <a:t>Earliest</a:t>
            </a:r>
            <a:r>
              <a:rPr lang="it-IT" sz="3200" dirty="0" smtClean="0">
                <a:solidFill>
                  <a:srgbClr val="C00000"/>
                </a:solidFill>
              </a:rPr>
              <a:t> </a:t>
            </a:r>
            <a:r>
              <a:rPr lang="it-IT" sz="3200" dirty="0" err="1" smtClean="0">
                <a:solidFill>
                  <a:srgbClr val="C00000"/>
                </a:solidFill>
              </a:rPr>
              <a:t>age</a:t>
            </a:r>
            <a:r>
              <a:rPr lang="it-IT" sz="3200" dirty="0" smtClean="0">
                <a:solidFill>
                  <a:srgbClr val="C00000"/>
                </a:solidFill>
              </a:rPr>
              <a:t> </a:t>
            </a:r>
            <a:r>
              <a:rPr lang="it-IT" sz="3200" dirty="0" err="1" smtClean="0">
                <a:solidFill>
                  <a:srgbClr val="C00000"/>
                </a:solidFill>
              </a:rPr>
              <a:t>at</a:t>
            </a:r>
            <a:r>
              <a:rPr lang="it-IT" sz="3200" dirty="0" smtClean="0">
                <a:solidFill>
                  <a:srgbClr val="C00000"/>
                </a:solidFill>
              </a:rPr>
              <a:t> </a:t>
            </a:r>
            <a:r>
              <a:rPr lang="it-IT" sz="3200" dirty="0" err="1" smtClean="0">
                <a:solidFill>
                  <a:srgbClr val="C00000"/>
                </a:solidFill>
              </a:rPr>
              <a:t>which</a:t>
            </a:r>
            <a:r>
              <a:rPr lang="it-IT" sz="3200" dirty="0" smtClean="0">
                <a:solidFill>
                  <a:srgbClr val="C00000"/>
                </a:solidFill>
              </a:rPr>
              <a:t> </a:t>
            </a:r>
            <a:r>
              <a:rPr lang="it-IT" sz="3200" dirty="0" err="1" smtClean="0">
                <a:solidFill>
                  <a:srgbClr val="C00000"/>
                </a:solidFill>
              </a:rPr>
              <a:t>Soc</a:t>
            </a:r>
            <a:r>
              <a:rPr lang="it-IT" sz="3200" dirty="0" smtClean="0">
                <a:solidFill>
                  <a:srgbClr val="C00000"/>
                </a:solidFill>
              </a:rPr>
              <a:t> Sec Benefits </a:t>
            </a:r>
            <a:r>
              <a:rPr lang="it-IT" sz="3200" dirty="0" err="1" smtClean="0">
                <a:solidFill>
                  <a:srgbClr val="C00000"/>
                </a:solidFill>
              </a:rPr>
              <a:t>become</a:t>
            </a:r>
            <a:r>
              <a:rPr lang="it-IT" sz="3200" dirty="0" smtClean="0">
                <a:solidFill>
                  <a:srgbClr val="C00000"/>
                </a:solidFill>
              </a:rPr>
              <a:t> </a:t>
            </a:r>
            <a:r>
              <a:rPr lang="it-IT" sz="3200" dirty="0" err="1" smtClean="0">
                <a:solidFill>
                  <a:srgbClr val="C00000"/>
                </a:solidFill>
              </a:rPr>
              <a:t>available</a:t>
            </a:r>
            <a:endParaRPr lang="it-IT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nettore 1 4"/>
          <p:cNvCxnSpPr/>
          <p:nvPr/>
        </p:nvCxnSpPr>
        <p:spPr>
          <a:xfrm flipH="1" flipV="1">
            <a:off x="7763043" y="1732280"/>
            <a:ext cx="22860" cy="366521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95222" y="6218541"/>
            <a:ext cx="3768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/>
              <a:t>Source; Brugiavini, </a:t>
            </a:r>
            <a:r>
              <a:rPr lang="it-IT" i="1" dirty="0" err="1" smtClean="0"/>
              <a:t>Pasini</a:t>
            </a:r>
            <a:r>
              <a:rPr lang="it-IT" i="1" dirty="0" smtClean="0"/>
              <a:t>, Weber 2015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0371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C00000"/>
                </a:solidFill>
              </a:rPr>
              <a:t>Aim</a:t>
            </a:r>
            <a:r>
              <a:rPr lang="it-IT" dirty="0">
                <a:solidFill>
                  <a:srgbClr val="C00000"/>
                </a:solidFill>
              </a:rPr>
              <a:t> of </a:t>
            </a:r>
            <a:r>
              <a:rPr lang="it-IT" dirty="0" err="1">
                <a:solidFill>
                  <a:srgbClr val="C00000"/>
                </a:solidFill>
              </a:rPr>
              <a:t>this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paper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Compute a </a:t>
            </a:r>
            <a:r>
              <a:rPr lang="it-IT" dirty="0" err="1" smtClean="0"/>
              <a:t>summary</a:t>
            </a:r>
            <a:r>
              <a:rPr lang="it-IT" dirty="0" smtClean="0"/>
              <a:t> </a:t>
            </a:r>
            <a:r>
              <a:rPr lang="it-IT" dirty="0" err="1" smtClean="0"/>
              <a:t>measure</a:t>
            </a:r>
            <a:r>
              <a:rPr lang="it-IT" dirty="0" smtClean="0"/>
              <a:t> of </a:t>
            </a:r>
            <a:r>
              <a:rPr lang="it-IT" dirty="0" err="1" smtClean="0"/>
              <a:t>pension</a:t>
            </a:r>
            <a:r>
              <a:rPr lang="it-IT" dirty="0" smtClean="0"/>
              <a:t> </a:t>
            </a:r>
            <a:r>
              <a:rPr lang="it-IT" dirty="0" err="1" smtClean="0"/>
              <a:t>entitlements</a:t>
            </a:r>
            <a:r>
              <a:rPr lang="it-IT" dirty="0" smtClean="0"/>
              <a:t> </a:t>
            </a:r>
            <a:r>
              <a:rPr lang="it-IT" dirty="0" err="1" smtClean="0"/>
              <a:t>known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SSW= social security </a:t>
            </a:r>
            <a:r>
              <a:rPr lang="it-IT" dirty="0" err="1" smtClean="0"/>
              <a:t>wealth</a:t>
            </a:r>
            <a:endParaRPr lang="it-IT" dirty="0" smtClean="0"/>
          </a:p>
          <a:p>
            <a:r>
              <a:rPr lang="it-IT" dirty="0" smtClean="0"/>
              <a:t>Compare SSW for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groups</a:t>
            </a:r>
            <a:r>
              <a:rPr lang="it-IT" dirty="0" smtClean="0"/>
              <a:t> in the </a:t>
            </a:r>
            <a:r>
              <a:rPr lang="it-IT" dirty="0" err="1" smtClean="0"/>
              <a:t>population</a:t>
            </a:r>
            <a:r>
              <a:rPr lang="it-IT" dirty="0" smtClean="0"/>
              <a:t> and </a:t>
            </a:r>
            <a:r>
              <a:rPr lang="it-IT" dirty="0" err="1" smtClean="0"/>
              <a:t>explore</a:t>
            </a:r>
            <a:r>
              <a:rPr lang="it-IT" dirty="0" smtClean="0"/>
              <a:t> the </a:t>
            </a:r>
            <a:r>
              <a:rPr lang="it-IT" dirty="0" err="1" smtClean="0"/>
              <a:t>effect</a:t>
            </a:r>
            <a:r>
              <a:rPr lang="it-IT" dirty="0" smtClean="0"/>
              <a:t> of </a:t>
            </a:r>
            <a:r>
              <a:rPr lang="it-IT" dirty="0" err="1" smtClean="0"/>
              <a:t>pension</a:t>
            </a:r>
            <a:r>
              <a:rPr lang="it-IT" dirty="0" smtClean="0"/>
              <a:t> </a:t>
            </a:r>
            <a:r>
              <a:rPr lang="it-IT" dirty="0" err="1" smtClean="0"/>
              <a:t>reforms</a:t>
            </a:r>
            <a:endParaRPr lang="it-IT" dirty="0" smtClean="0"/>
          </a:p>
          <a:p>
            <a:r>
              <a:rPr lang="it-IT" dirty="0" smtClean="0"/>
              <a:t>Look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dynamic</a:t>
            </a:r>
            <a:r>
              <a:rPr lang="it-IT" dirty="0" smtClean="0"/>
              <a:t> </a:t>
            </a:r>
            <a:r>
              <a:rPr lang="it-IT" dirty="0" err="1" smtClean="0"/>
              <a:t>financial</a:t>
            </a:r>
            <a:r>
              <a:rPr lang="it-IT" dirty="0" smtClean="0"/>
              <a:t> </a:t>
            </a:r>
            <a:r>
              <a:rPr lang="it-IT" dirty="0" err="1" smtClean="0"/>
              <a:t>incentives</a:t>
            </a:r>
            <a:r>
              <a:rPr lang="it-IT" dirty="0" smtClean="0"/>
              <a:t> (Option </a:t>
            </a:r>
            <a:r>
              <a:rPr lang="it-IT" dirty="0" err="1" smtClean="0"/>
              <a:t>value</a:t>
            </a:r>
            <a:r>
              <a:rPr lang="it-IT" dirty="0" smtClean="0"/>
              <a:t>) of work </a:t>
            </a:r>
            <a:r>
              <a:rPr lang="it-IT" i="1" dirty="0" smtClean="0"/>
              <a:t>versus</a:t>
            </a:r>
            <a:r>
              <a:rPr lang="it-IT" dirty="0" smtClean="0"/>
              <a:t> </a:t>
            </a:r>
            <a:r>
              <a:rPr lang="it-IT" dirty="0" err="1" smtClean="0"/>
              <a:t>retirement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3406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C00000"/>
                </a:solidFill>
              </a:rPr>
              <a:t>Motivation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pension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seen</a:t>
            </a:r>
            <a:r>
              <a:rPr lang="it-IT" dirty="0" smtClean="0"/>
              <a:t> a season of </a:t>
            </a:r>
            <a:r>
              <a:rPr lang="it-IT" dirty="0" err="1" smtClean="0"/>
              <a:t>reforms</a:t>
            </a:r>
            <a:r>
              <a:rPr lang="it-IT" dirty="0" smtClean="0"/>
              <a:t> in the last </a:t>
            </a:r>
            <a:r>
              <a:rPr lang="it-IT" dirty="0" err="1" smtClean="0"/>
              <a:t>twenty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, </a:t>
            </a:r>
            <a:r>
              <a:rPr lang="it-IT" dirty="0" err="1" smtClean="0"/>
              <a:t>starting</a:t>
            </a:r>
            <a:r>
              <a:rPr lang="it-IT" dirty="0" smtClean="0"/>
              <a:t> in 1992 (Amato </a:t>
            </a:r>
            <a:r>
              <a:rPr lang="it-IT" dirty="0" err="1" smtClean="0"/>
              <a:t>reform</a:t>
            </a:r>
            <a:r>
              <a:rPr lang="it-IT" dirty="0" smtClean="0"/>
              <a:t>), in 1995 (Dini </a:t>
            </a:r>
            <a:r>
              <a:rPr lang="it-IT" dirty="0" err="1" smtClean="0"/>
              <a:t>Reform</a:t>
            </a:r>
            <a:r>
              <a:rPr lang="it-IT" dirty="0" smtClean="0"/>
              <a:t>) and </a:t>
            </a:r>
            <a:r>
              <a:rPr lang="it-IT" dirty="0" err="1" smtClean="0"/>
              <a:t>finally</a:t>
            </a:r>
            <a:r>
              <a:rPr lang="it-IT" dirty="0" smtClean="0"/>
              <a:t> in 2011 (Monti-Fornero </a:t>
            </a:r>
            <a:r>
              <a:rPr lang="it-IT" dirty="0" err="1" smtClean="0"/>
              <a:t>Reform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main</a:t>
            </a:r>
            <a:r>
              <a:rPr lang="it-IT" dirty="0" smtClean="0"/>
              <a:t> driver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financial</a:t>
            </a:r>
            <a:r>
              <a:rPr lang="it-IT" dirty="0" smtClean="0"/>
              <a:t> </a:t>
            </a:r>
            <a:r>
              <a:rPr lang="it-IT" dirty="0" err="1" smtClean="0"/>
              <a:t>sustainability</a:t>
            </a:r>
            <a:r>
              <a:rPr lang="it-IT" dirty="0" smtClean="0"/>
              <a:t> of the </a:t>
            </a:r>
            <a:r>
              <a:rPr lang="it-IT" dirty="0" err="1" smtClean="0"/>
              <a:t>system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changes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taken</a:t>
            </a:r>
            <a:r>
              <a:rPr lang="it-IT" dirty="0" smtClean="0"/>
              <a:t> </a:t>
            </a:r>
            <a:r>
              <a:rPr lang="it-IT" dirty="0" err="1" smtClean="0"/>
              <a:t>place</a:t>
            </a:r>
            <a:r>
              <a:rPr lang="it-IT" dirty="0" smtClean="0"/>
              <a:t> in the </a:t>
            </a:r>
            <a:r>
              <a:rPr lang="it-IT" dirty="0" err="1" smtClean="0"/>
              <a:t>Italian</a:t>
            </a:r>
            <a:r>
              <a:rPr lang="it-IT" dirty="0" smtClean="0"/>
              <a:t> society and </a:t>
            </a:r>
            <a:r>
              <a:rPr lang="it-IT" dirty="0" err="1" smtClean="0"/>
              <a:t>Italian</a:t>
            </a:r>
            <a:r>
              <a:rPr lang="it-IT" dirty="0" smtClean="0"/>
              <a:t> economy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0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Data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use of </a:t>
            </a:r>
            <a:r>
              <a:rPr lang="it-IT" dirty="0" err="1" smtClean="0"/>
              <a:t>several</a:t>
            </a:r>
            <a:r>
              <a:rPr lang="it-IT" dirty="0" smtClean="0"/>
              <a:t> data sets,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ones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r>
              <a:rPr lang="it-IT" dirty="0" smtClean="0"/>
              <a:t>SHIW from 1989 to 2012, </a:t>
            </a:r>
            <a:r>
              <a:rPr lang="it-IT" dirty="0" err="1" smtClean="0"/>
              <a:t>approximately</a:t>
            </a:r>
            <a:r>
              <a:rPr lang="it-IT" dirty="0" smtClean="0"/>
              <a:t> XX </a:t>
            </a:r>
            <a:r>
              <a:rPr lang="it-IT" dirty="0" err="1" smtClean="0"/>
              <a:t>observations</a:t>
            </a:r>
            <a:r>
              <a:rPr lang="it-IT" dirty="0" smtClean="0"/>
              <a:t> –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ages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SHARE (</a:t>
            </a:r>
            <a:r>
              <a:rPr lang="it-IT" dirty="0" err="1" smtClean="0"/>
              <a:t>Survey</a:t>
            </a:r>
            <a:r>
              <a:rPr lang="it-IT" dirty="0" smtClean="0"/>
              <a:t> of </a:t>
            </a:r>
            <a:r>
              <a:rPr lang="it-IT" dirty="0" err="1" smtClean="0"/>
              <a:t>Health</a:t>
            </a:r>
            <a:r>
              <a:rPr lang="it-IT" dirty="0" smtClean="0"/>
              <a:t> </a:t>
            </a:r>
            <a:r>
              <a:rPr lang="it-IT" dirty="0" err="1" smtClean="0"/>
              <a:t>Ageing</a:t>
            </a:r>
            <a:r>
              <a:rPr lang="it-IT" dirty="0" smtClean="0"/>
              <a:t> and </a:t>
            </a:r>
            <a:r>
              <a:rPr lang="it-IT" dirty="0" err="1" smtClean="0"/>
              <a:t>Retirement</a:t>
            </a:r>
            <a:r>
              <a:rPr lang="it-IT" dirty="0" smtClean="0"/>
              <a:t> in Europe for the </a:t>
            </a:r>
            <a:r>
              <a:rPr lang="it-IT" dirty="0" err="1" smtClean="0"/>
              <a:t>Italian</a:t>
            </a:r>
            <a:r>
              <a:rPr lang="it-IT" dirty="0" smtClean="0"/>
              <a:t> sub-sample) </a:t>
            </a:r>
            <a:r>
              <a:rPr lang="it-IT" dirty="0" err="1" smtClean="0"/>
              <a:t>approximately</a:t>
            </a:r>
            <a:r>
              <a:rPr lang="it-IT" dirty="0" smtClean="0"/>
              <a:t> 9000 </a:t>
            </a:r>
            <a:r>
              <a:rPr lang="it-IT" dirty="0" err="1" smtClean="0"/>
              <a:t>observations</a:t>
            </a:r>
            <a:r>
              <a:rPr lang="it-IT" dirty="0" smtClean="0"/>
              <a:t>, </a:t>
            </a:r>
            <a:r>
              <a:rPr lang="it-IT" dirty="0" err="1" smtClean="0"/>
              <a:t>only</a:t>
            </a:r>
            <a:r>
              <a:rPr lang="it-IT" dirty="0" smtClean="0"/>
              <a:t> 50+</a:t>
            </a:r>
          </a:p>
        </p:txBody>
      </p:sp>
    </p:spTree>
    <p:extLst>
      <p:ext uri="{BB962C8B-B14F-4D97-AF65-F5344CB8AC3E}">
        <p14:creationId xmlns:p14="http://schemas.microsoft.com/office/powerpoint/2010/main" val="40754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Do </a:t>
            </a:r>
            <a:r>
              <a:rPr lang="it-IT" altLang="it-IT" sz="32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workers</a:t>
            </a:r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32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know</a:t>
            </a:r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32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about</a:t>
            </a:r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32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pension</a:t>
            </a:r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32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reforms</a:t>
            </a:r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?</a:t>
            </a:r>
            <a:b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SHIW-</a:t>
            </a:r>
            <a:r>
              <a:rPr lang="it-IT" altLang="it-IT" sz="32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Expected</a:t>
            </a:r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32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retirement</a:t>
            </a:r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32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age</a:t>
            </a:r>
            <a:endParaRPr lang="it-IT" altLang="it-IT" sz="3200" dirty="0" smtClean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933" y="1555192"/>
            <a:ext cx="4652319" cy="340555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36124" y="1303639"/>
            <a:ext cx="112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Men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962135" y="1303639"/>
            <a:ext cx="179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Women</a:t>
            </a:r>
            <a:endParaRPr lang="en-GB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714" y="1555192"/>
            <a:ext cx="4652319" cy="340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64317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C00000"/>
                </a:solidFill>
              </a:rPr>
              <a:t>How </a:t>
            </a:r>
            <a:r>
              <a:rPr lang="it-IT" sz="3600" dirty="0" err="1" smtClean="0">
                <a:solidFill>
                  <a:srgbClr val="C00000"/>
                </a:solidFill>
              </a:rPr>
              <a:t>retirement</a:t>
            </a:r>
            <a:r>
              <a:rPr lang="it-IT" sz="3600" dirty="0" smtClean="0">
                <a:solidFill>
                  <a:srgbClr val="C00000"/>
                </a:solidFill>
              </a:rPr>
              <a:t> </a:t>
            </a:r>
            <a:r>
              <a:rPr lang="it-IT" sz="3600" dirty="0" err="1" smtClean="0">
                <a:solidFill>
                  <a:srgbClr val="C00000"/>
                </a:solidFill>
              </a:rPr>
              <a:t>age</a:t>
            </a:r>
            <a:r>
              <a:rPr lang="it-IT" sz="3600" dirty="0" smtClean="0">
                <a:solidFill>
                  <a:srgbClr val="C00000"/>
                </a:solidFill>
              </a:rPr>
              <a:t> </a:t>
            </a:r>
            <a:r>
              <a:rPr lang="it-IT" sz="3600" dirty="0" err="1" smtClean="0">
                <a:solidFill>
                  <a:srgbClr val="C00000"/>
                </a:solidFill>
              </a:rPr>
              <a:t>evolved</a:t>
            </a:r>
            <a:r>
              <a:rPr lang="it-IT" sz="3600" dirty="0" smtClean="0">
                <a:solidFill>
                  <a:srgbClr val="C00000"/>
                </a:solidFill>
              </a:rPr>
              <a:t> </a:t>
            </a:r>
            <a:endParaRPr lang="en-GB" sz="3600" dirty="0">
              <a:solidFill>
                <a:srgbClr val="C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67" y="1569308"/>
            <a:ext cx="7136027" cy="522365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71351" y="1120271"/>
            <a:ext cx="4201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SHIW data, </a:t>
            </a:r>
            <a:r>
              <a:rPr lang="it-IT" sz="2000" dirty="0" err="1" smtClean="0"/>
              <a:t>only</a:t>
            </a:r>
            <a:r>
              <a:rPr lang="it-IT" sz="2000" dirty="0" smtClean="0"/>
              <a:t> </a:t>
            </a:r>
            <a:r>
              <a:rPr lang="it-IT" sz="2000" dirty="0" err="1" smtClean="0"/>
              <a:t>retired</a:t>
            </a:r>
            <a:r>
              <a:rPr lang="it-IT" sz="2000" dirty="0" smtClean="0"/>
              <a:t> </a:t>
            </a:r>
            <a:r>
              <a:rPr lang="it-IT" sz="2000" dirty="0" err="1" smtClean="0"/>
              <a:t>individuals</a:t>
            </a:r>
            <a:endParaRPr lang="en-GB" sz="2000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4687503" y="1876926"/>
            <a:ext cx="28876" cy="37057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C00000"/>
                </a:solidFill>
              </a:rPr>
              <a:t>Social Security </a:t>
            </a:r>
            <a:r>
              <a:rPr lang="it-IT" sz="3600" dirty="0" err="1" smtClean="0">
                <a:solidFill>
                  <a:srgbClr val="C00000"/>
                </a:solidFill>
              </a:rPr>
              <a:t>Wealth</a:t>
            </a:r>
            <a:r>
              <a:rPr lang="it-IT" sz="3600" dirty="0" smtClean="0">
                <a:solidFill>
                  <a:srgbClr val="C00000"/>
                </a:solidFill>
              </a:rPr>
              <a:t> SSW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SSW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discounted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 of the future benefit </a:t>
            </a:r>
            <a:r>
              <a:rPr lang="it-IT" dirty="0" err="1" smtClean="0"/>
              <a:t>stream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a </a:t>
            </a:r>
            <a:r>
              <a:rPr lang="it-IT" dirty="0" err="1" smtClean="0"/>
              <a:t>given</a:t>
            </a:r>
            <a:r>
              <a:rPr lang="it-IT" dirty="0" smtClean="0"/>
              <a:t> </a:t>
            </a:r>
            <a:r>
              <a:rPr lang="it-IT" dirty="0" err="1" smtClean="0"/>
              <a:t>age</a:t>
            </a:r>
            <a:r>
              <a:rPr lang="it-IT" dirty="0" smtClean="0"/>
              <a:t>, </a:t>
            </a:r>
            <a:r>
              <a:rPr lang="it-IT" dirty="0" err="1" smtClean="0"/>
              <a:t>conditional</a:t>
            </a:r>
            <a:r>
              <a:rPr lang="it-IT" dirty="0" smtClean="0"/>
              <a:t> </a:t>
            </a:r>
            <a:r>
              <a:rPr lang="it-IT" dirty="0" err="1" smtClean="0"/>
              <a:t>upon</a:t>
            </a:r>
            <a:r>
              <a:rPr lang="it-IT" dirty="0" smtClean="0"/>
              <a:t> </a:t>
            </a:r>
            <a:r>
              <a:rPr lang="it-IT" dirty="0" err="1" smtClean="0"/>
              <a:t>survival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future </a:t>
            </a:r>
            <a:r>
              <a:rPr lang="it-IT" dirty="0" err="1" smtClean="0"/>
              <a:t>ages</a:t>
            </a:r>
            <a:r>
              <a:rPr lang="it-IT" dirty="0" smtClean="0"/>
              <a:t> and </a:t>
            </a:r>
            <a:r>
              <a:rPr lang="it-IT" dirty="0" err="1" smtClean="0"/>
              <a:t>eligibility</a:t>
            </a:r>
            <a:endParaRPr lang="it-IT" dirty="0" smtClean="0"/>
          </a:p>
          <a:p>
            <a:pPr lvl="1"/>
            <a:r>
              <a:rPr lang="it-IT" dirty="0" smtClean="0"/>
              <a:t>The </a:t>
            </a:r>
            <a:r>
              <a:rPr lang="it-IT" dirty="0" err="1" smtClean="0"/>
              <a:t>institutional</a:t>
            </a:r>
            <a:r>
              <a:rPr lang="it-IT" dirty="0" smtClean="0"/>
              <a:t> set up </a:t>
            </a:r>
            <a:r>
              <a:rPr lang="it-IT" dirty="0" err="1" smtClean="0"/>
              <a:t>is</a:t>
            </a:r>
            <a:r>
              <a:rPr lang="it-IT" dirty="0" smtClean="0"/>
              <a:t> «</a:t>
            </a:r>
            <a:r>
              <a:rPr lang="it-IT" dirty="0" err="1" smtClean="0"/>
              <a:t>frozen</a:t>
            </a:r>
            <a:r>
              <a:rPr lang="it-IT" dirty="0" smtClean="0"/>
              <a:t>»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age</a:t>
            </a:r>
            <a:r>
              <a:rPr lang="it-IT" dirty="0" smtClean="0"/>
              <a:t>/</a:t>
            </a:r>
            <a:r>
              <a:rPr lang="it-IT" dirty="0" err="1" smtClean="0"/>
              <a:t>year</a:t>
            </a:r>
            <a:endParaRPr lang="it-IT" dirty="0"/>
          </a:p>
          <a:p>
            <a:pPr lvl="1"/>
            <a:r>
              <a:rPr lang="it-IT" dirty="0" smtClean="0"/>
              <a:t>At </a:t>
            </a:r>
            <a:r>
              <a:rPr lang="it-IT" dirty="0" err="1" smtClean="0"/>
              <a:t>each</a:t>
            </a:r>
            <a:r>
              <a:rPr lang="it-IT" dirty="0" smtClean="0"/>
              <a:t> new </a:t>
            </a:r>
            <a:r>
              <a:rPr lang="it-IT" dirty="0" err="1" smtClean="0"/>
              <a:t>age</a:t>
            </a:r>
            <a:r>
              <a:rPr lang="it-IT" dirty="0" smtClean="0"/>
              <a:t> the </a:t>
            </a:r>
            <a:r>
              <a:rPr lang="it-IT" dirty="0" err="1" smtClean="0"/>
              <a:t>individual</a:t>
            </a:r>
            <a:r>
              <a:rPr lang="it-IT" dirty="0" smtClean="0"/>
              <a:t> </a:t>
            </a:r>
            <a:r>
              <a:rPr lang="it-IT" dirty="0" err="1" smtClean="0"/>
              <a:t>updates</a:t>
            </a:r>
            <a:r>
              <a:rPr lang="it-IT" dirty="0" smtClean="0"/>
              <a:t> </a:t>
            </a:r>
            <a:r>
              <a:rPr lang="it-IT" dirty="0" err="1" smtClean="0"/>
              <a:t>her</a:t>
            </a:r>
            <a:r>
              <a:rPr lang="it-IT" dirty="0" smtClean="0"/>
              <a:t>/</a:t>
            </a:r>
            <a:r>
              <a:rPr lang="it-IT" dirty="0" err="1" smtClean="0"/>
              <a:t>his</a:t>
            </a:r>
            <a:r>
              <a:rPr lang="it-IT" dirty="0" smtClean="0"/>
              <a:t> information on </a:t>
            </a:r>
            <a:r>
              <a:rPr lang="it-IT" dirty="0" err="1" smtClean="0"/>
              <a:t>earnings</a:t>
            </a:r>
            <a:r>
              <a:rPr lang="it-IT" dirty="0" smtClean="0"/>
              <a:t> and on </a:t>
            </a:r>
            <a:r>
              <a:rPr lang="it-IT" dirty="0" err="1" smtClean="0"/>
              <a:t>legislation</a:t>
            </a:r>
            <a:endParaRPr lang="it-IT" dirty="0" smtClean="0"/>
          </a:p>
          <a:p>
            <a:pPr lvl="1"/>
            <a:r>
              <a:rPr lang="it-IT" dirty="0" err="1" smtClean="0"/>
              <a:t>Need</a:t>
            </a:r>
            <a:r>
              <a:rPr lang="it-IT" dirty="0" smtClean="0"/>
              <a:t> a «future» </a:t>
            </a:r>
            <a:r>
              <a:rPr lang="it-IT" dirty="0" err="1" smtClean="0"/>
              <a:t>earnings</a:t>
            </a:r>
            <a:r>
              <a:rPr lang="it-IT" dirty="0" smtClean="0"/>
              <a:t> </a:t>
            </a:r>
            <a:r>
              <a:rPr lang="it-IT" dirty="0" err="1" smtClean="0"/>
              <a:t>stream</a:t>
            </a:r>
            <a:r>
              <a:rPr lang="it-IT" dirty="0" smtClean="0"/>
              <a:t>, </a:t>
            </a:r>
            <a:r>
              <a:rPr lang="it-IT" dirty="0" err="1" smtClean="0"/>
              <a:t>survival</a:t>
            </a:r>
            <a:r>
              <a:rPr lang="it-IT" dirty="0" smtClean="0"/>
              <a:t> </a:t>
            </a:r>
            <a:r>
              <a:rPr lang="it-IT" dirty="0" err="1" smtClean="0"/>
              <a:t>probabilities</a:t>
            </a:r>
            <a:r>
              <a:rPr lang="it-IT" dirty="0" smtClean="0"/>
              <a:t> and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rules</a:t>
            </a:r>
            <a:r>
              <a:rPr lang="it-IT" dirty="0" smtClean="0"/>
              <a:t> for future </a:t>
            </a:r>
            <a:r>
              <a:rPr lang="it-IT" dirty="0" err="1" smtClean="0"/>
              <a:t>eligibility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43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it-IT" altLang="it-IT" sz="32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Estimates</a:t>
            </a:r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of </a:t>
            </a:r>
            <a:r>
              <a:rPr lang="it-IT" altLang="it-IT" sz="32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Earnings</a:t>
            </a:r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32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Profiles</a:t>
            </a:r>
            <a:r>
              <a:rPr lang="it-IT" altLang="it-IT" sz="32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(INPS data)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4" y="1046292"/>
            <a:ext cx="7921591" cy="532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20278"/>
          </a:xfrm>
        </p:spPr>
        <p:txBody>
          <a:bodyPr>
            <a:noAutofit/>
          </a:bodyPr>
          <a:lstStyle/>
          <a:p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SSW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as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from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age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55  for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different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retirement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ages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  (SHARE- men)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7" y="802463"/>
            <a:ext cx="7676323" cy="562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3965608" y="1183907"/>
            <a:ext cx="19251" cy="3917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6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20278"/>
          </a:xfrm>
        </p:spPr>
        <p:txBody>
          <a:bodyPr>
            <a:noAutofit/>
          </a:bodyPr>
          <a:lstStyle/>
          <a:p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SSW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at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age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55 by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cohort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,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old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age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, men </a:t>
            </a:r>
            <a:b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(SHARE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left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panel - SHIW right panel)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" y="1511166"/>
            <a:ext cx="4300866" cy="345547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800599" y="1501145"/>
            <a:ext cx="12308355" cy="58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35" y="1511166"/>
            <a:ext cx="4671391" cy="34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20278"/>
          </a:xfrm>
        </p:spPr>
        <p:txBody>
          <a:bodyPr>
            <a:noAutofit/>
          </a:bodyPr>
          <a:lstStyle/>
          <a:p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SSW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at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age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55 by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cohort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,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early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retirement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, men </a:t>
            </a:r>
            <a:b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(SHARE </a:t>
            </a:r>
            <a:r>
              <a:rPr lang="it-IT" altLang="it-IT" sz="2800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left</a:t>
            </a:r>
            <a:r>
              <a:rPr lang="it-IT" altLang="it-IT" sz="28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panel - SHIW right panel)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800599" y="1501145"/>
            <a:ext cx="12308355" cy="58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02" y="1492553"/>
            <a:ext cx="4482131" cy="30893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181" y="1440939"/>
            <a:ext cx="4392065" cy="32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522729"/>
              </p:ext>
            </p:extLst>
          </p:nvPr>
        </p:nvGraphicFramePr>
        <p:xfrm>
          <a:off x="1020279" y="903871"/>
          <a:ext cx="7026441" cy="5677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571"/>
                <a:gridCol w="1377012"/>
                <a:gridCol w="1584304"/>
                <a:gridCol w="1141616"/>
                <a:gridCol w="116395"/>
                <a:gridCol w="1221543"/>
              </a:tblGrid>
              <a:tr h="258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OLS</a:t>
                      </a:r>
                      <a:r>
                        <a:rPr lang="it-IT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SSW/10000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152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" b="1" dirty="0">
                          <a:effectLst/>
                        </a:rPr>
                        <a:t> 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" b="1" dirty="0">
                          <a:effectLst/>
                        </a:rPr>
                        <a:t> 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" b="1" dirty="0">
                          <a:effectLst/>
                        </a:rPr>
                        <a:t> 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Age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1.485***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1.502***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 1.477**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 1.489**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Age square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-0.011***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-0.011***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-0.011**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-0.011**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-1.783***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-1.778***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-0.692**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-0.692**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1930-1939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-1.987***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-1.954***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-2.181**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-2.150**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1950-1959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-0.443* 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-0.456*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</a:t>
                      </a:r>
                      <a:r>
                        <a:rPr lang="en-GB" sz="1600" b="1" dirty="0">
                          <a:effectLst/>
                          <a:latin typeface="+mn-lt"/>
                        </a:rPr>
                        <a:t>0.357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-0.365*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1960-1969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-3.501***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-3.555***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-2.946**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-2.982**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70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Bef. 1992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1992-1995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0.205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0.202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-0.233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7990" algn="dec"/>
                        </a:tabLst>
                        <a:defRPr/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-0.234</a:t>
                      </a:r>
                      <a:endParaRPr lang="en-GB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1996-2011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-0.438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-0.487*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-0.854**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7990" algn="dec"/>
                        </a:tabLst>
                        <a:defRPr/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-0.888**</a:t>
                      </a:r>
                      <a:endParaRPr lang="en-GB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After 2011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-4.760***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-4.780***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-5.532**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7990" algn="dec"/>
                        </a:tabLst>
                        <a:defRPr/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-5.543**</a:t>
                      </a:r>
                      <a:endParaRPr lang="en-GB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</a:rPr>
                        <a:t>White_collar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-0.314*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-0.567***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0.298*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600" b="1" dirty="0" smtClean="0">
                          <a:effectLst/>
                          <a:latin typeface="+mn-lt"/>
                        </a:rPr>
                        <a:t>0.118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70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-1.247***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it-IT" sz="1600" b="1" dirty="0">
                        <a:latin typeface="+mn-lt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0.313**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North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1.211***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1.216***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0.743**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7990" algn="dec"/>
                        </a:tabLst>
                        <a:defRPr/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 0.750**</a:t>
                      </a:r>
                      <a:endParaRPr lang="en-GB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South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-1.891***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-1.867***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7990" algn="dec"/>
                        </a:tabLst>
                        <a:defRPr/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600" b="1" dirty="0" smtClean="0">
                          <a:effectLst/>
                          <a:latin typeface="+mn-lt"/>
                        </a:rPr>
                        <a:t>-0.954**</a:t>
                      </a:r>
                      <a:endParaRPr lang="en-GB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7990" algn="dec"/>
                        </a:tabLst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-0.938**</a:t>
                      </a:r>
                      <a:endParaRPr kumimoji="0" lang="en-GB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70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</a:rPr>
                        <a:t>less_th_HS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600" b="1" dirty="0">
                        <a:effectLst/>
                        <a:latin typeface="+mn-lt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0.373**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 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7990" algn="dec"/>
                        </a:tabLst>
                        <a:defRPr/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-0.892**</a:t>
                      </a:r>
                      <a:endParaRPr lang="en-GB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70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College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600" b="1" dirty="0">
                        <a:effectLst/>
                        <a:latin typeface="+mn-lt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-2.469***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7990" algn="dec"/>
                        </a:tabLst>
                        <a:defRPr/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-0.503**</a:t>
                      </a:r>
                      <a:endParaRPr lang="en-GB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70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Etalav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it-IT" sz="1600" b="1" dirty="0">
                        <a:latin typeface="+mn-lt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-0.574**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 -0.570**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 smtClean="0">
                          <a:effectLst/>
                        </a:rPr>
                        <a:t>const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29.160***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31.361***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-</a:t>
                      </a:r>
                      <a:r>
                        <a:rPr lang="en-GB" sz="1600" b="1" dirty="0" smtClean="0">
                          <a:effectLst/>
                          <a:latin typeface="+mn-lt"/>
                        </a:rPr>
                        <a:t>21.789**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>
                          <a:effectLst/>
                          <a:latin typeface="+mn-lt"/>
                        </a:rPr>
                        <a:t>-</a:t>
                      </a:r>
                      <a:r>
                        <a:rPr lang="en-GB" sz="1600" b="1" dirty="0" smtClean="0">
                          <a:effectLst/>
                          <a:latin typeface="+mn-lt"/>
                        </a:rPr>
                        <a:t>21.039**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R-squared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0.49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0.49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0.51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0.51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  <a:tr h="25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OBS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11526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11526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11168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GB" sz="1600" b="1" dirty="0" smtClean="0">
                          <a:effectLst/>
                          <a:latin typeface="+mn-lt"/>
                        </a:rPr>
                        <a:t>11168</a:t>
                      </a:r>
                      <a:endParaRPr lang="en-GB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1" marR="41211" marT="0" marB="0"/>
                </a:tc>
              </a:tr>
            </a:tbl>
          </a:graphicData>
        </a:graphic>
      </p:graphicFrame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9013"/>
          </a:xfrm>
        </p:spPr>
        <p:txBody>
          <a:bodyPr>
            <a:normAutofit/>
          </a:bodyPr>
          <a:lstStyle/>
          <a:p>
            <a:r>
              <a:rPr lang="it-IT" altLang="it-IT" sz="2400" b="1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Determinants</a:t>
            </a:r>
            <a:r>
              <a:rPr lang="it-IT" altLang="it-IT" sz="2400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of SSW - SHIW</a:t>
            </a:r>
            <a:endParaRPr lang="it-IT" altLang="it-IT" sz="2400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00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Advantages</a:t>
            </a:r>
            <a:r>
              <a:rPr lang="it-IT" dirty="0" smtClean="0">
                <a:solidFill>
                  <a:srgbClr val="C00000"/>
                </a:solidFill>
              </a:rPr>
              <a:t> of </a:t>
            </a:r>
            <a:r>
              <a:rPr lang="it-IT" dirty="0" err="1" smtClean="0">
                <a:solidFill>
                  <a:srgbClr val="C00000"/>
                </a:solidFill>
              </a:rPr>
              <a:t>using</a:t>
            </a:r>
            <a:r>
              <a:rPr lang="it-IT" dirty="0" smtClean="0">
                <a:solidFill>
                  <a:srgbClr val="C00000"/>
                </a:solidFill>
              </a:rPr>
              <a:t> the SHARE Data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wants</a:t>
            </a:r>
            <a:r>
              <a:rPr lang="it-IT" dirty="0" smtClean="0"/>
              <a:t> to look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dynamics</a:t>
            </a:r>
            <a:r>
              <a:rPr lang="it-IT" dirty="0" smtClean="0"/>
              <a:t> </a:t>
            </a:r>
            <a:r>
              <a:rPr lang="it-IT" dirty="0" err="1" smtClean="0"/>
              <a:t>needs</a:t>
            </a:r>
            <a:r>
              <a:rPr lang="it-IT" dirty="0" smtClean="0"/>
              <a:t> panel data (long panel)</a:t>
            </a:r>
          </a:p>
          <a:p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r>
              <a:rPr lang="it-IT" dirty="0" smtClean="0"/>
              <a:t> </a:t>
            </a:r>
            <a:r>
              <a:rPr lang="it-IT" dirty="0" err="1" smtClean="0"/>
              <a:t>beyond</a:t>
            </a:r>
            <a:r>
              <a:rPr lang="it-IT" dirty="0" smtClean="0"/>
              <a:t> </a:t>
            </a:r>
            <a:r>
              <a:rPr lang="it-IT" dirty="0" err="1" smtClean="0"/>
              <a:t>financial</a:t>
            </a:r>
            <a:r>
              <a:rPr lang="it-IT" dirty="0" smtClean="0"/>
              <a:t> </a:t>
            </a:r>
            <a:r>
              <a:rPr lang="it-IT" dirty="0" err="1" smtClean="0"/>
              <a:t>incentives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determine</a:t>
            </a:r>
            <a:r>
              <a:rPr lang="it-IT" dirty="0" smtClean="0"/>
              <a:t> the </a:t>
            </a:r>
            <a:r>
              <a:rPr lang="it-IT" dirty="0" err="1" smtClean="0"/>
              <a:t>retirement</a:t>
            </a:r>
            <a:r>
              <a:rPr lang="it-IT" dirty="0" smtClean="0"/>
              <a:t> </a:t>
            </a:r>
            <a:r>
              <a:rPr lang="it-IT" dirty="0" err="1" smtClean="0"/>
              <a:t>decision</a:t>
            </a:r>
            <a:r>
              <a:rPr lang="it-IT" dirty="0" smtClean="0"/>
              <a:t> (</a:t>
            </a:r>
            <a:r>
              <a:rPr lang="it-IT" dirty="0" err="1" smtClean="0"/>
              <a:t>Health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Issue</a:t>
            </a:r>
            <a:r>
              <a:rPr lang="it-IT" dirty="0" smtClean="0"/>
              <a:t> of </a:t>
            </a:r>
            <a:r>
              <a:rPr lang="it-IT" dirty="0" err="1" smtClean="0"/>
              <a:t>how</a:t>
            </a:r>
            <a:r>
              <a:rPr lang="it-IT" dirty="0" smtClean="0"/>
              <a:t> to </a:t>
            </a:r>
            <a:r>
              <a:rPr lang="it-IT" dirty="0" err="1" smtClean="0"/>
              <a:t>measure</a:t>
            </a:r>
            <a:r>
              <a:rPr lang="it-IT" dirty="0" smtClean="0"/>
              <a:t> </a:t>
            </a:r>
            <a:r>
              <a:rPr lang="it-IT" dirty="0" err="1" smtClean="0"/>
              <a:t>financial</a:t>
            </a:r>
            <a:r>
              <a:rPr lang="it-IT" dirty="0" smtClean="0"/>
              <a:t> </a:t>
            </a:r>
            <a:r>
              <a:rPr lang="it-IT" dirty="0" err="1" smtClean="0"/>
              <a:t>incentives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71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46"/>
            <a:ext cx="8229600" cy="8307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Survival probability for 60+, men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4" y="860592"/>
            <a:ext cx="7883552" cy="5549833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>
            <a:off x="4851133" y="1106905"/>
            <a:ext cx="28876" cy="41869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1232034" y="6410425"/>
            <a:ext cx="2935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Source; Brugiavini, </a:t>
            </a:r>
            <a:r>
              <a:rPr lang="it-IT" sz="1600" i="1" dirty="0" err="1" smtClean="0"/>
              <a:t>Peracchi</a:t>
            </a:r>
            <a:r>
              <a:rPr lang="it-IT" sz="1600" i="1" dirty="0" smtClean="0"/>
              <a:t> 2014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2090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Dynamic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Models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555" y="1763460"/>
            <a:ext cx="6228803" cy="114336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09" y="5409397"/>
            <a:ext cx="8797491" cy="119353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23151" y="3252651"/>
            <a:ext cx="55370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Where</a:t>
            </a:r>
            <a:r>
              <a:rPr lang="it-IT" dirty="0" smtClean="0"/>
              <a:t>  </a:t>
            </a:r>
          </a:p>
          <a:p>
            <a:r>
              <a:rPr lang="en-US" dirty="0"/>
              <a:t>t</a:t>
            </a:r>
            <a:r>
              <a:rPr lang="en-US" dirty="0" smtClean="0"/>
              <a:t> = current age </a:t>
            </a:r>
            <a:r>
              <a:rPr lang="en-US" dirty="0"/>
              <a:t>(or time) </a:t>
            </a:r>
            <a:r>
              <a:rPr lang="en-US" dirty="0" smtClean="0"/>
              <a:t>,  </a:t>
            </a:r>
          </a:p>
          <a:p>
            <a:r>
              <a:rPr lang="el-GR" dirty="0" smtClean="0"/>
              <a:t>β</a:t>
            </a:r>
            <a:r>
              <a:rPr lang="en-US" dirty="0" smtClean="0"/>
              <a:t>  = inter-temporal </a:t>
            </a:r>
            <a:r>
              <a:rPr lang="en-US" dirty="0"/>
              <a:t>discount factor, </a:t>
            </a:r>
            <a:endParaRPr lang="en-US" dirty="0" smtClean="0"/>
          </a:p>
          <a:p>
            <a:r>
              <a:rPr lang="el-GR" dirty="0" smtClean="0"/>
              <a:t>ϒ</a:t>
            </a:r>
            <a:r>
              <a:rPr lang="en-US" dirty="0" smtClean="0"/>
              <a:t> =parameter </a:t>
            </a:r>
            <a:r>
              <a:rPr lang="en-US" dirty="0"/>
              <a:t>of risk aversion. </a:t>
            </a:r>
            <a:endParaRPr lang="en-US" dirty="0" smtClean="0"/>
          </a:p>
          <a:p>
            <a:r>
              <a:rPr lang="el-GR" dirty="0" smtClean="0"/>
              <a:t>π</a:t>
            </a:r>
            <a:r>
              <a:rPr lang="en-US" dirty="0" smtClean="0"/>
              <a:t> = survival at time </a:t>
            </a:r>
            <a:r>
              <a:rPr lang="en-US" dirty="0"/>
              <a:t>s conditional </a:t>
            </a:r>
            <a:r>
              <a:rPr lang="en-US" dirty="0" smtClean="0"/>
              <a:t>on </a:t>
            </a:r>
            <a:r>
              <a:rPr lang="en-US" dirty="0"/>
              <a:t>being alive at time t. </a:t>
            </a:r>
            <a:endParaRPr lang="en-US" dirty="0" smtClean="0"/>
          </a:p>
          <a:p>
            <a:r>
              <a:rPr lang="en-US" dirty="0" smtClean="0"/>
              <a:t>k is also  </a:t>
            </a:r>
            <a:r>
              <a:rPr lang="en-US" dirty="0"/>
              <a:t>a leisure </a:t>
            </a:r>
            <a:r>
              <a:rPr lang="en-US" dirty="0" smtClean="0"/>
              <a:t>parameter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62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err="1" smtClean="0">
                <a:solidFill>
                  <a:srgbClr val="C00000"/>
                </a:solidFill>
              </a:rPr>
              <a:t>Mean</a:t>
            </a:r>
            <a:r>
              <a:rPr lang="it-IT" sz="2400" dirty="0" smtClean="0">
                <a:solidFill>
                  <a:srgbClr val="C00000"/>
                </a:solidFill>
              </a:rPr>
              <a:t> OV for men (</a:t>
            </a:r>
            <a:r>
              <a:rPr lang="it-IT" sz="2400" dirty="0" err="1" smtClean="0">
                <a:solidFill>
                  <a:srgbClr val="C00000"/>
                </a:solidFill>
              </a:rPr>
              <a:t>left</a:t>
            </a:r>
            <a:r>
              <a:rPr lang="it-IT" sz="2400" dirty="0" smtClean="0">
                <a:solidFill>
                  <a:srgbClr val="C00000"/>
                </a:solidFill>
              </a:rPr>
              <a:t>) and </a:t>
            </a:r>
            <a:r>
              <a:rPr lang="it-IT" sz="2400" dirty="0" err="1" smtClean="0">
                <a:solidFill>
                  <a:srgbClr val="C00000"/>
                </a:solidFill>
              </a:rPr>
              <a:t>women</a:t>
            </a:r>
            <a:r>
              <a:rPr lang="it-IT" sz="2400" dirty="0" smtClean="0">
                <a:solidFill>
                  <a:srgbClr val="C00000"/>
                </a:solidFill>
              </a:rPr>
              <a:t> (right) – </a:t>
            </a:r>
            <a:r>
              <a:rPr lang="it-IT" sz="2400" dirty="0" err="1" smtClean="0">
                <a:solidFill>
                  <a:srgbClr val="C00000"/>
                </a:solidFill>
              </a:rPr>
              <a:t>Cohort</a:t>
            </a:r>
            <a:r>
              <a:rPr lang="it-IT" sz="2400" dirty="0" smtClean="0">
                <a:solidFill>
                  <a:srgbClr val="C00000"/>
                </a:solidFill>
              </a:rPr>
              <a:t> 1945-1949</a:t>
            </a:r>
            <a:br>
              <a:rPr lang="it-IT" sz="2400" dirty="0" smtClean="0">
                <a:solidFill>
                  <a:srgbClr val="C00000"/>
                </a:solidFill>
              </a:rPr>
            </a:br>
            <a:r>
              <a:rPr lang="it-IT" sz="2400" dirty="0" smtClean="0">
                <a:solidFill>
                  <a:srgbClr val="C00000"/>
                </a:solidFill>
              </a:rPr>
              <a:t>(SHARE)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51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2" y="1913697"/>
            <a:ext cx="4507760" cy="326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 flipV="1">
            <a:off x="4375245" y="2640795"/>
            <a:ext cx="11239647" cy="6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03" y="1913697"/>
            <a:ext cx="4501405" cy="32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232034" y="6410425"/>
            <a:ext cx="2935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Source; Brugiavini, </a:t>
            </a:r>
            <a:r>
              <a:rPr lang="it-IT" sz="1600" i="1" dirty="0" err="1" smtClean="0"/>
              <a:t>Peracchi</a:t>
            </a:r>
            <a:r>
              <a:rPr lang="it-IT" sz="1600" i="1" dirty="0" smtClean="0"/>
              <a:t> 2014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740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Pathways</a:t>
            </a:r>
            <a:r>
              <a:rPr lang="it-IT" dirty="0" smtClean="0">
                <a:solidFill>
                  <a:srgbClr val="C00000"/>
                </a:solidFill>
              </a:rPr>
              <a:t> to </a:t>
            </a:r>
            <a:r>
              <a:rPr lang="it-IT" dirty="0" err="1" smtClean="0">
                <a:solidFill>
                  <a:srgbClr val="C00000"/>
                </a:solidFill>
              </a:rPr>
              <a:t>retirement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 smtClean="0"/>
              <a:t>Reforms</a:t>
            </a:r>
            <a:r>
              <a:rPr lang="it-IT" dirty="0" smtClean="0"/>
              <a:t> of last 20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progressively</a:t>
            </a:r>
            <a:r>
              <a:rPr lang="it-IT" dirty="0" smtClean="0"/>
              <a:t> </a:t>
            </a:r>
            <a:r>
              <a:rPr lang="it-IT" dirty="0" err="1" smtClean="0"/>
              <a:t>reduced</a:t>
            </a:r>
            <a:r>
              <a:rPr lang="it-IT" dirty="0" smtClean="0"/>
              <a:t> </a:t>
            </a:r>
            <a:r>
              <a:rPr lang="it-IT" dirty="0" err="1" smtClean="0"/>
              <a:t>incentives</a:t>
            </a:r>
            <a:r>
              <a:rPr lang="it-IT" dirty="0" smtClean="0"/>
              <a:t>/</a:t>
            </a:r>
            <a:r>
              <a:rPr lang="it-IT" dirty="0" err="1" smtClean="0"/>
              <a:t>possibility</a:t>
            </a:r>
            <a:r>
              <a:rPr lang="it-IT" dirty="0" smtClean="0"/>
              <a:t> to </a:t>
            </a:r>
            <a:r>
              <a:rPr lang="it-IT" dirty="0" err="1" smtClean="0"/>
              <a:t>retire</a:t>
            </a:r>
            <a:r>
              <a:rPr lang="it-IT" dirty="0" smtClean="0"/>
              <a:t> </a:t>
            </a:r>
            <a:r>
              <a:rPr lang="it-IT" dirty="0" err="1" smtClean="0"/>
              <a:t>early</a:t>
            </a:r>
            <a:endParaRPr lang="it-IT" dirty="0" smtClean="0"/>
          </a:p>
          <a:p>
            <a:r>
              <a:rPr lang="it-IT" dirty="0" err="1"/>
              <a:t>Disability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pathway</a:t>
            </a:r>
            <a:r>
              <a:rPr lang="it-IT" dirty="0"/>
              <a:t> out of </a:t>
            </a:r>
            <a:r>
              <a:rPr lang="it-IT" dirty="0" smtClean="0"/>
              <a:t>the </a:t>
            </a:r>
            <a:r>
              <a:rPr lang="it-IT" dirty="0" err="1" smtClean="0"/>
              <a:t>labour</a:t>
            </a:r>
            <a:r>
              <a:rPr lang="it-IT" dirty="0" smtClean="0"/>
              <a:t> force. </a:t>
            </a:r>
            <a:r>
              <a:rPr lang="it-IT" dirty="0" err="1" smtClean="0"/>
              <a:t>Historically</a:t>
            </a:r>
            <a:r>
              <a:rPr lang="it-IT" dirty="0" smtClean="0"/>
              <a:t> the case in </a:t>
            </a:r>
            <a:r>
              <a:rPr lang="it-IT" dirty="0" err="1" smtClean="0"/>
              <a:t>Nordic</a:t>
            </a:r>
            <a:r>
              <a:rPr lang="it-IT" dirty="0" smtClean="0"/>
              <a:t> </a:t>
            </a:r>
            <a:r>
              <a:rPr lang="it-IT" dirty="0" err="1" smtClean="0"/>
              <a:t>countries</a:t>
            </a:r>
            <a:r>
              <a:rPr lang="it-IT" dirty="0" smtClean="0"/>
              <a:t>, </a:t>
            </a:r>
            <a:r>
              <a:rPr lang="it-IT" dirty="0" err="1" smtClean="0"/>
              <a:t>less</a:t>
            </a:r>
            <a:r>
              <a:rPr lang="it-IT" dirty="0" smtClean="0"/>
              <a:t> in </a:t>
            </a:r>
            <a:r>
              <a:rPr lang="it-IT" dirty="0" err="1" smtClean="0"/>
              <a:t>Italy</a:t>
            </a:r>
            <a:endParaRPr lang="it-IT" dirty="0" smtClean="0"/>
          </a:p>
          <a:p>
            <a:r>
              <a:rPr lang="it-IT" dirty="0" smtClean="0"/>
              <a:t>OV </a:t>
            </a:r>
            <a:r>
              <a:rPr lang="it-IT" dirty="0" err="1" smtClean="0"/>
              <a:t>analysis</a:t>
            </a:r>
            <a:r>
              <a:rPr lang="it-IT" dirty="0" smtClean="0"/>
              <a:t>: </a:t>
            </a:r>
          </a:p>
          <a:p>
            <a:pPr lvl="1"/>
            <a:r>
              <a:rPr lang="it-IT" dirty="0" smtClean="0"/>
              <a:t>from </a:t>
            </a:r>
            <a:r>
              <a:rPr lang="it-IT" dirty="0" err="1" smtClean="0"/>
              <a:t>age</a:t>
            </a:r>
            <a:r>
              <a:rPr lang="it-IT" dirty="0" smtClean="0"/>
              <a:t> 63 </a:t>
            </a:r>
            <a:r>
              <a:rPr lang="it-IT" dirty="0" err="1" smtClean="0"/>
              <a:t>onwards</a:t>
            </a:r>
            <a:r>
              <a:rPr lang="it-IT" dirty="0" smtClean="0"/>
              <a:t>, men </a:t>
            </a:r>
            <a:r>
              <a:rPr lang="it-IT" dirty="0" err="1" smtClean="0"/>
              <a:t>should</a:t>
            </a:r>
            <a:r>
              <a:rPr lang="it-IT" dirty="0" smtClean="0"/>
              <a:t> be </a:t>
            </a:r>
            <a:r>
              <a:rPr lang="it-IT" dirty="0" err="1" smtClean="0"/>
              <a:t>indifferent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pathways</a:t>
            </a:r>
            <a:endParaRPr lang="it-IT" dirty="0" smtClean="0"/>
          </a:p>
          <a:p>
            <a:pPr lvl="1"/>
            <a:r>
              <a:rPr lang="it-IT" dirty="0" smtClean="0"/>
              <a:t>Form </a:t>
            </a:r>
            <a:r>
              <a:rPr lang="it-IT" dirty="0" err="1" smtClean="0"/>
              <a:t>age</a:t>
            </a:r>
            <a:r>
              <a:rPr lang="it-IT" dirty="0" smtClean="0"/>
              <a:t> 58 </a:t>
            </a:r>
            <a:r>
              <a:rPr lang="it-IT" dirty="0" err="1" smtClean="0"/>
              <a:t>women</a:t>
            </a:r>
            <a:r>
              <a:rPr lang="it-IT" dirty="0" smtClean="0"/>
              <a:t> </a:t>
            </a:r>
            <a:r>
              <a:rPr lang="it-IT" dirty="0" err="1" smtClean="0"/>
              <a:t>indifferent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 </a:t>
            </a:r>
            <a:r>
              <a:rPr lang="it-IT" dirty="0" err="1" smtClean="0"/>
              <a:t>age</a:t>
            </a:r>
            <a:r>
              <a:rPr lang="it-IT" dirty="0" smtClean="0"/>
              <a:t> and </a:t>
            </a:r>
            <a:r>
              <a:rPr lang="it-IT" dirty="0" err="1" smtClean="0"/>
              <a:t>disability</a:t>
            </a:r>
            <a:endParaRPr lang="it-IT" dirty="0" smtClean="0"/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03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Testing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health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effects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63 </a:t>
            </a:r>
            <a:r>
              <a:rPr lang="it-IT" dirty="0" err="1" smtClean="0"/>
              <a:t>yo</a:t>
            </a:r>
            <a:r>
              <a:rPr lang="it-IT" dirty="0" smtClean="0"/>
              <a:t> men and 58 </a:t>
            </a:r>
            <a:r>
              <a:rPr lang="it-IT" dirty="0" err="1" smtClean="0"/>
              <a:t>yo</a:t>
            </a:r>
            <a:r>
              <a:rPr lang="it-IT" dirty="0" smtClean="0"/>
              <a:t> </a:t>
            </a:r>
            <a:r>
              <a:rPr lang="it-IT" dirty="0" err="1" smtClean="0"/>
              <a:t>women</a:t>
            </a:r>
            <a:r>
              <a:rPr lang="it-IT" dirty="0" smtClean="0"/>
              <a:t> are </a:t>
            </a:r>
            <a:r>
              <a:rPr lang="it-IT" dirty="0" err="1" smtClean="0"/>
              <a:t>eligible</a:t>
            </a:r>
            <a:r>
              <a:rPr lang="it-IT" dirty="0" smtClean="0"/>
              <a:t> for </a:t>
            </a:r>
            <a:r>
              <a:rPr lang="it-IT" dirty="0" err="1" smtClean="0"/>
              <a:t>old</a:t>
            </a:r>
            <a:r>
              <a:rPr lang="it-IT" dirty="0" smtClean="0"/>
              <a:t> </a:t>
            </a:r>
            <a:r>
              <a:rPr lang="it-IT" dirty="0" err="1" smtClean="0"/>
              <a:t>age</a:t>
            </a:r>
            <a:r>
              <a:rPr lang="it-IT" dirty="0" smtClean="0"/>
              <a:t> / </a:t>
            </a:r>
            <a:r>
              <a:rPr lang="it-IT" dirty="0" err="1" smtClean="0"/>
              <a:t>early</a:t>
            </a:r>
            <a:r>
              <a:rPr lang="it-IT" dirty="0" smtClean="0"/>
              <a:t> </a:t>
            </a:r>
            <a:r>
              <a:rPr lang="it-IT" dirty="0" err="1" smtClean="0"/>
              <a:t>retirement</a:t>
            </a:r>
            <a:endParaRPr lang="it-IT" dirty="0" smtClean="0"/>
          </a:p>
          <a:p>
            <a:r>
              <a:rPr lang="it-IT" dirty="0" smtClean="0"/>
              <a:t>OV: no incentive to delay </a:t>
            </a:r>
            <a:r>
              <a:rPr lang="it-IT" dirty="0" err="1" smtClean="0"/>
              <a:t>retirement</a:t>
            </a:r>
            <a:r>
              <a:rPr lang="it-IT" dirty="0" smtClean="0"/>
              <a:t>, </a:t>
            </a:r>
            <a:r>
              <a:rPr lang="it-IT" dirty="0" err="1" smtClean="0"/>
              <a:t>if</a:t>
            </a:r>
            <a:r>
              <a:rPr lang="it-IT" dirty="0" smtClean="0"/>
              <a:t>  </a:t>
            </a:r>
            <a:r>
              <a:rPr lang="it-IT" dirty="0" err="1" smtClean="0"/>
              <a:t>disability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endParaRPr lang="it-IT" dirty="0" smtClean="0"/>
          </a:p>
          <a:p>
            <a:r>
              <a:rPr lang="it-IT" dirty="0" err="1" smtClean="0"/>
              <a:t>Conditional</a:t>
            </a:r>
            <a:r>
              <a:rPr lang="it-IT" dirty="0" smtClean="0"/>
              <a:t> on OV &amp; </a:t>
            </a:r>
            <a:r>
              <a:rPr lang="it-IT" dirty="0" err="1" smtClean="0"/>
              <a:t>age</a:t>
            </a:r>
            <a:r>
              <a:rPr lang="it-IT" dirty="0" smtClean="0"/>
              <a:t>, </a:t>
            </a:r>
            <a:r>
              <a:rPr lang="it-IT" dirty="0" err="1" smtClean="0"/>
              <a:t>worse</a:t>
            </a:r>
            <a:r>
              <a:rPr lang="it-IT" dirty="0" smtClean="0"/>
              <a:t> </a:t>
            </a:r>
            <a:r>
              <a:rPr lang="it-IT" dirty="0" err="1" smtClean="0"/>
              <a:t>health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lead</a:t>
            </a:r>
            <a:r>
              <a:rPr lang="it-IT" dirty="0" smtClean="0"/>
              <a:t> to take up </a:t>
            </a:r>
            <a:r>
              <a:rPr lang="it-IT" dirty="0" err="1" smtClean="0"/>
              <a:t>disability</a:t>
            </a:r>
            <a:r>
              <a:rPr lang="it-IT" dirty="0" smtClean="0"/>
              <a:t> benefits 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can test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implication</a:t>
            </a:r>
            <a:endParaRPr lang="it-IT" dirty="0" smtClean="0"/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11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 smtClean="0">
                <a:solidFill>
                  <a:srgbClr val="C00000"/>
                </a:solidFill>
              </a:rPr>
              <a:t>Modelling</a:t>
            </a:r>
            <a:r>
              <a:rPr lang="it-IT" altLang="it-IT" dirty="0" smtClean="0">
                <a:solidFill>
                  <a:srgbClr val="C00000"/>
                </a:solidFill>
              </a:rPr>
              <a:t> </a:t>
            </a:r>
            <a:r>
              <a:rPr lang="it-IT" altLang="it-IT" dirty="0" err="1" smtClean="0">
                <a:solidFill>
                  <a:srgbClr val="C00000"/>
                </a:solidFill>
              </a:rPr>
              <a:t>Retirement</a:t>
            </a:r>
            <a:r>
              <a:rPr lang="it-IT" altLang="it-IT" dirty="0" smtClean="0">
                <a:solidFill>
                  <a:srgbClr val="C00000"/>
                </a:solidFill>
              </a:rPr>
              <a:t> </a:t>
            </a:r>
            <a:r>
              <a:rPr lang="it-IT" altLang="it-IT" dirty="0" err="1" smtClean="0">
                <a:solidFill>
                  <a:srgbClr val="C00000"/>
                </a:solidFill>
              </a:rPr>
              <a:t>decisions</a:t>
            </a:r>
            <a:endParaRPr lang="it-IT" altLang="it-IT" dirty="0" smtClean="0">
              <a:solidFill>
                <a:srgbClr val="C00000"/>
              </a:solidFill>
            </a:endParaRP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altLang="it-IT" sz="4000" dirty="0" smtClean="0">
                <a:latin typeface="Arial" panose="020B0604020202020204" pitchFamily="34" charset="0"/>
              </a:rPr>
              <a:t>Simple </a:t>
            </a:r>
            <a:r>
              <a:rPr lang="de-DE" altLang="it-IT" sz="4000" dirty="0" err="1" smtClean="0">
                <a:latin typeface="Arial" panose="020B0604020202020204" pitchFamily="34" charset="0"/>
              </a:rPr>
              <a:t>regression</a:t>
            </a:r>
            <a:r>
              <a:rPr lang="de-DE" altLang="it-IT" sz="4000" dirty="0" smtClean="0">
                <a:latin typeface="Arial" panose="020B0604020202020204" pitchFamily="34" charset="0"/>
              </a:rPr>
              <a:t> </a:t>
            </a:r>
            <a:r>
              <a:rPr lang="de-DE" altLang="it-IT" sz="4000" dirty="0" err="1" smtClean="0">
                <a:latin typeface="Arial" panose="020B0604020202020204" pitchFamily="34" charset="0"/>
              </a:rPr>
              <a:t>model</a:t>
            </a:r>
            <a:endParaRPr lang="it-IT" altLang="it-IT" sz="4000" dirty="0" smtClean="0">
              <a:ea typeface="ＭＳ Ｐゴシック" panose="020B0600070205080204" pitchFamily="34" charset="-128"/>
            </a:endParaRPr>
          </a:p>
          <a:p>
            <a:endParaRPr lang="it-IT" altLang="it-IT" sz="4000" dirty="0" smtClean="0">
              <a:ea typeface="ＭＳ Ｐゴシック" panose="020B0600070205080204" pitchFamily="34" charset="-128"/>
            </a:endParaRPr>
          </a:p>
          <a:p>
            <a:r>
              <a:rPr lang="it-IT" altLang="it-IT" sz="4000" dirty="0" err="1" smtClean="0">
                <a:ea typeface="ＭＳ Ｐゴシック" panose="020B0600070205080204" pitchFamily="34" charset="-128"/>
              </a:rPr>
              <a:t>Dependent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variable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: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transition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into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retirement</a:t>
            </a:r>
            <a:endParaRPr lang="it-IT" altLang="it-IT" sz="4000" dirty="0" smtClean="0">
              <a:ea typeface="ＭＳ Ｐゴシック" panose="020B0600070205080204" pitchFamily="34" charset="-128"/>
            </a:endParaRPr>
          </a:p>
          <a:p>
            <a:endParaRPr lang="it-IT" altLang="it-IT" sz="4000" dirty="0" smtClean="0">
              <a:ea typeface="ＭＳ Ｐゴシック" panose="020B0600070205080204" pitchFamily="34" charset="-128"/>
            </a:endParaRPr>
          </a:p>
          <a:p>
            <a:r>
              <a:rPr lang="it-IT" altLang="it-IT" sz="4000" dirty="0" err="1" smtClean="0">
                <a:ea typeface="ＭＳ Ｐゴシック" panose="020B0600070205080204" pitchFamily="34" charset="-128"/>
              </a:rPr>
              <a:t>Explanatory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variables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: OV inclusive,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health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in a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given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year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,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quadratic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polynomial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in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age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or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age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dummies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, gender,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marital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status,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education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level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it-IT" altLang="it-IT" sz="4000" dirty="0" smtClean="0">
              <a:ea typeface="ＭＳ Ｐゴシック" panose="020B0600070205080204" pitchFamily="34" charset="-128"/>
            </a:endParaRPr>
          </a:p>
          <a:p>
            <a:r>
              <a:rPr lang="it-IT" altLang="it-IT" sz="4000" dirty="0" err="1" smtClean="0">
                <a:ea typeface="ＭＳ Ｐゴシック" panose="020B0600070205080204" pitchFamily="34" charset="-128"/>
              </a:rPr>
              <a:t>We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report probit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estimates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for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different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specifications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(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using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a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continous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health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index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and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health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 </a:t>
            </a:r>
            <a:r>
              <a:rPr lang="it-IT" altLang="it-IT" sz="4000" dirty="0" err="1" smtClean="0">
                <a:ea typeface="ＭＳ Ｐゴシック" panose="020B0600070205080204" pitchFamily="34" charset="-128"/>
              </a:rPr>
              <a:t>quintiles</a:t>
            </a:r>
            <a:r>
              <a:rPr lang="it-IT" altLang="it-IT" sz="4000" dirty="0" smtClean="0">
                <a:ea typeface="ＭＳ Ｐゴシック" panose="020B0600070205080204" pitchFamily="34" charset="-128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115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>
                <a:solidFill>
                  <a:srgbClr val="C00000"/>
                </a:solidFill>
              </a:rPr>
              <a:t>Health</a:t>
            </a:r>
            <a:r>
              <a:rPr lang="it-IT" altLang="it-IT" dirty="0">
                <a:solidFill>
                  <a:srgbClr val="C00000"/>
                </a:solidFill>
              </a:rPr>
              <a:t> </a:t>
            </a:r>
            <a:r>
              <a:rPr lang="it-IT" altLang="it-IT" dirty="0" err="1">
                <a:solidFill>
                  <a:srgbClr val="C00000"/>
                </a:solidFill>
              </a:rPr>
              <a:t>index</a:t>
            </a:r>
            <a:r>
              <a:rPr lang="it-IT" altLang="it-IT" dirty="0">
                <a:solidFill>
                  <a:srgbClr val="C00000"/>
                </a:solidFill>
              </a:rPr>
              <a:t>: PCA 1 component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547813" y="1125538"/>
          <a:ext cx="6121400" cy="5178431"/>
        </p:xfrm>
        <a:graphic>
          <a:graphicData uri="http://schemas.openxmlformats.org/drawingml/2006/table">
            <a:tbl>
              <a:tblPr/>
              <a:tblGrid>
                <a:gridCol w="3384550"/>
                <a:gridCol w="2736850"/>
              </a:tblGrid>
              <a:tr h="301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Question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Comp1</a:t>
                      </a:r>
                      <a:endParaRPr kumimoji="0" lang="it-IT" alt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Difficulty lift/carry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it-IT" alt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0,2897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Difficulty push/pull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it-IT" alt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0,2864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Difficulty stoop/kneel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it-IT" alt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0,2838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Difficulty walking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it-IT" alt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0,2825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Difficulty climbing stairs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it-IT" alt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0,2799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Difficulty getting up from chair </a:t>
                      </a:r>
                      <a:r>
                        <a:rPr kumimoji="0" lang="en-US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0,2699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Difficulty with an ADL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it-IT" alt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0,2694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Self-reported health (fair or poor)</a:t>
                      </a:r>
                      <a:r>
                        <a:rPr kumimoji="0" lang="en-US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0,2566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Difficulty reach/extend arms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it-IT" alt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0,2406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Doctor visit (number)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it-IT" alt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0,2042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Difficulty sitting two hours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it-IT" alt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0,2012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Ever experience arthritis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it-IT" alt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0,1952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Difficulty pick up a dime</a:t>
                      </a:r>
                      <a:r>
                        <a:rPr kumimoji="0" lang="en-US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0,1871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Back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problems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0,1836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232034" y="6410425"/>
            <a:ext cx="2935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Source; Brugiavini, </a:t>
            </a:r>
            <a:r>
              <a:rPr lang="it-IT" sz="1600" i="1" dirty="0" err="1" smtClean="0"/>
              <a:t>Peracchi</a:t>
            </a:r>
            <a:r>
              <a:rPr lang="it-IT" sz="1600" i="1" dirty="0" smtClean="0"/>
              <a:t> 2014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25765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olo 1"/>
          <p:cNvSpPr>
            <a:spLocks noGrp="1"/>
          </p:cNvSpPr>
          <p:nvPr>
            <p:ph type="title"/>
          </p:nvPr>
        </p:nvSpPr>
        <p:spPr>
          <a:xfrm>
            <a:off x="1508761" y="326898"/>
            <a:ext cx="6172200" cy="491249"/>
          </a:xfrm>
        </p:spPr>
        <p:txBody>
          <a:bodyPr>
            <a:normAutofit fontScale="90000"/>
          </a:bodyPr>
          <a:lstStyle/>
          <a:p>
            <a:r>
              <a:rPr lang="it-IT" altLang="it-IT" sz="3200" dirty="0" err="1" smtClean="0">
                <a:solidFill>
                  <a:srgbClr val="C00000"/>
                </a:solidFill>
              </a:rPr>
              <a:t>Probability</a:t>
            </a:r>
            <a:r>
              <a:rPr lang="it-IT" altLang="it-IT" sz="3200" dirty="0" smtClean="0">
                <a:solidFill>
                  <a:srgbClr val="C00000"/>
                </a:solidFill>
              </a:rPr>
              <a:t> of </a:t>
            </a:r>
            <a:r>
              <a:rPr lang="it-IT" altLang="it-IT" sz="3200" dirty="0" err="1" smtClean="0">
                <a:solidFill>
                  <a:srgbClr val="C00000"/>
                </a:solidFill>
              </a:rPr>
              <a:t>exiting</a:t>
            </a:r>
            <a:r>
              <a:rPr lang="it-IT" altLang="it-IT" sz="3200" dirty="0" smtClean="0">
                <a:solidFill>
                  <a:srgbClr val="C00000"/>
                </a:solidFill>
              </a:rPr>
              <a:t> </a:t>
            </a:r>
            <a:r>
              <a:rPr lang="it-IT" altLang="it-IT" sz="3200" dirty="0">
                <a:solidFill>
                  <a:srgbClr val="C00000"/>
                </a:solidFill>
              </a:rPr>
              <a:t>in a </a:t>
            </a:r>
            <a:r>
              <a:rPr lang="it-IT" altLang="it-IT" sz="3200" dirty="0" err="1">
                <a:solidFill>
                  <a:srgbClr val="C00000"/>
                </a:solidFill>
              </a:rPr>
              <a:t>given</a:t>
            </a:r>
            <a:r>
              <a:rPr lang="it-IT" altLang="it-IT" sz="3200" dirty="0">
                <a:solidFill>
                  <a:srgbClr val="C00000"/>
                </a:solidFill>
              </a:rPr>
              <a:t> </a:t>
            </a:r>
            <a:r>
              <a:rPr lang="it-IT" altLang="it-IT" sz="3200" dirty="0" err="1">
                <a:solidFill>
                  <a:srgbClr val="C00000"/>
                </a:solidFill>
              </a:rPr>
              <a:t>year</a:t>
            </a:r>
            <a:endParaRPr lang="it-IT" altLang="it-IT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196018"/>
              </p:ext>
            </p:extLst>
          </p:nvPr>
        </p:nvGraphicFramePr>
        <p:xfrm>
          <a:off x="770021" y="981777"/>
          <a:ext cx="7440327" cy="4983557"/>
        </p:xfrm>
        <a:graphic>
          <a:graphicData uri="http://schemas.openxmlformats.org/drawingml/2006/table">
            <a:tbl>
              <a:tblPr/>
              <a:tblGrid>
                <a:gridCol w="2167592"/>
                <a:gridCol w="1016876"/>
                <a:gridCol w="1448255"/>
                <a:gridCol w="1333707"/>
                <a:gridCol w="1473897"/>
              </a:tblGrid>
              <a:tr h="4519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Y= </a:t>
                      </a: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Retire</a:t>
                      </a: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in a </a:t>
                      </a: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given</a:t>
                      </a: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year</a:t>
                      </a: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144" marR="7144" marT="714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OV/100.000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0.037**</a:t>
                      </a:r>
                      <a:endParaRPr lang="it-IT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-0.038**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-0.047**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-0.049**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27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Hquint_2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-0.011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-0.011 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-0.010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-0.008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Hquint_3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-0.004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-0.003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-0.003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-0.001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27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Hquint_4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-0.004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-0.002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-0.004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-0.002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Hquint_5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-0.021**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-0.020**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-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0.025**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-0.023**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2692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0.123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it-IT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0.122***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245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Age </a:t>
                      </a: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squared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-0.001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***</a:t>
                      </a:r>
                      <a:endParaRPr lang="it-IT" altLang="it-IT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-0.001***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2299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Female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0.004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0.008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299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Married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-0.005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-0.007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2299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Occupation</a:t>
                      </a: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: high </a:t>
                      </a: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skill</a:t>
                      </a: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-0.002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-0.004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299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Occupation</a:t>
                      </a: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low</a:t>
                      </a: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skill</a:t>
                      </a: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0.004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0.006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2704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High School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0.008</a:t>
                      </a:r>
                      <a:endParaRPr lang="it-IT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0.009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2299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&gt; </a:t>
                      </a:r>
                      <a:r>
                        <a:rPr kumimoji="0" lang="it-IT" alt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High School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0.003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0.009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299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299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Age </a:t>
                      </a: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dummies</a:t>
                      </a: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2479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N0bs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2,302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2,302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2,009</a:t>
                      </a:r>
                      <a:endParaRPr lang="it-IT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2,009</a:t>
                      </a:r>
                      <a:endParaRPr lang="it-IT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479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Pseudo-R2</a:t>
                      </a:r>
                    </a:p>
                  </a:txBody>
                  <a:tcPr marL="7144" marR="7144" marT="714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0.112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0.114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0.112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0.114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sp>
        <p:nvSpPr>
          <p:cNvPr id="5" name="Segnaposto contenuto 2"/>
          <p:cNvSpPr txBox="1">
            <a:spLocks/>
          </p:cNvSpPr>
          <p:nvPr/>
        </p:nvSpPr>
        <p:spPr>
          <a:xfrm>
            <a:off x="457200" y="585216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600" dirty="0" smtClean="0"/>
              <a:t>Financial </a:t>
            </a:r>
            <a:r>
              <a:rPr lang="it-IT" altLang="it-IT" sz="1600" dirty="0" err="1" smtClean="0"/>
              <a:t>incentives</a:t>
            </a:r>
            <a:r>
              <a:rPr lang="it-IT" altLang="it-IT" sz="1600" dirty="0" smtClean="0"/>
              <a:t> and </a:t>
            </a:r>
            <a:r>
              <a:rPr lang="it-IT" altLang="it-IT" sz="1600" dirty="0" err="1" smtClean="0"/>
              <a:t>eligibility</a:t>
            </a:r>
            <a:r>
              <a:rPr lang="it-IT" altLang="it-IT" sz="1600" dirty="0" smtClean="0"/>
              <a:t> (</a:t>
            </a:r>
            <a:r>
              <a:rPr lang="it-IT" altLang="it-IT" sz="1600" dirty="0" err="1" smtClean="0"/>
              <a:t>age</a:t>
            </a:r>
            <a:r>
              <a:rPr lang="it-IT" altLang="it-IT" sz="1600" dirty="0" smtClean="0"/>
              <a:t>) are the </a:t>
            </a:r>
            <a:r>
              <a:rPr lang="it-IT" altLang="it-IT" sz="1600" dirty="0" err="1" smtClean="0"/>
              <a:t>key</a:t>
            </a:r>
            <a:r>
              <a:rPr lang="it-IT" altLang="it-IT" sz="1600" dirty="0" smtClean="0"/>
              <a:t> drivers</a:t>
            </a:r>
          </a:p>
          <a:p>
            <a:r>
              <a:rPr lang="it-IT" altLang="it-IT" sz="1600" dirty="0" err="1" smtClean="0"/>
              <a:t>Good</a:t>
            </a:r>
            <a:r>
              <a:rPr lang="it-IT" altLang="it-IT" sz="1600" dirty="0" smtClean="0"/>
              <a:t> </a:t>
            </a:r>
            <a:r>
              <a:rPr lang="it-IT" altLang="it-IT" sz="1600" dirty="0" err="1" smtClean="0"/>
              <a:t>health</a:t>
            </a:r>
            <a:r>
              <a:rPr lang="it-IT" altLang="it-IT" sz="1600" dirty="0" smtClean="0"/>
              <a:t> </a:t>
            </a:r>
            <a:r>
              <a:rPr lang="it-IT" altLang="it-IT" sz="1600" dirty="0" err="1" smtClean="0"/>
              <a:t>leads</a:t>
            </a:r>
            <a:r>
              <a:rPr lang="it-IT" altLang="it-IT" sz="1600" dirty="0" smtClean="0"/>
              <a:t> to </a:t>
            </a:r>
            <a:r>
              <a:rPr lang="it-IT" altLang="it-IT" sz="1600" dirty="0" err="1" smtClean="0"/>
              <a:t>postpone</a:t>
            </a:r>
            <a:r>
              <a:rPr lang="it-IT" altLang="it-IT" sz="1600" dirty="0" smtClean="0"/>
              <a:t> </a:t>
            </a:r>
            <a:r>
              <a:rPr lang="it-IT" altLang="it-IT" sz="1600" dirty="0" err="1" smtClean="0"/>
              <a:t>retirement</a:t>
            </a:r>
            <a:endParaRPr lang="it-IT" altLang="it-IT" sz="1600" dirty="0" smtClean="0"/>
          </a:p>
          <a:p>
            <a:r>
              <a:rPr lang="it-IT" altLang="it-IT" sz="1600" dirty="0" err="1" smtClean="0"/>
              <a:t>Italians</a:t>
            </a:r>
            <a:r>
              <a:rPr lang="it-IT" altLang="it-IT" sz="1600" dirty="0" smtClean="0"/>
              <a:t> do </a:t>
            </a:r>
            <a:r>
              <a:rPr lang="it-IT" altLang="it-IT" sz="1600" dirty="0" err="1" smtClean="0"/>
              <a:t>not</a:t>
            </a:r>
            <a:r>
              <a:rPr lang="it-IT" altLang="it-IT" sz="1600" dirty="0" smtClean="0"/>
              <a:t> </a:t>
            </a:r>
            <a:r>
              <a:rPr lang="it-IT" altLang="it-IT" sz="1600" dirty="0" err="1" smtClean="0"/>
              <a:t>seem</a:t>
            </a:r>
            <a:r>
              <a:rPr lang="it-IT" altLang="it-IT" sz="1600" dirty="0" smtClean="0"/>
              <a:t> to take </a:t>
            </a:r>
            <a:r>
              <a:rPr lang="it-IT" altLang="it-IT" sz="1600" dirty="0" err="1" smtClean="0"/>
              <a:t>advantage</a:t>
            </a:r>
            <a:r>
              <a:rPr lang="it-IT" altLang="it-IT" sz="1600" dirty="0" smtClean="0"/>
              <a:t> of </a:t>
            </a:r>
            <a:r>
              <a:rPr lang="it-IT" altLang="it-IT" sz="1600" dirty="0" err="1" smtClean="0"/>
              <a:t>exits</a:t>
            </a:r>
            <a:r>
              <a:rPr lang="it-IT" altLang="it-IT" sz="1600" dirty="0" smtClean="0"/>
              <a:t> </a:t>
            </a:r>
            <a:r>
              <a:rPr lang="it-IT" altLang="it-IT" sz="1600" dirty="0" err="1" smtClean="0"/>
              <a:t>through</a:t>
            </a:r>
            <a:r>
              <a:rPr lang="it-IT" altLang="it-IT" sz="1600" dirty="0" smtClean="0"/>
              <a:t> </a:t>
            </a:r>
            <a:r>
              <a:rPr lang="it-IT" altLang="it-IT" sz="1600" dirty="0" err="1" smtClean="0"/>
              <a:t>disability</a:t>
            </a:r>
            <a:r>
              <a:rPr lang="it-IT" altLang="it-IT" sz="1600" dirty="0" smtClean="0"/>
              <a:t>: no </a:t>
            </a:r>
            <a:r>
              <a:rPr lang="it-IT" altLang="it-IT" sz="1600" dirty="0" err="1" smtClean="0"/>
              <a:t>role</a:t>
            </a:r>
            <a:r>
              <a:rPr lang="it-IT" altLang="it-IT" sz="1600" dirty="0" smtClean="0"/>
              <a:t> for </a:t>
            </a:r>
            <a:r>
              <a:rPr lang="it-IT" altLang="it-IT" sz="1600" dirty="0" err="1" smtClean="0"/>
              <a:t>bad</a:t>
            </a:r>
            <a:r>
              <a:rPr lang="it-IT" altLang="it-IT" sz="1600" dirty="0" smtClean="0"/>
              <a:t> </a:t>
            </a:r>
            <a:r>
              <a:rPr lang="it-IT" altLang="it-IT" sz="1600" dirty="0" err="1" smtClean="0"/>
              <a:t>health</a:t>
            </a:r>
            <a:r>
              <a:rPr lang="it-IT" altLang="it-IT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6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43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Survival probability 60+, women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57" y="920393"/>
            <a:ext cx="7717176" cy="56124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225" y="1090517"/>
            <a:ext cx="152413" cy="429195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383183" y="6532885"/>
            <a:ext cx="3279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/>
              <a:t>Source; Brugiavini, </a:t>
            </a:r>
            <a:r>
              <a:rPr lang="it-IT" i="1" dirty="0" err="1"/>
              <a:t>Peracchi</a:t>
            </a:r>
            <a:r>
              <a:rPr lang="it-IT" i="1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9110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LFP rate of </a:t>
            </a:r>
            <a:r>
              <a:rPr lang="en-US" sz="2800" dirty="0" smtClean="0">
                <a:solidFill>
                  <a:srgbClr val="C00000"/>
                </a:solidFill>
              </a:rPr>
              <a:t>men, ages </a:t>
            </a:r>
            <a:r>
              <a:rPr lang="en-US" sz="2800" dirty="0">
                <a:solidFill>
                  <a:srgbClr val="C00000"/>
                </a:solidFill>
              </a:rPr>
              <a:t>55-59, 60-64, 65-69</a:t>
            </a:r>
            <a:endParaRPr lang="it-IT" sz="2800" dirty="0">
              <a:solidFill>
                <a:srgbClr val="C0000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1"/>
          <a:ext cx="8229600" cy="432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795222" y="6218541"/>
            <a:ext cx="3768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/>
              <a:t>Source; Brugiavini, </a:t>
            </a:r>
            <a:r>
              <a:rPr lang="it-IT" i="1" dirty="0" err="1" smtClean="0"/>
              <a:t>Pasini</a:t>
            </a:r>
            <a:r>
              <a:rPr lang="it-IT" i="1" dirty="0" smtClean="0"/>
              <a:t>, Weber 2015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4386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LFP rate of </a:t>
            </a:r>
            <a:r>
              <a:rPr lang="en-US" sz="3200" dirty="0" smtClean="0">
                <a:solidFill>
                  <a:srgbClr val="C00000"/>
                </a:solidFill>
              </a:rPr>
              <a:t>women - ages </a:t>
            </a:r>
            <a:r>
              <a:rPr lang="en-US" sz="3200" dirty="0">
                <a:solidFill>
                  <a:srgbClr val="C00000"/>
                </a:solidFill>
              </a:rPr>
              <a:t>55-59, 60-64, 65-69</a:t>
            </a:r>
            <a:endParaRPr lang="it-IT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nettore 1 3"/>
          <p:cNvCxnSpPr/>
          <p:nvPr/>
        </p:nvCxnSpPr>
        <p:spPr>
          <a:xfrm flipH="1" flipV="1">
            <a:off x="3494806" y="1666240"/>
            <a:ext cx="22860" cy="366521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flipH="1" flipV="1">
            <a:off x="4147586" y="1666240"/>
            <a:ext cx="22860" cy="366521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H="1" flipV="1">
            <a:off x="7520446" y="1732280"/>
            <a:ext cx="22860" cy="366521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795222" y="6218541"/>
            <a:ext cx="3768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/>
              <a:t>Source; Brugiavini, </a:t>
            </a:r>
            <a:r>
              <a:rPr lang="it-IT" i="1" dirty="0" err="1" smtClean="0"/>
              <a:t>Pasini</a:t>
            </a:r>
            <a:r>
              <a:rPr lang="it-IT" i="1" dirty="0" smtClean="0"/>
              <a:t>, Weber 2015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6045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4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Employment by age, men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90" y="917971"/>
            <a:ext cx="7908922" cy="57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Employment by age, women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4" y="971876"/>
            <a:ext cx="8044176" cy="58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709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Employment and life expectancy, men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2" y="835572"/>
            <a:ext cx="7875886" cy="5727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33998"/>
            <a:ext cx="8904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In 1977 </a:t>
            </a:r>
            <a:r>
              <a:rPr lang="en-US" sz="1600" dirty="0"/>
              <a:t>a</a:t>
            </a:r>
            <a:r>
              <a:rPr lang="en-US" sz="1600" dirty="0" smtClean="0"/>
              <a:t> life expectancy of 32 corresponds  to approx. age 42 while a life expectancy of 19 corresponds to age </a:t>
            </a:r>
            <a:r>
              <a:rPr lang="en-US" sz="1600" dirty="0"/>
              <a:t>57 and they correspond to a mortality of 0.003 and 0.015 respectively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5414" y="5278330"/>
            <a:ext cx="5814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32</a:t>
            </a:r>
            <a:endParaRPr lang="en-US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6013117" y="5278330"/>
            <a:ext cx="6732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19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891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14168</TotalTime>
  <Words>1533</Words>
  <Application>Microsoft Office PowerPoint</Application>
  <PresentationFormat>Presentazione su schermo (4:3)</PresentationFormat>
  <Paragraphs>385</Paragraphs>
  <Slides>36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Office Theme</vt:lpstr>
      <vt:lpstr>Social security wealth in Italy: twenty years of pension reforms</vt:lpstr>
      <vt:lpstr>Motivation</vt:lpstr>
      <vt:lpstr>Survival probability for 60+, men</vt:lpstr>
      <vt:lpstr>Survival probability 60+, women</vt:lpstr>
      <vt:lpstr>LFP rate of men, ages 55-59, 60-64, 65-69</vt:lpstr>
      <vt:lpstr>LFP rate of women - ages 55-59, 60-64, 65-69</vt:lpstr>
      <vt:lpstr>Employment by age, men</vt:lpstr>
      <vt:lpstr>Employment by age, women</vt:lpstr>
      <vt:lpstr>Employment and life expectancy, men</vt:lpstr>
      <vt:lpstr>Employment and life expectancy, women</vt:lpstr>
      <vt:lpstr>Social Security In Brief</vt:lpstr>
      <vt:lpstr>Social Security Reforms</vt:lpstr>
      <vt:lpstr>Presentazione standard di PowerPoint</vt:lpstr>
      <vt:lpstr>Presentazione standard di PowerPoint</vt:lpstr>
      <vt:lpstr>Monti-Fornero Reform (February 2012)</vt:lpstr>
      <vt:lpstr>Old Age Pension: Post-2012 Eligibility Requirements </vt:lpstr>
      <vt:lpstr>Early Retirement Pension: Post-2012 Eligibility Requirements</vt:lpstr>
      <vt:lpstr>Earliest age at which Soc Sec Benefits become available</vt:lpstr>
      <vt:lpstr>Aim of this paper</vt:lpstr>
      <vt:lpstr>Data</vt:lpstr>
      <vt:lpstr>Do workers know about pension reforms? SHIW-Expected retirement age</vt:lpstr>
      <vt:lpstr>How retirement age evolved </vt:lpstr>
      <vt:lpstr>Social Security Wealth SSW</vt:lpstr>
      <vt:lpstr>Estimates of Earnings Profiles (INPS data)</vt:lpstr>
      <vt:lpstr>SSW as from age 55  for different retirement ages   (SHARE- men)</vt:lpstr>
      <vt:lpstr>SSW at age 55 by cohort, old age, men  (SHARE left panel - SHIW right panel)</vt:lpstr>
      <vt:lpstr>SSW at age 55 by cohort, early retirement, men  (SHARE left panel - SHIW right panel)</vt:lpstr>
      <vt:lpstr>Determinants of SSW - SHIW</vt:lpstr>
      <vt:lpstr>Advantages of using the SHARE Data</vt:lpstr>
      <vt:lpstr>Dynamic Models</vt:lpstr>
      <vt:lpstr>Mean OV for men (left) and women (right) – Cohort 1945-1949 (SHARE)</vt:lpstr>
      <vt:lpstr>Pathways to retirement</vt:lpstr>
      <vt:lpstr>Testing health effects</vt:lpstr>
      <vt:lpstr>Modelling Retirement decisions</vt:lpstr>
      <vt:lpstr>Health index: PCA 1 component</vt:lpstr>
      <vt:lpstr>Probability of exiting in a given year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</dc:creator>
  <cp:lastModifiedBy>admin</cp:lastModifiedBy>
  <cp:revision>298</cp:revision>
  <dcterms:created xsi:type="dcterms:W3CDTF">2014-08-24T14:18:34Z</dcterms:created>
  <dcterms:modified xsi:type="dcterms:W3CDTF">2015-12-03T15:41:09Z</dcterms:modified>
</cp:coreProperties>
</file>